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88" r:id="rId5"/>
    <p:sldId id="298" r:id="rId6"/>
    <p:sldId id="295" r:id="rId7"/>
    <p:sldId id="299" r:id="rId8"/>
    <p:sldId id="300" r:id="rId9"/>
    <p:sldId id="296" r:id="rId10"/>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B8DA"/>
    <a:srgbClr val="B1D6E8"/>
    <a:srgbClr val="707272"/>
    <a:srgbClr val="2B80B1"/>
    <a:srgbClr val="AFB1B1"/>
    <a:srgbClr val="D97609"/>
    <a:srgbClr val="FCFC28"/>
    <a:srgbClr val="40D1F5"/>
    <a:srgbClr val="FFFFFF"/>
    <a:srgbClr val="9C48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E0220B-7A47-49FE-8548-39DACB9AEDB0}" v="3634" dt="2021-04-08T08:37:32.0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02" autoAdjust="0"/>
    <p:restoredTop sz="99645" autoAdjust="0"/>
  </p:normalViewPr>
  <p:slideViewPr>
    <p:cSldViewPr>
      <p:cViewPr varScale="1">
        <p:scale>
          <a:sx n="151" d="100"/>
          <a:sy n="151" d="100"/>
        </p:scale>
        <p:origin x="870" y="13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ie Rogers" userId="9c04aa10-35ea-4c34-895a-b6d15843c33e" providerId="ADAL" clId="{A9DEEC64-651B-4BFC-BF9A-25089B7B8D06}"/>
    <pc:docChg chg="custSel modSld">
      <pc:chgData name="Ellie Rogers" userId="9c04aa10-35ea-4c34-895a-b6d15843c33e" providerId="ADAL" clId="{A9DEEC64-651B-4BFC-BF9A-25089B7B8D06}" dt="2021-03-30T21:41:16.643" v="443" actId="20577"/>
      <pc:docMkLst>
        <pc:docMk/>
      </pc:docMkLst>
      <pc:sldChg chg="modSp">
        <pc:chgData name="Ellie Rogers" userId="9c04aa10-35ea-4c34-895a-b6d15843c33e" providerId="ADAL" clId="{A9DEEC64-651B-4BFC-BF9A-25089B7B8D06}" dt="2021-03-30T21:41:16.643" v="443" actId="20577"/>
        <pc:sldMkLst>
          <pc:docMk/>
          <pc:sldMk cId="2570775752" sldId="295"/>
        </pc:sldMkLst>
        <pc:spChg chg="mod">
          <ac:chgData name="Ellie Rogers" userId="9c04aa10-35ea-4c34-895a-b6d15843c33e" providerId="ADAL" clId="{A9DEEC64-651B-4BFC-BF9A-25089B7B8D06}" dt="2021-03-30T21:41:16.643" v="443" actId="20577"/>
          <ac:spMkLst>
            <pc:docMk/>
            <pc:sldMk cId="2570775752" sldId="295"/>
            <ac:spMk id="3" creationId="{2199624A-805B-498B-AD03-51E0BCAADB3B}"/>
          </ac:spMkLst>
        </pc:spChg>
      </pc:sldChg>
      <pc:sldChg chg="modSp">
        <pc:chgData name="Ellie Rogers" userId="9c04aa10-35ea-4c34-895a-b6d15843c33e" providerId="ADAL" clId="{A9DEEC64-651B-4BFC-BF9A-25089B7B8D06}" dt="2021-03-30T21:35:35.831" v="4" actId="20577"/>
        <pc:sldMkLst>
          <pc:docMk/>
          <pc:sldMk cId="1864499273" sldId="298"/>
        </pc:sldMkLst>
        <pc:spChg chg="mod">
          <ac:chgData name="Ellie Rogers" userId="9c04aa10-35ea-4c34-895a-b6d15843c33e" providerId="ADAL" clId="{A9DEEC64-651B-4BFC-BF9A-25089B7B8D06}" dt="2021-03-30T21:35:35.831" v="4" actId="20577"/>
          <ac:spMkLst>
            <pc:docMk/>
            <pc:sldMk cId="1864499273" sldId="298"/>
            <ac:spMk id="3" creationId="{2199624A-805B-498B-AD03-51E0BCAADB3B}"/>
          </ac:spMkLst>
        </pc:spChg>
      </pc:sldChg>
    </pc:docChg>
  </pc:docChgLst>
  <pc:docChgLst>
    <pc:chgData name="Ellie Rogers" userId="9c04aa10-35ea-4c34-895a-b6d15843c33e" providerId="ADAL" clId="{29E0220B-7A47-49FE-8548-39DACB9AEDB0}"/>
    <pc:docChg chg="custSel modSld">
      <pc:chgData name="Ellie Rogers" userId="9c04aa10-35ea-4c34-895a-b6d15843c33e" providerId="ADAL" clId="{29E0220B-7A47-49FE-8548-39DACB9AEDB0}" dt="2021-04-08T08:37:32.066" v="3189" actId="313"/>
      <pc:docMkLst>
        <pc:docMk/>
      </pc:docMkLst>
      <pc:sldChg chg="modSp">
        <pc:chgData name="Ellie Rogers" userId="9c04aa10-35ea-4c34-895a-b6d15843c33e" providerId="ADAL" clId="{29E0220B-7A47-49FE-8548-39DACB9AEDB0}" dt="2021-04-06T08:07:38.482" v="1909" actId="20577"/>
        <pc:sldMkLst>
          <pc:docMk/>
          <pc:sldMk cId="3653749228" sldId="288"/>
        </pc:sldMkLst>
        <pc:spChg chg="mod">
          <ac:chgData name="Ellie Rogers" userId="9c04aa10-35ea-4c34-895a-b6d15843c33e" providerId="ADAL" clId="{29E0220B-7A47-49FE-8548-39DACB9AEDB0}" dt="2021-04-06T08:07:38.482" v="1909" actId="20577"/>
          <ac:spMkLst>
            <pc:docMk/>
            <pc:sldMk cId="3653749228" sldId="288"/>
            <ac:spMk id="2" creationId="{00000000-0000-0000-0000-000000000000}"/>
          </ac:spMkLst>
        </pc:spChg>
      </pc:sldChg>
      <pc:sldChg chg="modSp">
        <pc:chgData name="Ellie Rogers" userId="9c04aa10-35ea-4c34-895a-b6d15843c33e" providerId="ADAL" clId="{29E0220B-7A47-49FE-8548-39DACB9AEDB0}" dt="2021-04-06T10:53:33.259" v="3024" actId="20577"/>
        <pc:sldMkLst>
          <pc:docMk/>
          <pc:sldMk cId="2570775752" sldId="295"/>
        </pc:sldMkLst>
        <pc:spChg chg="mod">
          <ac:chgData name="Ellie Rogers" userId="9c04aa10-35ea-4c34-895a-b6d15843c33e" providerId="ADAL" clId="{29E0220B-7A47-49FE-8548-39DACB9AEDB0}" dt="2021-04-06T10:53:33.259" v="3024" actId="20577"/>
          <ac:spMkLst>
            <pc:docMk/>
            <pc:sldMk cId="2570775752" sldId="295"/>
            <ac:spMk id="3" creationId="{2199624A-805B-498B-AD03-51E0BCAADB3B}"/>
          </ac:spMkLst>
        </pc:spChg>
      </pc:sldChg>
      <pc:sldChg chg="modSp">
        <pc:chgData name="Ellie Rogers" userId="9c04aa10-35ea-4c34-895a-b6d15843c33e" providerId="ADAL" clId="{29E0220B-7A47-49FE-8548-39DACB9AEDB0}" dt="2021-04-08T08:34:49.626" v="3031" actId="20577"/>
        <pc:sldMkLst>
          <pc:docMk/>
          <pc:sldMk cId="1864499273" sldId="298"/>
        </pc:sldMkLst>
        <pc:spChg chg="mod">
          <ac:chgData name="Ellie Rogers" userId="9c04aa10-35ea-4c34-895a-b6d15843c33e" providerId="ADAL" clId="{29E0220B-7A47-49FE-8548-39DACB9AEDB0}" dt="2021-04-08T08:34:49.626" v="3031" actId="20577"/>
          <ac:spMkLst>
            <pc:docMk/>
            <pc:sldMk cId="1864499273" sldId="298"/>
            <ac:spMk id="3" creationId="{2199624A-805B-498B-AD03-51E0BCAADB3B}"/>
          </ac:spMkLst>
        </pc:spChg>
      </pc:sldChg>
      <pc:sldChg chg="modSp">
        <pc:chgData name="Ellie Rogers" userId="9c04aa10-35ea-4c34-895a-b6d15843c33e" providerId="ADAL" clId="{29E0220B-7A47-49FE-8548-39DACB9AEDB0}" dt="2021-04-08T08:37:32.066" v="3189" actId="313"/>
        <pc:sldMkLst>
          <pc:docMk/>
          <pc:sldMk cId="3660658292" sldId="299"/>
        </pc:sldMkLst>
        <pc:spChg chg="mod">
          <ac:chgData name="Ellie Rogers" userId="9c04aa10-35ea-4c34-895a-b6d15843c33e" providerId="ADAL" clId="{29E0220B-7A47-49FE-8548-39DACB9AEDB0}" dt="2021-03-31T20:20:22.608" v="902" actId="27636"/>
          <ac:spMkLst>
            <pc:docMk/>
            <pc:sldMk cId="3660658292" sldId="299"/>
            <ac:spMk id="2" creationId="{A2AD5F4C-7862-4F13-8E86-48D7FB95CD5C}"/>
          </ac:spMkLst>
        </pc:spChg>
        <pc:spChg chg="mod">
          <ac:chgData name="Ellie Rogers" userId="9c04aa10-35ea-4c34-895a-b6d15843c33e" providerId="ADAL" clId="{29E0220B-7A47-49FE-8548-39DACB9AEDB0}" dt="2021-04-08T08:37:32.066" v="3189" actId="313"/>
          <ac:spMkLst>
            <pc:docMk/>
            <pc:sldMk cId="3660658292" sldId="299"/>
            <ac:spMk id="3" creationId="{27553356-02F8-4343-BF6A-F79470AEE9E6}"/>
          </ac:spMkLst>
        </pc:spChg>
      </pc:sldChg>
      <pc:sldChg chg="modSp">
        <pc:chgData name="Ellie Rogers" userId="9c04aa10-35ea-4c34-895a-b6d15843c33e" providerId="ADAL" clId="{29E0220B-7A47-49FE-8548-39DACB9AEDB0}" dt="2021-04-06T08:06:59.808" v="1907" actId="20577"/>
        <pc:sldMkLst>
          <pc:docMk/>
          <pc:sldMk cId="2960028335" sldId="300"/>
        </pc:sldMkLst>
        <pc:spChg chg="mod">
          <ac:chgData name="Ellie Rogers" userId="9c04aa10-35ea-4c34-895a-b6d15843c33e" providerId="ADAL" clId="{29E0220B-7A47-49FE-8548-39DACB9AEDB0}" dt="2021-04-06T08:06:59.808" v="1907" actId="20577"/>
          <ac:spMkLst>
            <pc:docMk/>
            <pc:sldMk cId="2960028335" sldId="300"/>
            <ac:spMk id="3" creationId="{BC790380-B703-4E86-ADD8-AC138C94305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37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93713"/>
          </a:xfrm>
          <a:prstGeom prst="rect">
            <a:avLst/>
          </a:prstGeom>
        </p:spPr>
        <p:txBody>
          <a:bodyPr vert="horz" lIns="91440" tIns="45720" rIns="91440" bIns="45720" rtlCol="0"/>
          <a:lstStyle>
            <a:lvl1pPr algn="r">
              <a:defRPr sz="1200"/>
            </a:lvl1pPr>
          </a:lstStyle>
          <a:p>
            <a:fld id="{30CC7C86-2D66-4C55-8F99-E153512351BA}" type="datetimeFigureOut">
              <a:rPr lang="en-GB" smtClean="0"/>
              <a:t>08/04/2021</a:t>
            </a:fld>
            <a:endParaRPr lang="en-GB" dirty="0"/>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90269"/>
            <a:ext cx="5379720"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14015" cy="49371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378824"/>
            <a:ext cx="2914015" cy="493713"/>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067694"/>
            <a:ext cx="7772400" cy="1102519"/>
          </a:xfrm>
        </p:spPr>
        <p:txBody>
          <a:bodyPr>
            <a:normAutofit fontScale="90000"/>
          </a:bodyPr>
          <a:lstStyle/>
          <a:p>
            <a:r>
              <a:rPr lang="en-GB" dirty="0"/>
              <a:t>Modification 0710 - Provision of Class 1 Service by CDSP </a:t>
            </a:r>
            <a:br>
              <a:rPr lang="en-GB" dirty="0"/>
            </a:br>
            <a:br>
              <a:rPr lang="en-GB" dirty="0"/>
            </a:br>
            <a:r>
              <a:rPr lang="en-GB" sz="2000" dirty="0"/>
              <a:t>DSC Class 1 Read Service Supporting Document</a:t>
            </a:r>
            <a:br>
              <a:rPr lang="en-GB" dirty="0"/>
            </a:br>
            <a:endParaRPr lang="en-GB" dirty="0"/>
          </a:p>
        </p:txBody>
      </p:sp>
      <p:sp>
        <p:nvSpPr>
          <p:cNvPr id="3" name="Subtitle 2"/>
          <p:cNvSpPr>
            <a:spLocks noGrp="1"/>
          </p:cNvSpPr>
          <p:nvPr>
            <p:ph type="subTitle" idx="1"/>
          </p:nvPr>
        </p:nvSpPr>
        <p:spPr>
          <a:xfrm>
            <a:off x="1371600" y="3701479"/>
            <a:ext cx="6400800" cy="1102519"/>
          </a:xfrm>
        </p:spPr>
        <p:txBody>
          <a:bodyPr>
            <a:normAutofit/>
          </a:bodyPr>
          <a:lstStyle/>
          <a:p>
            <a:r>
              <a:rPr lang="en-GB" sz="2000" b="1" dirty="0"/>
              <a:t>Contract Management Committee</a:t>
            </a:r>
          </a:p>
          <a:p>
            <a:r>
              <a:rPr lang="en-GB" sz="2000" b="1" dirty="0"/>
              <a:t>21 April 2020</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792B1-327B-479E-ABE7-4015E929FAD2}"/>
              </a:ext>
            </a:extLst>
          </p:cNvPr>
          <p:cNvSpPr>
            <a:spLocks noGrp="1"/>
          </p:cNvSpPr>
          <p:nvPr>
            <p:ph type="title"/>
          </p:nvPr>
        </p:nvSpPr>
        <p:spPr/>
        <p:txBody>
          <a:bodyPr/>
          <a:lstStyle/>
          <a:p>
            <a:r>
              <a:rPr lang="en-GB" dirty="0"/>
              <a:t>Purpose of this presentation</a:t>
            </a:r>
          </a:p>
        </p:txBody>
      </p:sp>
      <p:sp>
        <p:nvSpPr>
          <p:cNvPr id="3" name="Content Placeholder 2">
            <a:extLst>
              <a:ext uri="{FF2B5EF4-FFF2-40B4-BE49-F238E27FC236}">
                <a16:creationId xmlns:a16="http://schemas.microsoft.com/office/drawing/2014/main" id="{2199624A-805B-498B-AD03-51E0BCAADB3B}"/>
              </a:ext>
            </a:extLst>
          </p:cNvPr>
          <p:cNvSpPr>
            <a:spLocks noGrp="1"/>
          </p:cNvSpPr>
          <p:nvPr>
            <p:ph idx="1"/>
          </p:nvPr>
        </p:nvSpPr>
        <p:spPr>
          <a:xfrm>
            <a:off x="457200" y="915566"/>
            <a:ext cx="8229600" cy="3672408"/>
          </a:xfrm>
        </p:spPr>
        <p:txBody>
          <a:bodyPr>
            <a:normAutofit/>
          </a:bodyPr>
          <a:lstStyle/>
          <a:p>
            <a:r>
              <a:rPr lang="en-GB" sz="1600" dirty="0">
                <a:solidFill>
                  <a:schemeClr val="tx2"/>
                </a:solidFill>
              </a:rPr>
              <a:t>We are continuing our work to deliver Modification 0710 – CDSP Provision of the Class 1 Read Service.</a:t>
            </a:r>
          </a:p>
          <a:p>
            <a:endParaRPr lang="en-GB" sz="1600" dirty="0">
              <a:solidFill>
                <a:schemeClr val="tx2"/>
              </a:solidFill>
            </a:endParaRPr>
          </a:p>
          <a:p>
            <a:r>
              <a:rPr lang="en-GB" sz="1600" dirty="0">
                <a:solidFill>
                  <a:schemeClr val="tx2"/>
                </a:solidFill>
              </a:rPr>
              <a:t>Modification 0710 (XRN5218) obligates the CDSP to take over the contractual arrangements currently in place between Transporters and the Daily Metered Service Providers (DMSP), to procure and provide the Class 1 read service.</a:t>
            </a:r>
          </a:p>
          <a:p>
            <a:pPr marL="0" indent="0">
              <a:buNone/>
            </a:pPr>
            <a:endParaRPr lang="en-GB" sz="1600" dirty="0">
              <a:solidFill>
                <a:schemeClr val="tx2"/>
              </a:solidFill>
            </a:endParaRPr>
          </a:p>
          <a:p>
            <a:r>
              <a:rPr lang="en-GB" sz="1600" dirty="0">
                <a:solidFill>
                  <a:schemeClr val="tx2"/>
                </a:solidFill>
              </a:rPr>
              <a:t>The Detailed Design Change Pack for the associated Change Proposal (XRN5218) has been issued in the April Change Pack. This provides the low level information on the impacts of this change. </a:t>
            </a:r>
          </a:p>
          <a:p>
            <a:endParaRPr lang="en-GB" sz="1600" dirty="0">
              <a:solidFill>
                <a:schemeClr val="tx2"/>
              </a:solidFill>
            </a:endParaRPr>
          </a:p>
          <a:p>
            <a:r>
              <a:rPr lang="en-GB" sz="1600" dirty="0">
                <a:solidFill>
                  <a:schemeClr val="tx2"/>
                </a:solidFill>
              </a:rPr>
              <a:t>This presentation intends to make the CoMC aware of the DSC Class 1 Read Service Supporting Document and what we are expecting to include in this. </a:t>
            </a:r>
          </a:p>
        </p:txBody>
      </p:sp>
    </p:spTree>
    <p:extLst>
      <p:ext uri="{BB962C8B-B14F-4D97-AF65-F5344CB8AC3E}">
        <p14:creationId xmlns:p14="http://schemas.microsoft.com/office/powerpoint/2010/main" val="1864499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792B1-327B-479E-ABE7-4015E929FAD2}"/>
              </a:ext>
            </a:extLst>
          </p:cNvPr>
          <p:cNvSpPr>
            <a:spLocks noGrp="1"/>
          </p:cNvSpPr>
          <p:nvPr>
            <p:ph type="title"/>
          </p:nvPr>
        </p:nvSpPr>
        <p:spPr/>
        <p:txBody>
          <a:bodyPr>
            <a:normAutofit fontScale="90000"/>
          </a:bodyPr>
          <a:lstStyle/>
          <a:p>
            <a:r>
              <a:rPr lang="en-GB" dirty="0"/>
              <a:t>DSC Class 1 Read Service Supporting Document</a:t>
            </a:r>
          </a:p>
        </p:txBody>
      </p:sp>
      <p:sp>
        <p:nvSpPr>
          <p:cNvPr id="3" name="Content Placeholder 2">
            <a:extLst>
              <a:ext uri="{FF2B5EF4-FFF2-40B4-BE49-F238E27FC236}">
                <a16:creationId xmlns:a16="http://schemas.microsoft.com/office/drawing/2014/main" id="{2199624A-805B-498B-AD03-51E0BCAADB3B}"/>
              </a:ext>
            </a:extLst>
          </p:cNvPr>
          <p:cNvSpPr>
            <a:spLocks noGrp="1"/>
          </p:cNvSpPr>
          <p:nvPr>
            <p:ph idx="1"/>
          </p:nvPr>
        </p:nvSpPr>
        <p:spPr>
          <a:xfrm>
            <a:off x="457200" y="915566"/>
            <a:ext cx="8229600" cy="3888432"/>
          </a:xfrm>
        </p:spPr>
        <p:txBody>
          <a:bodyPr>
            <a:normAutofit lnSpcReduction="10000"/>
          </a:bodyPr>
          <a:lstStyle/>
          <a:p>
            <a:r>
              <a:rPr lang="en-GB" sz="1400" dirty="0">
                <a:solidFill>
                  <a:schemeClr val="tx2"/>
                </a:solidFill>
              </a:rPr>
              <a:t>Post Modification 0710 (XRN5218) implementation, certain information currently detailed in the UNC regarding the Class 1 read service will be removed as it will no longer be applicable to the Transporters. </a:t>
            </a:r>
          </a:p>
          <a:p>
            <a:endParaRPr lang="en-GB" sz="1400" dirty="0">
              <a:solidFill>
                <a:schemeClr val="tx2"/>
              </a:solidFill>
            </a:endParaRPr>
          </a:p>
          <a:p>
            <a:r>
              <a:rPr lang="en-GB" sz="1400" dirty="0">
                <a:solidFill>
                  <a:schemeClr val="tx2"/>
                </a:solidFill>
              </a:rPr>
              <a:t>As the CDSP will be contracting with the DMSPs to provide the Class 1 read service on behalf of Shippers, we intend to create a DSC Class 1 Read Service Supporting document which includes key information relevant to the Shippers utilising the service and in certain cases, is currently detailed within the UNC and will be removed post-0710.</a:t>
            </a:r>
          </a:p>
          <a:p>
            <a:pPr marL="0" indent="0">
              <a:buNone/>
            </a:pPr>
            <a:endParaRPr lang="en-GB" sz="1400" dirty="0">
              <a:solidFill>
                <a:schemeClr val="tx2"/>
              </a:solidFill>
            </a:endParaRPr>
          </a:p>
          <a:p>
            <a:r>
              <a:rPr lang="en-GB" sz="1400" dirty="0">
                <a:solidFill>
                  <a:schemeClr val="tx2"/>
                </a:solidFill>
              </a:rPr>
              <a:t>The DSC Class 1 Read Service Supporting Document is proposed to be governed by the DSC CoMC. </a:t>
            </a:r>
          </a:p>
          <a:p>
            <a:endParaRPr lang="en-GB" sz="1400" dirty="0">
              <a:solidFill>
                <a:schemeClr val="tx2"/>
              </a:solidFill>
            </a:endParaRPr>
          </a:p>
          <a:p>
            <a:r>
              <a:rPr lang="en-GB" sz="1400" dirty="0">
                <a:solidFill>
                  <a:schemeClr val="tx2"/>
                </a:solidFill>
              </a:rPr>
              <a:t>We propose to include the following matters within the supporting document:</a:t>
            </a:r>
          </a:p>
          <a:p>
            <a:pPr marL="0" indent="0">
              <a:buNone/>
            </a:pPr>
            <a:endParaRPr lang="en-GB" sz="1200" dirty="0">
              <a:solidFill>
                <a:schemeClr val="tx2"/>
              </a:solidFill>
            </a:endParaRPr>
          </a:p>
          <a:p>
            <a:pPr lvl="1"/>
            <a:r>
              <a:rPr lang="en-GB" sz="1400" dirty="0">
                <a:solidFill>
                  <a:schemeClr val="tx2"/>
                </a:solidFill>
                <a:latin typeface="+mn-lt"/>
              </a:rPr>
              <a:t>Performance / MI Standards</a:t>
            </a:r>
          </a:p>
          <a:p>
            <a:pPr lvl="1"/>
            <a:r>
              <a:rPr lang="en-GB" sz="1400" dirty="0">
                <a:solidFill>
                  <a:schemeClr val="tx2"/>
                </a:solidFill>
                <a:latin typeface="+mn-lt"/>
              </a:rPr>
              <a:t>Liabilities Logic </a:t>
            </a:r>
          </a:p>
          <a:p>
            <a:pPr lvl="1"/>
            <a:r>
              <a:rPr lang="en-GB" sz="1400" dirty="0">
                <a:solidFill>
                  <a:schemeClr val="tx2"/>
                </a:solidFill>
                <a:latin typeface="+mn-lt"/>
              </a:rPr>
              <a:t>Shipper Dependencies</a:t>
            </a:r>
          </a:p>
        </p:txBody>
      </p:sp>
    </p:spTree>
    <p:extLst>
      <p:ext uri="{BB962C8B-B14F-4D97-AF65-F5344CB8AC3E}">
        <p14:creationId xmlns:p14="http://schemas.microsoft.com/office/powerpoint/2010/main" val="2570775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D5F4C-7862-4F13-8E86-48D7FB95CD5C}"/>
              </a:ext>
            </a:extLst>
          </p:cNvPr>
          <p:cNvSpPr>
            <a:spLocks noGrp="1"/>
          </p:cNvSpPr>
          <p:nvPr>
            <p:ph type="title"/>
          </p:nvPr>
        </p:nvSpPr>
        <p:spPr/>
        <p:txBody>
          <a:bodyPr>
            <a:normAutofit fontScale="90000"/>
          </a:bodyPr>
          <a:lstStyle/>
          <a:p>
            <a:r>
              <a:rPr lang="en-GB" dirty="0"/>
              <a:t>DSC Class 1 Read Service Supporting Document</a:t>
            </a:r>
          </a:p>
        </p:txBody>
      </p:sp>
      <p:sp>
        <p:nvSpPr>
          <p:cNvPr id="3" name="Content Placeholder 2">
            <a:extLst>
              <a:ext uri="{FF2B5EF4-FFF2-40B4-BE49-F238E27FC236}">
                <a16:creationId xmlns:a16="http://schemas.microsoft.com/office/drawing/2014/main" id="{27553356-02F8-4343-BF6A-F79470AEE9E6}"/>
              </a:ext>
            </a:extLst>
          </p:cNvPr>
          <p:cNvSpPr>
            <a:spLocks noGrp="1"/>
          </p:cNvSpPr>
          <p:nvPr>
            <p:ph idx="1"/>
          </p:nvPr>
        </p:nvSpPr>
        <p:spPr>
          <a:xfrm>
            <a:off x="454170" y="843558"/>
            <a:ext cx="8229600" cy="3672408"/>
          </a:xfrm>
        </p:spPr>
        <p:txBody>
          <a:bodyPr>
            <a:normAutofit/>
          </a:bodyPr>
          <a:lstStyle/>
          <a:p>
            <a:r>
              <a:rPr lang="en-GB" sz="1600" dirty="0">
                <a:solidFill>
                  <a:schemeClr val="tx2"/>
                </a:solidFill>
              </a:rPr>
              <a:t>Performance / MI Standards</a:t>
            </a:r>
          </a:p>
          <a:p>
            <a:pPr lvl="1"/>
            <a:r>
              <a:rPr lang="en-GB" sz="1400" dirty="0">
                <a:solidFill>
                  <a:schemeClr val="tx2"/>
                </a:solidFill>
              </a:rPr>
              <a:t>This will cover the current performance standards the DMSPs are expected to adhere to for the Class 1 Read Service and how this will be reporting in MI.</a:t>
            </a:r>
          </a:p>
          <a:p>
            <a:pPr marL="457200" lvl="1" indent="0">
              <a:buNone/>
            </a:pPr>
            <a:endParaRPr lang="en-GB" sz="1400" dirty="0">
              <a:solidFill>
                <a:schemeClr val="tx2"/>
              </a:solidFill>
            </a:endParaRPr>
          </a:p>
          <a:p>
            <a:r>
              <a:rPr lang="en-GB" sz="1600" dirty="0">
                <a:solidFill>
                  <a:schemeClr val="tx2"/>
                </a:solidFill>
              </a:rPr>
              <a:t>Liabilities Logic </a:t>
            </a:r>
          </a:p>
          <a:p>
            <a:pPr lvl="1"/>
            <a:r>
              <a:rPr lang="en-GB" sz="1400" dirty="0">
                <a:solidFill>
                  <a:schemeClr val="tx2"/>
                </a:solidFill>
              </a:rPr>
              <a:t>This will detail where a liability will be incurred and how it is calculated. </a:t>
            </a:r>
          </a:p>
          <a:p>
            <a:pPr lvl="1"/>
            <a:r>
              <a:rPr lang="en-GB" sz="1400">
                <a:solidFill>
                  <a:schemeClr val="tx2"/>
                </a:solidFill>
              </a:rPr>
              <a:t>This will predominantly </a:t>
            </a:r>
            <a:r>
              <a:rPr lang="en-GB" sz="1400" dirty="0">
                <a:solidFill>
                  <a:schemeClr val="tx2"/>
                </a:solidFill>
              </a:rPr>
              <a:t>be </a:t>
            </a:r>
            <a:r>
              <a:rPr lang="en-GB" sz="1400">
                <a:solidFill>
                  <a:schemeClr val="tx2"/>
                </a:solidFill>
              </a:rPr>
              <a:t>a ‘lift and shift’ </a:t>
            </a:r>
            <a:r>
              <a:rPr lang="en-GB" sz="1400" dirty="0">
                <a:solidFill>
                  <a:schemeClr val="tx2"/>
                </a:solidFill>
              </a:rPr>
              <a:t>of the liabilities logic currently within Section M of the UNC which will be removed post-0710. </a:t>
            </a:r>
          </a:p>
          <a:p>
            <a:endParaRPr lang="en-GB" sz="1600" dirty="0">
              <a:solidFill>
                <a:schemeClr val="tx2"/>
              </a:solidFill>
            </a:endParaRPr>
          </a:p>
          <a:p>
            <a:r>
              <a:rPr lang="en-GB" sz="1600" dirty="0">
                <a:solidFill>
                  <a:schemeClr val="tx2"/>
                </a:solidFill>
              </a:rPr>
              <a:t>Shipper Dependencies</a:t>
            </a:r>
          </a:p>
          <a:p>
            <a:pPr lvl="1"/>
            <a:r>
              <a:rPr lang="en-GB" sz="1400" dirty="0">
                <a:solidFill>
                  <a:schemeClr val="tx2"/>
                </a:solidFill>
              </a:rPr>
              <a:t>This section will detail the expectation on Shippers in relation to the installation of Daily Metered (DM) Read Equipment. </a:t>
            </a:r>
          </a:p>
          <a:p>
            <a:pPr lvl="1"/>
            <a:r>
              <a:rPr lang="en-GB" sz="1400" dirty="0">
                <a:solidFill>
                  <a:schemeClr val="tx2"/>
                </a:solidFill>
              </a:rPr>
              <a:t>Please note, the current process for the installation of DM Read Equipment will remain as is, this section will simply cover this at a high level. </a:t>
            </a:r>
          </a:p>
          <a:p>
            <a:pPr lvl="1"/>
            <a:endParaRPr lang="en-GB" sz="1200" dirty="0">
              <a:solidFill>
                <a:schemeClr val="tx2"/>
              </a:solidFill>
            </a:endParaRPr>
          </a:p>
          <a:p>
            <a:pPr marL="0" indent="0">
              <a:buNone/>
            </a:pPr>
            <a:endParaRPr lang="en-GB" sz="2000" dirty="0">
              <a:solidFill>
                <a:schemeClr val="tx2"/>
              </a:solidFill>
            </a:endParaRPr>
          </a:p>
          <a:p>
            <a:endParaRPr lang="en-GB" dirty="0"/>
          </a:p>
        </p:txBody>
      </p:sp>
    </p:spTree>
    <p:extLst>
      <p:ext uri="{BB962C8B-B14F-4D97-AF65-F5344CB8AC3E}">
        <p14:creationId xmlns:p14="http://schemas.microsoft.com/office/powerpoint/2010/main" val="3660658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E1FBC-A208-410D-9456-A53A2935F62A}"/>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BC790380-B703-4E86-ADD8-AC138C94305F}"/>
              </a:ext>
            </a:extLst>
          </p:cNvPr>
          <p:cNvSpPr>
            <a:spLocks noGrp="1"/>
          </p:cNvSpPr>
          <p:nvPr>
            <p:ph idx="1"/>
          </p:nvPr>
        </p:nvSpPr>
        <p:spPr/>
        <p:txBody>
          <a:bodyPr>
            <a:normAutofit/>
          </a:bodyPr>
          <a:lstStyle/>
          <a:p>
            <a:r>
              <a:rPr lang="en-GB" sz="1800" dirty="0">
                <a:solidFill>
                  <a:schemeClr val="tx2"/>
                </a:solidFill>
              </a:rPr>
              <a:t>The DSC Class 1 Read Service Supporting Document will be issued out to Contract Managers ahead of the next DSC CoMC. </a:t>
            </a:r>
          </a:p>
          <a:p>
            <a:endParaRPr lang="en-GB" sz="1800" dirty="0">
              <a:solidFill>
                <a:schemeClr val="tx2"/>
              </a:solidFill>
            </a:endParaRPr>
          </a:p>
          <a:p>
            <a:r>
              <a:rPr lang="en-GB" sz="1800" dirty="0">
                <a:solidFill>
                  <a:schemeClr val="tx2"/>
                </a:solidFill>
              </a:rPr>
              <a:t>Formal approval of the DSC Class 1 Read Service Supporting Document by the DSC CoMC will be requested within the May committee meeting. </a:t>
            </a:r>
          </a:p>
          <a:p>
            <a:endParaRPr lang="en-GB" sz="1800" dirty="0">
              <a:solidFill>
                <a:schemeClr val="tx2"/>
              </a:solidFill>
            </a:endParaRPr>
          </a:p>
          <a:p>
            <a:r>
              <a:rPr lang="en-GB" sz="1800" dirty="0">
                <a:solidFill>
                  <a:schemeClr val="tx2"/>
                </a:solidFill>
              </a:rPr>
              <a:t>XRN5218 will continue to progress through the DSC change process with the Detailed Design Change Pack expected to be approved by ChMC in May. </a:t>
            </a:r>
          </a:p>
        </p:txBody>
      </p:sp>
    </p:spTree>
    <p:extLst>
      <p:ext uri="{BB962C8B-B14F-4D97-AF65-F5344CB8AC3E}">
        <p14:creationId xmlns:p14="http://schemas.microsoft.com/office/powerpoint/2010/main" val="296002833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5FC8F-249C-4F17-8739-5A766AEAB1CF}"/>
              </a:ext>
            </a:extLst>
          </p:cNvPr>
          <p:cNvSpPr>
            <a:spLocks noGrp="1"/>
          </p:cNvSpPr>
          <p:nvPr>
            <p:ph type="title"/>
          </p:nvPr>
        </p:nvSpPr>
        <p:spPr>
          <a:xfrm>
            <a:off x="323528" y="2067694"/>
            <a:ext cx="8229600" cy="637580"/>
          </a:xfrm>
        </p:spPr>
        <p:txBody>
          <a:bodyPr/>
          <a:lstStyle/>
          <a:p>
            <a:r>
              <a:rPr lang="en-GB" dirty="0"/>
              <a:t>Any questions or views on this?</a:t>
            </a:r>
          </a:p>
        </p:txBody>
      </p:sp>
    </p:spTree>
    <p:extLst>
      <p:ext uri="{BB962C8B-B14F-4D97-AF65-F5344CB8AC3E}">
        <p14:creationId xmlns:p14="http://schemas.microsoft.com/office/powerpoint/2010/main" val="811717875"/>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10" ma:contentTypeDescription="Create a new document." ma:contentTypeScope="" ma:versionID="5f734f88377a37ce2bd1e185f423e635">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d0be2b021abbea2b4eb3ceb7838e0f65"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966AA5-3D01-4B81-BAE0-8020A2E16EFF}">
  <ds:schemaRefs>
    <ds:schemaRef ds:uri="http://schemas.microsoft.com/office/2006/metadata/properties"/>
    <ds:schemaRef ds:uri="http://purl.org/dc/dcmitype/"/>
    <ds:schemaRef ds:uri="http://schemas.microsoft.com/office/2006/documentManagement/types"/>
    <ds:schemaRef ds:uri="http://www.w3.org/XML/1998/namespace"/>
    <ds:schemaRef ds:uri="http://purl.org/dc/elements/1.1/"/>
    <ds:schemaRef ds:uri="http://schemas.microsoft.com/office/infopath/2007/PartnerControls"/>
    <ds:schemaRef ds:uri="http://purl.org/dc/terms/"/>
    <ds:schemaRef ds:uri="http://schemas.openxmlformats.org/package/2006/metadata/core-properties"/>
    <ds:schemaRef ds:uri="9a7b3e7a-0d4a-4993-87d4-e4b984056896"/>
    <ds:schemaRef ds:uri="be7838b9-f9df-4a11-9d61-bf4b27e2a56e"/>
  </ds:schemaRefs>
</ds:datastoreItem>
</file>

<file path=customXml/itemProps2.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3.xml><?xml version="1.0" encoding="utf-8"?>
<ds:datastoreItem xmlns:ds="http://schemas.openxmlformats.org/officeDocument/2006/customXml" ds:itemID="{5B6A64B7-6B38-42EF-BD13-A0262C32AD53}"/>
</file>

<file path=docProps/app.xml><?xml version="1.0" encoding="utf-8"?>
<Properties xmlns="http://schemas.openxmlformats.org/officeDocument/2006/extended-properties" xmlns:vt="http://schemas.openxmlformats.org/officeDocument/2006/docPropsVTypes">
  <Template/>
  <TotalTime>3003</TotalTime>
  <Words>497</Words>
  <Application>Microsoft Office PowerPoint</Application>
  <PresentationFormat>On-screen Show (16:9)</PresentationFormat>
  <Paragraphs>42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Modification 0710 - Provision of Class 1 Service by CDSP   DSC Class 1 Read Service Supporting Document </vt:lpstr>
      <vt:lpstr>Purpose of this presentation</vt:lpstr>
      <vt:lpstr>DSC Class 1 Read Service Supporting Document</vt:lpstr>
      <vt:lpstr>DSC Class 1 Read Service Supporting Document</vt:lpstr>
      <vt:lpstr>Next steps</vt:lpstr>
      <vt:lpstr>Any questions or views on this?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Ellie Rogers</cp:lastModifiedBy>
  <cp:revision>91</cp:revision>
  <cp:lastPrinted>2019-03-28T16:17:10Z</cp:lastPrinted>
  <dcterms:created xsi:type="dcterms:W3CDTF">2018-09-02T17:12:15Z</dcterms:created>
  <dcterms:modified xsi:type="dcterms:W3CDTF">2021-04-08T08:37:33Z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0x010100CD78529C455A9849A187361FC3458725</vt:lpwstr>
  </property>
</Properties>
</file>