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42" clrIdx="5">
    <p:extLst>
      <p:ext uri="{19B8F6BF-5375-455C-9EA6-DF929625EA0E}">
        <p15:presenceInfo xmlns:p15="http://schemas.microsoft.com/office/powerpoint/2012/main" userId="S-1-5-21-4145888014-839675345-3125187760-4429" providerId="AD"/>
      </p:ext>
    </p:extLst>
  </p:cmAuthor>
  <p:cmAuthor id="7" name="Neil Laird" initials="NL" lastIdx="2" clrIdx="6">
    <p:extLst>
      <p:ext uri="{19B8F6BF-5375-455C-9EA6-DF929625EA0E}">
        <p15:presenceInfo xmlns:p15="http://schemas.microsoft.com/office/powerpoint/2012/main" userId="S-1-5-21-4145888014-839675345-3125187760-5173" providerId="AD"/>
      </p:ext>
    </p:extLst>
  </p:cmAuthor>
  <p:cmAuthor id="8" name="Phil Wood" initials="PW" lastIdx="31" clrIdx="7">
    <p:extLst>
      <p:ext uri="{19B8F6BF-5375-455C-9EA6-DF929625EA0E}">
        <p15:presenceInfo xmlns:p15="http://schemas.microsoft.com/office/powerpoint/2012/main" userId="S-1-5-21-4145888014-839675345-3125187760-5972" providerId="AD"/>
      </p:ext>
    </p:extLst>
  </p:cmAuthor>
  <p:cmAuthor id="9" name="Trefor Price" initials="TP" lastIdx="7" clrIdx="8">
    <p:extLst>
      <p:ext uri="{19B8F6BF-5375-455C-9EA6-DF929625EA0E}">
        <p15:presenceInfo xmlns:p15="http://schemas.microsoft.com/office/powerpoint/2012/main" userId="S-1-5-21-4145888014-839675345-3125187760-5899"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11" name="Charlotte Aldridge" initials="CA" lastIdx="2" clrIdx="10">
    <p:extLst>
      <p:ext uri="{19B8F6BF-5375-455C-9EA6-DF929625EA0E}">
        <p15:presenceInfo xmlns:p15="http://schemas.microsoft.com/office/powerpoint/2012/main" userId="S-1-5-21-4145888014-839675345-3125187760-1764" providerId="AD"/>
      </p:ext>
    </p:extLst>
  </p:cmAuthor>
  <p:cmAuthor id="12" name="Solomon Mellam" initials="SM" lastIdx="1" clrIdx="11">
    <p:extLst>
      <p:ext uri="{19B8F6BF-5375-455C-9EA6-DF929625EA0E}">
        <p15:presenceInfo xmlns:p15="http://schemas.microsoft.com/office/powerpoint/2012/main" userId="S::solomon.mellam@xoserve.com::2f1b0255-2a9c-4b1a-a4c1-676e7388d4a5" providerId="AD"/>
      </p:ext>
    </p:extLst>
  </p:cmAuthor>
  <p:cmAuthor id="13" name="Luke Moise" initials="LM" lastIdx="1" clrIdx="12">
    <p:extLst>
      <p:ext uri="{19B8F6BF-5375-455C-9EA6-DF929625EA0E}">
        <p15:presenceInfo xmlns:p15="http://schemas.microsoft.com/office/powerpoint/2012/main" userId="S-1-5-21-4145888014-839675345-3125187760-3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B1D6E8"/>
    <a:srgbClr val="FFFFFF"/>
    <a:srgbClr val="9CCB3B"/>
    <a:srgbClr val="40D1F5"/>
    <a:srgbClr val="D75733"/>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FBE14C-FC83-4B1C-9105-A4DDA2960A7D}" v="539" dt="2021-04-13T15:27:21.363"/>
    <p1510:client id="{37DC37BF-047D-4936-A2CE-B69031B77DC3}" v="1979" dt="2021-04-13T14:39:54.345"/>
    <p1510:client id="{3009446C-B2B9-47AF-96D8-5C2F9DC61C2D}" v="1" dt="2021-04-13T13:09:37.572"/>
    <p1510:client id="{32C02EDF-C51F-41DE-A560-5B408180FA15}" v="228" dt="2021-04-13T14:38:42.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49" autoAdjust="0"/>
  </p:normalViewPr>
  <p:slideViewPr>
    <p:cSldViewPr snapToGrid="0">
      <p:cViewPr varScale="1">
        <p:scale>
          <a:sx n="68" d="100"/>
          <a:sy n="68" d="100"/>
        </p:scale>
        <p:origin x="1168" y="52"/>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'IM Graphs'!$B$15:$B$26</c:f>
              <c:strCache>
                <c:ptCount val="12"/>
                <c:pt idx="0">
                  <c:v>A</c:v>
                </c:pt>
                <c:pt idx="1">
                  <c:v>M</c:v>
                </c:pt>
                <c:pt idx="2">
                  <c:v>J</c:v>
                </c:pt>
                <c:pt idx="3">
                  <c:v>J</c:v>
                </c:pt>
                <c:pt idx="4">
                  <c:v>A</c:v>
                </c:pt>
                <c:pt idx="5">
                  <c:v>S</c:v>
                </c:pt>
                <c:pt idx="6">
                  <c:v>O</c:v>
                </c:pt>
                <c:pt idx="7">
                  <c:v>N</c:v>
                </c:pt>
                <c:pt idx="8">
                  <c:v>D</c:v>
                </c:pt>
                <c:pt idx="9">
                  <c:v>J</c:v>
                </c:pt>
                <c:pt idx="10">
                  <c:v>F</c:v>
                </c:pt>
                <c:pt idx="11">
                  <c:v>M</c:v>
                </c:pt>
              </c:strCache>
            </c:strRef>
          </c:cat>
          <c:val>
            <c:numRef>
              <c:f>'IM Graphs'!$C$15:$C$26</c:f>
              <c:numCache>
                <c:formatCode>General</c:formatCode>
                <c:ptCount val="12"/>
                <c:pt idx="0">
                  <c:v>5</c:v>
                </c:pt>
                <c:pt idx="1">
                  <c:v>2</c:v>
                </c:pt>
                <c:pt idx="2">
                  <c:v>2</c:v>
                </c:pt>
                <c:pt idx="3">
                  <c:v>8</c:v>
                </c:pt>
                <c:pt idx="4">
                  <c:v>2</c:v>
                </c:pt>
                <c:pt idx="5">
                  <c:v>1</c:v>
                </c:pt>
                <c:pt idx="6">
                  <c:v>1</c:v>
                </c:pt>
                <c:pt idx="7">
                  <c:v>1</c:v>
                </c:pt>
                <c:pt idx="8">
                  <c:v>0</c:v>
                </c:pt>
                <c:pt idx="9">
                  <c:v>0</c:v>
                </c:pt>
                <c:pt idx="10">
                  <c:v>1</c:v>
                </c:pt>
                <c:pt idx="11">
                  <c:v>3</c:v>
                </c:pt>
              </c:numCache>
            </c:numRef>
          </c:val>
          <c:extLst>
            <c:ext xmlns:c16="http://schemas.microsoft.com/office/drawing/2014/chart" uri="{C3380CC4-5D6E-409C-BE32-E72D297353CC}">
              <c16:uniqueId val="{00000001-8635-4B4E-A7D0-207830A8295A}"/>
            </c:ext>
          </c:extLst>
        </c:ser>
        <c:ser>
          <c:idx val="1"/>
          <c:order val="1"/>
          <c:tx>
            <c:strRef>
              <c:f>'IM Graphs'!$D$2</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Graphs'!$B$15:$B$26</c:f>
              <c:strCache>
                <c:ptCount val="12"/>
                <c:pt idx="0">
                  <c:v>A</c:v>
                </c:pt>
                <c:pt idx="1">
                  <c:v>M</c:v>
                </c:pt>
                <c:pt idx="2">
                  <c:v>J</c:v>
                </c:pt>
                <c:pt idx="3">
                  <c:v>J</c:v>
                </c:pt>
                <c:pt idx="4">
                  <c:v>A</c:v>
                </c:pt>
                <c:pt idx="5">
                  <c:v>S</c:v>
                </c:pt>
                <c:pt idx="6">
                  <c:v>O</c:v>
                </c:pt>
                <c:pt idx="7">
                  <c:v>N</c:v>
                </c:pt>
                <c:pt idx="8">
                  <c:v>D</c:v>
                </c:pt>
                <c:pt idx="9">
                  <c:v>J</c:v>
                </c:pt>
                <c:pt idx="10">
                  <c:v>F</c:v>
                </c:pt>
                <c:pt idx="11">
                  <c:v>M</c:v>
                </c:pt>
              </c:strCache>
            </c:strRef>
          </c:cat>
          <c:val>
            <c:numRef>
              <c:f>'IM Graphs'!$D$15:$D$26</c:f>
              <c:numCache>
                <c:formatCode>General</c:formatCode>
                <c:ptCount val="12"/>
                <c:pt idx="0">
                  <c:v>0</c:v>
                </c:pt>
                <c:pt idx="1">
                  <c:v>1</c:v>
                </c:pt>
                <c:pt idx="2">
                  <c:v>0</c:v>
                </c:pt>
                <c:pt idx="3">
                  <c:v>0</c:v>
                </c:pt>
                <c:pt idx="4">
                  <c:v>1</c:v>
                </c:pt>
                <c:pt idx="5">
                  <c:v>1</c:v>
                </c:pt>
                <c:pt idx="6">
                  <c:v>0</c:v>
                </c:pt>
                <c:pt idx="7">
                  <c:v>3</c:v>
                </c:pt>
                <c:pt idx="8">
                  <c:v>1</c:v>
                </c:pt>
                <c:pt idx="9">
                  <c:v>0</c:v>
                </c:pt>
                <c:pt idx="10">
                  <c:v>0</c:v>
                </c:pt>
                <c:pt idx="11">
                  <c:v>1</c:v>
                </c:pt>
              </c:numCache>
            </c:numRef>
          </c:val>
          <c:extLst>
            <c:ext xmlns:c16="http://schemas.microsoft.com/office/drawing/2014/chart" uri="{C3380CC4-5D6E-409C-BE32-E72D297353CC}">
              <c16:uniqueId val="{00000003-8635-4B4E-A7D0-207830A8295A}"/>
            </c:ext>
          </c:extLst>
        </c:ser>
        <c:ser>
          <c:idx val="2"/>
          <c:order val="2"/>
          <c:tx>
            <c:strRef>
              <c:f>'IM Graphs'!$E$2</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Graphs'!$B$15:$B$26</c:f>
              <c:strCache>
                <c:ptCount val="12"/>
                <c:pt idx="0">
                  <c:v>A</c:v>
                </c:pt>
                <c:pt idx="1">
                  <c:v>M</c:v>
                </c:pt>
                <c:pt idx="2">
                  <c:v>J</c:v>
                </c:pt>
                <c:pt idx="3">
                  <c:v>J</c:v>
                </c:pt>
                <c:pt idx="4">
                  <c:v>A</c:v>
                </c:pt>
                <c:pt idx="5">
                  <c:v>S</c:v>
                </c:pt>
                <c:pt idx="6">
                  <c:v>O</c:v>
                </c:pt>
                <c:pt idx="7">
                  <c:v>N</c:v>
                </c:pt>
                <c:pt idx="8">
                  <c:v>D</c:v>
                </c:pt>
                <c:pt idx="9">
                  <c:v>J</c:v>
                </c:pt>
                <c:pt idx="10">
                  <c:v>F</c:v>
                </c:pt>
                <c:pt idx="11">
                  <c:v>M</c:v>
                </c:pt>
              </c:strCache>
            </c:strRef>
          </c:cat>
          <c:val>
            <c:numRef>
              <c:f>'IM Graphs'!$E$15:$E$26</c:f>
              <c:numCache>
                <c:formatCode>General</c:formatCode>
                <c:ptCount val="12"/>
                <c:pt idx="0">
                  <c:v>1</c:v>
                </c:pt>
                <c:pt idx="1">
                  <c:v>1</c:v>
                </c:pt>
                <c:pt idx="2">
                  <c:v>3</c:v>
                </c:pt>
                <c:pt idx="3">
                  <c:v>1</c:v>
                </c:pt>
                <c:pt idx="4">
                  <c:v>2</c:v>
                </c:pt>
                <c:pt idx="5">
                  <c:v>2</c:v>
                </c:pt>
                <c:pt idx="6">
                  <c:v>1</c:v>
                </c:pt>
                <c:pt idx="7">
                  <c:v>0</c:v>
                </c:pt>
                <c:pt idx="8">
                  <c:v>1</c:v>
                </c:pt>
                <c:pt idx="9">
                  <c:v>2</c:v>
                </c:pt>
                <c:pt idx="10">
                  <c:v>1</c:v>
                </c:pt>
                <c:pt idx="11">
                  <c:v>0</c:v>
                </c:pt>
              </c:numCache>
            </c:numRef>
          </c:val>
          <c:extLst>
            <c:ext xmlns:c16="http://schemas.microsoft.com/office/drawing/2014/chart" uri="{C3380CC4-5D6E-409C-BE32-E72D297353CC}">
              <c16:uniqueId val="{00000004-8635-4B4E-A7D0-207830A8295A}"/>
            </c:ext>
          </c:extLst>
        </c:ser>
        <c:ser>
          <c:idx val="3"/>
          <c:order val="3"/>
          <c:tx>
            <c:strRef>
              <c:f>'IM Graphs'!$F$2</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Graphs'!$B$15:$B$26</c:f>
              <c:strCache>
                <c:ptCount val="12"/>
                <c:pt idx="0">
                  <c:v>A</c:v>
                </c:pt>
                <c:pt idx="1">
                  <c:v>M</c:v>
                </c:pt>
                <c:pt idx="2">
                  <c:v>J</c:v>
                </c:pt>
                <c:pt idx="3">
                  <c:v>J</c:v>
                </c:pt>
                <c:pt idx="4">
                  <c:v>A</c:v>
                </c:pt>
                <c:pt idx="5">
                  <c:v>S</c:v>
                </c:pt>
                <c:pt idx="6">
                  <c:v>O</c:v>
                </c:pt>
                <c:pt idx="7">
                  <c:v>N</c:v>
                </c:pt>
                <c:pt idx="8">
                  <c:v>D</c:v>
                </c:pt>
                <c:pt idx="9">
                  <c:v>J</c:v>
                </c:pt>
                <c:pt idx="10">
                  <c:v>F</c:v>
                </c:pt>
                <c:pt idx="11">
                  <c:v>M</c:v>
                </c:pt>
              </c:strCache>
            </c:strRef>
          </c:cat>
          <c:val>
            <c:numRef>
              <c:f>'IM Graphs'!$F$15:$F$26</c:f>
              <c:numCache>
                <c:formatCode>General</c:formatCode>
                <c:ptCount val="12"/>
                <c:pt idx="0">
                  <c:v>1</c:v>
                </c:pt>
                <c:pt idx="1">
                  <c:v>2</c:v>
                </c:pt>
                <c:pt idx="2">
                  <c:v>0</c:v>
                </c:pt>
                <c:pt idx="3">
                  <c:v>0</c:v>
                </c:pt>
                <c:pt idx="4">
                  <c:v>0</c:v>
                </c:pt>
                <c:pt idx="5">
                  <c:v>0</c:v>
                </c:pt>
                <c:pt idx="6">
                  <c:v>0</c:v>
                </c:pt>
                <c:pt idx="7">
                  <c:v>1</c:v>
                </c:pt>
                <c:pt idx="8">
                  <c:v>0</c:v>
                </c:pt>
                <c:pt idx="9">
                  <c:v>0</c:v>
                </c:pt>
                <c:pt idx="10">
                  <c:v>0</c:v>
                </c:pt>
                <c:pt idx="11">
                  <c:v>1</c:v>
                </c:pt>
              </c:numCache>
            </c:numRef>
          </c:val>
          <c:extLst>
            <c:ext xmlns:c16="http://schemas.microsoft.com/office/drawing/2014/chart" uri="{C3380CC4-5D6E-409C-BE32-E72D297353CC}">
              <c16:uniqueId val="{00000005-8635-4B4E-A7D0-207830A8295A}"/>
            </c:ext>
          </c:extLst>
        </c:ser>
        <c:ser>
          <c:idx val="4"/>
          <c:order val="4"/>
          <c:tx>
            <c:strRef>
              <c:f>'IM Graphs'!$G$2</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Graphs'!$B$15:$B$26</c:f>
              <c:strCache>
                <c:ptCount val="12"/>
                <c:pt idx="0">
                  <c:v>A</c:v>
                </c:pt>
                <c:pt idx="1">
                  <c:v>M</c:v>
                </c:pt>
                <c:pt idx="2">
                  <c:v>J</c:v>
                </c:pt>
                <c:pt idx="3">
                  <c:v>J</c:v>
                </c:pt>
                <c:pt idx="4">
                  <c:v>A</c:v>
                </c:pt>
                <c:pt idx="5">
                  <c:v>S</c:v>
                </c:pt>
                <c:pt idx="6">
                  <c:v>O</c:v>
                </c:pt>
                <c:pt idx="7">
                  <c:v>N</c:v>
                </c:pt>
                <c:pt idx="8">
                  <c:v>D</c:v>
                </c:pt>
                <c:pt idx="9">
                  <c:v>J</c:v>
                </c:pt>
                <c:pt idx="10">
                  <c:v>F</c:v>
                </c:pt>
                <c:pt idx="11">
                  <c:v>M</c:v>
                </c:pt>
              </c:strCache>
            </c:strRef>
          </c:cat>
          <c:val>
            <c:numRef>
              <c:f>'IM Graphs'!$G$15:$G$26</c:f>
              <c:numCache>
                <c:formatCode>General</c:formatCode>
                <c:ptCount val="12"/>
                <c:pt idx="0">
                  <c:v>2</c:v>
                </c:pt>
                <c:pt idx="1">
                  <c:v>0</c:v>
                </c:pt>
                <c:pt idx="2">
                  <c:v>2</c:v>
                </c:pt>
                <c:pt idx="3">
                  <c:v>0</c:v>
                </c:pt>
                <c:pt idx="4">
                  <c:v>1</c:v>
                </c:pt>
                <c:pt idx="5">
                  <c:v>0</c:v>
                </c:pt>
                <c:pt idx="6">
                  <c:v>0</c:v>
                </c:pt>
                <c:pt idx="7">
                  <c:v>0</c:v>
                </c:pt>
                <c:pt idx="8">
                  <c:v>2</c:v>
                </c:pt>
                <c:pt idx="9">
                  <c:v>0</c:v>
                </c:pt>
                <c:pt idx="10">
                  <c:v>0</c:v>
                </c:pt>
                <c:pt idx="11">
                  <c:v>0</c:v>
                </c:pt>
              </c:numCache>
            </c:numRef>
          </c:val>
          <c:extLst>
            <c:ext xmlns:c16="http://schemas.microsoft.com/office/drawing/2014/chart" uri="{C3380CC4-5D6E-409C-BE32-E72D297353CC}">
              <c16:uniqueId val="{00000006-8635-4B4E-A7D0-207830A8295A}"/>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7873165076880402"/>
          <c:y val="0.63338623016895823"/>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13/04/2021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dirty="0"/>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CoBoX</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dirty="0"/>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Correla Incident Summary: March 2021</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13</a:t>
            </a:r>
            <a:r>
              <a:rPr lang="en-GB" sz="2400" baseline="30000" dirty="0">
                <a:latin typeface="Arial"/>
                <a:cs typeface="Arial"/>
              </a:rPr>
              <a:t>th</a:t>
            </a:r>
            <a:r>
              <a:rPr lang="en-GB" sz="2400" dirty="0">
                <a:latin typeface="Arial"/>
                <a:cs typeface="Arial"/>
              </a:rPr>
              <a:t> April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Correla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Correla’s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Correla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March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347902007"/>
              </p:ext>
            </p:extLst>
          </p:nvPr>
        </p:nvGraphicFramePr>
        <p:xfrm>
          <a:off x="155573" y="557061"/>
          <a:ext cx="8751413" cy="2070767"/>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16396">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Correla understand our customers experienced?</a:t>
                      </a:r>
                      <a:endParaRPr lang="en-GB" sz="700" dirty="0">
                        <a:latin typeface="+mn-lt"/>
                      </a:endParaRPr>
                    </a:p>
                  </a:txBody>
                  <a:tcPr anchor="ctr"/>
                </a:tc>
                <a:tc>
                  <a:txBody>
                    <a:bodyPr/>
                    <a:lstStyle/>
                    <a:p>
                      <a:pPr algn="ctr"/>
                      <a:r>
                        <a:rPr lang="en-US" sz="600" dirty="0">
                          <a:latin typeface="+mn-lt"/>
                        </a:rPr>
                        <a:t>What did your Correla team do to resolve?</a:t>
                      </a:r>
                      <a:endParaRPr lang="en-GB" sz="6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523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INC0053288</a:t>
                      </a:r>
                    </a:p>
                  </a:txBody>
                  <a:tcPr marL="72000" marR="72000" marT="72000" marB="72000" anchor="ctr">
                    <a:solidFill>
                      <a:srgbClr val="7030A0"/>
                    </a:solidFill>
                  </a:tcPr>
                </a:tc>
                <a:tc>
                  <a:txBody>
                    <a:bodyPr/>
                    <a:lstStyle/>
                    <a:p>
                      <a:pPr algn="l" rtl="0" fontAlgn="ctr"/>
                      <a:r>
                        <a:rPr lang="en-US" sz="700" b="0" i="0" u="none" strike="noStrike" dirty="0">
                          <a:solidFill>
                            <a:srgbClr val="000000"/>
                          </a:solidFill>
                          <a:effectLst/>
                          <a:latin typeface="Arial" panose="020B0604020202020204" pitchFamily="34" charset="0"/>
                        </a:rPr>
                        <a:t>The processing of the short-term Capacity auction failed (WDDNEX) for 04th March Gas Day.</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Actions taken by GNCC personnel to reprocess rejected auction bids did not follow those outlined within the local work instruction.</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16 bids placed by 9 Shippers were not confirmed and associated allocations processed as a result.</a:t>
                      </a:r>
                    </a:p>
                  </a:txBody>
                  <a:tcPr marL="9525" marR="9525" marT="9525" anchor="ctr"/>
                </a:tc>
                <a:tc>
                  <a:txBody>
                    <a:bodyPr/>
                    <a:lstStyle/>
                    <a:p>
                      <a:pPr algn="l" rtl="0" fontAlgn="ctr"/>
                      <a:r>
                        <a:rPr lang="en-US" sz="600" b="0" i="0" u="none" strike="noStrike" dirty="0">
                          <a:solidFill>
                            <a:srgbClr val="000000"/>
                          </a:solidFill>
                          <a:effectLst/>
                          <a:latin typeface="Arial" panose="020B0604020202020204" pitchFamily="34" charset="0"/>
                        </a:rPr>
                        <a:t>Investigate the reason for the failure and once this was known implement an Emergency Data Fix to remove transient data records within intermediate database tables resulting from partially processed bids.</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05-Mar-21</a:t>
                      </a:r>
                    </a:p>
                    <a:p>
                      <a:pPr algn="l" rtl="0" fontAlgn="ctr"/>
                      <a:r>
                        <a:rPr lang="en-US" sz="700" b="0" i="0" u="none" strike="noStrike" dirty="0">
                          <a:solidFill>
                            <a:srgbClr val="000000"/>
                          </a:solidFill>
                          <a:effectLst/>
                          <a:latin typeface="Arial" panose="020B0604020202020204" pitchFamily="34" charset="0"/>
                        </a:rPr>
                        <a:t>01:49</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05/03/2021</a:t>
                      </a:r>
                    </a:p>
                    <a:p>
                      <a:pPr algn="l" rtl="0" fontAlgn="ctr"/>
                      <a:r>
                        <a:rPr lang="en-US" sz="700" b="0" i="0" u="none" strike="noStrike" dirty="0">
                          <a:solidFill>
                            <a:srgbClr val="000000"/>
                          </a:solidFill>
                          <a:effectLst/>
                          <a:latin typeface="Arial" panose="020B0604020202020204" pitchFamily="34" charset="0"/>
                        </a:rPr>
                        <a:t>14:15</a:t>
                      </a:r>
                    </a:p>
                  </a:txBody>
                  <a:tcPr marL="9525" marR="9525" marT="9525" anchor="ctr"/>
                </a:tc>
                <a:extLst>
                  <a:ext uri="{0D108BD9-81ED-4DB2-BD59-A6C34878D82A}">
                    <a16:rowId xmlns:a16="http://schemas.microsoft.com/office/drawing/2014/main" val="3229766741"/>
                  </a:ext>
                </a:extLst>
              </a:tr>
              <a:tr h="7946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INC0054228</a:t>
                      </a:r>
                    </a:p>
                  </a:txBody>
                  <a:tcPr marL="72000" marR="72000" marT="72000" marB="7200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Gemini Exit screens were unavailable on the 10th March for 2 hours 12 </a:t>
                      </a:r>
                      <a:r>
                        <a:rPr lang="en-US" sz="700" b="0" i="0" u="none" strike="noStrike" dirty="0" err="1">
                          <a:solidFill>
                            <a:srgbClr val="000000"/>
                          </a:solidFill>
                          <a:effectLst/>
                          <a:latin typeface="Arial" panose="020B0604020202020204" pitchFamily="34" charset="0"/>
                        </a:rPr>
                        <a:t>mins</a:t>
                      </a:r>
                      <a:r>
                        <a:rPr lang="en-US" sz="700" b="0" i="0" u="none" strike="noStrike" dirty="0">
                          <a:solidFill>
                            <a:srgbClr val="000000"/>
                          </a:solidFill>
                          <a:effectLst/>
                          <a:latin typeface="Arial" panose="020B0604020202020204" pitchFamily="34" charset="0"/>
                        </a:rPr>
                        <a:t> (of which 1 hour was the maintenance window)</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A system failure caused the Gemini Exit database node to failover, subsequently the application could not connect to the data until connectivity was resumed</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Shippers and GNCC users are unable to view auction EXIT allocation data and hence unable verify the bid as the screens were unavailable</a:t>
                      </a:r>
                    </a:p>
                  </a:txBody>
                  <a:tcPr marL="9525" marR="9525" marT="9525" anchor="ctr"/>
                </a:tc>
                <a:tc>
                  <a:txBody>
                    <a:bodyPr/>
                    <a:lstStyle/>
                    <a:p>
                      <a:r>
                        <a:rPr lang="en-US" sz="700" kern="1200" dirty="0">
                          <a:solidFill>
                            <a:schemeClr val="dk1"/>
                          </a:solidFill>
                          <a:effectLst/>
                          <a:latin typeface="+mj-lt"/>
                          <a:ea typeface="+mn-ea"/>
                          <a:cs typeface="+mn-cs"/>
                        </a:rPr>
                        <a:t>Correla support teams ensured that the failover activities were successful before resolving the connectivity between the application and database, once completed the Gemini Exit services resumed.  This activity occurred prior to the maintenance window, a full QA was performed to ensure normal service was restored. </a:t>
                      </a:r>
                      <a:endParaRPr lang="en-GB" sz="700" kern="1200" dirty="0">
                        <a:solidFill>
                          <a:schemeClr val="dk1"/>
                        </a:solidFill>
                        <a:effectLst/>
                        <a:latin typeface="+mj-lt"/>
                        <a:ea typeface="+mn-ea"/>
                        <a:cs typeface="+mn-cs"/>
                      </a:endParaRP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10-Mar-21</a:t>
                      </a:r>
                    </a:p>
                    <a:p>
                      <a:pPr algn="l" rtl="0" fontAlgn="ctr"/>
                      <a:r>
                        <a:rPr lang="en-US" sz="700" b="0" i="0" u="none" strike="noStrike" dirty="0">
                          <a:solidFill>
                            <a:srgbClr val="000000"/>
                          </a:solidFill>
                          <a:effectLst/>
                          <a:latin typeface="Arial" panose="020B0604020202020204" pitchFamily="34" charset="0"/>
                        </a:rPr>
                        <a:t>02:23</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10/03/2021</a:t>
                      </a:r>
                    </a:p>
                    <a:p>
                      <a:pPr algn="l" rtl="0" fontAlgn="ctr"/>
                      <a:r>
                        <a:rPr lang="en-US" sz="700" b="0" i="0" u="none" strike="noStrike" dirty="0">
                          <a:solidFill>
                            <a:srgbClr val="000000"/>
                          </a:solidFill>
                          <a:effectLst/>
                          <a:latin typeface="Arial" panose="020B0604020202020204" pitchFamily="34" charset="0"/>
                        </a:rPr>
                        <a:t>04:35</a:t>
                      </a:r>
                    </a:p>
                  </a:txBody>
                  <a:tcPr marL="9525" marR="9525" marT="9525" anchor="ctr"/>
                </a:tc>
                <a:extLst>
                  <a:ext uri="{0D108BD9-81ED-4DB2-BD59-A6C34878D82A}">
                    <a16:rowId xmlns:a16="http://schemas.microsoft.com/office/drawing/2014/main" val="100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3797590"/>
              </p:ext>
            </p:extLst>
          </p:nvPr>
        </p:nvGraphicFramePr>
        <p:xfrm>
          <a:off x="155574" y="2627828"/>
          <a:ext cx="8751413" cy="2202698"/>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333953440"/>
                    </a:ext>
                  </a:extLst>
                </a:gridCol>
                <a:gridCol w="1259074">
                  <a:extLst>
                    <a:ext uri="{9D8B030D-6E8A-4147-A177-3AD203B41FA5}">
                      <a16:colId xmlns:a16="http://schemas.microsoft.com/office/drawing/2014/main" val="3105124870"/>
                    </a:ext>
                  </a:extLst>
                </a:gridCol>
                <a:gridCol w="1577450">
                  <a:extLst>
                    <a:ext uri="{9D8B030D-6E8A-4147-A177-3AD203B41FA5}">
                      <a16:colId xmlns:a16="http://schemas.microsoft.com/office/drawing/2014/main" val="4043039599"/>
                    </a:ext>
                  </a:extLst>
                </a:gridCol>
                <a:gridCol w="1880831">
                  <a:extLst>
                    <a:ext uri="{9D8B030D-6E8A-4147-A177-3AD203B41FA5}">
                      <a16:colId xmlns:a16="http://schemas.microsoft.com/office/drawing/2014/main" val="528343655"/>
                    </a:ext>
                  </a:extLst>
                </a:gridCol>
                <a:gridCol w="2072129">
                  <a:extLst>
                    <a:ext uri="{9D8B030D-6E8A-4147-A177-3AD203B41FA5}">
                      <a16:colId xmlns:a16="http://schemas.microsoft.com/office/drawing/2014/main" val="809463063"/>
                    </a:ext>
                  </a:extLst>
                </a:gridCol>
                <a:gridCol w="571344">
                  <a:extLst>
                    <a:ext uri="{9D8B030D-6E8A-4147-A177-3AD203B41FA5}">
                      <a16:colId xmlns:a16="http://schemas.microsoft.com/office/drawing/2014/main" val="1771673243"/>
                    </a:ext>
                  </a:extLst>
                </a:gridCol>
                <a:gridCol w="639444">
                  <a:extLst>
                    <a:ext uri="{9D8B030D-6E8A-4147-A177-3AD203B41FA5}">
                      <a16:colId xmlns:a16="http://schemas.microsoft.com/office/drawing/2014/main" val="1586717098"/>
                    </a:ext>
                  </a:extLst>
                </a:gridCol>
              </a:tblGrid>
              <a:tr h="50893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INC0054612</a:t>
                      </a:r>
                    </a:p>
                  </a:txBody>
                  <a:tcPr marL="72000" marR="72000" marT="72000" marB="72000" anchor="ctr">
                    <a:solidFill>
                      <a:srgbClr val="0070C0"/>
                    </a:solidFill>
                  </a:tcPr>
                </a:tc>
                <a:tc>
                  <a:txBody>
                    <a:bodyPr/>
                    <a:lstStyle/>
                    <a:p>
                      <a:pPr algn="l" rtl="0" fontAlgn="ctr"/>
                      <a:r>
                        <a:rPr lang="en-US" sz="700" b="0" i="0" u="none" strike="noStrike" dirty="0">
                          <a:solidFill>
                            <a:schemeClr val="tx1"/>
                          </a:solidFill>
                          <a:effectLst/>
                          <a:latin typeface="Arial" panose="020B0604020202020204" pitchFamily="34" charset="0"/>
                        </a:rPr>
                        <a:t>DES was unavailable for a number of users, other users experienced slowness.</a:t>
                      </a:r>
                    </a:p>
                  </a:txBody>
                  <a:tcPr marL="9525" marR="9525" marT="9525" anchor="ctr">
                    <a:solidFill>
                      <a:schemeClr val="bg1">
                        <a:lumMod val="85000"/>
                      </a:schemeClr>
                    </a:solidFill>
                  </a:tcPr>
                </a:tc>
                <a:tc>
                  <a:txBody>
                    <a:bodyPr/>
                    <a:lstStyle/>
                    <a:p>
                      <a:pPr algn="l" rtl="0" fontAlgn="ctr"/>
                      <a:r>
                        <a:rPr lang="en-US" sz="700" b="0" i="0" u="none" strike="noStrike" dirty="0">
                          <a:solidFill>
                            <a:srgbClr val="000000"/>
                          </a:solidFill>
                          <a:effectLst/>
                          <a:latin typeface="Arial" panose="020B0604020202020204" pitchFamily="34" charset="0"/>
                        </a:rPr>
                        <a:t>An indexing job was running on a large table, when a query was run on the same table it caused an issue</a:t>
                      </a:r>
                    </a:p>
                  </a:txBody>
                  <a:tcPr marL="9525" marR="9525" marT="9525" anchor="ctr">
                    <a:solidFill>
                      <a:schemeClr val="bg1">
                        <a:lumMod val="85000"/>
                      </a:schemeClr>
                    </a:solidFill>
                  </a:tcPr>
                </a:tc>
                <a:tc>
                  <a:txBody>
                    <a:bodyPr/>
                    <a:lstStyle/>
                    <a:p>
                      <a:pPr algn="l" rtl="0" fontAlgn="ctr"/>
                      <a:r>
                        <a:rPr lang="en-US" sz="700" b="0" i="0" u="none" strike="noStrike">
                          <a:solidFill>
                            <a:srgbClr val="000000"/>
                          </a:solidFill>
                          <a:effectLst/>
                          <a:latin typeface="Arial" panose="020B0604020202020204" pitchFamily="34" charset="0"/>
                        </a:rPr>
                        <a:t>Customers would have experienced slow responses and a timeout error in the Portal</a:t>
                      </a:r>
                      <a:endParaRPr lang="en-US" sz="700" b="0" i="0" u="none" strike="noStrike" dirty="0">
                        <a:solidFill>
                          <a:srgbClr val="000000"/>
                        </a:solidFill>
                        <a:effectLst/>
                        <a:latin typeface="Arial" panose="020B0604020202020204" pitchFamily="34" charset="0"/>
                      </a:endParaRPr>
                    </a:p>
                  </a:txBody>
                  <a:tcPr marL="9525" marR="9525" marT="9525" anchor="ctr">
                    <a:solidFill>
                      <a:schemeClr val="bg1">
                        <a:lumMod val="85000"/>
                      </a:schemeClr>
                    </a:solidFill>
                  </a:tcPr>
                </a:tc>
                <a:tc>
                  <a:txBody>
                    <a:bodyPr/>
                    <a:lstStyle/>
                    <a:p>
                      <a:pPr algn="l" rtl="0" fontAlgn="ctr"/>
                      <a:r>
                        <a:rPr lang="en-US" sz="700" b="0" i="0" u="none" strike="noStrike">
                          <a:solidFill>
                            <a:srgbClr val="000000"/>
                          </a:solidFill>
                          <a:latin typeface="+mn-lt"/>
                        </a:rPr>
                        <a:t>The over-running Indexing job completed automatically, and service was restored. The time of the indexing job has been moved to avoid a repeat issue</a:t>
                      </a:r>
                      <a:endParaRPr lang="en-US" sz="700" b="0" i="0" u="none" strike="noStrike" dirty="0">
                        <a:solidFill>
                          <a:srgbClr val="000000"/>
                        </a:solidFill>
                        <a:latin typeface="Arial"/>
                      </a:endParaRPr>
                    </a:p>
                  </a:txBody>
                  <a:tcPr marL="9525" marR="9525" marT="9525" anchor="ctr">
                    <a:solidFill>
                      <a:schemeClr val="bg1">
                        <a:lumMod val="85000"/>
                      </a:schemeClr>
                    </a:solidFill>
                  </a:tcPr>
                </a:tc>
                <a:tc>
                  <a:txBody>
                    <a:bodyPr/>
                    <a:lstStyle/>
                    <a:p>
                      <a:pPr algn="l" rtl="0" fontAlgn="ctr"/>
                      <a:r>
                        <a:rPr lang="en-US" sz="700" b="0" i="0" u="none" strike="noStrike" dirty="0">
                          <a:solidFill>
                            <a:srgbClr val="000000"/>
                          </a:solidFill>
                          <a:effectLst/>
                          <a:latin typeface="Arial" panose="020B0604020202020204" pitchFamily="34" charset="0"/>
                        </a:rPr>
                        <a:t>11-Mar-21</a:t>
                      </a:r>
                    </a:p>
                    <a:p>
                      <a:pPr algn="l" rtl="0" fontAlgn="ctr"/>
                      <a:r>
                        <a:rPr lang="en-US" sz="700" b="0" i="0" u="none" strike="noStrike" dirty="0">
                          <a:solidFill>
                            <a:srgbClr val="000000"/>
                          </a:solidFill>
                          <a:effectLst/>
                          <a:latin typeface="Arial" panose="020B0604020202020204" pitchFamily="34" charset="0"/>
                        </a:rPr>
                        <a:t>15:36</a:t>
                      </a:r>
                    </a:p>
                  </a:txBody>
                  <a:tcPr marL="9525" marR="9525" marT="9525" anchor="ctr">
                    <a:solidFill>
                      <a:schemeClr val="bg1">
                        <a:lumMod val="85000"/>
                      </a:schemeClr>
                    </a:solidFill>
                  </a:tcPr>
                </a:tc>
                <a:tc>
                  <a:txBody>
                    <a:bodyPr/>
                    <a:lstStyle/>
                    <a:p>
                      <a:pPr algn="l" rtl="0" fontAlgn="ctr"/>
                      <a:r>
                        <a:rPr lang="en-US" sz="700" b="0" i="0" u="none" strike="noStrike" dirty="0">
                          <a:solidFill>
                            <a:srgbClr val="000000"/>
                          </a:solidFill>
                          <a:effectLst/>
                          <a:latin typeface="Arial" panose="020B0604020202020204" pitchFamily="34" charset="0"/>
                        </a:rPr>
                        <a:t>11/03/2021</a:t>
                      </a:r>
                    </a:p>
                    <a:p>
                      <a:pPr algn="l" rtl="0" fontAlgn="ctr"/>
                      <a:r>
                        <a:rPr lang="en-US" sz="700" b="0" i="0" u="none" strike="noStrike" dirty="0">
                          <a:solidFill>
                            <a:srgbClr val="000000"/>
                          </a:solidFill>
                          <a:effectLst/>
                          <a:latin typeface="Arial" panose="020B0604020202020204" pitchFamily="34" charset="0"/>
                        </a:rPr>
                        <a:t>17:54</a:t>
                      </a:r>
                    </a:p>
                  </a:txBody>
                  <a:tcPr marL="9525" marR="9525" marT="9525" anchor="ctr">
                    <a:solidFill>
                      <a:schemeClr val="bg1">
                        <a:lumMod val="85000"/>
                      </a:schemeClr>
                    </a:solidFill>
                  </a:tcPr>
                </a:tc>
                <a:extLst>
                  <a:ext uri="{0D108BD9-81ED-4DB2-BD59-A6C34878D82A}">
                    <a16:rowId xmlns:a16="http://schemas.microsoft.com/office/drawing/2014/main" val="574085169"/>
                  </a:ext>
                </a:extLst>
              </a:tr>
              <a:tr h="846882">
                <a:tc>
                  <a:txBody>
                    <a:bodyPr/>
                    <a:lstStyle/>
                    <a:p>
                      <a:pPr algn="ctr" rtl="0" fontAlgn="ctr"/>
                      <a:endParaRPr lang="en-GB" sz="700" b="0" i="0" u="none" strike="noStrike" dirty="0">
                        <a:solidFill>
                          <a:schemeClr val="bg1"/>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INC0057450</a:t>
                      </a: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effectLst/>
                          <a:latin typeface="Arial" panose="020B0604020202020204" pitchFamily="34" charset="0"/>
                        </a:rPr>
                        <a:t>UIG Nomination batch process failed at 11:00 hour bar for Within Day and Day Ahead values.  The values published at the 10:00 hour bar were also incorrect although the batch job completed successfully.</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National Grid Aggregator system clock had been changed to reflect B.S.T. when it should have been left running on G.M.T.</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Gemini customer base would have been viewing incorrect U.I.G. Nomination data for 10:00 hour bar and then the U.I.G. Nomination data for 11:00 hour bar including Day Ahead would have been delayed being published.</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The Gemini Apps support team informed their National Grid Aggregator system counterparts and raised a high priority ticket with the National Grid Service Desk.  A manual workaround was implemented by the NG Aggregator team to ensure file delivery was restored until they were able to make the required change to the system clock </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28-Mar-21</a:t>
                      </a:r>
                    </a:p>
                    <a:p>
                      <a:pPr algn="l" rtl="0" fontAlgn="ctr"/>
                      <a:r>
                        <a:rPr lang="en-US" sz="700" b="0" i="0" u="none" strike="noStrike" dirty="0">
                          <a:solidFill>
                            <a:srgbClr val="000000"/>
                          </a:solidFill>
                          <a:effectLst/>
                          <a:latin typeface="Arial" panose="020B0604020202020204" pitchFamily="34" charset="0"/>
                        </a:rPr>
                        <a:t>11:54</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28/03/2021</a:t>
                      </a:r>
                    </a:p>
                    <a:p>
                      <a:pPr algn="l" rtl="0" fontAlgn="ctr"/>
                      <a:r>
                        <a:rPr lang="en-US" sz="700" b="0" i="0" u="none" strike="noStrike" dirty="0">
                          <a:solidFill>
                            <a:srgbClr val="000000"/>
                          </a:solidFill>
                          <a:effectLst/>
                          <a:latin typeface="Arial" panose="020B0604020202020204" pitchFamily="34" charset="0"/>
                        </a:rPr>
                        <a:t>13:19</a:t>
                      </a:r>
                    </a:p>
                  </a:txBody>
                  <a:tcPr marL="9525" marR="9525" marT="9525" anchor="ctr"/>
                </a:tc>
                <a:extLst>
                  <a:ext uri="{0D108BD9-81ED-4DB2-BD59-A6C34878D82A}">
                    <a16:rowId xmlns:a16="http://schemas.microsoft.com/office/drawing/2014/main" val="3614400710"/>
                  </a:ext>
                </a:extLst>
              </a:tr>
              <a:tr h="84688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bg1"/>
                          </a:solidFill>
                          <a:effectLst/>
                          <a:latin typeface="Arial" panose="020B0604020202020204" pitchFamily="34" charset="0"/>
                        </a:rPr>
                        <a:t>INC0057457</a:t>
                      </a:r>
                    </a:p>
                  </a:txBody>
                  <a:tcPr marL="72000" marR="72000" marT="72000" marB="72000" anchor="ctr">
                    <a:solidFill>
                      <a:srgbClr val="0070C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rgbClr val="000000"/>
                          </a:solidFill>
                          <a:effectLst/>
                          <a:latin typeface="Arial" panose="020B0604020202020204" pitchFamily="34" charset="0"/>
                          <a:ea typeface="+mn-ea"/>
                          <a:cs typeface="+mn-cs"/>
                        </a:rPr>
                        <a:t>Following an upgrade to UK Link </a:t>
                      </a:r>
                      <a:r>
                        <a:rPr lang="en-GB" sz="700" b="0" i="0" u="none" strike="noStrike" kern="1200" dirty="0">
                          <a:solidFill>
                            <a:srgbClr val="000000"/>
                          </a:solidFill>
                          <a:effectLst/>
                          <a:latin typeface="Arial" panose="020B0604020202020204" pitchFamily="34" charset="0"/>
                          <a:ea typeface="+mn-ea"/>
                          <a:cs typeface="+mn-cs"/>
                        </a:rPr>
                        <a:t>as part of an Upgrade Programme, processing performance for outbound and then inbound files declined to an unacceptable level. </a:t>
                      </a:r>
                      <a:endParaRPr lang="en-US" sz="700" b="0" i="0" u="none" strike="noStrike" kern="1200" dirty="0">
                        <a:solidFill>
                          <a:srgbClr val="000000"/>
                        </a:solidFill>
                        <a:effectLst/>
                        <a:latin typeface="Arial" panose="020B0604020202020204" pitchFamily="34" charset="0"/>
                        <a:ea typeface="+mn-ea"/>
                        <a:cs typeface="+mn-cs"/>
                      </a:endParaRPr>
                    </a:p>
                  </a:txBody>
                  <a:tcPr marL="9525" marR="9525" marT="9525" anchor="ctr"/>
                </a:tc>
                <a:tc>
                  <a:txBody>
                    <a:bodyPr/>
                    <a:lstStyle/>
                    <a:p>
                      <a:pPr algn="l" rtl="0" fontAlgn="ctr"/>
                      <a:r>
                        <a:rPr lang="en-US" sz="700" b="0" i="0" u="none" strike="noStrike" kern="1200" dirty="0">
                          <a:solidFill>
                            <a:srgbClr val="000000"/>
                          </a:solidFill>
                          <a:effectLst/>
                          <a:latin typeface="Arial" panose="020B0604020202020204" pitchFamily="34" charset="0"/>
                          <a:ea typeface="+mn-ea"/>
                          <a:cs typeface="+mn-cs"/>
                        </a:rPr>
                        <a:t>A change in behavior of the upgraded software caused a slowdown in the intermediate storage of records during processing.</a:t>
                      </a:r>
                    </a:p>
                  </a:txBody>
                  <a:tcPr marL="9525" marR="9525" marT="9525" anchor="ctr"/>
                </a:tc>
                <a:tc>
                  <a:txBody>
                    <a:bodyPr/>
                    <a:lstStyle/>
                    <a:p>
                      <a:pPr algn="l" rtl="0" fontAlgn="ctr"/>
                      <a:r>
                        <a:rPr lang="en-US" sz="700" b="0" i="0" u="none" strike="noStrike" kern="1200" dirty="0">
                          <a:solidFill>
                            <a:srgbClr val="000000"/>
                          </a:solidFill>
                          <a:effectLst/>
                          <a:latin typeface="Arial" panose="020B0604020202020204" pitchFamily="34" charset="0"/>
                          <a:ea typeface="+mn-ea"/>
                          <a:cs typeface="+mn-cs"/>
                        </a:rPr>
                        <a:t>All customers dependent on UK Link file flows were impacted for two weeks. Customer submitted files were unable to be processed and responses returned to customers in the normal timescales.  </a:t>
                      </a:r>
                    </a:p>
                  </a:txBody>
                  <a:tcPr marL="9525" marR="9525" marT="9525" anchor="ctr"/>
                </a:tc>
                <a:tc>
                  <a:txBody>
                    <a:bodyPr/>
                    <a:lstStyle/>
                    <a:p>
                      <a:pPr algn="l" rtl="0" fontAlgn="ctr"/>
                      <a:r>
                        <a:rPr lang="en-GB" sz="700" b="0" i="0" u="none" strike="noStrike" kern="1200" dirty="0">
                          <a:solidFill>
                            <a:srgbClr val="000000"/>
                          </a:solidFill>
                          <a:effectLst/>
                          <a:latin typeface="Arial" panose="020B0604020202020204" pitchFamily="34" charset="0"/>
                          <a:ea typeface="+mn-ea"/>
                          <a:cs typeface="+mn-cs"/>
                        </a:rPr>
                        <a:t>Correla support teams instigated contingencies to ensure high priority file transfers were sent out to customers.  This was done in conjunction with customers. A  software fix was deployed on 9th April. With processing fully performant, backlog  clearance was expedited in order to ensure minimum impact on customer KPM priorities.</a:t>
                      </a:r>
                      <a:endParaRPr lang="en-US" sz="700" b="0" i="0" u="none" strike="noStrike" kern="1200" dirty="0">
                        <a:solidFill>
                          <a:srgbClr val="000000"/>
                        </a:solidFill>
                        <a:effectLst/>
                        <a:latin typeface="Arial" panose="020B0604020202020204" pitchFamily="34" charset="0"/>
                        <a:ea typeface="+mn-ea"/>
                        <a:cs typeface="+mn-cs"/>
                      </a:endParaRP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28-Mar-21</a:t>
                      </a:r>
                    </a:p>
                    <a:p>
                      <a:pPr algn="l" rtl="0" fontAlgn="ctr"/>
                      <a:r>
                        <a:rPr lang="en-US" sz="700" b="0" i="0" u="none" strike="noStrike" dirty="0">
                          <a:solidFill>
                            <a:srgbClr val="000000"/>
                          </a:solidFill>
                          <a:effectLst/>
                          <a:latin typeface="Arial" panose="020B0604020202020204" pitchFamily="34" charset="0"/>
                        </a:rPr>
                        <a:t>15.26</a:t>
                      </a:r>
                    </a:p>
                  </a:txBody>
                  <a:tcPr marL="9525" marR="9525" marT="9525" anchor="ctr"/>
                </a:tc>
                <a:tc>
                  <a:txBody>
                    <a:bodyPr/>
                    <a:lstStyle/>
                    <a:p>
                      <a:pPr algn="l" rtl="0" fontAlgn="ctr"/>
                      <a:r>
                        <a:rPr lang="en-US" sz="700" b="0" i="0" u="none" strike="noStrike" dirty="0">
                          <a:solidFill>
                            <a:srgbClr val="000000"/>
                          </a:solidFill>
                          <a:effectLst/>
                          <a:latin typeface="Arial" panose="020B0604020202020204" pitchFamily="34" charset="0"/>
                        </a:rPr>
                        <a:t>Normal processing restored as of 13</a:t>
                      </a:r>
                      <a:r>
                        <a:rPr lang="en-US" sz="700" b="0" i="0" u="none" strike="noStrike" baseline="30000" dirty="0">
                          <a:solidFill>
                            <a:srgbClr val="000000"/>
                          </a:solidFill>
                          <a:effectLst/>
                          <a:latin typeface="Arial" panose="020B0604020202020204" pitchFamily="34" charset="0"/>
                        </a:rPr>
                        <a:t>th</a:t>
                      </a:r>
                      <a:r>
                        <a:rPr lang="en-US" sz="700" b="0" i="0" u="none" strike="noStrike" dirty="0">
                          <a:solidFill>
                            <a:srgbClr val="000000"/>
                          </a:solidFill>
                          <a:effectLst/>
                          <a:latin typeface="Arial" panose="020B0604020202020204" pitchFamily="34" charset="0"/>
                        </a:rPr>
                        <a:t> April. Ongoing  ticket resolutions</a:t>
                      </a:r>
                    </a:p>
                  </a:txBody>
                  <a:tcPr marL="9525" marR="9525" marT="9525" anchor="ctr"/>
                </a:tc>
                <a:extLst>
                  <a:ext uri="{0D108BD9-81ED-4DB2-BD59-A6C34878D82A}">
                    <a16:rowId xmlns:a16="http://schemas.microsoft.com/office/drawing/2014/main" val="60149821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Box 1">
            <a:extLst>
              <a:ext uri="{FF2B5EF4-FFF2-40B4-BE49-F238E27FC236}">
                <a16:creationId xmlns:a16="http://schemas.microsoft.com/office/drawing/2014/main" id="{0FBA64D9-EB77-4CD5-813B-2CCF432060B7}"/>
              </a:ext>
            </a:extLst>
          </p:cNvPr>
          <p:cNvSpPr txBox="1"/>
          <p:nvPr/>
        </p:nvSpPr>
        <p:spPr>
          <a:xfrm>
            <a:off x="7077102" y="2560327"/>
            <a:ext cx="1844168" cy="584775"/>
          </a:xfrm>
          <a:prstGeom prst="rect">
            <a:avLst/>
          </a:prstGeom>
          <a:solidFill>
            <a:schemeClr val="accent5"/>
          </a:solid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 dirty="0">
                <a:solidFill>
                  <a:schemeClr val="bg1"/>
                </a:solidFill>
              </a:rPr>
              <a:t>A fault that has developed that only impacts Correla colleagues or an incident on core services that has had no customer impact</a:t>
            </a:r>
          </a:p>
        </p:txBody>
      </p:sp>
      <p:graphicFrame>
        <p:nvGraphicFramePr>
          <p:cNvPr id="12" name="Chart 11">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3661311792"/>
              </p:ext>
            </p:extLst>
          </p:nvPr>
        </p:nvGraphicFramePr>
        <p:xfrm>
          <a:off x="-213742" y="635000"/>
          <a:ext cx="9036959" cy="40311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a:extLst>
              <a:ext uri="{FF2B5EF4-FFF2-40B4-BE49-F238E27FC236}">
                <a16:creationId xmlns:a16="http://schemas.microsoft.com/office/drawing/2014/main" id="{352CD3CF-E671-4928-9B8E-A850C3FE46A6}"/>
              </a:ext>
            </a:extLst>
          </p:cNvPr>
          <p:cNvGraphicFramePr>
            <a:graphicFrameLocks noGrp="1"/>
          </p:cNvGraphicFramePr>
          <p:nvPr>
            <p:extLst>
              <p:ext uri="{D42A27DB-BD31-4B8C-83A1-F6EECF244321}">
                <p14:modId xmlns:p14="http://schemas.microsoft.com/office/powerpoint/2010/main" val="3101864457"/>
              </p:ext>
            </p:extLst>
          </p:nvPr>
        </p:nvGraphicFramePr>
        <p:xfrm>
          <a:off x="6621746" y="165311"/>
          <a:ext cx="2522254" cy="2395016"/>
        </p:xfrm>
        <a:graphic>
          <a:graphicData uri="http://schemas.openxmlformats.org/drawingml/2006/table">
            <a:tbl>
              <a:tblPr firstRow="1" bandRow="1">
                <a:tableStyleId>{5C22544A-7EE6-4342-B048-85BDC9FD1C3A}</a:tableStyleId>
              </a:tblPr>
              <a:tblGrid>
                <a:gridCol w="402160">
                  <a:extLst>
                    <a:ext uri="{9D8B030D-6E8A-4147-A177-3AD203B41FA5}">
                      <a16:colId xmlns:a16="http://schemas.microsoft.com/office/drawing/2014/main" val="153172005"/>
                    </a:ext>
                  </a:extLst>
                </a:gridCol>
                <a:gridCol w="1002221">
                  <a:extLst>
                    <a:ext uri="{9D8B030D-6E8A-4147-A177-3AD203B41FA5}">
                      <a16:colId xmlns:a16="http://schemas.microsoft.com/office/drawing/2014/main" val="547931521"/>
                    </a:ext>
                  </a:extLst>
                </a:gridCol>
                <a:gridCol w="1117873">
                  <a:extLst>
                    <a:ext uri="{9D8B030D-6E8A-4147-A177-3AD203B41FA5}">
                      <a16:colId xmlns:a16="http://schemas.microsoft.com/office/drawing/2014/main" val="1463294942"/>
                    </a:ext>
                  </a:extLst>
                </a:gridCol>
              </a:tblGrid>
              <a:tr h="428248">
                <a:tc>
                  <a:txBody>
                    <a:bodyPr/>
                    <a:lstStyle/>
                    <a:p>
                      <a:endParaRPr lang="en-GB" dirty="0"/>
                    </a:p>
                  </a:txBody>
                  <a:tcPr>
                    <a:noFill/>
                  </a:tcPr>
                </a:tc>
                <a:tc>
                  <a:txBody>
                    <a:bodyPr/>
                    <a:lstStyle/>
                    <a:p>
                      <a:pPr algn="ctr"/>
                      <a:r>
                        <a:rPr lang="en-GB" sz="1050" b="0" dirty="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983384">
                <a:tc>
                  <a:txBody>
                    <a:bodyPr/>
                    <a:lstStyle/>
                    <a:p>
                      <a:pPr algn="ctr"/>
                      <a:r>
                        <a:rPr lang="en-GB" sz="1050" dirty="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Correla Identified the incident and the incident could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9833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Correla Identified the incident but the incident could not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2151022009"/>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Correla Identified the incident and the incident could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Correla Identified the incident but the incident could not have been avoided had Correla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Correla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164671559"/>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26</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8</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15</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5</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428544766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March 2021</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dirty="0">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3</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Correla</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Denis Regan</DisplayName>
        <AccountId>59</AccountId>
        <AccountType/>
      </UserInfo>
      <UserInfo>
        <DisplayName>Omar Farooq</DisplayName>
        <AccountId>466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3092569d-7549-4f1f-b838-122d264c6bd8"/>
    <ds:schemaRef ds:uri="http://purl.org/dc/elements/1.1/"/>
    <ds:schemaRef ds:uri="http://purl.org/dc/dcmitype/"/>
    <ds:schemaRef ds:uri="http://purl.org/dc/term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01f7a547-d57a-44ce-a211-81869c79743b"/>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DC062D3C-6A6F-4AA9-B6D5-70E6F01A8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10859</TotalTime>
  <Words>966</Words>
  <Application>Microsoft Office PowerPoint</Application>
  <PresentationFormat>On-screen Show (16:9)</PresentationFormat>
  <Paragraphs>108</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Correla Incident Summary: March 2021</vt:lpstr>
      <vt:lpstr>What is this presentation covering?</vt:lpstr>
      <vt:lpstr>High-level summary of P1/2 incidents: March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Angela Clarke</cp:lastModifiedBy>
  <cp:revision>117</cp:revision>
  <cp:lastPrinted>2020-02-07T08:17:24Z</cp:lastPrinted>
  <dcterms:created xsi:type="dcterms:W3CDTF">2018-09-02T17:12:15Z</dcterms:created>
  <dcterms:modified xsi:type="dcterms:W3CDTF">2021-04-13T15:29:39Z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