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4"/>
  </p:notesMasterIdLst>
  <p:sldIdLst>
    <p:sldId id="2059" r:id="rId5"/>
    <p:sldId id="1759" r:id="rId6"/>
    <p:sldId id="3423" r:id="rId7"/>
    <p:sldId id="308" r:id="rId8"/>
    <p:sldId id="309" r:id="rId9"/>
    <p:sldId id="310" r:id="rId10"/>
    <p:sldId id="1768" r:id="rId11"/>
    <p:sldId id="1997" r:id="rId12"/>
    <p:sldId id="3421" r:id="rId13"/>
    <p:sldId id="3422" r:id="rId14"/>
    <p:sldId id="1827" r:id="rId15"/>
    <p:sldId id="295" r:id="rId16"/>
    <p:sldId id="2084" r:id="rId17"/>
    <p:sldId id="2076" r:id="rId18"/>
    <p:sldId id="2077" r:id="rId19"/>
    <p:sldId id="1685" r:id="rId20"/>
    <p:sldId id="1829" r:id="rId21"/>
    <p:sldId id="1652" r:id="rId22"/>
    <p:sldId id="2070" r:id="rId23"/>
    <p:sldId id="1734" r:id="rId24"/>
    <p:sldId id="306" r:id="rId25"/>
    <p:sldId id="2072" r:id="rId26"/>
    <p:sldId id="2071" r:id="rId27"/>
    <p:sldId id="883" r:id="rId28"/>
    <p:sldId id="3420" r:id="rId29"/>
    <p:sldId id="2078" r:id="rId30"/>
    <p:sldId id="2079" r:id="rId31"/>
    <p:sldId id="2083" r:id="rId32"/>
    <p:sldId id="1836" r:id="rId33"/>
    <p:sldId id="894" r:id="rId34"/>
    <p:sldId id="898" r:id="rId35"/>
    <p:sldId id="893" r:id="rId36"/>
    <p:sldId id="888" r:id="rId37"/>
    <p:sldId id="890" r:id="rId38"/>
    <p:sldId id="899" r:id="rId39"/>
    <p:sldId id="1833" r:id="rId40"/>
    <p:sldId id="276" r:id="rId41"/>
    <p:sldId id="901" r:id="rId42"/>
    <p:sldId id="1835" r:id="rId43"/>
    <p:sldId id="903" r:id="rId44"/>
    <p:sldId id="907" r:id="rId45"/>
    <p:sldId id="2080" r:id="rId46"/>
    <p:sldId id="889" r:id="rId47"/>
    <p:sldId id="2081" r:id="rId48"/>
    <p:sldId id="2082" r:id="rId49"/>
    <p:sldId id="256" r:id="rId50"/>
    <p:sldId id="1851" r:id="rId51"/>
    <p:sldId id="3416" r:id="rId52"/>
    <p:sldId id="829" r:id="rId53"/>
    <p:sldId id="3419" r:id="rId54"/>
    <p:sldId id="463" r:id="rId55"/>
    <p:sldId id="464" r:id="rId56"/>
    <p:sldId id="632" r:id="rId57"/>
    <p:sldId id="637" r:id="rId58"/>
    <p:sldId id="1766" r:id="rId59"/>
    <p:sldId id="288" r:id="rId60"/>
    <p:sldId id="331" r:id="rId61"/>
    <p:sldId id="319" r:id="rId62"/>
    <p:sldId id="328" r:id="rId63"/>
    <p:sldId id="316" r:id="rId64"/>
    <p:sldId id="329" r:id="rId65"/>
    <p:sldId id="313" r:id="rId66"/>
    <p:sldId id="327" r:id="rId67"/>
    <p:sldId id="3424" r:id="rId68"/>
    <p:sldId id="1989" r:id="rId69"/>
    <p:sldId id="2055" r:id="rId70"/>
    <p:sldId id="2060" r:id="rId71"/>
    <p:sldId id="3417" r:id="rId72"/>
    <p:sldId id="3418" r:id="rId73"/>
    <p:sldId id="787" r:id="rId74"/>
    <p:sldId id="826" r:id="rId75"/>
    <p:sldId id="794" r:id="rId76"/>
    <p:sldId id="775" r:id="rId77"/>
    <p:sldId id="1993" r:id="rId78"/>
    <p:sldId id="1990" r:id="rId79"/>
    <p:sldId id="1991" r:id="rId80"/>
    <p:sldId id="831" r:id="rId81"/>
    <p:sldId id="830" r:id="rId82"/>
    <p:sldId id="1992" r:id="rId8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B3B"/>
    <a:srgbClr val="FFFFFF"/>
    <a:srgbClr val="B1D6E8"/>
    <a:srgbClr val="CCFF99"/>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D12A87-CEB9-4E03-A07C-FD0EE9C8B7CF}" v="1717" dt="2021-05-12T07:50:56.5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4" autoAdjust="0"/>
    <p:restoredTop sz="94660"/>
  </p:normalViewPr>
  <p:slideViewPr>
    <p:cSldViewPr snapToGrid="0">
      <p:cViewPr varScale="1">
        <p:scale>
          <a:sx n="108" d="100"/>
          <a:sy n="108" d="100"/>
        </p:scale>
        <p:origin x="792" y="10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5/10/relationships/revisionInfo" Target="revisionInfo.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y%202021%20v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oleObject" Target="https://xoserve.sharepoint.com/sites/DSCIndustryPaper/Change%20Management%20Committee/2021/May/Section%202%20DSC%20Change%20Budget%20&amp;%20Horizon%20Planning/Change%20Pipeline.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y%202021%20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y%202021%20v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y%202021%20v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y%202021%20v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y%202021%20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y%202021%20v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y%202021%20v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2.1.%20Finance%20Update%20May%202021%20v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n-GB" sz="900"/>
              <a:t>Total Budget v Committed Spend BP20/21 FYTD</a:t>
            </a:r>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May 2021 v2.xlsx]20-21 Year End Forecast'!$A$3</c:f>
              <c:strCache>
                <c:ptCount val="1"/>
                <c:pt idx="0">
                  <c:v>Change Budget 20/21 Pipeline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 Finance Update May 2021 v2.xlsx]20-21 Year End Forecast'!$F$2</c:f>
              <c:strCache>
                <c:ptCount val="1"/>
                <c:pt idx="0">
                  <c:v>Total £</c:v>
                </c:pt>
              </c:strCache>
            </c:strRef>
          </c:cat>
          <c:val>
            <c:numRef>
              <c:f>'[2.1. Finance Update May 2021 v2.xlsx]20-21 Year End Forecast'!$F$3</c:f>
              <c:numCache>
                <c:formatCode>"£"#,##0_);[Red]\("£"#,##0\)</c:formatCode>
                <c:ptCount val="1"/>
                <c:pt idx="0">
                  <c:v>1559292.8568485561</c:v>
                </c:pt>
              </c:numCache>
            </c:numRef>
          </c:val>
          <c:extLst>
            <c:ext xmlns:c16="http://schemas.microsoft.com/office/drawing/2014/chart" uri="{C3380CC4-5D6E-409C-BE32-E72D297353CC}">
              <c16:uniqueId val="{00000000-51FC-4B72-BE13-FF81E36357BA}"/>
            </c:ext>
          </c:extLst>
        </c:ser>
        <c:ser>
          <c:idx val="1"/>
          <c:order val="1"/>
          <c:tx>
            <c:strRef>
              <c:f>'[2.1. Finance Update May 2021 v2.xlsx]20-21 Year End Forecast'!$A$4</c:f>
              <c:strCache>
                <c:ptCount val="1"/>
                <c:pt idx="0">
                  <c:v>20/21 Budget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 Finance Update May 2021 v2.xlsx]20-21 Year End Forecast'!$F$2</c:f>
              <c:strCache>
                <c:ptCount val="1"/>
                <c:pt idx="0">
                  <c:v>Total £</c:v>
                </c:pt>
              </c:strCache>
            </c:strRef>
          </c:cat>
          <c:val>
            <c:numRef>
              <c:f>'[2.1. Finance Update May 2021 v2.xlsx]20-21 Year End Forecast'!$F$4</c:f>
              <c:numCache>
                <c:formatCode>"£"#,##0_);[Red]\("£"#,##0\)</c:formatCode>
                <c:ptCount val="1"/>
                <c:pt idx="0">
                  <c:v>3000000</c:v>
                </c:pt>
              </c:numCache>
            </c:numRef>
          </c:val>
          <c:extLst>
            <c:ext xmlns:c16="http://schemas.microsoft.com/office/drawing/2014/chart" uri="{C3380CC4-5D6E-409C-BE32-E72D297353CC}">
              <c16:uniqueId val="{00000001-51FC-4B72-BE13-FF81E36357BA}"/>
            </c:ext>
          </c:extLst>
        </c:ser>
        <c:dLbls>
          <c:showLegendKey val="0"/>
          <c:showVal val="0"/>
          <c:showCatName val="0"/>
          <c:showSerName val="0"/>
          <c:showPercent val="0"/>
          <c:showBubbleSize val="0"/>
        </c:dLbls>
        <c:gapWidth val="219"/>
        <c:overlap val="-27"/>
        <c:axId val="388678224"/>
        <c:axId val="129420320"/>
      </c:barChart>
      <c:catAx>
        <c:axId val="38867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420320"/>
        <c:crosses val="autoZero"/>
        <c:auto val="1"/>
        <c:lblAlgn val="ctr"/>
        <c:lblOffset val="100"/>
        <c:noMultiLvlLbl val="0"/>
      </c:catAx>
      <c:valAx>
        <c:axId val="12942032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8678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Pipeline.xlsx]Current Period Change!PivotTable3</c:name>
    <c:fmtId val="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Change</a:t>
            </a:r>
            <a:r>
              <a:rPr lang="en-US" baseline="0"/>
              <a:t> Development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'Current Period Change'!$J$3</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'Current Period Change'!$I$4:$I$8</c:f>
              <c:strCache>
                <c:ptCount val="4"/>
                <c:pt idx="0">
                  <c:v>Capture</c:v>
                </c:pt>
                <c:pt idx="1">
                  <c:v>Initial Review</c:v>
                </c:pt>
                <c:pt idx="2">
                  <c:v>Pre-capture</c:v>
                </c:pt>
                <c:pt idx="3">
                  <c:v>Solution Consultation</c:v>
                </c:pt>
              </c:strCache>
            </c:strRef>
          </c:cat>
          <c:val>
            <c:numRef>
              <c:f>'Current Period Change'!$J$4:$J$8</c:f>
              <c:numCache>
                <c:formatCode>General</c:formatCode>
                <c:ptCount val="4"/>
                <c:pt idx="0">
                  <c:v>26</c:v>
                </c:pt>
                <c:pt idx="1">
                  <c:v>3</c:v>
                </c:pt>
                <c:pt idx="2">
                  <c:v>18</c:v>
                </c:pt>
                <c:pt idx="3">
                  <c:v>2</c:v>
                </c:pt>
              </c:numCache>
            </c:numRef>
          </c:val>
          <c:extLst>
            <c:ext xmlns:c16="http://schemas.microsoft.com/office/drawing/2014/chart" uri="{C3380CC4-5D6E-409C-BE32-E72D297353CC}">
              <c16:uniqueId val="{00000000-18D4-4AB9-A8B5-0F70FEC06437}"/>
            </c:ext>
          </c:extLst>
        </c:ser>
        <c:dLbls>
          <c:showLegendKey val="0"/>
          <c:showVal val="0"/>
          <c:showCatName val="0"/>
          <c:showSerName val="0"/>
          <c:showPercent val="0"/>
          <c:showBubbleSize val="0"/>
        </c:dLbls>
        <c:gapWidth val="182"/>
        <c:axId val="1756181135"/>
        <c:axId val="1851834319"/>
      </c:barChart>
      <c:catAx>
        <c:axId val="17561811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51834319"/>
        <c:crosses val="autoZero"/>
        <c:auto val="1"/>
        <c:lblAlgn val="ctr"/>
        <c:lblOffset val="100"/>
        <c:noMultiLvlLbl val="0"/>
      </c:catAx>
      <c:valAx>
        <c:axId val="1851834319"/>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6181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[Change Pipeline.xlsx]In Delivery!PivotTable4</c:name>
    <c:fmtId val="7"/>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Delivery Pipeline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pivotFmt>
      <c:pivotFmt>
        <c:idx val="2"/>
        <c:spPr>
          <a:solidFill>
            <a:schemeClr val="accent2"/>
          </a:solidFill>
          <a:ln>
            <a:noFill/>
          </a:ln>
          <a:effectLst/>
        </c:spPr>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pivotFmt>
      <c:pivotFmt>
        <c:idx val="5"/>
        <c:spPr>
          <a:solidFill>
            <a:schemeClr val="accent2"/>
          </a:solidFill>
          <a:ln>
            <a:noFill/>
          </a:ln>
          <a:effectLst/>
        </c:spPr>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pivotFmt>
      <c:pivotFmt>
        <c:idx val="8"/>
        <c:spPr>
          <a:solidFill>
            <a:schemeClr val="accent2"/>
          </a:solidFill>
          <a:ln>
            <a:noFill/>
          </a:ln>
          <a:effectLst/>
        </c:spPr>
      </c:pivotFmt>
    </c:pivotFmts>
    <c:plotArea>
      <c:layout/>
      <c:barChart>
        <c:barDir val="bar"/>
        <c:grouping val="clustered"/>
        <c:varyColors val="0"/>
        <c:ser>
          <c:idx val="0"/>
          <c:order val="0"/>
          <c:tx>
            <c:strRef>
              <c:f>'In Delivery'!$J$6</c:f>
              <c:strCache>
                <c:ptCount val="1"/>
                <c:pt idx="0">
                  <c:v>Total</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7DE-4379-AF27-F199BF80ED0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7DE-4379-AF27-F199BF80ED0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'In Delivery'!$I$7:$I$15</c:f>
              <c:multiLvlStrCache>
                <c:ptCount val="6"/>
                <c:lvl>
                  <c:pt idx="0">
                    <c:v>Ready for delivery</c:v>
                  </c:pt>
                  <c:pt idx="1">
                    <c:v>Standalone</c:v>
                  </c:pt>
                  <c:pt idx="2">
                    <c:v>CSSC</c:v>
                  </c:pt>
                  <c:pt idx="3">
                    <c:v>Jun 21</c:v>
                  </c:pt>
                  <c:pt idx="4">
                    <c:v>Nov 21</c:v>
                  </c:pt>
                  <c:pt idx="5">
                    <c:v>Standalone</c:v>
                  </c:pt>
                </c:lvl>
                <c:lvl>
                  <c:pt idx="0">
                    <c:v>Awaiting Delivery</c:v>
                  </c:pt>
                  <c:pt idx="2">
                    <c:v>In Delivery</c:v>
                  </c:pt>
                </c:lvl>
              </c:multiLvlStrCache>
            </c:multiLvlStrRef>
          </c:cat>
          <c:val>
            <c:numRef>
              <c:f>'In Delivery'!$J$7:$J$15</c:f>
              <c:numCache>
                <c:formatCode>General</c:formatCode>
                <c:ptCount val="6"/>
                <c:pt idx="0">
                  <c:v>3</c:v>
                </c:pt>
                <c:pt idx="1">
                  <c:v>1</c:v>
                </c:pt>
                <c:pt idx="2">
                  <c:v>4</c:v>
                </c:pt>
                <c:pt idx="3">
                  <c:v>1</c:v>
                </c:pt>
                <c:pt idx="4">
                  <c:v>7</c:v>
                </c:pt>
                <c:pt idx="5">
                  <c:v>7</c:v>
                </c:pt>
              </c:numCache>
            </c:numRef>
          </c:val>
          <c:extLst>
            <c:ext xmlns:c16="http://schemas.microsoft.com/office/drawing/2014/chart" uri="{C3380CC4-5D6E-409C-BE32-E72D297353CC}">
              <c16:uniqueId val="{00000004-57DE-4379-AF27-F199BF80ED02}"/>
            </c:ext>
          </c:extLst>
        </c:ser>
        <c:dLbls>
          <c:showLegendKey val="0"/>
          <c:showVal val="0"/>
          <c:showCatName val="0"/>
          <c:showSerName val="0"/>
          <c:showPercent val="0"/>
          <c:showBubbleSize val="0"/>
        </c:dLbls>
        <c:gapWidth val="182"/>
        <c:axId val="1721478751"/>
        <c:axId val="1862684431"/>
      </c:barChart>
      <c:catAx>
        <c:axId val="17214787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684431"/>
        <c:crosses val="autoZero"/>
        <c:auto val="1"/>
        <c:lblAlgn val="ctr"/>
        <c:lblOffset val="100"/>
        <c:noMultiLvlLbl val="0"/>
      </c:catAx>
      <c:valAx>
        <c:axId val="18626844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14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[Change Pipeline.xlsx]Period updates!PivotTable5</c:name>
    <c:fmtId val="9"/>
  </c:pivotSource>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a:effectLst/>
              </a:rPr>
              <a:t>Changes From Last Period</a:t>
            </a:r>
            <a:endParaRPr lang="en-GB" sz="14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7030A0"/>
          </a:solidFill>
          <a:ln w="19050">
            <a:solidFill>
              <a:schemeClr val="lt1"/>
            </a:solidFill>
          </a:ln>
          <a:effectLst/>
        </c:spPr>
      </c:pivotFmt>
      <c:pivotFmt>
        <c:idx val="2"/>
        <c:spPr>
          <a:solidFill>
            <a:schemeClr val="accent2"/>
          </a:solidFill>
          <a:ln w="19050">
            <a:solidFill>
              <a:schemeClr val="lt1"/>
            </a:solidFill>
          </a:ln>
          <a:effectLst/>
        </c:spPr>
      </c:pivotFmt>
      <c:pivotFmt>
        <c:idx val="3"/>
        <c:spPr>
          <a:solidFill>
            <a:srgbClr val="00B050"/>
          </a:solidFill>
          <a:ln w="19050">
            <a:solidFill>
              <a:schemeClr val="lt1"/>
            </a:solidFill>
          </a:ln>
          <a:effectLst/>
        </c:spPr>
      </c:pivotFmt>
      <c:pivotFmt>
        <c:idx val="4"/>
        <c:spPr>
          <a:solidFill>
            <a:srgbClr val="00B0F0"/>
          </a:solidFill>
          <a:ln w="19050">
            <a:solidFill>
              <a:schemeClr val="lt1"/>
            </a:solidFill>
          </a:ln>
          <a:effectLst/>
        </c:spPr>
      </c:pivotFmt>
      <c:pivotFmt>
        <c:idx val="5"/>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7030A0"/>
          </a:solidFill>
          <a:ln w="19050">
            <a:solidFill>
              <a:schemeClr val="lt1"/>
            </a:solidFill>
          </a:ln>
          <a:effectLst/>
        </c:spPr>
      </c:pivotFmt>
      <c:pivotFmt>
        <c:idx val="7"/>
        <c:spPr>
          <a:solidFill>
            <a:schemeClr val="accent1"/>
          </a:solidFill>
          <a:ln w="19050">
            <a:solidFill>
              <a:schemeClr val="lt1"/>
            </a:solidFill>
          </a:ln>
          <a:effectLst/>
        </c:spPr>
      </c:pivotFmt>
      <c:pivotFmt>
        <c:idx val="8"/>
        <c:spPr>
          <a:solidFill>
            <a:srgbClr val="00B050"/>
          </a:solidFill>
          <a:ln w="19050">
            <a:solidFill>
              <a:schemeClr val="lt1"/>
            </a:solidFill>
          </a:ln>
          <a:effectLst/>
        </c:spPr>
      </c:pivotFmt>
      <c:pivotFmt>
        <c:idx val="9"/>
        <c:spPr>
          <a:solidFill>
            <a:srgbClr val="00B0F0"/>
          </a:solidFill>
          <a:ln w="19050">
            <a:solidFill>
              <a:schemeClr val="lt1"/>
            </a:solidFill>
          </a:ln>
          <a:effectLst/>
        </c:spPr>
      </c:pivotFmt>
      <c:pivotFmt>
        <c:idx val="1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7030A0"/>
          </a:solidFill>
          <a:ln w="19050">
            <a:solidFill>
              <a:schemeClr val="lt1"/>
            </a:solidFill>
          </a:ln>
          <a:effectLst/>
        </c:spPr>
      </c:pivotFmt>
      <c:pivotFmt>
        <c:idx val="12"/>
        <c:spPr>
          <a:solidFill>
            <a:schemeClr val="accent1"/>
          </a:solidFill>
          <a:ln w="19050">
            <a:solidFill>
              <a:schemeClr val="lt1"/>
            </a:solidFill>
          </a:ln>
          <a:effectLst/>
        </c:spPr>
      </c:pivotFmt>
      <c:pivotFmt>
        <c:idx val="13"/>
        <c:spPr>
          <a:solidFill>
            <a:srgbClr val="00B050"/>
          </a:solidFill>
          <a:ln w="19050">
            <a:solidFill>
              <a:schemeClr val="lt1"/>
            </a:solidFill>
          </a:ln>
          <a:effectLst/>
        </c:spPr>
      </c:pivotFmt>
      <c:pivotFmt>
        <c:idx val="14"/>
        <c:spPr>
          <a:solidFill>
            <a:srgbClr val="00B0F0"/>
          </a:solidFill>
          <a:ln w="19050">
            <a:solidFill>
              <a:schemeClr val="lt1"/>
            </a:solidFill>
          </a:ln>
          <a:effectLst/>
        </c:spPr>
      </c:pivotFmt>
    </c:pivotFmts>
    <c:plotArea>
      <c:layout/>
      <c:pieChart>
        <c:varyColors val="1"/>
        <c:ser>
          <c:idx val="0"/>
          <c:order val="0"/>
          <c:tx>
            <c:strRef>
              <c:f>'Period updates'!$B$14</c:f>
              <c:strCache>
                <c:ptCount val="1"/>
                <c:pt idx="0">
                  <c:v>Total</c:v>
                </c:pt>
              </c:strCache>
            </c:strRef>
          </c:tx>
          <c:dPt>
            <c:idx val="0"/>
            <c:bubble3D val="0"/>
            <c:spPr>
              <a:solidFill>
                <a:srgbClr val="7030A0"/>
              </a:solidFill>
              <a:ln w="19050">
                <a:solidFill>
                  <a:schemeClr val="lt1"/>
                </a:solidFill>
              </a:ln>
              <a:effectLst/>
            </c:spPr>
            <c:extLst>
              <c:ext xmlns:c16="http://schemas.microsoft.com/office/drawing/2014/chart" uri="{C3380CC4-5D6E-409C-BE32-E72D297353CC}">
                <c16:uniqueId val="{00000001-100F-4C70-9B34-67D45A01FFB7}"/>
              </c:ext>
            </c:extLst>
          </c:dPt>
          <c:dPt>
            <c:idx val="1"/>
            <c:bubble3D val="0"/>
            <c:spPr>
              <a:solidFill>
                <a:srgbClr val="F5835D"/>
              </a:solidFill>
              <a:ln w="19050">
                <a:solidFill>
                  <a:schemeClr val="lt1"/>
                </a:solidFill>
              </a:ln>
              <a:effectLst/>
            </c:spPr>
            <c:extLst>
              <c:ext xmlns:c16="http://schemas.microsoft.com/office/drawing/2014/chart" uri="{C3380CC4-5D6E-409C-BE32-E72D297353CC}">
                <c16:uniqueId val="{00000003-100F-4C70-9B34-67D45A01FFB7}"/>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100F-4C70-9B34-67D45A01FFB7}"/>
              </c:ext>
            </c:extLst>
          </c:dPt>
          <c:dPt>
            <c:idx val="3"/>
            <c:bubble3D val="0"/>
            <c:spPr>
              <a:solidFill>
                <a:srgbClr val="00B0F0"/>
              </a:solidFill>
              <a:ln w="19050">
                <a:solidFill>
                  <a:schemeClr val="lt1"/>
                </a:solidFill>
              </a:ln>
              <a:effectLst/>
            </c:spPr>
            <c:extLst>
              <c:ext xmlns:c16="http://schemas.microsoft.com/office/drawing/2014/chart" uri="{C3380CC4-5D6E-409C-BE32-E72D297353CC}">
                <c16:uniqueId val="{00000007-100F-4C70-9B34-67D45A01FFB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'Period updates'!$A$15:$A$19</c:f>
              <c:strCache>
                <c:ptCount val="4"/>
                <c:pt idx="0">
                  <c:v>New</c:v>
                </c:pt>
                <c:pt idx="1">
                  <c:v>Rejected by Ofgem</c:v>
                </c:pt>
                <c:pt idx="2">
                  <c:v>MOD to be  implemented</c:v>
                </c:pt>
                <c:pt idx="3">
                  <c:v>Change Implemented</c:v>
                </c:pt>
              </c:strCache>
            </c:strRef>
          </c:cat>
          <c:val>
            <c:numRef>
              <c:f>'Period updates'!$B$15:$B$19</c:f>
              <c:numCache>
                <c:formatCode>General</c:formatCode>
                <c:ptCount val="4"/>
                <c:pt idx="0">
                  <c:v>3</c:v>
                </c:pt>
                <c:pt idx="1">
                  <c:v>1</c:v>
                </c:pt>
                <c:pt idx="2">
                  <c:v>2</c:v>
                </c:pt>
                <c:pt idx="3">
                  <c:v>3</c:v>
                </c:pt>
              </c:numCache>
            </c:numRef>
          </c:val>
          <c:extLst>
            <c:ext xmlns:c16="http://schemas.microsoft.com/office/drawing/2014/chart" uri="{C3380CC4-5D6E-409C-BE32-E72D297353CC}">
              <c16:uniqueId val="{00000008-100F-4C70-9B34-67D45A01FFB7}"/>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a:t>Varience in avilable funds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May 2021 v2.xlsx]20-21 Year End Forecast'!$H$10</c:f>
              <c:strCache>
                <c:ptCount val="1"/>
                <c:pt idx="0">
                  <c:v>Varience in avilable funds since last report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 Finance Update May 2021 v2.xlsx]20-21 Year End Forecast'!$I$9:$L$9</c:f>
              <c:strCache>
                <c:ptCount val="4"/>
                <c:pt idx="0">
                  <c:v>NTS £</c:v>
                </c:pt>
                <c:pt idx="1">
                  <c:v>GDN£</c:v>
                </c:pt>
                <c:pt idx="2">
                  <c:v>IGT £</c:v>
                </c:pt>
                <c:pt idx="3">
                  <c:v>Shipper £</c:v>
                </c:pt>
              </c:strCache>
            </c:strRef>
          </c:cat>
          <c:val>
            <c:numRef>
              <c:f>'[2.1. Finance Update May 2021 v2.xlsx]20-21 Year End Forecast'!$I$10:$L$10</c:f>
              <c:numCache>
                <c:formatCode>"£"#,##0_);[Red]\("£"#,##0\)</c:formatCode>
                <c:ptCount val="4"/>
                <c:pt idx="0">
                  <c:v>12750.000000000002</c:v>
                </c:pt>
                <c:pt idx="1">
                  <c:v>67250</c:v>
                </c:pt>
                <c:pt idx="2">
                  <c:v>0</c:v>
                </c:pt>
                <c:pt idx="3">
                  <c:v>80000</c:v>
                </c:pt>
              </c:numCache>
            </c:numRef>
          </c:val>
          <c:extLst>
            <c:ext xmlns:c16="http://schemas.microsoft.com/office/drawing/2014/chart" uri="{C3380CC4-5D6E-409C-BE32-E72D297353CC}">
              <c16:uniqueId val="{00000000-9394-41F3-B320-D0A37FBD339F}"/>
            </c:ext>
          </c:extLst>
        </c:ser>
        <c:dLbls>
          <c:showLegendKey val="0"/>
          <c:showVal val="0"/>
          <c:showCatName val="0"/>
          <c:showSerName val="0"/>
          <c:showPercent val="0"/>
          <c:showBubbleSize val="0"/>
        </c:dLbls>
        <c:gapWidth val="219"/>
        <c:overlap val="-27"/>
        <c:axId val="1885541696"/>
        <c:axId val="2083245792"/>
      </c:barChart>
      <c:catAx>
        <c:axId val="188554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83245792"/>
        <c:crosses val="autoZero"/>
        <c:auto val="1"/>
        <c:lblAlgn val="ctr"/>
        <c:lblOffset val="100"/>
        <c:noMultiLvlLbl val="0"/>
      </c:catAx>
      <c:valAx>
        <c:axId val="208324579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554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GB" sz="1000" dirty="0"/>
              <a:t>Constituency </a:t>
            </a:r>
            <a:r>
              <a:rPr lang="en-GB" sz="1000" b="0" i="0" u="none" strike="noStrike" baseline="0" dirty="0">
                <a:effectLst/>
              </a:rPr>
              <a:t>Budget v Committed Spend BP20/21 FYTD</a:t>
            </a:r>
            <a:endParaRPr lang="en-GB" sz="1000" dirty="0"/>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May 2021 v2.xlsx]20-21 Year End Forecast'!$A$3</c:f>
              <c:strCache>
                <c:ptCount val="1"/>
                <c:pt idx="0">
                  <c:v>Change Budget 20/21 Pipeline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 Finance Update May 2021 v2.xlsx]20-21 Year End Forecast'!$B$2:$E$2</c:f>
              <c:strCache>
                <c:ptCount val="4"/>
                <c:pt idx="0">
                  <c:v>NTS £</c:v>
                </c:pt>
                <c:pt idx="1">
                  <c:v>GDN£</c:v>
                </c:pt>
                <c:pt idx="2">
                  <c:v>IGT £</c:v>
                </c:pt>
                <c:pt idx="3">
                  <c:v>Shipper £</c:v>
                </c:pt>
              </c:strCache>
            </c:strRef>
          </c:cat>
          <c:val>
            <c:numRef>
              <c:f>'[2.1. Finance Update May 2021 v2.xlsx]20-21 Year End Forecast'!$B$3:$E$3</c:f>
              <c:numCache>
                <c:formatCode>"£"#,##0_);[Red]\("£"#,##0\)</c:formatCode>
                <c:ptCount val="4"/>
                <c:pt idx="0">
                  <c:v>1200</c:v>
                </c:pt>
                <c:pt idx="1">
                  <c:v>417912.65672972606</c:v>
                </c:pt>
                <c:pt idx="2">
                  <c:v>75484.933569072178</c:v>
                </c:pt>
                <c:pt idx="3">
                  <c:v>1064695.2665497579</c:v>
                </c:pt>
              </c:numCache>
            </c:numRef>
          </c:val>
          <c:extLst>
            <c:ext xmlns:c16="http://schemas.microsoft.com/office/drawing/2014/chart" uri="{C3380CC4-5D6E-409C-BE32-E72D297353CC}">
              <c16:uniqueId val="{00000000-6B46-461C-A793-690D3C734A0F}"/>
            </c:ext>
          </c:extLst>
        </c:ser>
        <c:ser>
          <c:idx val="1"/>
          <c:order val="1"/>
          <c:tx>
            <c:strRef>
              <c:f>'[2.1. Finance Update May 2021 v2.xlsx]20-21 Year End Forecast'!$A$4</c:f>
              <c:strCache>
                <c:ptCount val="1"/>
                <c:pt idx="0">
                  <c:v>20/21 Budget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'[2.1. Finance Update May 2021 v2.xlsx]20-21 Year End Forecast'!$B$2:$E$2</c:f>
              <c:strCache>
                <c:ptCount val="4"/>
                <c:pt idx="0">
                  <c:v>NTS £</c:v>
                </c:pt>
                <c:pt idx="1">
                  <c:v>GDN£</c:v>
                </c:pt>
                <c:pt idx="2">
                  <c:v>IGT £</c:v>
                </c:pt>
                <c:pt idx="3">
                  <c:v>Shipper £</c:v>
                </c:pt>
              </c:strCache>
            </c:strRef>
          </c:cat>
          <c:val>
            <c:numRef>
              <c:f>'[2.1. Finance Update May 2021 v2.xlsx]20-21 Year End Forecast'!$B$4:$E$4</c:f>
              <c:numCache>
                <c:formatCode>"£"#,##0_);[Red]\("£"#,##0\)</c:formatCode>
                <c:ptCount val="4"/>
                <c:pt idx="0">
                  <c:v>48000</c:v>
                </c:pt>
                <c:pt idx="1">
                  <c:v>600000</c:v>
                </c:pt>
                <c:pt idx="2">
                  <c:v>9000</c:v>
                </c:pt>
                <c:pt idx="3">
                  <c:v>2343000</c:v>
                </c:pt>
              </c:numCache>
            </c:numRef>
          </c:val>
          <c:extLst>
            <c:ext xmlns:c16="http://schemas.microsoft.com/office/drawing/2014/chart" uri="{C3380CC4-5D6E-409C-BE32-E72D297353CC}">
              <c16:uniqueId val="{00000001-6B46-461C-A793-690D3C734A0F}"/>
            </c:ext>
          </c:extLst>
        </c:ser>
        <c:dLbls>
          <c:showLegendKey val="0"/>
          <c:showVal val="0"/>
          <c:showCatName val="0"/>
          <c:showSerName val="0"/>
          <c:showPercent val="0"/>
          <c:showBubbleSize val="0"/>
        </c:dLbls>
        <c:gapWidth val="219"/>
        <c:overlap val="-27"/>
        <c:axId val="66173392"/>
        <c:axId val="323093168"/>
      </c:barChart>
      <c:catAx>
        <c:axId val="66173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3093168"/>
        <c:crosses val="autoZero"/>
        <c:auto val="1"/>
        <c:lblAlgn val="ctr"/>
        <c:lblOffset val="100"/>
        <c:noMultiLvlLbl val="0"/>
      </c:catAx>
      <c:valAx>
        <c:axId val="32309316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73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a:t>Total Committed Spend</a:t>
            </a:r>
            <a:r>
              <a:rPr lang="en-GB" sz="800" baseline="0"/>
              <a:t> v Approved Budget</a:t>
            </a:r>
            <a:r>
              <a:rPr lang="en-GB" sz="800"/>
              <a:t>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May 2021 v2.xlsx]BP21-22 Direct'!$J$2</c:f>
              <c:strCache>
                <c:ptCount val="1"/>
                <c:pt idx="0">
                  <c:v>Budget</c:v>
                </c:pt>
              </c:strCache>
            </c:strRef>
          </c:tx>
          <c:spPr>
            <a:solidFill>
              <a:schemeClr val="accent1"/>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Direct'!$J$3:$J$7</c:f>
              <c:numCache>
                <c:formatCode>"£"#,##0</c:formatCode>
                <c:ptCount val="5"/>
                <c:pt idx="0">
                  <c:v>2589600</c:v>
                </c:pt>
                <c:pt idx="1">
                  <c:v>499999.99999999994</c:v>
                </c:pt>
                <c:pt idx="2">
                  <c:v>100000</c:v>
                </c:pt>
                <c:pt idx="3">
                  <c:v>199999.99999999997</c:v>
                </c:pt>
                <c:pt idx="4">
                  <c:v>199999.99999999997</c:v>
                </c:pt>
              </c:numCache>
            </c:numRef>
          </c:val>
          <c:extLst>
            <c:ext xmlns:c16="http://schemas.microsoft.com/office/drawing/2014/chart" uri="{C3380CC4-5D6E-409C-BE32-E72D297353CC}">
              <c16:uniqueId val="{00000000-A05C-4CAF-8494-3CA0D91F3288}"/>
            </c:ext>
          </c:extLst>
        </c:ser>
        <c:ser>
          <c:idx val="1"/>
          <c:order val="1"/>
          <c:tx>
            <c:strRef>
              <c:f>'[2.1. Finance Update May 2021 v2.xlsx]BP21-22 Direct'!$K$2</c:f>
              <c:strCache>
                <c:ptCount val="1"/>
                <c:pt idx="0">
                  <c:v>Spend</c:v>
                </c:pt>
              </c:strCache>
            </c:strRef>
          </c:tx>
          <c:spPr>
            <a:solidFill>
              <a:schemeClr val="accent2"/>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Direct'!$K$3:$K$7</c:f>
              <c:numCache>
                <c:formatCode>"£"#,##0</c:formatCode>
                <c:ptCount val="5"/>
                <c:pt idx="0">
                  <c:v>1193485</c:v>
                </c:pt>
                <c:pt idx="1">
                  <c:v>0</c:v>
                </c:pt>
                <c:pt idx="2">
                  <c:v>100000</c:v>
                </c:pt>
                <c:pt idx="3">
                  <c:v>0</c:v>
                </c:pt>
                <c:pt idx="4">
                  <c:v>0</c:v>
                </c:pt>
              </c:numCache>
            </c:numRef>
          </c:val>
          <c:extLst>
            <c:ext xmlns:c16="http://schemas.microsoft.com/office/drawing/2014/chart" uri="{C3380CC4-5D6E-409C-BE32-E72D297353CC}">
              <c16:uniqueId val="{00000001-A05C-4CAF-8494-3CA0D91F3288}"/>
            </c:ext>
          </c:extLst>
        </c:ser>
        <c:dLbls>
          <c:showLegendKey val="0"/>
          <c:showVal val="0"/>
          <c:showCatName val="0"/>
          <c:showSerName val="0"/>
          <c:showPercent val="0"/>
          <c:showBubbleSize val="0"/>
        </c:dLbls>
        <c:gapWidth val="219"/>
        <c:overlap val="-27"/>
        <c:axId val="1983062336"/>
        <c:axId val="1597132240"/>
      </c:barChart>
      <c:catAx>
        <c:axId val="1983062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mn-lt"/>
                <a:ea typeface="+mn-ea"/>
                <a:cs typeface="+mn-cs"/>
              </a:defRPr>
            </a:pPr>
            <a:endParaRPr lang="en-US"/>
          </a:p>
        </c:txPr>
        <c:crossAx val="1597132240"/>
        <c:crosses val="autoZero"/>
        <c:auto val="1"/>
        <c:lblAlgn val="ctr"/>
        <c:lblOffset val="100"/>
        <c:noMultiLvlLbl val="0"/>
      </c:catAx>
      <c:valAx>
        <c:axId val="159713224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83062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a:t>Varience </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'[2.1. Finance Update May 2021 v2.xlsx]BP21-22 Direct'!$B$19:$I$19</c:f>
              <c:strCache>
                <c:ptCount val="7"/>
                <c:pt idx="0">
                  <c:v>Shipper</c:v>
                </c:pt>
                <c:pt idx="2">
                  <c:v>DN</c:v>
                </c:pt>
                <c:pt idx="4">
                  <c:v>IGT</c:v>
                </c:pt>
                <c:pt idx="6">
                  <c:v>NTS</c:v>
                </c:pt>
              </c:strCache>
            </c:strRef>
          </c:cat>
          <c:val>
            <c:numRef>
              <c:f>'[2.1. Finance Update May 2021 v2.xlsx]BP21-22 Direct'!$B$20:$I$20</c:f>
              <c:numCache>
                <c:formatCode>General</c:formatCode>
                <c:ptCount val="8"/>
                <c:pt idx="0" formatCode="&quot;£&quot;#,##0">
                  <c:v>-93434</c:v>
                </c:pt>
                <c:pt idx="2" formatCode="&quot;£&quot;#,##0">
                  <c:v>-35457</c:v>
                </c:pt>
                <c:pt idx="4" formatCode="&quot;£&quot;#,##0">
                  <c:v>-6109</c:v>
                </c:pt>
                <c:pt idx="6" formatCode="&quot;£&quot;#,##0">
                  <c:v>0</c:v>
                </c:pt>
              </c:numCache>
            </c:numRef>
          </c:val>
          <c:extLst>
            <c:ext xmlns:c16="http://schemas.microsoft.com/office/drawing/2014/chart" uri="{C3380CC4-5D6E-409C-BE32-E72D297353CC}">
              <c16:uniqueId val="{00000000-6D6E-4609-9541-37F1A2515CF3}"/>
            </c:ext>
          </c:extLst>
        </c:ser>
        <c:dLbls>
          <c:showLegendKey val="0"/>
          <c:showVal val="0"/>
          <c:showCatName val="0"/>
          <c:showSerName val="0"/>
          <c:showPercent val="0"/>
          <c:showBubbleSize val="0"/>
        </c:dLbls>
        <c:gapWidth val="219"/>
        <c:overlap val="-27"/>
        <c:axId val="963832815"/>
        <c:axId val="1155649887"/>
      </c:barChart>
      <c:catAx>
        <c:axId val="96383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5649887"/>
        <c:crosses val="autoZero"/>
        <c:auto val="1"/>
        <c:lblAlgn val="ctr"/>
        <c:lblOffset val="100"/>
        <c:noMultiLvlLbl val="0"/>
      </c:catAx>
      <c:valAx>
        <c:axId val="115564988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8328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Shipper</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May 2021 v2.xlsx]BP21-22 Direct'!$B$2</c:f>
              <c:strCache>
                <c:ptCount val="1"/>
                <c:pt idx="0">
                  <c:v>Budget</c:v>
                </c:pt>
              </c:strCache>
            </c:strRef>
          </c:tx>
          <c:spPr>
            <a:solidFill>
              <a:schemeClr val="accent1"/>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Direct'!$B$3:$B$7</c:f>
              <c:numCache>
                <c:formatCode>"£"#,##0</c:formatCode>
                <c:ptCount val="5"/>
                <c:pt idx="0">
                  <c:v>1495000</c:v>
                </c:pt>
                <c:pt idx="1">
                  <c:v>288654.61847389553</c:v>
                </c:pt>
                <c:pt idx="2">
                  <c:v>58434</c:v>
                </c:pt>
                <c:pt idx="3">
                  <c:v>115461.8473895582</c:v>
                </c:pt>
                <c:pt idx="4">
                  <c:v>115461.8473895582</c:v>
                </c:pt>
              </c:numCache>
            </c:numRef>
          </c:val>
          <c:extLst>
            <c:ext xmlns:c16="http://schemas.microsoft.com/office/drawing/2014/chart" uri="{C3380CC4-5D6E-409C-BE32-E72D297353CC}">
              <c16:uniqueId val="{00000000-A506-4BF0-9CF1-37869EA026AA}"/>
            </c:ext>
          </c:extLst>
        </c:ser>
        <c:ser>
          <c:idx val="1"/>
          <c:order val="1"/>
          <c:tx>
            <c:strRef>
              <c:f>'[2.1. Finance Update May 2021 v2.xlsx]BP21-22 Direct'!$C$2</c:f>
              <c:strCache>
                <c:ptCount val="1"/>
                <c:pt idx="0">
                  <c:v>Spend</c:v>
                </c:pt>
              </c:strCache>
            </c:strRef>
          </c:tx>
          <c:spPr>
            <a:solidFill>
              <a:schemeClr val="accent2"/>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Direct'!$C$3:$C$7</c:f>
              <c:numCache>
                <c:formatCode>"£"#,##0</c:formatCode>
                <c:ptCount val="5"/>
                <c:pt idx="0">
                  <c:v>871385</c:v>
                </c:pt>
                <c:pt idx="1">
                  <c:v>0</c:v>
                </c:pt>
                <c:pt idx="2">
                  <c:v>58434</c:v>
                </c:pt>
                <c:pt idx="3">
                  <c:v>0</c:v>
                </c:pt>
                <c:pt idx="4">
                  <c:v>0</c:v>
                </c:pt>
              </c:numCache>
            </c:numRef>
          </c:val>
          <c:extLst>
            <c:ext xmlns:c16="http://schemas.microsoft.com/office/drawing/2014/chart" uri="{C3380CC4-5D6E-409C-BE32-E72D297353CC}">
              <c16:uniqueId val="{00000001-A506-4BF0-9CF1-37869EA026AA}"/>
            </c:ext>
          </c:extLst>
        </c:ser>
        <c:dLbls>
          <c:showLegendKey val="0"/>
          <c:showVal val="0"/>
          <c:showCatName val="0"/>
          <c:showSerName val="0"/>
          <c:showPercent val="0"/>
          <c:showBubbleSize val="0"/>
        </c:dLbls>
        <c:gapWidth val="219"/>
        <c:overlap val="-27"/>
        <c:axId val="1767509408"/>
        <c:axId val="1956771264"/>
      </c:barChart>
      <c:catAx>
        <c:axId val="1767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956771264"/>
        <c:crosses val="autoZero"/>
        <c:auto val="1"/>
        <c:lblAlgn val="ctr"/>
        <c:lblOffset val="100"/>
        <c:noMultiLvlLbl val="0"/>
      </c:catAx>
      <c:valAx>
        <c:axId val="195677126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75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DN</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May 2021 v2.xlsx]BP21-22 Direct'!$D$2</c:f>
              <c:strCache>
                <c:ptCount val="1"/>
                <c:pt idx="0">
                  <c:v>Budget</c:v>
                </c:pt>
              </c:strCache>
            </c:strRef>
          </c:tx>
          <c:spPr>
            <a:solidFill>
              <a:schemeClr val="accent1"/>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Direct'!$D$3:$D$7</c:f>
              <c:numCache>
                <c:formatCode>"£"#,##0</c:formatCode>
                <c:ptCount val="5"/>
                <c:pt idx="0">
                  <c:v>900000</c:v>
                </c:pt>
                <c:pt idx="1">
                  <c:v>173772.01112140872</c:v>
                </c:pt>
                <c:pt idx="2">
                  <c:v>35457</c:v>
                </c:pt>
                <c:pt idx="3">
                  <c:v>69508.804448563489</c:v>
                </c:pt>
                <c:pt idx="4">
                  <c:v>69508.804448563489</c:v>
                </c:pt>
              </c:numCache>
            </c:numRef>
          </c:val>
          <c:extLst>
            <c:ext xmlns:c16="http://schemas.microsoft.com/office/drawing/2014/chart" uri="{C3380CC4-5D6E-409C-BE32-E72D297353CC}">
              <c16:uniqueId val="{00000000-85D7-44FA-97C6-D7F3C5130A4A}"/>
            </c:ext>
          </c:extLst>
        </c:ser>
        <c:ser>
          <c:idx val="1"/>
          <c:order val="1"/>
          <c:tx>
            <c:strRef>
              <c:f>'[2.1. Finance Update May 2021 v2.xlsx]BP21-22 Direct'!$E$2</c:f>
              <c:strCache>
                <c:ptCount val="1"/>
                <c:pt idx="0">
                  <c:v>Spend</c:v>
                </c:pt>
              </c:strCache>
            </c:strRef>
          </c:tx>
          <c:spPr>
            <a:solidFill>
              <a:schemeClr val="accent2"/>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Direct'!$E$3:$E$7</c:f>
              <c:numCache>
                <c:formatCode>"£"#,##0</c:formatCode>
                <c:ptCount val="5"/>
                <c:pt idx="0">
                  <c:v>302200</c:v>
                </c:pt>
                <c:pt idx="1">
                  <c:v>0</c:v>
                </c:pt>
                <c:pt idx="2">
                  <c:v>35457</c:v>
                </c:pt>
                <c:pt idx="3">
                  <c:v>0</c:v>
                </c:pt>
                <c:pt idx="4">
                  <c:v>0</c:v>
                </c:pt>
              </c:numCache>
            </c:numRef>
          </c:val>
          <c:extLst>
            <c:ext xmlns:c16="http://schemas.microsoft.com/office/drawing/2014/chart" uri="{C3380CC4-5D6E-409C-BE32-E72D297353CC}">
              <c16:uniqueId val="{00000001-85D7-44FA-97C6-D7F3C5130A4A}"/>
            </c:ext>
          </c:extLst>
        </c:ser>
        <c:dLbls>
          <c:showLegendKey val="0"/>
          <c:showVal val="0"/>
          <c:showCatName val="0"/>
          <c:showSerName val="0"/>
          <c:showPercent val="0"/>
          <c:showBubbleSize val="0"/>
        </c:dLbls>
        <c:gapWidth val="219"/>
        <c:overlap val="-27"/>
        <c:axId val="1479773456"/>
        <c:axId val="1593949536"/>
      </c:barChart>
      <c:catAx>
        <c:axId val="147977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00" b="0" i="0" u="none" strike="noStrike" kern="1200" baseline="0">
                <a:solidFill>
                  <a:schemeClr val="tx1">
                    <a:lumMod val="65000"/>
                    <a:lumOff val="35000"/>
                  </a:schemeClr>
                </a:solidFill>
                <a:latin typeface="+mn-lt"/>
                <a:ea typeface="+mn-ea"/>
                <a:cs typeface="+mn-cs"/>
              </a:defRPr>
            </a:pPr>
            <a:endParaRPr lang="en-US"/>
          </a:p>
        </c:txPr>
        <c:crossAx val="1593949536"/>
        <c:crosses val="autoZero"/>
        <c:auto val="1"/>
        <c:lblAlgn val="ctr"/>
        <c:lblOffset val="100"/>
        <c:noMultiLvlLbl val="0"/>
      </c:catAx>
      <c:valAx>
        <c:axId val="15939495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9773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IGT</a:t>
            </a:r>
            <a:r>
              <a:rPr lang="en-GB" sz="800" dirty="0"/>
              <a:t> Committed</a:t>
            </a:r>
            <a:r>
              <a:rPr lang="en-GB" sz="800" baseline="0" dirty="0"/>
              <a:t>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May 2021 v2.xlsx]BP21-22 Direct'!$F$2</c:f>
              <c:strCache>
                <c:ptCount val="1"/>
                <c:pt idx="0">
                  <c:v>Budget</c:v>
                </c:pt>
              </c:strCache>
            </c:strRef>
          </c:tx>
          <c:spPr>
            <a:solidFill>
              <a:schemeClr val="accent1"/>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Direct'!$F$3:$F$7</c:f>
              <c:numCache>
                <c:formatCode>"£"#,##0</c:formatCode>
                <c:ptCount val="5"/>
                <c:pt idx="0">
                  <c:v>140000</c:v>
                </c:pt>
                <c:pt idx="1">
                  <c:v>27031.201729996912</c:v>
                </c:pt>
                <c:pt idx="2">
                  <c:v>6109</c:v>
                </c:pt>
                <c:pt idx="3">
                  <c:v>10812.480691998764</c:v>
                </c:pt>
                <c:pt idx="4">
                  <c:v>10812.480691998764</c:v>
                </c:pt>
              </c:numCache>
            </c:numRef>
          </c:val>
          <c:extLst>
            <c:ext xmlns:c16="http://schemas.microsoft.com/office/drawing/2014/chart" uri="{C3380CC4-5D6E-409C-BE32-E72D297353CC}">
              <c16:uniqueId val="{00000000-8659-4837-91F5-25A392398300}"/>
            </c:ext>
          </c:extLst>
        </c:ser>
        <c:ser>
          <c:idx val="1"/>
          <c:order val="1"/>
          <c:tx>
            <c:strRef>
              <c:f>'[2.1. Finance Update May 2021 v2.xlsx]BP21-22 Direct'!$G$2</c:f>
              <c:strCache>
                <c:ptCount val="1"/>
                <c:pt idx="0">
                  <c:v>Spend</c:v>
                </c:pt>
              </c:strCache>
            </c:strRef>
          </c:tx>
          <c:spPr>
            <a:solidFill>
              <a:schemeClr val="accent2"/>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Direct'!$G$3:$G$7</c:f>
              <c:numCache>
                <c:formatCode>"£"#,##0</c:formatCode>
                <c:ptCount val="5"/>
                <c:pt idx="0">
                  <c:v>19450</c:v>
                </c:pt>
                <c:pt idx="1">
                  <c:v>0</c:v>
                </c:pt>
                <c:pt idx="2">
                  <c:v>6109</c:v>
                </c:pt>
                <c:pt idx="3">
                  <c:v>0</c:v>
                </c:pt>
                <c:pt idx="4">
                  <c:v>0</c:v>
                </c:pt>
              </c:numCache>
            </c:numRef>
          </c:val>
          <c:extLst>
            <c:ext xmlns:c16="http://schemas.microsoft.com/office/drawing/2014/chart" uri="{C3380CC4-5D6E-409C-BE32-E72D297353CC}">
              <c16:uniqueId val="{00000001-8659-4837-91F5-25A392398300}"/>
            </c:ext>
          </c:extLst>
        </c:ser>
        <c:dLbls>
          <c:showLegendKey val="0"/>
          <c:showVal val="0"/>
          <c:showCatName val="0"/>
          <c:showSerName val="0"/>
          <c:showPercent val="0"/>
          <c:showBubbleSize val="0"/>
        </c:dLbls>
        <c:gapWidth val="219"/>
        <c:overlap val="-27"/>
        <c:axId val="1475761376"/>
        <c:axId val="1569039760"/>
      </c:barChart>
      <c:catAx>
        <c:axId val="147576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569039760"/>
        <c:crosses val="autoZero"/>
        <c:auto val="1"/>
        <c:lblAlgn val="ctr"/>
        <c:lblOffset val="100"/>
        <c:noMultiLvlLbl val="0"/>
      </c:catAx>
      <c:valAx>
        <c:axId val="15690397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75761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GB" sz="800" b="1" dirty="0"/>
              <a:t>NTS</a:t>
            </a:r>
            <a:r>
              <a:rPr lang="en-GB" sz="800" dirty="0"/>
              <a:t> </a:t>
            </a:r>
            <a:r>
              <a:rPr lang="en-GB" sz="800" b="0" i="0" u="none" strike="noStrike" baseline="0" dirty="0">
                <a:effectLst/>
              </a:rPr>
              <a:t>Committed Spend v Approved Budget </a:t>
            </a:r>
            <a:endParaRPr lang="en-GB" sz="800" dirty="0"/>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'[2.1. Finance Update May 2021 v2.xlsx]BP21-22 Direct'!$H$2</c:f>
              <c:strCache>
                <c:ptCount val="1"/>
                <c:pt idx="0">
                  <c:v>Budget</c:v>
                </c:pt>
              </c:strCache>
            </c:strRef>
          </c:tx>
          <c:spPr>
            <a:solidFill>
              <a:schemeClr val="accent1"/>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Direct'!$H$3:$H$7</c:f>
              <c:numCache>
                <c:formatCode>"£"#,##0</c:formatCode>
                <c:ptCount val="5"/>
                <c:pt idx="0">
                  <c:v>54600</c:v>
                </c:pt>
                <c:pt idx="1">
                  <c:v>10542.168674698794</c:v>
                </c:pt>
                <c:pt idx="2">
                  <c:v>0</c:v>
                </c:pt>
                <c:pt idx="3">
                  <c:v>4216.8674698795176</c:v>
                </c:pt>
                <c:pt idx="4">
                  <c:v>4216.8674698795176</c:v>
                </c:pt>
              </c:numCache>
            </c:numRef>
          </c:val>
          <c:extLst>
            <c:ext xmlns:c16="http://schemas.microsoft.com/office/drawing/2014/chart" uri="{C3380CC4-5D6E-409C-BE32-E72D297353CC}">
              <c16:uniqueId val="{00000000-DEF1-4B07-B9E3-F91ED66A83AA}"/>
            </c:ext>
          </c:extLst>
        </c:ser>
        <c:ser>
          <c:idx val="1"/>
          <c:order val="1"/>
          <c:tx>
            <c:strRef>
              <c:f>'[2.1. Finance Update May 2021 v2.xlsx]BP21-22 Direct'!$I$2</c:f>
              <c:strCache>
                <c:ptCount val="1"/>
                <c:pt idx="0">
                  <c:v>Spend</c:v>
                </c:pt>
              </c:strCache>
            </c:strRef>
          </c:tx>
          <c:spPr>
            <a:solidFill>
              <a:schemeClr val="accent2"/>
            </a:solidFill>
            <a:ln>
              <a:noFill/>
            </a:ln>
            <a:effectLst/>
          </c:spPr>
          <c:invertIfNegative val="0"/>
          <c:cat>
            <c:strRef>
              <c:f>'[2.1. Finance Update May 2021 v2.xlsx]BP21-22 Direct'!$A$3:$A$7</c:f>
              <c:strCache>
                <c:ptCount val="5"/>
                <c:pt idx="0">
                  <c:v>Change Budget</c:v>
                </c:pt>
                <c:pt idx="1">
                  <c:v>Split of Contingency</c:v>
                </c:pt>
                <c:pt idx="2">
                  <c:v>PAC Funding</c:v>
                </c:pt>
                <c:pt idx="3">
                  <c:v>Xoserve Change Fund</c:v>
                </c:pt>
                <c:pt idx="4">
                  <c:v>Market Trials</c:v>
                </c:pt>
              </c:strCache>
            </c:strRef>
          </c:cat>
          <c:val>
            <c:numRef>
              <c:f>'[2.1. Finance Update May 2021 v2.xlsx]BP21-22 Direct'!$I$3:$I$7</c:f>
              <c:numCache>
                <c:formatCode>"£"#,##0</c:formatCode>
                <c:ptCount val="5"/>
                <c:pt idx="0">
                  <c:v>450</c:v>
                </c:pt>
                <c:pt idx="1">
                  <c:v>0</c:v>
                </c:pt>
                <c:pt idx="2">
                  <c:v>0</c:v>
                </c:pt>
                <c:pt idx="3">
                  <c:v>0</c:v>
                </c:pt>
                <c:pt idx="4">
                  <c:v>0</c:v>
                </c:pt>
              </c:numCache>
            </c:numRef>
          </c:val>
          <c:extLst>
            <c:ext xmlns:c16="http://schemas.microsoft.com/office/drawing/2014/chart" uri="{C3380CC4-5D6E-409C-BE32-E72D297353CC}">
              <c16:uniqueId val="{00000001-DEF1-4B07-B9E3-F91ED66A83AA}"/>
            </c:ext>
          </c:extLst>
        </c:ser>
        <c:dLbls>
          <c:showLegendKey val="0"/>
          <c:showVal val="0"/>
          <c:showCatName val="0"/>
          <c:showSerName val="0"/>
          <c:showPercent val="0"/>
          <c:showBubbleSize val="0"/>
        </c:dLbls>
        <c:gapWidth val="219"/>
        <c:overlap val="-27"/>
        <c:axId val="1594301056"/>
        <c:axId val="1956768352"/>
      </c:barChart>
      <c:catAx>
        <c:axId val="159430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lumMod val="65000"/>
                    <a:lumOff val="35000"/>
                  </a:schemeClr>
                </a:solidFill>
                <a:latin typeface="+mn-lt"/>
                <a:ea typeface="+mn-ea"/>
                <a:cs typeface="+mn-cs"/>
              </a:defRPr>
            </a:pPr>
            <a:endParaRPr lang="en-US"/>
          </a:p>
        </c:txPr>
        <c:crossAx val="1956768352"/>
        <c:crosses val="autoZero"/>
        <c:auto val="1"/>
        <c:lblAlgn val="ctr"/>
        <c:lblOffset val="100"/>
        <c:noMultiLvlLbl val="0"/>
      </c:catAx>
      <c:valAx>
        <c:axId val="19567683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4301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12/05/2021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4288">
              <a:defRPr/>
            </a:pPr>
            <a:fld id="{2A2357B9-A31F-4FC7-A38A-70DF36F645F3}" type="slidenum">
              <a:rPr lang="en-GB">
                <a:solidFill>
                  <a:prstClr val="black"/>
                </a:solidFill>
                <a:latin typeface="Calibri"/>
              </a:rPr>
              <a:pPr defTabSz="914288">
                <a:defRPr/>
              </a:pPr>
              <a:t>7</a:t>
            </a:fld>
            <a:endParaRPr lang="en-GB" dirty="0">
              <a:solidFill>
                <a:prstClr val="black"/>
              </a:solidFill>
              <a:latin typeface="Calibri"/>
            </a:endParaRPr>
          </a:p>
        </p:txBody>
      </p:sp>
    </p:spTree>
    <p:extLst>
      <p:ext uri="{BB962C8B-B14F-4D97-AF65-F5344CB8AC3E}">
        <p14:creationId xmlns:p14="http://schemas.microsoft.com/office/powerpoint/2010/main" val="1280480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27</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28</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1251332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43</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45</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48</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50</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68</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288"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288"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876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12</a:t>
            </a:fld>
            <a:endParaRPr lang="en-GB"/>
          </a:p>
        </p:txBody>
      </p:sp>
    </p:spTree>
    <p:extLst>
      <p:ext uri="{BB962C8B-B14F-4D97-AF65-F5344CB8AC3E}">
        <p14:creationId xmlns:p14="http://schemas.microsoft.com/office/powerpoint/2010/main" val="80294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4202351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3759416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4277717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25</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26</a:t>
            </a:fld>
            <a:endParaRPr lang="en-GB"/>
          </a:p>
        </p:txBody>
      </p:sp>
    </p:spTree>
    <p:extLst>
      <p:ext uri="{BB962C8B-B14F-4D97-AF65-F5344CB8AC3E}">
        <p14:creationId xmlns:p14="http://schemas.microsoft.com/office/powerpoint/2010/main" val="4007887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3"/>
            <a:ext cx="4691063" cy="476466"/>
          </a:xfrm>
          <a:prstGeom prst="rect">
            <a:avLst/>
          </a:prstGeom>
        </p:spPr>
        <p:txBody>
          <a:bodyPr wrap="square">
            <a:spAutoFit/>
          </a:bodyPr>
          <a:lstStyle>
            <a:lvl1pPr algn="ctr">
              <a:defRPr kumimoji="0" lang="en-GB" sz="2597" b="0" i="0" u="none" strike="noStrike" kern="0" cap="none" spc="0" normalizeH="0" baseline="0" noProof="0" dirty="0" smtClean="0">
                <a:ln>
                  <a:noFill/>
                </a:ln>
                <a:solidFill>
                  <a:srgbClr val="FFBA1A"/>
                </a:solidFill>
                <a:effectLst/>
                <a:uLnTx/>
                <a:uFillTx/>
                <a:latin typeface="Poppins-Light"/>
                <a:ea typeface="+mj-ea"/>
                <a:cs typeface="Poppins-Light"/>
              </a:defRPr>
            </a:lvl1pPr>
          </a:lstStyle>
          <a:p>
            <a:pPr marL="12685" marR="5074" lvl="0" indent="0" algn="l" defTabSz="913303" rtl="0" eaLnBrk="1" fontAlgn="auto" latinLnBrk="0" hangingPunct="1">
              <a:lnSpc>
                <a:spcPts val="2996"/>
              </a:lnSpc>
              <a:spcBef>
                <a:spcPts val="300"/>
              </a:spcBef>
              <a:spcAft>
                <a:spcPts val="0"/>
              </a:spcAft>
              <a:buClrTx/>
              <a:buSzTx/>
              <a:buFontTx/>
              <a:buNone/>
              <a:tabLst/>
              <a:defRPr/>
            </a:pPr>
            <a:r>
              <a:rPr kumimoji="0" lang="en-GB" sz="2597" b="0" i="0" u="none" strike="noStrike" kern="0" cap="none" spc="0" normalizeH="0" baseline="0" noProof="0">
                <a:ln>
                  <a:noFill/>
                </a:ln>
                <a:solidFill>
                  <a:srgbClr val="FFBA1A"/>
                </a:solidFill>
                <a:effectLst/>
                <a:uLnTx/>
                <a:uFillTx/>
                <a:latin typeface="Poppins-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7"/>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7878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xoserve.com/change/change-proposals/xrn-5341-unc745-mandatory-setting-of-auction-bid-parameters/?return=/change/change-proposals/?customers=&amp;statuses=&amp;search=534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xoserve.com/change/change-proposals/xrn-5352-development-of-the-rec-performance-assurance-reporting-structure/?return=/change/change-proposals/?customers=&amp;statuses=&amp;search="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xoserve.com/change/change-proposals/xrn-5251-gemini-exit-zone-change/?return=/change/change-proposals/?customers=&amp;statuses=&amp;search="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xoserve.com/change/change-packs/?search=" TargetMode="External"/><Relationship Id="rId2" Type="http://schemas.openxmlformats.org/officeDocument/2006/relationships/hyperlink" Target="https://www.xoserve.com/change/change-proposals/xrn-5188-interim-data-loads-of-map-id-into-uk-link/?return=/change/change-proposals/?customers=&amp;statuses=&amp;search=5188"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xoserve.com/change/change-packs/?search=" TargetMode="External"/><Relationship Id="rId2" Type="http://schemas.openxmlformats.org/officeDocument/2006/relationships/hyperlink" Target="https://www.xoserve.com/change/change-proposals/xrn-5309-fsg-automating-the-fsr-standard-liability-process/?return=/change/change-proposals/?customers=&amp;statuses=&amp;search=5309"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xoserve.com/change/change-packs/?search="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xoserve.com/change/change-packs/?search="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package" Target="../embeddings/Microsoft_Word_Document.docx"/></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xoserve.com/media/42055/latest-chmc-change-budget.xlsx" TargetMode="Externa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Document4.docx"/><Relationship Id="rId5" Type="http://schemas.openxmlformats.org/officeDocument/2006/relationships/image" Target="../media/image11.wmf"/><Relationship Id="rId4" Type="http://schemas.openxmlformats.org/officeDocument/2006/relationships/package" Target="../embeddings/Microsoft_Word_Document3.docx"/></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chart" Target="../charts/chart4.xml"/><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svg"/><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notesSlide" Target="../notesSlides/notesSlide2.xml"/><Relationship Id="rId7" Type="http://schemas.openxmlformats.org/officeDocument/2006/relationships/chart" Target="../charts/chart1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package" Target="../embeddings/Microsoft_Excel_Worksheet1.xlsx"/><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60C6A6-ECDB-4955-90A1-7B7434F0285A}"/>
              </a:ext>
            </a:extLst>
          </p:cNvPr>
          <p:cNvSpPr>
            <a:spLocks noGrp="1"/>
          </p:cNvSpPr>
          <p:nvPr>
            <p:ph type="ctrTitle"/>
          </p:nvPr>
        </p:nvSpPr>
        <p:spPr/>
        <p:txBody>
          <a:bodyPr/>
          <a:lstStyle/>
          <a:p>
            <a:r>
              <a:rPr lang="en-GB" dirty="0"/>
              <a:t>Change Management Committee</a:t>
            </a:r>
          </a:p>
        </p:txBody>
      </p:sp>
      <p:sp>
        <p:nvSpPr>
          <p:cNvPr id="5" name="Subtitle 4">
            <a:extLst>
              <a:ext uri="{FF2B5EF4-FFF2-40B4-BE49-F238E27FC236}">
                <a16:creationId xmlns:a16="http://schemas.microsoft.com/office/drawing/2014/main" id="{2004E9F2-34E4-4A47-84CB-31C3D4C6618B}"/>
              </a:ext>
            </a:extLst>
          </p:cNvPr>
          <p:cNvSpPr>
            <a:spLocks noGrp="1"/>
          </p:cNvSpPr>
          <p:nvPr>
            <p:ph type="subTitle" idx="1"/>
          </p:nvPr>
        </p:nvSpPr>
        <p:spPr/>
        <p:txBody>
          <a:bodyPr/>
          <a:lstStyle/>
          <a:p>
            <a:r>
              <a:rPr lang="en-GB" dirty="0"/>
              <a:t>12</a:t>
            </a:r>
            <a:r>
              <a:rPr lang="en-GB" baseline="30000" dirty="0"/>
              <a:t>th</a:t>
            </a:r>
            <a:r>
              <a:rPr lang="en-GB" dirty="0"/>
              <a:t> May 2021</a:t>
            </a:r>
          </a:p>
        </p:txBody>
      </p:sp>
    </p:spTree>
    <p:extLst>
      <p:ext uri="{BB962C8B-B14F-4D97-AF65-F5344CB8AC3E}">
        <p14:creationId xmlns:p14="http://schemas.microsoft.com/office/powerpoint/2010/main" val="1652259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205621" y="64684"/>
            <a:ext cx="8708571" cy="400110"/>
          </a:xfrm>
        </p:spPr>
        <p:txBody>
          <a:bodyPr/>
          <a:lstStyle/>
          <a:p>
            <a:pPr marL="0" indent="0">
              <a:buNone/>
            </a:pPr>
            <a:r>
              <a:rPr lang="en-GB" sz="2000" b="1" dirty="0">
                <a:solidFill>
                  <a:schemeClr val="accent1"/>
                </a:solidFill>
              </a:rPr>
              <a:t>2020-2022 DSC Change / </a:t>
            </a:r>
            <a:r>
              <a:rPr lang="en-GB" sz="2000" b="1" dirty="0" err="1">
                <a:solidFill>
                  <a:schemeClr val="accent1"/>
                </a:solidFill>
              </a:rPr>
              <a:t>MiR</a:t>
            </a:r>
            <a:r>
              <a:rPr lang="en-GB" sz="2000" b="1" dirty="0">
                <a:solidFill>
                  <a:schemeClr val="accent1"/>
                </a:solidFill>
              </a:rPr>
              <a:t> Pipeline</a:t>
            </a:r>
          </a:p>
        </p:txBody>
      </p:sp>
      <p:graphicFrame>
        <p:nvGraphicFramePr>
          <p:cNvPr id="15" name="Table 15">
            <a:extLst>
              <a:ext uri="{FF2B5EF4-FFF2-40B4-BE49-F238E27FC236}">
                <a16:creationId xmlns:a16="http://schemas.microsoft.com/office/drawing/2014/main" id="{1EEF71A9-3459-4398-9E96-C8B48BB80F21}"/>
              </a:ext>
            </a:extLst>
          </p:cNvPr>
          <p:cNvGraphicFramePr>
            <a:graphicFrameLocks noGrp="1"/>
          </p:cNvGraphicFramePr>
          <p:nvPr>
            <p:extLst/>
          </p:nvPr>
        </p:nvGraphicFramePr>
        <p:xfrm>
          <a:off x="0" y="447620"/>
          <a:ext cx="8266324" cy="4515682"/>
        </p:xfrm>
        <a:graphic>
          <a:graphicData uri="http://schemas.openxmlformats.org/drawingml/2006/table">
            <a:tbl>
              <a:tblPr firstRow="1" bandRow="1">
                <a:tableStyleId>{5C22544A-7EE6-4342-B048-85BDC9FD1C3A}</a:tableStyleId>
              </a:tblPr>
              <a:tblGrid>
                <a:gridCol w="953043">
                  <a:extLst>
                    <a:ext uri="{9D8B030D-6E8A-4147-A177-3AD203B41FA5}">
                      <a16:colId xmlns:a16="http://schemas.microsoft.com/office/drawing/2014/main" val="3892064586"/>
                    </a:ext>
                  </a:extLst>
                </a:gridCol>
                <a:gridCol w="304424">
                  <a:extLst>
                    <a:ext uri="{9D8B030D-6E8A-4147-A177-3AD203B41FA5}">
                      <a16:colId xmlns:a16="http://schemas.microsoft.com/office/drawing/2014/main" val="2026510767"/>
                    </a:ext>
                  </a:extLst>
                </a:gridCol>
                <a:gridCol w="304424">
                  <a:extLst>
                    <a:ext uri="{9D8B030D-6E8A-4147-A177-3AD203B41FA5}">
                      <a16:colId xmlns:a16="http://schemas.microsoft.com/office/drawing/2014/main" val="796591319"/>
                    </a:ext>
                  </a:extLst>
                </a:gridCol>
                <a:gridCol w="304424">
                  <a:extLst>
                    <a:ext uri="{9D8B030D-6E8A-4147-A177-3AD203B41FA5}">
                      <a16:colId xmlns:a16="http://schemas.microsoft.com/office/drawing/2014/main" val="2998834721"/>
                    </a:ext>
                  </a:extLst>
                </a:gridCol>
                <a:gridCol w="304424">
                  <a:extLst>
                    <a:ext uri="{9D8B030D-6E8A-4147-A177-3AD203B41FA5}">
                      <a16:colId xmlns:a16="http://schemas.microsoft.com/office/drawing/2014/main" val="827997060"/>
                    </a:ext>
                  </a:extLst>
                </a:gridCol>
                <a:gridCol w="304424">
                  <a:extLst>
                    <a:ext uri="{9D8B030D-6E8A-4147-A177-3AD203B41FA5}">
                      <a16:colId xmlns:a16="http://schemas.microsoft.com/office/drawing/2014/main" val="1205869007"/>
                    </a:ext>
                  </a:extLst>
                </a:gridCol>
                <a:gridCol w="304424">
                  <a:extLst>
                    <a:ext uri="{9D8B030D-6E8A-4147-A177-3AD203B41FA5}">
                      <a16:colId xmlns:a16="http://schemas.microsoft.com/office/drawing/2014/main" val="2726710848"/>
                    </a:ext>
                  </a:extLst>
                </a:gridCol>
                <a:gridCol w="304424">
                  <a:extLst>
                    <a:ext uri="{9D8B030D-6E8A-4147-A177-3AD203B41FA5}">
                      <a16:colId xmlns:a16="http://schemas.microsoft.com/office/drawing/2014/main" val="3107269484"/>
                    </a:ext>
                  </a:extLst>
                </a:gridCol>
                <a:gridCol w="304424">
                  <a:extLst>
                    <a:ext uri="{9D8B030D-6E8A-4147-A177-3AD203B41FA5}">
                      <a16:colId xmlns:a16="http://schemas.microsoft.com/office/drawing/2014/main" val="3656303277"/>
                    </a:ext>
                  </a:extLst>
                </a:gridCol>
                <a:gridCol w="304424">
                  <a:extLst>
                    <a:ext uri="{9D8B030D-6E8A-4147-A177-3AD203B41FA5}">
                      <a16:colId xmlns:a16="http://schemas.microsoft.com/office/drawing/2014/main" val="2707694966"/>
                    </a:ext>
                  </a:extLst>
                </a:gridCol>
                <a:gridCol w="304424">
                  <a:extLst>
                    <a:ext uri="{9D8B030D-6E8A-4147-A177-3AD203B41FA5}">
                      <a16:colId xmlns:a16="http://schemas.microsoft.com/office/drawing/2014/main" val="1379636612"/>
                    </a:ext>
                  </a:extLst>
                </a:gridCol>
                <a:gridCol w="304424">
                  <a:extLst>
                    <a:ext uri="{9D8B030D-6E8A-4147-A177-3AD203B41FA5}">
                      <a16:colId xmlns:a16="http://schemas.microsoft.com/office/drawing/2014/main" val="386597783"/>
                    </a:ext>
                  </a:extLst>
                </a:gridCol>
                <a:gridCol w="304424">
                  <a:extLst>
                    <a:ext uri="{9D8B030D-6E8A-4147-A177-3AD203B41FA5}">
                      <a16:colId xmlns:a16="http://schemas.microsoft.com/office/drawing/2014/main" val="2571120699"/>
                    </a:ext>
                  </a:extLst>
                </a:gridCol>
                <a:gridCol w="304424">
                  <a:extLst>
                    <a:ext uri="{9D8B030D-6E8A-4147-A177-3AD203B41FA5}">
                      <a16:colId xmlns:a16="http://schemas.microsoft.com/office/drawing/2014/main" val="2196548710"/>
                    </a:ext>
                  </a:extLst>
                </a:gridCol>
                <a:gridCol w="304424">
                  <a:extLst>
                    <a:ext uri="{9D8B030D-6E8A-4147-A177-3AD203B41FA5}">
                      <a16:colId xmlns:a16="http://schemas.microsoft.com/office/drawing/2014/main" val="1403591048"/>
                    </a:ext>
                  </a:extLst>
                </a:gridCol>
                <a:gridCol w="304424">
                  <a:extLst>
                    <a:ext uri="{9D8B030D-6E8A-4147-A177-3AD203B41FA5}">
                      <a16:colId xmlns:a16="http://schemas.microsoft.com/office/drawing/2014/main" val="4248103585"/>
                    </a:ext>
                  </a:extLst>
                </a:gridCol>
                <a:gridCol w="304424">
                  <a:extLst>
                    <a:ext uri="{9D8B030D-6E8A-4147-A177-3AD203B41FA5}">
                      <a16:colId xmlns:a16="http://schemas.microsoft.com/office/drawing/2014/main" val="1442016581"/>
                    </a:ext>
                  </a:extLst>
                </a:gridCol>
                <a:gridCol w="304424">
                  <a:extLst>
                    <a:ext uri="{9D8B030D-6E8A-4147-A177-3AD203B41FA5}">
                      <a16:colId xmlns:a16="http://schemas.microsoft.com/office/drawing/2014/main" val="3168474325"/>
                    </a:ext>
                  </a:extLst>
                </a:gridCol>
                <a:gridCol w="304424">
                  <a:extLst>
                    <a:ext uri="{9D8B030D-6E8A-4147-A177-3AD203B41FA5}">
                      <a16:colId xmlns:a16="http://schemas.microsoft.com/office/drawing/2014/main" val="409453779"/>
                    </a:ext>
                  </a:extLst>
                </a:gridCol>
                <a:gridCol w="304424">
                  <a:extLst>
                    <a:ext uri="{9D8B030D-6E8A-4147-A177-3AD203B41FA5}">
                      <a16:colId xmlns:a16="http://schemas.microsoft.com/office/drawing/2014/main" val="1606851460"/>
                    </a:ext>
                  </a:extLst>
                </a:gridCol>
                <a:gridCol w="304424">
                  <a:extLst>
                    <a:ext uri="{9D8B030D-6E8A-4147-A177-3AD203B41FA5}">
                      <a16:colId xmlns:a16="http://schemas.microsoft.com/office/drawing/2014/main" val="1068492204"/>
                    </a:ext>
                  </a:extLst>
                </a:gridCol>
                <a:gridCol w="304424">
                  <a:extLst>
                    <a:ext uri="{9D8B030D-6E8A-4147-A177-3AD203B41FA5}">
                      <a16:colId xmlns:a16="http://schemas.microsoft.com/office/drawing/2014/main" val="4150067901"/>
                    </a:ext>
                  </a:extLst>
                </a:gridCol>
                <a:gridCol w="304424">
                  <a:extLst>
                    <a:ext uri="{9D8B030D-6E8A-4147-A177-3AD203B41FA5}">
                      <a16:colId xmlns:a16="http://schemas.microsoft.com/office/drawing/2014/main" val="2595818616"/>
                    </a:ext>
                  </a:extLst>
                </a:gridCol>
                <a:gridCol w="304424">
                  <a:extLst>
                    <a:ext uri="{9D8B030D-6E8A-4147-A177-3AD203B41FA5}">
                      <a16:colId xmlns:a16="http://schemas.microsoft.com/office/drawing/2014/main" val="2759753554"/>
                    </a:ext>
                  </a:extLst>
                </a:gridCol>
                <a:gridCol w="311529">
                  <a:extLst>
                    <a:ext uri="{9D8B030D-6E8A-4147-A177-3AD203B41FA5}">
                      <a16:colId xmlns:a16="http://schemas.microsoft.com/office/drawing/2014/main" val="1360792266"/>
                    </a:ext>
                  </a:extLst>
                </a:gridCol>
              </a:tblGrid>
              <a:tr h="257310">
                <a:tc>
                  <a:txBody>
                    <a:bodyPr/>
                    <a:lstStyle/>
                    <a:p>
                      <a:endParaRPr lang="en-GB" sz="800" dirty="0"/>
                    </a:p>
                  </a:txBody>
                  <a:tcPr marL="91327" marR="91327" marT="45664" marB="45664">
                    <a:solidFill>
                      <a:schemeClr val="accent1"/>
                    </a:solidFill>
                  </a:tcPr>
                </a:tc>
                <a:tc gridSpan="12">
                  <a:txBody>
                    <a:bodyPr/>
                    <a:lstStyle/>
                    <a:p>
                      <a:pPr algn="ctr"/>
                      <a:r>
                        <a:rPr lang="en-GB" sz="1000" dirty="0"/>
                        <a:t>2021</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gridSpan="12">
                  <a:txBody>
                    <a:bodyPr/>
                    <a:lstStyle/>
                    <a:p>
                      <a:pPr algn="ctr"/>
                      <a:r>
                        <a:rPr lang="en-GB" sz="1000" dirty="0"/>
                        <a:t>2022</a:t>
                      </a:r>
                    </a:p>
                  </a:txBody>
                  <a:tcPr marL="91327" marR="91327" marT="45664" marB="45664">
                    <a:solidFill>
                      <a:schemeClr val="accent1"/>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tc hMerge="1">
                  <a:txBody>
                    <a:bodyPr/>
                    <a:lstStyle/>
                    <a:p>
                      <a:endParaRPr lang="en-GB" sz="800"/>
                    </a:p>
                  </a:txBody>
                  <a:tcPr vert="vert270">
                    <a:solidFill>
                      <a:schemeClr val="accent4">
                        <a:lumMod val="75000"/>
                      </a:schemeClr>
                    </a:solidFill>
                  </a:tcPr>
                </a:tc>
                <a:extLst>
                  <a:ext uri="{0D108BD9-81ED-4DB2-BD59-A6C34878D82A}">
                    <a16:rowId xmlns:a16="http://schemas.microsoft.com/office/drawing/2014/main" val="2834853736"/>
                  </a:ext>
                </a:extLst>
              </a:tr>
              <a:tr h="379910">
                <a:tc>
                  <a:txBody>
                    <a:bodyPr/>
                    <a:lstStyle/>
                    <a:p>
                      <a:endParaRPr lang="en-GB" sz="800"/>
                    </a:p>
                  </a:txBody>
                  <a:tcPr marL="91327" marR="91327" marT="45664" marB="45664"/>
                </a:tc>
                <a:tc>
                  <a:txBody>
                    <a:bodyPr/>
                    <a:lstStyle/>
                    <a:p>
                      <a:r>
                        <a:rPr lang="en-GB" sz="800" dirty="0"/>
                        <a:t>Jan</a:t>
                      </a:r>
                    </a:p>
                  </a:txBody>
                  <a:tcPr marL="91327" marR="91327" marT="45664" marB="45664" vert="vert270">
                    <a:solidFill>
                      <a:schemeClr val="bg1">
                        <a:lumMod val="75000"/>
                      </a:schemeClr>
                    </a:solidFill>
                  </a:tcPr>
                </a:tc>
                <a:tc>
                  <a:txBody>
                    <a:bodyPr/>
                    <a:lstStyle/>
                    <a:p>
                      <a:r>
                        <a:rPr lang="en-GB" sz="800" dirty="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dirty="0"/>
                        <a:t>May</a:t>
                      </a:r>
                    </a:p>
                  </a:txBody>
                  <a:tcPr marL="91327" marR="91327" marT="45664" marB="45664" vert="vert270">
                    <a:solidFill>
                      <a:schemeClr val="bg1">
                        <a:lumMod val="75000"/>
                      </a:schemeClr>
                    </a:solidFill>
                  </a:tcPr>
                </a:tc>
                <a:tc>
                  <a:txBody>
                    <a:bodyPr/>
                    <a:lstStyle/>
                    <a:p>
                      <a:r>
                        <a:rPr lang="en-GB" sz="800" dirty="0"/>
                        <a:t>Jun</a:t>
                      </a:r>
                    </a:p>
                  </a:txBody>
                  <a:tcPr marL="91327" marR="91327" marT="45664" marB="45664" vert="vert270">
                    <a:solidFill>
                      <a:schemeClr val="bg1">
                        <a:lumMod val="75000"/>
                      </a:schemeClr>
                    </a:solidFill>
                  </a:tcPr>
                </a:tc>
                <a:tc>
                  <a:txBody>
                    <a:bodyPr/>
                    <a:lstStyle/>
                    <a:p>
                      <a:r>
                        <a:rPr lang="en-GB" sz="80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a:t>Oct</a:t>
                      </a:r>
                    </a:p>
                  </a:txBody>
                  <a:tcPr marL="91327" marR="91327" marT="45664" marB="45664" vert="vert270">
                    <a:solidFill>
                      <a:schemeClr val="bg1">
                        <a:lumMod val="75000"/>
                      </a:schemeClr>
                    </a:solidFill>
                  </a:tcPr>
                </a:tc>
                <a:tc>
                  <a:txBody>
                    <a:bodyPr/>
                    <a:lstStyle/>
                    <a:p>
                      <a:r>
                        <a:rPr lang="en-GB" sz="80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tc>
                  <a:txBody>
                    <a:bodyPr/>
                    <a:lstStyle/>
                    <a:p>
                      <a:r>
                        <a:rPr lang="en-GB" sz="800"/>
                        <a:t>Jan</a:t>
                      </a:r>
                    </a:p>
                  </a:txBody>
                  <a:tcPr marL="91327" marR="91327" marT="45664" marB="45664" vert="vert270">
                    <a:solidFill>
                      <a:schemeClr val="bg1">
                        <a:lumMod val="75000"/>
                      </a:schemeClr>
                    </a:solidFill>
                  </a:tcPr>
                </a:tc>
                <a:tc>
                  <a:txBody>
                    <a:bodyPr/>
                    <a:lstStyle/>
                    <a:p>
                      <a:r>
                        <a:rPr lang="en-GB" sz="800"/>
                        <a:t>Feb</a:t>
                      </a:r>
                    </a:p>
                  </a:txBody>
                  <a:tcPr marL="91327" marR="91327" marT="45664" marB="45664" vert="vert270">
                    <a:solidFill>
                      <a:schemeClr val="bg1">
                        <a:lumMod val="75000"/>
                      </a:schemeClr>
                    </a:solidFill>
                  </a:tcPr>
                </a:tc>
                <a:tc>
                  <a:txBody>
                    <a:bodyPr/>
                    <a:lstStyle/>
                    <a:p>
                      <a:r>
                        <a:rPr lang="en-GB" sz="800" dirty="0"/>
                        <a:t>Mar</a:t>
                      </a:r>
                    </a:p>
                  </a:txBody>
                  <a:tcPr marL="91327" marR="91327" marT="45664" marB="45664" vert="vert270">
                    <a:solidFill>
                      <a:schemeClr val="bg1">
                        <a:lumMod val="75000"/>
                      </a:schemeClr>
                    </a:solidFill>
                  </a:tcPr>
                </a:tc>
                <a:tc>
                  <a:txBody>
                    <a:bodyPr/>
                    <a:lstStyle/>
                    <a:p>
                      <a:r>
                        <a:rPr lang="en-GB" sz="800" dirty="0"/>
                        <a:t>Apr</a:t>
                      </a:r>
                    </a:p>
                  </a:txBody>
                  <a:tcPr marL="91327" marR="91327" marT="45664" marB="45664" vert="vert270">
                    <a:solidFill>
                      <a:schemeClr val="bg1">
                        <a:lumMod val="75000"/>
                      </a:schemeClr>
                    </a:solidFill>
                  </a:tcPr>
                </a:tc>
                <a:tc>
                  <a:txBody>
                    <a:bodyPr/>
                    <a:lstStyle/>
                    <a:p>
                      <a:r>
                        <a:rPr lang="en-GB" sz="800"/>
                        <a:t>May</a:t>
                      </a:r>
                    </a:p>
                  </a:txBody>
                  <a:tcPr marL="91327" marR="91327" marT="45664" marB="45664" vert="vert270">
                    <a:solidFill>
                      <a:schemeClr val="bg1">
                        <a:lumMod val="75000"/>
                      </a:schemeClr>
                    </a:solidFill>
                  </a:tcPr>
                </a:tc>
                <a:tc>
                  <a:txBody>
                    <a:bodyPr/>
                    <a:lstStyle/>
                    <a:p>
                      <a:r>
                        <a:rPr lang="en-GB" sz="800"/>
                        <a:t>Jun</a:t>
                      </a:r>
                    </a:p>
                  </a:txBody>
                  <a:tcPr marL="91327" marR="91327" marT="45664" marB="45664" vert="vert270">
                    <a:solidFill>
                      <a:schemeClr val="bg1">
                        <a:lumMod val="75000"/>
                      </a:schemeClr>
                    </a:solidFill>
                  </a:tcPr>
                </a:tc>
                <a:tc>
                  <a:txBody>
                    <a:bodyPr/>
                    <a:lstStyle/>
                    <a:p>
                      <a:r>
                        <a:rPr lang="en-GB" sz="800" dirty="0"/>
                        <a:t>Jul</a:t>
                      </a:r>
                    </a:p>
                  </a:txBody>
                  <a:tcPr marL="91327" marR="91327" marT="45664" marB="45664" vert="vert270">
                    <a:solidFill>
                      <a:schemeClr val="bg1">
                        <a:lumMod val="75000"/>
                      </a:schemeClr>
                    </a:solidFill>
                  </a:tcPr>
                </a:tc>
                <a:tc>
                  <a:txBody>
                    <a:bodyPr/>
                    <a:lstStyle/>
                    <a:p>
                      <a:r>
                        <a:rPr lang="en-GB" sz="800"/>
                        <a:t>Aug</a:t>
                      </a:r>
                    </a:p>
                  </a:txBody>
                  <a:tcPr marL="91327" marR="91327" marT="45664" marB="45664" vert="vert270">
                    <a:solidFill>
                      <a:schemeClr val="bg1">
                        <a:lumMod val="75000"/>
                      </a:schemeClr>
                    </a:solidFill>
                  </a:tcPr>
                </a:tc>
                <a:tc>
                  <a:txBody>
                    <a:bodyPr/>
                    <a:lstStyle/>
                    <a:p>
                      <a:r>
                        <a:rPr lang="en-GB" sz="800" dirty="0"/>
                        <a:t>Sep</a:t>
                      </a:r>
                    </a:p>
                  </a:txBody>
                  <a:tcPr marL="91327" marR="91327" marT="45664" marB="45664" vert="vert270">
                    <a:solidFill>
                      <a:schemeClr val="bg1">
                        <a:lumMod val="75000"/>
                      </a:schemeClr>
                    </a:solidFill>
                  </a:tcPr>
                </a:tc>
                <a:tc>
                  <a:txBody>
                    <a:bodyPr/>
                    <a:lstStyle/>
                    <a:p>
                      <a:r>
                        <a:rPr lang="en-GB" sz="800" dirty="0"/>
                        <a:t>Oct</a:t>
                      </a:r>
                    </a:p>
                  </a:txBody>
                  <a:tcPr marL="91327" marR="91327" marT="45664" marB="45664" vert="vert270">
                    <a:solidFill>
                      <a:schemeClr val="bg1">
                        <a:lumMod val="75000"/>
                      </a:schemeClr>
                    </a:solidFill>
                  </a:tcPr>
                </a:tc>
                <a:tc>
                  <a:txBody>
                    <a:bodyPr/>
                    <a:lstStyle/>
                    <a:p>
                      <a:r>
                        <a:rPr lang="en-GB" sz="800" dirty="0"/>
                        <a:t>Nov</a:t>
                      </a:r>
                    </a:p>
                  </a:txBody>
                  <a:tcPr marL="91327" marR="91327" marT="45664" marB="45664" vert="vert270">
                    <a:solidFill>
                      <a:schemeClr val="bg1">
                        <a:lumMod val="75000"/>
                      </a:schemeClr>
                    </a:solidFill>
                  </a:tcPr>
                </a:tc>
                <a:tc>
                  <a:txBody>
                    <a:bodyPr/>
                    <a:lstStyle/>
                    <a:p>
                      <a:r>
                        <a:rPr lang="en-GB" sz="800" dirty="0"/>
                        <a:t>Dec</a:t>
                      </a:r>
                    </a:p>
                  </a:txBody>
                  <a:tcPr marL="91327" marR="91327" marT="45664" marB="45664" vert="vert270">
                    <a:solidFill>
                      <a:schemeClr val="bg1">
                        <a:lumMod val="75000"/>
                      </a:schemeClr>
                    </a:solidFill>
                  </a:tcPr>
                </a:tc>
                <a:extLst>
                  <a:ext uri="{0D108BD9-81ED-4DB2-BD59-A6C34878D82A}">
                    <a16:rowId xmlns:a16="http://schemas.microsoft.com/office/drawing/2014/main" val="2937758045"/>
                  </a:ext>
                </a:extLst>
              </a:tr>
              <a:tr h="894909">
                <a:tc>
                  <a:txBody>
                    <a:bodyPr/>
                    <a:lstStyle/>
                    <a:p>
                      <a:pPr algn="ctr"/>
                      <a:r>
                        <a:rPr lang="en-GB" sz="1100" dirty="0">
                          <a:solidFill>
                            <a:schemeClr val="tx1"/>
                          </a:solidFill>
                        </a:rPr>
                        <a:t>Minor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extLst>
                  <a:ext uri="{0D108BD9-81ED-4DB2-BD59-A6C34878D82A}">
                    <a16:rowId xmlns:a16="http://schemas.microsoft.com/office/drawing/2014/main" val="2927043025"/>
                  </a:ext>
                </a:extLst>
              </a:tr>
              <a:tr h="789446">
                <a:tc>
                  <a:txBody>
                    <a:bodyPr/>
                    <a:lstStyle/>
                    <a:p>
                      <a:pPr algn="ctr"/>
                      <a:r>
                        <a:rPr lang="en-GB" sz="1100" dirty="0">
                          <a:solidFill>
                            <a:schemeClr val="tx1"/>
                          </a:solidFill>
                        </a:rPr>
                        <a:t>Major Releases</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1795437498"/>
                  </a:ext>
                </a:extLst>
              </a:tr>
              <a:tr h="527070">
                <a:tc>
                  <a:txBody>
                    <a:bodyPr/>
                    <a:lstStyle/>
                    <a:p>
                      <a:pPr algn="ctr"/>
                      <a:r>
                        <a:rPr lang="en-GB" sz="1100" dirty="0">
                          <a:solidFill>
                            <a:schemeClr val="tx1"/>
                          </a:solidFill>
                        </a:rPr>
                        <a:t>CSSC</a:t>
                      </a:r>
                    </a:p>
                  </a:txBody>
                  <a:tcPr marL="91327" marR="91327" marT="45664" marB="45664" vert="vert270">
                    <a:solidFill>
                      <a:schemeClr val="bg1">
                        <a:lumMod val="75000"/>
                      </a:schemeClr>
                    </a:solidFill>
                  </a:tcPr>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dirty="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tc>
                  <a:txBody>
                    <a:bodyPr/>
                    <a:lstStyle/>
                    <a:p>
                      <a:endParaRPr lang="en-GB" sz="800"/>
                    </a:p>
                  </a:txBody>
                  <a:tcPr marL="91327" marR="91327" marT="45664" marB="45664"/>
                </a:tc>
                <a:extLst>
                  <a:ext uri="{0D108BD9-81ED-4DB2-BD59-A6C34878D82A}">
                    <a16:rowId xmlns:a16="http://schemas.microsoft.com/office/drawing/2014/main" val="3157425213"/>
                  </a:ext>
                </a:extLst>
              </a:tr>
              <a:tr h="1667037">
                <a:tc>
                  <a:txBody>
                    <a:bodyPr/>
                    <a:lstStyle/>
                    <a:p>
                      <a:pPr algn="ctr"/>
                      <a:r>
                        <a:rPr lang="en-GB" sz="1100" dirty="0">
                          <a:solidFill>
                            <a:schemeClr val="tx1"/>
                          </a:solidFill>
                        </a:rPr>
                        <a:t>Standalone Change</a:t>
                      </a:r>
                    </a:p>
                  </a:txBody>
                  <a:tcPr marL="91327" marR="91327" marT="45664" marB="45664" vert="vert270">
                    <a:solidFill>
                      <a:schemeClr val="bg1">
                        <a:lumMod val="75000"/>
                      </a:schemeClr>
                    </a:solidFill>
                  </a:tcPr>
                </a:tc>
                <a:tc gridSpan="24">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tc hMerge="1">
                  <a:txBody>
                    <a:bodyPr/>
                    <a:lstStyle/>
                    <a:p>
                      <a:endParaRPr lang="en-GB" sz="800" dirty="0"/>
                    </a:p>
                  </a:txBody>
                  <a:tcPr marL="91327" marR="91327" marT="45664" marB="45664"/>
                </a:tc>
                <a:extLst>
                  <a:ext uri="{0D108BD9-81ED-4DB2-BD59-A6C34878D82A}">
                    <a16:rowId xmlns:a16="http://schemas.microsoft.com/office/drawing/2014/main" val="1587967117"/>
                  </a:ext>
                </a:extLst>
              </a:tr>
            </a:tbl>
          </a:graphicData>
        </a:graphic>
      </p:graphicFrame>
      <p:sp>
        <p:nvSpPr>
          <p:cNvPr id="17" name="TextBox 16">
            <a:extLst>
              <a:ext uri="{FF2B5EF4-FFF2-40B4-BE49-F238E27FC236}">
                <a16:creationId xmlns:a16="http://schemas.microsoft.com/office/drawing/2014/main" id="{544DE2A5-3D7C-43E8-BE35-7BE15B9AF676}"/>
              </a:ext>
            </a:extLst>
          </p:cNvPr>
          <p:cNvSpPr txBox="1"/>
          <p:nvPr/>
        </p:nvSpPr>
        <p:spPr>
          <a:xfrm>
            <a:off x="997389" y="2018433"/>
            <a:ext cx="2699449"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rgbClr val="1E1246"/>
                </a:solidFill>
                <a:latin typeface="Poppins Medium"/>
              </a:rPr>
              <a:t>June 2021 	                             (DBTI + PIS/Closedown)</a:t>
            </a:r>
          </a:p>
        </p:txBody>
      </p:sp>
      <p:sp>
        <p:nvSpPr>
          <p:cNvPr id="18" name="TextBox 17">
            <a:extLst>
              <a:ext uri="{FF2B5EF4-FFF2-40B4-BE49-F238E27FC236}">
                <a16:creationId xmlns:a16="http://schemas.microsoft.com/office/drawing/2014/main" id="{80410ACA-A9A3-49A1-BFB9-17691BF13109}"/>
              </a:ext>
            </a:extLst>
          </p:cNvPr>
          <p:cNvSpPr txBox="1"/>
          <p:nvPr/>
        </p:nvSpPr>
        <p:spPr>
          <a:xfrm>
            <a:off x="996809" y="2262289"/>
            <a:ext cx="1350306" cy="199927"/>
          </a:xfrm>
          <a:prstGeom prst="rect">
            <a:avLst/>
          </a:prstGeom>
          <a:solidFill>
            <a:srgbClr val="FFBF0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l" defTabSz="913280"/>
            <a:r>
              <a:rPr lang="en-GB" sz="699" dirty="0">
                <a:solidFill>
                  <a:srgbClr val="1E1246"/>
                </a:solidFill>
                <a:latin typeface="Poppins Medium"/>
              </a:rPr>
              <a:t>Nov 2021 Analysis / Design</a:t>
            </a:r>
          </a:p>
        </p:txBody>
      </p:sp>
      <p:sp>
        <p:nvSpPr>
          <p:cNvPr id="19" name="TextBox 18">
            <a:extLst>
              <a:ext uri="{FF2B5EF4-FFF2-40B4-BE49-F238E27FC236}">
                <a16:creationId xmlns:a16="http://schemas.microsoft.com/office/drawing/2014/main" id="{D304EDCE-157B-4D96-AC58-B4C0BFB45B65}"/>
              </a:ext>
            </a:extLst>
          </p:cNvPr>
          <p:cNvSpPr txBox="1"/>
          <p:nvPr/>
        </p:nvSpPr>
        <p:spPr>
          <a:xfrm>
            <a:off x="2382252" y="2253569"/>
            <a:ext cx="2929965" cy="199927"/>
          </a:xfrm>
          <a:prstGeom prst="rect">
            <a:avLst/>
          </a:prstGeom>
          <a:solidFill>
            <a:srgbClr val="FFC00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November 2021 Build/Test	Implement/PIS</a:t>
            </a:r>
          </a:p>
        </p:txBody>
      </p:sp>
      <p:sp>
        <p:nvSpPr>
          <p:cNvPr id="20" name="TextBox 19">
            <a:extLst>
              <a:ext uri="{FF2B5EF4-FFF2-40B4-BE49-F238E27FC236}">
                <a16:creationId xmlns:a16="http://schemas.microsoft.com/office/drawing/2014/main" id="{B7F32981-9BDE-45F1-8945-FBDB02C43671}"/>
              </a:ext>
            </a:extLst>
          </p:cNvPr>
          <p:cNvSpPr txBox="1"/>
          <p:nvPr/>
        </p:nvSpPr>
        <p:spPr>
          <a:xfrm>
            <a:off x="968215" y="1094153"/>
            <a:ext cx="1350306" cy="199927"/>
          </a:xfrm>
          <a:prstGeom prst="rect">
            <a:avLst/>
          </a:prstGeom>
          <a:solidFill>
            <a:srgbClr val="0070C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chemeClr val="bg1"/>
                </a:solidFill>
                <a:latin typeface="Poppins Medium"/>
              </a:rPr>
              <a:t>MiR</a:t>
            </a:r>
            <a:r>
              <a:rPr lang="en-GB" sz="699" dirty="0">
                <a:solidFill>
                  <a:schemeClr val="bg1"/>
                </a:solidFill>
                <a:latin typeface="Poppins Medium"/>
              </a:rPr>
              <a:t> 9</a:t>
            </a:r>
          </a:p>
        </p:txBody>
      </p:sp>
      <p:sp>
        <p:nvSpPr>
          <p:cNvPr id="21" name="TextBox 20">
            <a:extLst>
              <a:ext uri="{FF2B5EF4-FFF2-40B4-BE49-F238E27FC236}">
                <a16:creationId xmlns:a16="http://schemas.microsoft.com/office/drawing/2014/main" id="{82F7A9E5-1675-4668-A89C-A6CD5319BEEE}"/>
              </a:ext>
            </a:extLst>
          </p:cNvPr>
          <p:cNvSpPr txBox="1"/>
          <p:nvPr/>
        </p:nvSpPr>
        <p:spPr>
          <a:xfrm>
            <a:off x="2261070" y="1339935"/>
            <a:ext cx="1065485" cy="199927"/>
          </a:xfrm>
          <a:prstGeom prst="rect">
            <a:avLst/>
          </a:prstGeom>
          <a:solidFill>
            <a:srgbClr val="00B050"/>
          </a:solidFill>
          <a:ln>
            <a:solidFill>
              <a:schemeClr val="accent1"/>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10</a:t>
            </a:r>
          </a:p>
        </p:txBody>
      </p:sp>
      <p:sp>
        <p:nvSpPr>
          <p:cNvPr id="22" name="TextBox 21">
            <a:extLst>
              <a:ext uri="{FF2B5EF4-FFF2-40B4-BE49-F238E27FC236}">
                <a16:creationId xmlns:a16="http://schemas.microsoft.com/office/drawing/2014/main" id="{928E35E8-76DF-4B34-A104-1458412F3730}"/>
              </a:ext>
            </a:extLst>
          </p:cNvPr>
          <p:cNvSpPr txBox="1"/>
          <p:nvPr/>
        </p:nvSpPr>
        <p:spPr>
          <a:xfrm>
            <a:off x="3178500" y="1557987"/>
            <a:ext cx="1194112"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err="1">
                <a:solidFill>
                  <a:srgbClr val="1E1246"/>
                </a:solidFill>
                <a:latin typeface="Poppins Medium"/>
              </a:rPr>
              <a:t>MiR</a:t>
            </a:r>
            <a:r>
              <a:rPr lang="en-GB" sz="699" dirty="0">
                <a:solidFill>
                  <a:srgbClr val="1E1246"/>
                </a:solidFill>
                <a:latin typeface="Poppins Medium"/>
              </a:rPr>
              <a:t> 11</a:t>
            </a:r>
          </a:p>
        </p:txBody>
      </p:sp>
      <p:sp>
        <p:nvSpPr>
          <p:cNvPr id="23" name="TextBox 22">
            <a:extLst>
              <a:ext uri="{FF2B5EF4-FFF2-40B4-BE49-F238E27FC236}">
                <a16:creationId xmlns:a16="http://schemas.microsoft.com/office/drawing/2014/main" id="{F57BEAB5-3257-4673-B968-870CBF43386A}"/>
              </a:ext>
            </a:extLst>
          </p:cNvPr>
          <p:cNvSpPr txBox="1"/>
          <p:nvPr/>
        </p:nvSpPr>
        <p:spPr>
          <a:xfrm>
            <a:off x="4372612" y="1767448"/>
            <a:ext cx="1141591"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MiR 12</a:t>
            </a:r>
          </a:p>
        </p:txBody>
      </p:sp>
      <p:sp>
        <p:nvSpPr>
          <p:cNvPr id="24" name="TextBox 23">
            <a:extLst>
              <a:ext uri="{FF2B5EF4-FFF2-40B4-BE49-F238E27FC236}">
                <a16:creationId xmlns:a16="http://schemas.microsoft.com/office/drawing/2014/main" id="{7B4F9FDB-1AAB-4D64-B414-C2C74BFCFABF}"/>
              </a:ext>
            </a:extLst>
          </p:cNvPr>
          <p:cNvSpPr txBox="1"/>
          <p:nvPr/>
        </p:nvSpPr>
        <p:spPr>
          <a:xfrm>
            <a:off x="966681" y="3036600"/>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Regression</a:t>
            </a:r>
          </a:p>
        </p:txBody>
      </p:sp>
      <p:sp>
        <p:nvSpPr>
          <p:cNvPr id="25" name="TextBox 24">
            <a:extLst>
              <a:ext uri="{FF2B5EF4-FFF2-40B4-BE49-F238E27FC236}">
                <a16:creationId xmlns:a16="http://schemas.microsoft.com/office/drawing/2014/main" id="{8A52F737-19F5-4306-9F26-6ECD86F745DB}"/>
              </a:ext>
            </a:extLst>
          </p:cNvPr>
          <p:cNvSpPr txBox="1"/>
          <p:nvPr/>
        </p:nvSpPr>
        <p:spPr>
          <a:xfrm>
            <a:off x="1839183" y="3034682"/>
            <a:ext cx="2699450"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EXTERNAL(MT/UEPT/E2E/Defect </a:t>
            </a:r>
            <a:r>
              <a:rPr lang="en-GB" sz="699" dirty="0" err="1">
                <a:solidFill>
                  <a:srgbClr val="1E1246"/>
                </a:solidFill>
                <a:latin typeface="Poppins Medium"/>
              </a:rPr>
              <a:t>Mgmt</a:t>
            </a:r>
            <a:r>
              <a:rPr lang="en-GB" sz="699" dirty="0">
                <a:solidFill>
                  <a:srgbClr val="1E1246"/>
                </a:solidFill>
                <a:latin typeface="Poppins Medium"/>
              </a:rPr>
              <a:t>)</a:t>
            </a:r>
          </a:p>
        </p:txBody>
      </p:sp>
      <p:sp>
        <p:nvSpPr>
          <p:cNvPr id="26" name="TextBox 25">
            <a:extLst>
              <a:ext uri="{FF2B5EF4-FFF2-40B4-BE49-F238E27FC236}">
                <a16:creationId xmlns:a16="http://schemas.microsoft.com/office/drawing/2014/main" id="{F10BE5C2-A34F-4B00-BB00-7E4BD3706B0E}"/>
              </a:ext>
            </a:extLst>
          </p:cNvPr>
          <p:cNvSpPr txBox="1"/>
          <p:nvPr/>
        </p:nvSpPr>
        <p:spPr>
          <a:xfrm>
            <a:off x="4542355" y="3038679"/>
            <a:ext cx="63520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 Planning</a:t>
            </a:r>
          </a:p>
        </p:txBody>
      </p:sp>
      <p:sp>
        <p:nvSpPr>
          <p:cNvPr id="27" name="TextBox 26">
            <a:extLst>
              <a:ext uri="{FF2B5EF4-FFF2-40B4-BE49-F238E27FC236}">
                <a16:creationId xmlns:a16="http://schemas.microsoft.com/office/drawing/2014/main" id="{7F4C94C9-4BBA-4F72-B124-F7C373F5A1AE}"/>
              </a:ext>
            </a:extLst>
          </p:cNvPr>
          <p:cNvSpPr txBox="1"/>
          <p:nvPr/>
        </p:nvSpPr>
        <p:spPr>
          <a:xfrm>
            <a:off x="5176157" y="3038679"/>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Transition</a:t>
            </a:r>
          </a:p>
        </p:txBody>
      </p:sp>
      <p:sp>
        <p:nvSpPr>
          <p:cNvPr id="28" name="TextBox 27">
            <a:extLst>
              <a:ext uri="{FF2B5EF4-FFF2-40B4-BE49-F238E27FC236}">
                <a16:creationId xmlns:a16="http://schemas.microsoft.com/office/drawing/2014/main" id="{9B6D00FA-20EE-4DF3-950D-EBC0B3503E1C}"/>
              </a:ext>
            </a:extLst>
          </p:cNvPr>
          <p:cNvSpPr txBox="1"/>
          <p:nvPr/>
        </p:nvSpPr>
        <p:spPr>
          <a:xfrm>
            <a:off x="6035723" y="3038679"/>
            <a:ext cx="872502"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dirty="0">
                <a:solidFill>
                  <a:srgbClr val="1E1246"/>
                </a:solidFill>
                <a:latin typeface="Poppins Medium"/>
              </a:rPr>
              <a:t>Go Live Range</a:t>
            </a:r>
          </a:p>
        </p:txBody>
      </p:sp>
      <p:sp>
        <p:nvSpPr>
          <p:cNvPr id="29" name="TextBox 28">
            <a:extLst>
              <a:ext uri="{FF2B5EF4-FFF2-40B4-BE49-F238E27FC236}">
                <a16:creationId xmlns:a16="http://schemas.microsoft.com/office/drawing/2014/main" id="{F77FF8F8-AD54-4C7F-B67E-9F82867C06ED}"/>
              </a:ext>
            </a:extLst>
          </p:cNvPr>
          <p:cNvSpPr txBox="1"/>
          <p:nvPr/>
        </p:nvSpPr>
        <p:spPr>
          <a:xfrm>
            <a:off x="6908225" y="3038679"/>
            <a:ext cx="1175765"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defTabSz="913280"/>
            <a:r>
              <a:rPr lang="en-GB" sz="699">
                <a:solidFill>
                  <a:srgbClr val="1E1246"/>
                </a:solidFill>
                <a:latin typeface="Poppins Medium"/>
              </a:rPr>
              <a:t>PIS</a:t>
            </a:r>
          </a:p>
        </p:txBody>
      </p:sp>
      <p:sp>
        <p:nvSpPr>
          <p:cNvPr id="31" name="TextBox 30">
            <a:extLst>
              <a:ext uri="{FF2B5EF4-FFF2-40B4-BE49-F238E27FC236}">
                <a16:creationId xmlns:a16="http://schemas.microsoft.com/office/drawing/2014/main" id="{1DEB1EFA-7F9A-4F9B-8C4E-1AFCE183A964}"/>
              </a:ext>
            </a:extLst>
          </p:cNvPr>
          <p:cNvSpPr txBox="1"/>
          <p:nvPr/>
        </p:nvSpPr>
        <p:spPr>
          <a:xfrm>
            <a:off x="2479420" y="3712129"/>
            <a:ext cx="5493434"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Retro</a:t>
            </a:r>
          </a:p>
        </p:txBody>
      </p:sp>
      <p:sp>
        <p:nvSpPr>
          <p:cNvPr id="32" name="Rectangle 31">
            <a:extLst>
              <a:ext uri="{FF2B5EF4-FFF2-40B4-BE49-F238E27FC236}">
                <a16:creationId xmlns:a16="http://schemas.microsoft.com/office/drawing/2014/main" id="{14E15DDA-19B8-4236-8ACC-6AAADE9DCEC5}"/>
              </a:ext>
            </a:extLst>
          </p:cNvPr>
          <p:cNvSpPr/>
          <p:nvPr/>
        </p:nvSpPr>
        <p:spPr>
          <a:xfrm>
            <a:off x="7952104" y="3562947"/>
            <a:ext cx="1151030" cy="1400355"/>
          </a:xfrm>
          <a:prstGeom prst="rect">
            <a:avLst/>
          </a:prstGeom>
          <a:solidFill>
            <a:schemeClr val="tx1"/>
          </a:solid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bg1"/>
                </a:solidFill>
                <a:latin typeface="Poppins Medium"/>
              </a:rPr>
              <a:t>Key</a:t>
            </a:r>
            <a:r>
              <a:rPr lang="en-GB" sz="799" dirty="0">
                <a:solidFill>
                  <a:schemeClr val="bg1"/>
                </a:solidFill>
                <a:latin typeface="Poppins Medium"/>
              </a:rPr>
              <a:t>:</a:t>
            </a:r>
          </a:p>
        </p:txBody>
      </p:sp>
      <p:sp>
        <p:nvSpPr>
          <p:cNvPr id="38" name="TextBox 37">
            <a:extLst>
              <a:ext uri="{FF2B5EF4-FFF2-40B4-BE49-F238E27FC236}">
                <a16:creationId xmlns:a16="http://schemas.microsoft.com/office/drawing/2014/main" id="{A543BBB4-E85C-4BDC-862E-856A4CD8D481}"/>
              </a:ext>
            </a:extLst>
          </p:cNvPr>
          <p:cNvSpPr txBox="1"/>
          <p:nvPr/>
        </p:nvSpPr>
        <p:spPr>
          <a:xfrm>
            <a:off x="7972854" y="3771300"/>
            <a:ext cx="1045588" cy="199927"/>
          </a:xfrm>
          <a:prstGeom prst="rect">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800"/>
            </a:lvl1pPr>
          </a:lstStyle>
          <a:p>
            <a:pPr defTabSz="913280"/>
            <a:r>
              <a:rPr lang="en-GB" sz="700" dirty="0">
                <a:solidFill>
                  <a:srgbClr val="1E1246"/>
                </a:solidFill>
              </a:rPr>
              <a:t>On Track</a:t>
            </a:r>
          </a:p>
        </p:txBody>
      </p:sp>
      <p:sp>
        <p:nvSpPr>
          <p:cNvPr id="39" name="TextBox 38">
            <a:extLst>
              <a:ext uri="{FF2B5EF4-FFF2-40B4-BE49-F238E27FC236}">
                <a16:creationId xmlns:a16="http://schemas.microsoft.com/office/drawing/2014/main" id="{AC37DC85-0266-4B68-8BEE-A637CF73A9C6}"/>
              </a:ext>
            </a:extLst>
          </p:cNvPr>
          <p:cNvSpPr txBox="1"/>
          <p:nvPr/>
        </p:nvSpPr>
        <p:spPr>
          <a:xfrm>
            <a:off x="7972854" y="4005191"/>
            <a:ext cx="104558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700" dirty="0">
                <a:solidFill>
                  <a:srgbClr val="1E1246"/>
                </a:solidFill>
              </a:rPr>
              <a:t>Potential Activity</a:t>
            </a:r>
          </a:p>
        </p:txBody>
      </p:sp>
      <p:sp>
        <p:nvSpPr>
          <p:cNvPr id="42" name="TextBox 41">
            <a:extLst>
              <a:ext uri="{FF2B5EF4-FFF2-40B4-BE49-F238E27FC236}">
                <a16:creationId xmlns:a16="http://schemas.microsoft.com/office/drawing/2014/main" id="{A362F7A7-3F03-46F4-B2B1-01026E47C781}"/>
              </a:ext>
            </a:extLst>
          </p:cNvPr>
          <p:cNvSpPr txBox="1"/>
          <p:nvPr/>
        </p:nvSpPr>
        <p:spPr>
          <a:xfrm>
            <a:off x="1260364" y="2787291"/>
            <a:ext cx="1039063"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21 IA</a:t>
            </a:r>
          </a:p>
        </p:txBody>
      </p:sp>
      <p:sp>
        <p:nvSpPr>
          <p:cNvPr id="41" name="TextBox 40">
            <a:extLst>
              <a:ext uri="{FF2B5EF4-FFF2-40B4-BE49-F238E27FC236}">
                <a16:creationId xmlns:a16="http://schemas.microsoft.com/office/drawing/2014/main" id="{FFFA193A-D588-4691-BF38-E3641A27F58A}"/>
              </a:ext>
            </a:extLst>
          </p:cNvPr>
          <p:cNvSpPr txBox="1"/>
          <p:nvPr/>
        </p:nvSpPr>
        <p:spPr>
          <a:xfrm>
            <a:off x="5656372" y="2514411"/>
            <a:ext cx="2599078"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a:solidFill>
                  <a:srgbClr val="1E1246"/>
                </a:solidFill>
                <a:latin typeface="Poppins Medium"/>
              </a:rPr>
              <a:t>November 2022 Build/Test/Implement/PIS</a:t>
            </a:r>
          </a:p>
        </p:txBody>
      </p:sp>
      <p:sp>
        <p:nvSpPr>
          <p:cNvPr id="43" name="TextBox 42">
            <a:extLst>
              <a:ext uri="{FF2B5EF4-FFF2-40B4-BE49-F238E27FC236}">
                <a16:creationId xmlns:a16="http://schemas.microsoft.com/office/drawing/2014/main" id="{87EEFC6B-8D29-4DCA-9AD3-EF8937E6A38F}"/>
              </a:ext>
            </a:extLst>
          </p:cNvPr>
          <p:cNvSpPr txBox="1"/>
          <p:nvPr/>
        </p:nvSpPr>
        <p:spPr>
          <a:xfrm>
            <a:off x="4103199" y="2517874"/>
            <a:ext cx="1553173" cy="199927"/>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2022 Analysis / Design</a:t>
            </a:r>
          </a:p>
        </p:txBody>
      </p:sp>
      <p:sp>
        <p:nvSpPr>
          <p:cNvPr id="46" name="Rectangle 45">
            <a:extLst>
              <a:ext uri="{FF2B5EF4-FFF2-40B4-BE49-F238E27FC236}">
                <a16:creationId xmlns:a16="http://schemas.microsoft.com/office/drawing/2014/main" id="{3E0C08B4-04B6-45E0-A1E3-90885683DFF2}"/>
              </a:ext>
            </a:extLst>
          </p:cNvPr>
          <p:cNvSpPr/>
          <p:nvPr/>
        </p:nvSpPr>
        <p:spPr>
          <a:xfrm>
            <a:off x="960654" y="3331028"/>
            <a:ext cx="375948"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5206</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5237</a:t>
            </a:r>
          </a:p>
        </p:txBody>
      </p:sp>
      <p:sp>
        <p:nvSpPr>
          <p:cNvPr id="47" name="Rectangle 46">
            <a:extLst>
              <a:ext uri="{FF2B5EF4-FFF2-40B4-BE49-F238E27FC236}">
                <a16:creationId xmlns:a16="http://schemas.microsoft.com/office/drawing/2014/main" id="{0CDE3203-460F-4CC6-8BDD-546265D6CFA3}"/>
              </a:ext>
            </a:extLst>
          </p:cNvPr>
          <p:cNvSpPr/>
          <p:nvPr/>
        </p:nvSpPr>
        <p:spPr>
          <a:xfrm>
            <a:off x="1315944" y="3331028"/>
            <a:ext cx="326451" cy="257841"/>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rPr>
              <a:t>5146</a:t>
            </a:r>
          </a:p>
        </p:txBody>
      </p:sp>
      <p:sp>
        <p:nvSpPr>
          <p:cNvPr id="48" name="Rectangle 47">
            <a:extLst>
              <a:ext uri="{FF2B5EF4-FFF2-40B4-BE49-F238E27FC236}">
                <a16:creationId xmlns:a16="http://schemas.microsoft.com/office/drawing/2014/main" id="{20BCF1A2-A987-44E9-AF91-894165E2ACA5}"/>
              </a:ext>
            </a:extLst>
          </p:cNvPr>
          <p:cNvSpPr/>
          <p:nvPr/>
        </p:nvSpPr>
        <p:spPr>
          <a:xfrm>
            <a:off x="1875214" y="3328181"/>
            <a:ext cx="326451" cy="260688"/>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schemeClr val="bg1"/>
                </a:solidFill>
                <a:effectLst/>
                <a:uLnTx/>
                <a:uFillTx/>
              </a:rPr>
              <a:t>5038</a:t>
            </a:r>
          </a:p>
        </p:txBody>
      </p:sp>
      <p:sp>
        <p:nvSpPr>
          <p:cNvPr id="50" name="Rectangle 49">
            <a:extLst>
              <a:ext uri="{FF2B5EF4-FFF2-40B4-BE49-F238E27FC236}">
                <a16:creationId xmlns:a16="http://schemas.microsoft.com/office/drawing/2014/main" id="{BDEB039D-ADCD-453E-83D8-74A039FE56DD}"/>
              </a:ext>
            </a:extLst>
          </p:cNvPr>
          <p:cNvSpPr/>
          <p:nvPr/>
        </p:nvSpPr>
        <p:spPr>
          <a:xfrm>
            <a:off x="2832378" y="3329963"/>
            <a:ext cx="326451" cy="260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5120</a:t>
            </a:r>
          </a:p>
        </p:txBody>
      </p:sp>
      <p:sp>
        <p:nvSpPr>
          <p:cNvPr id="51" name="TextBox 50">
            <a:extLst>
              <a:ext uri="{FF2B5EF4-FFF2-40B4-BE49-F238E27FC236}">
                <a16:creationId xmlns:a16="http://schemas.microsoft.com/office/drawing/2014/main" id="{E457FA9A-4E69-4D22-82C3-2180A96F242B}"/>
              </a:ext>
            </a:extLst>
          </p:cNvPr>
          <p:cNvSpPr txBox="1"/>
          <p:nvPr/>
        </p:nvSpPr>
        <p:spPr>
          <a:xfrm>
            <a:off x="2628002" y="3987718"/>
            <a:ext cx="2975642" cy="199927"/>
          </a:xfrm>
          <a:prstGeom prst="rect">
            <a:avLst/>
          </a:prstGeom>
          <a:solidFill>
            <a:schemeClr val="accent1">
              <a:lumMod val="20000"/>
              <a:lumOff val="80000"/>
            </a:schemeClr>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XOS CF</a:t>
            </a:r>
          </a:p>
        </p:txBody>
      </p:sp>
      <p:sp>
        <p:nvSpPr>
          <p:cNvPr id="52" name="TextBox 51">
            <a:extLst>
              <a:ext uri="{FF2B5EF4-FFF2-40B4-BE49-F238E27FC236}">
                <a16:creationId xmlns:a16="http://schemas.microsoft.com/office/drawing/2014/main" id="{296E898A-A3F0-4D97-8CCB-FD103A986E93}"/>
              </a:ext>
            </a:extLst>
          </p:cNvPr>
          <p:cNvSpPr txBox="1"/>
          <p:nvPr/>
        </p:nvSpPr>
        <p:spPr>
          <a:xfrm>
            <a:off x="1899691" y="4237751"/>
            <a:ext cx="3750956"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a:t>
            </a:r>
          </a:p>
        </p:txBody>
      </p:sp>
      <p:sp>
        <p:nvSpPr>
          <p:cNvPr id="53" name="Rectangle 52">
            <a:extLst>
              <a:ext uri="{FF2B5EF4-FFF2-40B4-BE49-F238E27FC236}">
                <a16:creationId xmlns:a16="http://schemas.microsoft.com/office/drawing/2014/main" id="{1C214243-4962-4AF1-8328-869FC94D3AA5}"/>
              </a:ext>
            </a:extLst>
          </p:cNvPr>
          <p:cNvSpPr/>
          <p:nvPr/>
        </p:nvSpPr>
        <p:spPr>
          <a:xfrm>
            <a:off x="4184735" y="3056735"/>
            <a:ext cx="375172" cy="16789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
        <p:nvSpPr>
          <p:cNvPr id="55" name="TextBox 54">
            <a:extLst>
              <a:ext uri="{FF2B5EF4-FFF2-40B4-BE49-F238E27FC236}">
                <a16:creationId xmlns:a16="http://schemas.microsoft.com/office/drawing/2014/main" id="{B902DC96-7427-43A0-94C6-FF7208D0C9B8}"/>
              </a:ext>
            </a:extLst>
          </p:cNvPr>
          <p:cNvSpPr txBox="1"/>
          <p:nvPr/>
        </p:nvSpPr>
        <p:spPr>
          <a:xfrm>
            <a:off x="1703973" y="2065416"/>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56" name="Picture 55">
            <a:extLst>
              <a:ext uri="{FF2B5EF4-FFF2-40B4-BE49-F238E27FC236}">
                <a16:creationId xmlns:a16="http://schemas.microsoft.com/office/drawing/2014/main" id="{7096EECB-E329-489E-A50A-4E9E1220413A}"/>
              </a:ext>
            </a:extLst>
          </p:cNvPr>
          <p:cNvPicPr>
            <a:picLocks noChangeAspect="1"/>
          </p:cNvPicPr>
          <p:nvPr/>
        </p:nvPicPr>
        <p:blipFill>
          <a:blip r:embed="rId2"/>
          <a:stretch>
            <a:fillRect/>
          </a:stretch>
        </p:blipFill>
        <p:spPr>
          <a:xfrm>
            <a:off x="3696838" y="2001103"/>
            <a:ext cx="365792" cy="219475"/>
          </a:xfrm>
          <a:prstGeom prst="rect">
            <a:avLst/>
          </a:prstGeom>
        </p:spPr>
      </p:pic>
      <p:sp>
        <p:nvSpPr>
          <p:cNvPr id="57" name="TextBox 56">
            <a:extLst>
              <a:ext uri="{FF2B5EF4-FFF2-40B4-BE49-F238E27FC236}">
                <a16:creationId xmlns:a16="http://schemas.microsoft.com/office/drawing/2014/main" id="{C67A5694-7728-4329-86AD-48DFA6CE5359}"/>
              </a:ext>
            </a:extLst>
          </p:cNvPr>
          <p:cNvSpPr txBox="1"/>
          <p:nvPr/>
        </p:nvSpPr>
        <p:spPr>
          <a:xfrm>
            <a:off x="3917112" y="205038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58" name="Picture 57">
            <a:extLst>
              <a:ext uri="{FF2B5EF4-FFF2-40B4-BE49-F238E27FC236}">
                <a16:creationId xmlns:a16="http://schemas.microsoft.com/office/drawing/2014/main" id="{A50E6D27-63F2-471F-A2FA-E12B43DF4169}"/>
              </a:ext>
            </a:extLst>
          </p:cNvPr>
          <p:cNvPicPr>
            <a:picLocks noChangeAspect="1"/>
          </p:cNvPicPr>
          <p:nvPr/>
        </p:nvPicPr>
        <p:blipFill>
          <a:blip r:embed="rId2"/>
          <a:stretch>
            <a:fillRect/>
          </a:stretch>
        </p:blipFill>
        <p:spPr>
          <a:xfrm>
            <a:off x="2104902" y="2246601"/>
            <a:ext cx="365792" cy="219475"/>
          </a:xfrm>
          <a:prstGeom prst="rect">
            <a:avLst/>
          </a:prstGeom>
        </p:spPr>
      </p:pic>
      <p:pic>
        <p:nvPicPr>
          <p:cNvPr id="59" name="Picture 58">
            <a:extLst>
              <a:ext uri="{FF2B5EF4-FFF2-40B4-BE49-F238E27FC236}">
                <a16:creationId xmlns:a16="http://schemas.microsoft.com/office/drawing/2014/main" id="{AA4A966A-9033-4D10-9CB7-E7DDFB6A0DD5}"/>
              </a:ext>
            </a:extLst>
          </p:cNvPr>
          <p:cNvPicPr>
            <a:picLocks noChangeAspect="1"/>
          </p:cNvPicPr>
          <p:nvPr/>
        </p:nvPicPr>
        <p:blipFill>
          <a:blip r:embed="rId2"/>
          <a:stretch>
            <a:fillRect/>
          </a:stretch>
        </p:blipFill>
        <p:spPr>
          <a:xfrm>
            <a:off x="5106140" y="2236951"/>
            <a:ext cx="365792" cy="219475"/>
          </a:xfrm>
          <a:prstGeom prst="rect">
            <a:avLst/>
          </a:prstGeom>
        </p:spPr>
      </p:pic>
      <p:pic>
        <p:nvPicPr>
          <p:cNvPr id="60" name="Picture 59">
            <a:extLst>
              <a:ext uri="{FF2B5EF4-FFF2-40B4-BE49-F238E27FC236}">
                <a16:creationId xmlns:a16="http://schemas.microsoft.com/office/drawing/2014/main" id="{CF1B4EE6-3C44-4FD1-91C9-45E24B98DF62}"/>
              </a:ext>
            </a:extLst>
          </p:cNvPr>
          <p:cNvPicPr>
            <a:picLocks noChangeAspect="1"/>
          </p:cNvPicPr>
          <p:nvPr/>
        </p:nvPicPr>
        <p:blipFill>
          <a:blip r:embed="rId2"/>
          <a:stretch>
            <a:fillRect/>
          </a:stretch>
        </p:blipFill>
        <p:spPr>
          <a:xfrm>
            <a:off x="2092447" y="1340089"/>
            <a:ext cx="365792" cy="219475"/>
          </a:xfrm>
          <a:prstGeom prst="rect">
            <a:avLst/>
          </a:prstGeom>
        </p:spPr>
      </p:pic>
      <p:sp>
        <p:nvSpPr>
          <p:cNvPr id="61" name="TextBox 60">
            <a:extLst>
              <a:ext uri="{FF2B5EF4-FFF2-40B4-BE49-F238E27FC236}">
                <a16:creationId xmlns:a16="http://schemas.microsoft.com/office/drawing/2014/main" id="{B7E728E9-3326-4CED-8393-E29311EF82FC}"/>
              </a:ext>
            </a:extLst>
          </p:cNvPr>
          <p:cNvSpPr txBox="1"/>
          <p:nvPr/>
        </p:nvSpPr>
        <p:spPr>
          <a:xfrm>
            <a:off x="1868095" y="1404477"/>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63" name="TextBox 62">
            <a:extLst>
              <a:ext uri="{FF2B5EF4-FFF2-40B4-BE49-F238E27FC236}">
                <a16:creationId xmlns:a16="http://schemas.microsoft.com/office/drawing/2014/main" id="{436AEB19-505D-49D4-BDE7-EE2E5FDD40EE}"/>
              </a:ext>
            </a:extLst>
          </p:cNvPr>
          <p:cNvSpPr txBox="1"/>
          <p:nvPr/>
        </p:nvSpPr>
        <p:spPr>
          <a:xfrm>
            <a:off x="5306437" y="233561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64" name="Picture 63">
            <a:extLst>
              <a:ext uri="{FF2B5EF4-FFF2-40B4-BE49-F238E27FC236}">
                <a16:creationId xmlns:a16="http://schemas.microsoft.com/office/drawing/2014/main" id="{5566BA14-0DAA-4BB2-824B-21E2FBA353E1}"/>
              </a:ext>
            </a:extLst>
          </p:cNvPr>
          <p:cNvPicPr>
            <a:picLocks noChangeAspect="1"/>
          </p:cNvPicPr>
          <p:nvPr/>
        </p:nvPicPr>
        <p:blipFill>
          <a:blip r:embed="rId2"/>
          <a:stretch>
            <a:fillRect/>
          </a:stretch>
        </p:blipFill>
        <p:spPr>
          <a:xfrm>
            <a:off x="2116531" y="1085973"/>
            <a:ext cx="365792" cy="219475"/>
          </a:xfrm>
          <a:prstGeom prst="rect">
            <a:avLst/>
          </a:prstGeom>
        </p:spPr>
      </p:pic>
      <p:sp>
        <p:nvSpPr>
          <p:cNvPr id="65" name="TextBox 64">
            <a:extLst>
              <a:ext uri="{FF2B5EF4-FFF2-40B4-BE49-F238E27FC236}">
                <a16:creationId xmlns:a16="http://schemas.microsoft.com/office/drawing/2014/main" id="{EE13D4FF-22C8-406F-8850-75D203BB084C}"/>
              </a:ext>
            </a:extLst>
          </p:cNvPr>
          <p:cNvSpPr txBox="1"/>
          <p:nvPr/>
        </p:nvSpPr>
        <p:spPr>
          <a:xfrm>
            <a:off x="2318178" y="114980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pic>
        <p:nvPicPr>
          <p:cNvPr id="66" name="Picture 65">
            <a:extLst>
              <a:ext uri="{FF2B5EF4-FFF2-40B4-BE49-F238E27FC236}">
                <a16:creationId xmlns:a16="http://schemas.microsoft.com/office/drawing/2014/main" id="{661DBB9B-214D-4418-A5D9-D6E31D27B17C}"/>
              </a:ext>
            </a:extLst>
          </p:cNvPr>
          <p:cNvPicPr>
            <a:picLocks noChangeAspect="1"/>
          </p:cNvPicPr>
          <p:nvPr/>
        </p:nvPicPr>
        <p:blipFill>
          <a:blip r:embed="rId2"/>
          <a:stretch>
            <a:fillRect/>
          </a:stretch>
        </p:blipFill>
        <p:spPr>
          <a:xfrm>
            <a:off x="4255513" y="1537818"/>
            <a:ext cx="365792" cy="219475"/>
          </a:xfrm>
          <a:prstGeom prst="rect">
            <a:avLst/>
          </a:prstGeom>
        </p:spPr>
      </p:pic>
      <p:pic>
        <p:nvPicPr>
          <p:cNvPr id="67" name="Picture 66">
            <a:extLst>
              <a:ext uri="{FF2B5EF4-FFF2-40B4-BE49-F238E27FC236}">
                <a16:creationId xmlns:a16="http://schemas.microsoft.com/office/drawing/2014/main" id="{5FB4F2D3-7CF2-4CD3-86AB-87CFB42AA518}"/>
              </a:ext>
            </a:extLst>
          </p:cNvPr>
          <p:cNvPicPr>
            <a:picLocks noChangeAspect="1"/>
          </p:cNvPicPr>
          <p:nvPr/>
        </p:nvPicPr>
        <p:blipFill>
          <a:blip r:embed="rId2"/>
          <a:stretch>
            <a:fillRect/>
          </a:stretch>
        </p:blipFill>
        <p:spPr>
          <a:xfrm>
            <a:off x="2995604" y="1563008"/>
            <a:ext cx="365792" cy="219475"/>
          </a:xfrm>
          <a:prstGeom prst="rect">
            <a:avLst/>
          </a:prstGeom>
        </p:spPr>
      </p:pic>
      <p:pic>
        <p:nvPicPr>
          <p:cNvPr id="68" name="Picture 67">
            <a:extLst>
              <a:ext uri="{FF2B5EF4-FFF2-40B4-BE49-F238E27FC236}">
                <a16:creationId xmlns:a16="http://schemas.microsoft.com/office/drawing/2014/main" id="{F33C72FB-6608-4EB9-BDFF-1C0636622F75}"/>
              </a:ext>
            </a:extLst>
          </p:cNvPr>
          <p:cNvPicPr>
            <a:picLocks noChangeAspect="1"/>
          </p:cNvPicPr>
          <p:nvPr/>
        </p:nvPicPr>
        <p:blipFill>
          <a:blip r:embed="rId2"/>
          <a:stretch>
            <a:fillRect/>
          </a:stretch>
        </p:blipFill>
        <p:spPr>
          <a:xfrm>
            <a:off x="5445163" y="1740317"/>
            <a:ext cx="365792" cy="219475"/>
          </a:xfrm>
          <a:prstGeom prst="rect">
            <a:avLst/>
          </a:prstGeom>
        </p:spPr>
      </p:pic>
      <p:pic>
        <p:nvPicPr>
          <p:cNvPr id="69" name="Picture 68">
            <a:extLst>
              <a:ext uri="{FF2B5EF4-FFF2-40B4-BE49-F238E27FC236}">
                <a16:creationId xmlns:a16="http://schemas.microsoft.com/office/drawing/2014/main" id="{BAF8615D-EE9A-4DCD-85D3-32D738225EA6}"/>
              </a:ext>
            </a:extLst>
          </p:cNvPr>
          <p:cNvPicPr>
            <a:picLocks noChangeAspect="1"/>
          </p:cNvPicPr>
          <p:nvPr/>
        </p:nvPicPr>
        <p:blipFill>
          <a:blip r:embed="rId2"/>
          <a:stretch>
            <a:fillRect/>
          </a:stretch>
        </p:blipFill>
        <p:spPr>
          <a:xfrm>
            <a:off x="4150413" y="1772617"/>
            <a:ext cx="365792" cy="219475"/>
          </a:xfrm>
          <a:prstGeom prst="rect">
            <a:avLst/>
          </a:prstGeom>
        </p:spPr>
      </p:pic>
      <p:sp>
        <p:nvSpPr>
          <p:cNvPr id="70" name="TextBox 69">
            <a:extLst>
              <a:ext uri="{FF2B5EF4-FFF2-40B4-BE49-F238E27FC236}">
                <a16:creationId xmlns:a16="http://schemas.microsoft.com/office/drawing/2014/main" id="{18F464A4-028B-4701-844A-04F3E6BDAA9B}"/>
              </a:ext>
            </a:extLst>
          </p:cNvPr>
          <p:cNvSpPr txBox="1"/>
          <p:nvPr/>
        </p:nvSpPr>
        <p:spPr>
          <a:xfrm>
            <a:off x="2757495" y="1616192"/>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1" name="TextBox 70">
            <a:extLst>
              <a:ext uri="{FF2B5EF4-FFF2-40B4-BE49-F238E27FC236}">
                <a16:creationId xmlns:a16="http://schemas.microsoft.com/office/drawing/2014/main" id="{495F7561-6C7D-4F55-AD32-C3EE08394A8C}"/>
              </a:ext>
            </a:extLst>
          </p:cNvPr>
          <p:cNvSpPr txBox="1"/>
          <p:nvPr/>
        </p:nvSpPr>
        <p:spPr>
          <a:xfrm>
            <a:off x="3890782" y="1829410"/>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Scope</a:t>
            </a:r>
          </a:p>
        </p:txBody>
      </p:sp>
      <p:sp>
        <p:nvSpPr>
          <p:cNvPr id="72" name="TextBox 71">
            <a:extLst>
              <a:ext uri="{FF2B5EF4-FFF2-40B4-BE49-F238E27FC236}">
                <a16:creationId xmlns:a16="http://schemas.microsoft.com/office/drawing/2014/main" id="{8B579FFE-1238-44CC-8D9F-5C4EAF4D7765}"/>
              </a:ext>
            </a:extLst>
          </p:cNvPr>
          <p:cNvSpPr txBox="1"/>
          <p:nvPr/>
        </p:nvSpPr>
        <p:spPr>
          <a:xfrm>
            <a:off x="5650647" y="1811129"/>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3" name="TextBox 72">
            <a:extLst>
              <a:ext uri="{FF2B5EF4-FFF2-40B4-BE49-F238E27FC236}">
                <a16:creationId xmlns:a16="http://schemas.microsoft.com/office/drawing/2014/main" id="{6DEC0E7B-0361-46F4-9E41-5F51D65CB952}"/>
              </a:ext>
            </a:extLst>
          </p:cNvPr>
          <p:cNvSpPr txBox="1"/>
          <p:nvPr/>
        </p:nvSpPr>
        <p:spPr>
          <a:xfrm>
            <a:off x="4458804" y="1595184"/>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74" name="TextBox 73">
            <a:extLst>
              <a:ext uri="{FF2B5EF4-FFF2-40B4-BE49-F238E27FC236}">
                <a16:creationId xmlns:a16="http://schemas.microsoft.com/office/drawing/2014/main" id="{F9D14E8F-29D8-4763-A756-F4B99F088F23}"/>
              </a:ext>
            </a:extLst>
          </p:cNvPr>
          <p:cNvSpPr txBox="1"/>
          <p:nvPr/>
        </p:nvSpPr>
        <p:spPr>
          <a:xfrm>
            <a:off x="983554" y="4500317"/>
            <a:ext cx="1459391"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lvl1pPr>
          </a:lstStyle>
          <a:p>
            <a:pPr defTabSz="913280"/>
            <a:r>
              <a:rPr lang="en-GB" sz="699" dirty="0">
                <a:solidFill>
                  <a:schemeClr val="tx1"/>
                </a:solidFill>
                <a:latin typeface="Poppins Medium"/>
              </a:rPr>
              <a:t>PAC 	XRN4876 </a:t>
            </a:r>
          </a:p>
        </p:txBody>
      </p:sp>
      <p:sp>
        <p:nvSpPr>
          <p:cNvPr id="76" name="TextBox 75">
            <a:extLst>
              <a:ext uri="{FF2B5EF4-FFF2-40B4-BE49-F238E27FC236}">
                <a16:creationId xmlns:a16="http://schemas.microsoft.com/office/drawing/2014/main" id="{F2206EF3-9E15-42AE-83CE-328BBBF089BD}"/>
              </a:ext>
            </a:extLst>
          </p:cNvPr>
          <p:cNvSpPr txBox="1"/>
          <p:nvPr/>
        </p:nvSpPr>
        <p:spPr>
          <a:xfrm>
            <a:off x="1369271" y="4519942"/>
            <a:ext cx="365792"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BER</a:t>
            </a:r>
          </a:p>
        </p:txBody>
      </p:sp>
      <p:pic>
        <p:nvPicPr>
          <p:cNvPr id="77" name="Picture 76">
            <a:extLst>
              <a:ext uri="{FF2B5EF4-FFF2-40B4-BE49-F238E27FC236}">
                <a16:creationId xmlns:a16="http://schemas.microsoft.com/office/drawing/2014/main" id="{3A52E5E7-79C6-4129-9BD9-342EE4FCEDB4}"/>
              </a:ext>
            </a:extLst>
          </p:cNvPr>
          <p:cNvPicPr>
            <a:picLocks noChangeAspect="1"/>
          </p:cNvPicPr>
          <p:nvPr/>
        </p:nvPicPr>
        <p:blipFill>
          <a:blip r:embed="rId2"/>
          <a:stretch>
            <a:fillRect/>
          </a:stretch>
        </p:blipFill>
        <p:spPr>
          <a:xfrm>
            <a:off x="2455258" y="4485133"/>
            <a:ext cx="365792" cy="219475"/>
          </a:xfrm>
          <a:prstGeom prst="rect">
            <a:avLst/>
          </a:prstGeom>
        </p:spPr>
      </p:pic>
      <p:sp>
        <p:nvSpPr>
          <p:cNvPr id="79" name="TextBox 78">
            <a:extLst>
              <a:ext uri="{FF2B5EF4-FFF2-40B4-BE49-F238E27FC236}">
                <a16:creationId xmlns:a16="http://schemas.microsoft.com/office/drawing/2014/main" id="{E634DE91-7047-4E81-9D6C-950F03BDD4F4}"/>
              </a:ext>
            </a:extLst>
          </p:cNvPr>
          <p:cNvSpPr txBox="1"/>
          <p:nvPr/>
        </p:nvSpPr>
        <p:spPr>
          <a:xfrm>
            <a:off x="2643309" y="4560795"/>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80" name="Rectangle 79">
            <a:extLst>
              <a:ext uri="{FF2B5EF4-FFF2-40B4-BE49-F238E27FC236}">
                <a16:creationId xmlns:a16="http://schemas.microsoft.com/office/drawing/2014/main" id="{59233769-C974-44D3-9168-2B866113F4F3}"/>
              </a:ext>
            </a:extLst>
          </p:cNvPr>
          <p:cNvSpPr/>
          <p:nvPr/>
        </p:nvSpPr>
        <p:spPr>
          <a:xfrm>
            <a:off x="7972853" y="4256804"/>
            <a:ext cx="1045589" cy="199927"/>
          </a:xfrm>
          <a:prstGeom prst="rect">
            <a:avLst/>
          </a:prstGeom>
          <a:solidFill>
            <a:srgbClr val="0070C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white"/>
                </a:solidFill>
                <a:effectLst/>
                <a:uLnTx/>
                <a:uFillTx/>
                <a:ea typeface="+mn-ea"/>
                <a:cs typeface="+mn-cs"/>
              </a:rPr>
              <a:t>      </a:t>
            </a:r>
            <a:r>
              <a:rPr kumimoji="0" lang="en-GB" sz="700" i="0" u="none" strike="noStrike" kern="1200" cap="none" spc="0" normalizeH="0" baseline="0" noProof="0" dirty="0">
                <a:ln>
                  <a:noFill/>
                </a:ln>
                <a:solidFill>
                  <a:prstClr val="white"/>
                </a:solidFill>
                <a:effectLst/>
                <a:uLnTx/>
                <a:uFillTx/>
                <a:ea typeface="+mn-ea"/>
                <a:cs typeface="+mn-cs"/>
              </a:rPr>
              <a:t>Complete</a:t>
            </a:r>
          </a:p>
        </p:txBody>
      </p:sp>
      <p:sp>
        <p:nvSpPr>
          <p:cNvPr id="81" name="Rectangle 80">
            <a:extLst>
              <a:ext uri="{FF2B5EF4-FFF2-40B4-BE49-F238E27FC236}">
                <a16:creationId xmlns:a16="http://schemas.microsoft.com/office/drawing/2014/main" id="{77C23BF2-E296-477C-BF67-AB2348F6F77A}"/>
              </a:ext>
            </a:extLst>
          </p:cNvPr>
          <p:cNvSpPr/>
          <p:nvPr/>
        </p:nvSpPr>
        <p:spPr>
          <a:xfrm>
            <a:off x="7972854" y="4503759"/>
            <a:ext cx="1045589" cy="199927"/>
          </a:xfrm>
          <a:prstGeom prst="rect">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00" i="0" u="none" strike="noStrike" kern="1200" cap="none" spc="0" normalizeH="0" baseline="0" noProof="0" dirty="0">
                <a:ln>
                  <a:noFill/>
                </a:ln>
                <a:solidFill>
                  <a:prstClr val="white"/>
                </a:solidFill>
                <a:effectLst/>
                <a:uLnTx/>
                <a:uFillTx/>
                <a:ea typeface="+mn-ea"/>
                <a:cs typeface="+mn-cs"/>
              </a:rPr>
              <a:t>    </a:t>
            </a:r>
            <a:r>
              <a:rPr lang="en-GB" sz="700" dirty="0">
                <a:solidFill>
                  <a:prstClr val="white"/>
                </a:solidFill>
              </a:rPr>
              <a:t>Potential risk to plan</a:t>
            </a:r>
            <a:endParaRPr kumimoji="0" lang="en-GB" sz="700" i="0" u="none" strike="noStrike" kern="1200" cap="none" spc="0" normalizeH="0" baseline="0" noProof="0" dirty="0">
              <a:ln>
                <a:noFill/>
              </a:ln>
              <a:solidFill>
                <a:prstClr val="white"/>
              </a:solidFill>
              <a:effectLst/>
              <a:uLnTx/>
              <a:uFillTx/>
              <a:ea typeface="+mn-ea"/>
              <a:cs typeface="+mn-cs"/>
            </a:endParaRPr>
          </a:p>
        </p:txBody>
      </p:sp>
      <p:sp>
        <p:nvSpPr>
          <p:cNvPr id="82" name="Rectangle 81">
            <a:extLst>
              <a:ext uri="{FF2B5EF4-FFF2-40B4-BE49-F238E27FC236}">
                <a16:creationId xmlns:a16="http://schemas.microsoft.com/office/drawing/2014/main" id="{DA6A0777-15AF-491D-8996-C3FB4C43E1C7}"/>
              </a:ext>
            </a:extLst>
          </p:cNvPr>
          <p:cNvSpPr/>
          <p:nvPr/>
        </p:nvSpPr>
        <p:spPr>
          <a:xfrm>
            <a:off x="7972853" y="4725227"/>
            <a:ext cx="1045589" cy="196682"/>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750" i="0" u="none" strike="noStrike" kern="1200" cap="none" spc="0" normalizeH="0" baseline="0" noProof="0" dirty="0">
                <a:ln>
                  <a:noFill/>
                </a:ln>
                <a:solidFill>
                  <a:prstClr val="white"/>
                </a:solidFill>
                <a:effectLst/>
                <a:uLnTx/>
                <a:uFillTx/>
                <a:ea typeface="+mn-ea"/>
                <a:cs typeface="+mn-cs"/>
              </a:rPr>
              <a:t>Plan At Risk </a:t>
            </a:r>
          </a:p>
        </p:txBody>
      </p:sp>
      <p:sp>
        <p:nvSpPr>
          <p:cNvPr id="83" name="Rectangle 82">
            <a:extLst>
              <a:ext uri="{FF2B5EF4-FFF2-40B4-BE49-F238E27FC236}">
                <a16:creationId xmlns:a16="http://schemas.microsoft.com/office/drawing/2014/main" id="{1F8CB9DE-FF6F-41F1-8EA0-AFE5E8964C22}"/>
              </a:ext>
            </a:extLst>
          </p:cNvPr>
          <p:cNvSpPr/>
          <p:nvPr/>
        </p:nvSpPr>
        <p:spPr>
          <a:xfrm>
            <a:off x="8107378" y="1083556"/>
            <a:ext cx="1053571" cy="1197925"/>
          </a:xfrm>
          <a:prstGeom prst="rect">
            <a:avLst/>
          </a:prstGeom>
          <a:noFill/>
        </p:spPr>
        <p:style>
          <a:lnRef idx="2">
            <a:schemeClr val="accent1"/>
          </a:lnRef>
          <a:fillRef idx="1">
            <a:schemeClr val="lt1"/>
          </a:fillRef>
          <a:effectRef idx="0">
            <a:schemeClr val="accent1"/>
          </a:effectRef>
          <a:fontRef idx="minor">
            <a:schemeClr val="dk1"/>
          </a:fontRef>
        </p:style>
        <p:txBody>
          <a:bodyPr rtlCol="0" anchor="t"/>
          <a:lstStyle/>
          <a:p>
            <a:pPr defTabSz="913280"/>
            <a:r>
              <a:rPr lang="en-GB" sz="799" b="1" dirty="0">
                <a:solidFill>
                  <a:schemeClr val="tx1"/>
                </a:solidFill>
                <a:latin typeface="Poppins Medium"/>
              </a:rPr>
              <a:t>Key</a:t>
            </a:r>
            <a:r>
              <a:rPr lang="en-GB" sz="799" dirty="0">
                <a:solidFill>
                  <a:schemeClr val="tx1"/>
                </a:solidFill>
                <a:latin typeface="Poppins Medium"/>
              </a:rPr>
              <a:t>:</a:t>
            </a:r>
          </a:p>
        </p:txBody>
      </p:sp>
      <p:sp>
        <p:nvSpPr>
          <p:cNvPr id="84" name="5-Point Star 120">
            <a:extLst>
              <a:ext uri="{FF2B5EF4-FFF2-40B4-BE49-F238E27FC236}">
                <a16:creationId xmlns:a16="http://schemas.microsoft.com/office/drawing/2014/main" id="{FEF40D73-8ADF-4458-A02C-46B354E37D0C}"/>
              </a:ext>
            </a:extLst>
          </p:cNvPr>
          <p:cNvSpPr/>
          <p:nvPr/>
        </p:nvSpPr>
        <p:spPr>
          <a:xfrm>
            <a:off x="8215410" y="1272821"/>
            <a:ext cx="256500" cy="162000"/>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5-Point Star 121">
            <a:extLst>
              <a:ext uri="{FF2B5EF4-FFF2-40B4-BE49-F238E27FC236}">
                <a16:creationId xmlns:a16="http://schemas.microsoft.com/office/drawing/2014/main" id="{304E6ED8-5930-45BB-BA2D-AF78F73C5A46}"/>
              </a:ext>
            </a:extLst>
          </p:cNvPr>
          <p:cNvSpPr/>
          <p:nvPr/>
        </p:nvSpPr>
        <p:spPr>
          <a:xfrm>
            <a:off x="8240867" y="2029840"/>
            <a:ext cx="256500" cy="16200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C000"/>
              </a:solidFill>
              <a:effectLst/>
              <a:uLnTx/>
              <a:uFillTx/>
              <a:latin typeface="Arial"/>
              <a:ea typeface="+mn-ea"/>
              <a:cs typeface="+mn-cs"/>
            </a:endParaRPr>
          </a:p>
        </p:txBody>
      </p:sp>
      <p:sp>
        <p:nvSpPr>
          <p:cNvPr id="86" name="TextBox 85">
            <a:extLst>
              <a:ext uri="{FF2B5EF4-FFF2-40B4-BE49-F238E27FC236}">
                <a16:creationId xmlns:a16="http://schemas.microsoft.com/office/drawing/2014/main" id="{1B5456E8-DEAB-4200-8762-0389297765DE}"/>
              </a:ext>
            </a:extLst>
          </p:cNvPr>
          <p:cNvSpPr txBox="1"/>
          <p:nvPr/>
        </p:nvSpPr>
        <p:spPr>
          <a:xfrm>
            <a:off x="8472740" y="1194116"/>
            <a:ext cx="648072"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Approval on track</a:t>
            </a:r>
          </a:p>
        </p:txBody>
      </p:sp>
      <p:sp>
        <p:nvSpPr>
          <p:cNvPr id="87" name="TextBox 86">
            <a:extLst>
              <a:ext uri="{FF2B5EF4-FFF2-40B4-BE49-F238E27FC236}">
                <a16:creationId xmlns:a16="http://schemas.microsoft.com/office/drawing/2014/main" id="{6D0078A2-7678-401C-990D-67D8409A9CDF}"/>
              </a:ext>
            </a:extLst>
          </p:cNvPr>
          <p:cNvSpPr txBox="1"/>
          <p:nvPr/>
        </p:nvSpPr>
        <p:spPr>
          <a:xfrm>
            <a:off x="8504928" y="1966441"/>
            <a:ext cx="598206" cy="33855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Approval at risk</a:t>
            </a:r>
          </a:p>
        </p:txBody>
      </p:sp>
      <p:sp>
        <p:nvSpPr>
          <p:cNvPr id="88" name="TextBox 87">
            <a:extLst>
              <a:ext uri="{FF2B5EF4-FFF2-40B4-BE49-F238E27FC236}">
                <a16:creationId xmlns:a16="http://schemas.microsoft.com/office/drawing/2014/main" id="{258EB99B-EADE-491F-9A27-7EDD2D173D3B}"/>
              </a:ext>
            </a:extLst>
          </p:cNvPr>
          <p:cNvSpPr txBox="1"/>
          <p:nvPr/>
        </p:nvSpPr>
        <p:spPr>
          <a:xfrm>
            <a:off x="8460268" y="1625789"/>
            <a:ext cx="660513" cy="215444"/>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effectLst/>
                <a:uLnTx/>
                <a:uFillTx/>
                <a:latin typeface="Arial"/>
                <a:ea typeface="+mn-ea"/>
                <a:cs typeface="+mn-cs"/>
              </a:rPr>
              <a:t>Approved</a:t>
            </a:r>
          </a:p>
        </p:txBody>
      </p:sp>
      <p:sp>
        <p:nvSpPr>
          <p:cNvPr id="89" name="5-Point Star 122">
            <a:extLst>
              <a:ext uri="{FF2B5EF4-FFF2-40B4-BE49-F238E27FC236}">
                <a16:creationId xmlns:a16="http://schemas.microsoft.com/office/drawing/2014/main" id="{5B468B40-1C2F-4701-91F8-F50B6B27DE42}"/>
              </a:ext>
            </a:extLst>
          </p:cNvPr>
          <p:cNvSpPr/>
          <p:nvPr/>
        </p:nvSpPr>
        <p:spPr>
          <a:xfrm>
            <a:off x="8232023" y="1643174"/>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0" name="5-Point Star 122">
            <a:extLst>
              <a:ext uri="{FF2B5EF4-FFF2-40B4-BE49-F238E27FC236}">
                <a16:creationId xmlns:a16="http://schemas.microsoft.com/office/drawing/2014/main" id="{971963C0-4CF6-4D5A-9634-3F16B8C9981B}"/>
              </a:ext>
            </a:extLst>
          </p:cNvPr>
          <p:cNvSpPr/>
          <p:nvPr/>
        </p:nvSpPr>
        <p:spPr>
          <a:xfrm>
            <a:off x="1600421" y="4481422"/>
            <a:ext cx="287934" cy="208122"/>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1" name="5-Point Star 122">
            <a:extLst>
              <a:ext uri="{FF2B5EF4-FFF2-40B4-BE49-F238E27FC236}">
                <a16:creationId xmlns:a16="http://schemas.microsoft.com/office/drawing/2014/main" id="{FEC0DCCD-77A8-4D52-9E84-80DE4A88BEB7}"/>
              </a:ext>
            </a:extLst>
          </p:cNvPr>
          <p:cNvSpPr/>
          <p:nvPr/>
        </p:nvSpPr>
        <p:spPr>
          <a:xfrm>
            <a:off x="1557082" y="2037396"/>
            <a:ext cx="256500" cy="162000"/>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5" name="Rectangle 74">
            <a:extLst>
              <a:ext uri="{FF2B5EF4-FFF2-40B4-BE49-F238E27FC236}">
                <a16:creationId xmlns:a16="http://schemas.microsoft.com/office/drawing/2014/main" id="{DAA44F42-64A9-43E2-A186-5EEBD8C545F3}"/>
              </a:ext>
            </a:extLst>
          </p:cNvPr>
          <p:cNvSpPr/>
          <p:nvPr/>
        </p:nvSpPr>
        <p:spPr>
          <a:xfrm>
            <a:off x="3143896" y="3328181"/>
            <a:ext cx="326451" cy="260688"/>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i="0" u="none" strike="noStrike" kern="1200" cap="none" spc="0" normalizeH="0" baseline="0" noProof="0" dirty="0">
                <a:ln>
                  <a:noFill/>
                </a:ln>
                <a:solidFill>
                  <a:schemeClr val="tx1"/>
                </a:solidFill>
                <a:effectLst/>
                <a:uLnTx/>
                <a:uFillTx/>
              </a:rPr>
              <a:t>52185143</a:t>
            </a:r>
          </a:p>
        </p:txBody>
      </p:sp>
      <p:sp>
        <p:nvSpPr>
          <p:cNvPr id="78" name="TextBox 77">
            <a:extLst>
              <a:ext uri="{FF2B5EF4-FFF2-40B4-BE49-F238E27FC236}">
                <a16:creationId xmlns:a16="http://schemas.microsoft.com/office/drawing/2014/main" id="{681D1545-C857-46C9-A097-3D6A5FE333D5}"/>
              </a:ext>
            </a:extLst>
          </p:cNvPr>
          <p:cNvSpPr txBox="1"/>
          <p:nvPr/>
        </p:nvSpPr>
        <p:spPr>
          <a:xfrm>
            <a:off x="1030702" y="2514411"/>
            <a:ext cx="1790348" cy="199927"/>
          </a:xfrm>
          <a:prstGeom prst="rect">
            <a:avLst/>
          </a:prstGeom>
          <a:solidFill>
            <a:srgbClr val="00B050"/>
          </a:solidFill>
          <a:ln>
            <a:solidFill>
              <a:schemeClr val="accent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99" dirty="0">
                <a:solidFill>
                  <a:srgbClr val="1E1246"/>
                </a:solidFill>
                <a:latin typeface="Poppins Medium"/>
              </a:rPr>
              <a:t>Nov 20 PIS</a:t>
            </a:r>
          </a:p>
        </p:txBody>
      </p:sp>
      <p:pic>
        <p:nvPicPr>
          <p:cNvPr id="92" name="Picture 91">
            <a:extLst>
              <a:ext uri="{FF2B5EF4-FFF2-40B4-BE49-F238E27FC236}">
                <a16:creationId xmlns:a16="http://schemas.microsoft.com/office/drawing/2014/main" id="{EB4DC691-E14A-4364-8D0F-8AB9A3D69342}"/>
              </a:ext>
            </a:extLst>
          </p:cNvPr>
          <p:cNvPicPr>
            <a:picLocks noChangeAspect="1"/>
          </p:cNvPicPr>
          <p:nvPr/>
        </p:nvPicPr>
        <p:blipFill>
          <a:blip r:embed="rId2"/>
          <a:stretch>
            <a:fillRect/>
          </a:stretch>
        </p:blipFill>
        <p:spPr>
          <a:xfrm>
            <a:off x="2677610" y="2487527"/>
            <a:ext cx="365792" cy="219475"/>
          </a:xfrm>
          <a:prstGeom prst="rect">
            <a:avLst/>
          </a:prstGeom>
        </p:spPr>
      </p:pic>
      <p:sp>
        <p:nvSpPr>
          <p:cNvPr id="93" name="TextBox 92">
            <a:extLst>
              <a:ext uri="{FF2B5EF4-FFF2-40B4-BE49-F238E27FC236}">
                <a16:creationId xmlns:a16="http://schemas.microsoft.com/office/drawing/2014/main" id="{F715C7E6-2D71-4DA5-831E-180AA0A2DEBA}"/>
              </a:ext>
            </a:extLst>
          </p:cNvPr>
          <p:cNvSpPr txBox="1"/>
          <p:nvPr/>
        </p:nvSpPr>
        <p:spPr>
          <a:xfrm>
            <a:off x="2868350" y="2565078"/>
            <a:ext cx="45008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black"/>
                </a:solidFill>
                <a:effectLst/>
                <a:uLnTx/>
                <a:uFillTx/>
                <a:latin typeface="Arial"/>
                <a:ea typeface="+mn-ea"/>
                <a:cs typeface="+mn-cs"/>
              </a:rPr>
              <a:t>CCR</a:t>
            </a:r>
          </a:p>
        </p:txBody>
      </p:sp>
      <p:sp>
        <p:nvSpPr>
          <p:cNvPr id="94" name="Rectangle 93">
            <a:extLst>
              <a:ext uri="{FF2B5EF4-FFF2-40B4-BE49-F238E27FC236}">
                <a16:creationId xmlns:a16="http://schemas.microsoft.com/office/drawing/2014/main" id="{93B3F98B-B7A0-4BB2-A6D7-B060774001E2}"/>
              </a:ext>
            </a:extLst>
          </p:cNvPr>
          <p:cNvSpPr/>
          <p:nvPr/>
        </p:nvSpPr>
        <p:spPr>
          <a:xfrm>
            <a:off x="3917112" y="2273808"/>
            <a:ext cx="423753" cy="17968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350" b="1" i="0" u="none" strike="noStrike" kern="1200" cap="none" spc="0" normalizeH="0" baseline="0" noProof="0" dirty="0">
                <a:ln>
                  <a:noFill/>
                </a:ln>
                <a:solidFill>
                  <a:prstClr val="white"/>
                </a:solidFill>
                <a:effectLst/>
                <a:uLnTx/>
                <a:uFillTx/>
                <a:latin typeface="Arial"/>
                <a:ea typeface="+mn-ea"/>
                <a:cs typeface="+mn-cs"/>
              </a:rPr>
              <a:t> </a:t>
            </a:r>
            <a:r>
              <a:rPr kumimoji="0" lang="en-GB" sz="500" b="1" i="0" u="none" strike="noStrike" kern="1200" cap="none" spc="0" normalizeH="0" baseline="0" noProof="0" dirty="0">
                <a:ln>
                  <a:noFill/>
                </a:ln>
                <a:solidFill>
                  <a:prstClr val="white"/>
                </a:solidFill>
                <a:effectLst/>
                <a:uLnTx/>
                <a:uFillTx/>
                <a:latin typeface="Arial"/>
                <a:ea typeface="+mn-ea"/>
                <a:cs typeface="+mn-cs"/>
              </a:rPr>
              <a:t>XRN</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500" b="1" i="0" u="none" strike="noStrike" kern="1200" cap="none" spc="0" normalizeH="0" baseline="0" noProof="0" dirty="0">
                <a:ln>
                  <a:noFill/>
                </a:ln>
                <a:solidFill>
                  <a:prstClr val="white"/>
                </a:solidFill>
                <a:effectLst/>
                <a:uLnTx/>
                <a:uFillTx/>
                <a:latin typeface="Arial"/>
                <a:ea typeface="+mn-ea"/>
                <a:cs typeface="+mn-cs"/>
              </a:rPr>
              <a:t>4780C</a:t>
            </a:r>
          </a:p>
        </p:txBody>
      </p:sp>
    </p:spTree>
    <p:extLst>
      <p:ext uri="{BB962C8B-B14F-4D97-AF65-F5344CB8AC3E}">
        <p14:creationId xmlns:p14="http://schemas.microsoft.com/office/powerpoint/2010/main" val="7336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Section 3: Capture</a:t>
            </a:r>
            <a:endParaRPr lang="en-GB" sz="2400" b="0" dirty="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427" y="182093"/>
            <a:ext cx="7211144" cy="360040"/>
          </a:xfrm>
        </p:spPr>
        <p:txBody>
          <a:bodyPr>
            <a:noAutofit/>
          </a:bodyPr>
          <a:lstStyle/>
          <a:p>
            <a:r>
              <a:rPr lang="en-GB" sz="2000" dirty="0"/>
              <a:t>3.1 New Change Proposals – Initial Review</a:t>
            </a:r>
          </a:p>
        </p:txBody>
      </p:sp>
      <p:graphicFrame>
        <p:nvGraphicFramePr>
          <p:cNvPr id="3" name="Table 2"/>
          <p:cNvGraphicFramePr>
            <a:graphicFrameLocks noGrp="1"/>
          </p:cNvGraphicFramePr>
          <p:nvPr>
            <p:extLst>
              <p:ext uri="{D42A27DB-BD31-4B8C-83A1-F6EECF244321}">
                <p14:modId xmlns:p14="http://schemas.microsoft.com/office/powerpoint/2010/main" val="1354778249"/>
              </p:ext>
            </p:extLst>
          </p:nvPr>
        </p:nvGraphicFramePr>
        <p:xfrm>
          <a:off x="184298" y="894829"/>
          <a:ext cx="8681404" cy="1951692"/>
        </p:xfrm>
        <a:graphic>
          <a:graphicData uri="http://schemas.openxmlformats.org/drawingml/2006/table">
            <a:tbl>
              <a:tblPr firstRow="1" firstCol="1" bandRow="1">
                <a:tableStyleId>{5940675A-B579-460E-94D1-54222C63F5DA}</a:tableStyleId>
              </a:tblPr>
              <a:tblGrid>
                <a:gridCol w="3358436">
                  <a:extLst>
                    <a:ext uri="{9D8B030D-6E8A-4147-A177-3AD203B41FA5}">
                      <a16:colId xmlns:a16="http://schemas.microsoft.com/office/drawing/2014/main" val="20001"/>
                    </a:ext>
                  </a:extLst>
                </a:gridCol>
                <a:gridCol w="632992">
                  <a:extLst>
                    <a:ext uri="{9D8B030D-6E8A-4147-A177-3AD203B41FA5}">
                      <a16:colId xmlns:a16="http://schemas.microsoft.com/office/drawing/2014/main" val="20002"/>
                    </a:ext>
                  </a:extLst>
                </a:gridCol>
                <a:gridCol w="516575">
                  <a:extLst>
                    <a:ext uri="{9D8B030D-6E8A-4147-A177-3AD203B41FA5}">
                      <a16:colId xmlns:a16="http://schemas.microsoft.com/office/drawing/2014/main" val="20003"/>
                    </a:ext>
                  </a:extLst>
                </a:gridCol>
                <a:gridCol w="456638">
                  <a:extLst>
                    <a:ext uri="{9D8B030D-6E8A-4147-A177-3AD203B41FA5}">
                      <a16:colId xmlns:a16="http://schemas.microsoft.com/office/drawing/2014/main" val="20005"/>
                    </a:ext>
                  </a:extLst>
                </a:gridCol>
                <a:gridCol w="456638">
                  <a:extLst>
                    <a:ext uri="{9D8B030D-6E8A-4147-A177-3AD203B41FA5}">
                      <a16:colId xmlns:a16="http://schemas.microsoft.com/office/drawing/2014/main" val="3663843725"/>
                    </a:ext>
                  </a:extLst>
                </a:gridCol>
                <a:gridCol w="3260125">
                  <a:extLst>
                    <a:ext uri="{9D8B030D-6E8A-4147-A177-3AD203B41FA5}">
                      <a16:colId xmlns:a16="http://schemas.microsoft.com/office/drawing/2014/main" val="20008"/>
                    </a:ext>
                  </a:extLst>
                </a:gridCol>
              </a:tblGrid>
              <a:tr h="0">
                <a:tc rowSpan="2">
                  <a:txBody>
                    <a:bodyPr/>
                    <a:lstStyle/>
                    <a:p>
                      <a:pPr>
                        <a:lnSpc>
                          <a:spcPct val="115000"/>
                        </a:lnSpc>
                        <a:spcAft>
                          <a:spcPts val="0"/>
                        </a:spcAft>
                      </a:pPr>
                      <a:r>
                        <a:rPr lang="en-GB" sz="1100" dirty="0">
                          <a:effectLst/>
                        </a:rPr>
                        <a:t>XRN / Title</a:t>
                      </a:r>
                      <a:endParaRPr lang="en-GB" sz="1100" dirty="0">
                        <a:effectLst/>
                        <a:latin typeface="Calibri"/>
                        <a:ea typeface="Calibri"/>
                        <a:cs typeface="Times New Roman"/>
                      </a:endParaRPr>
                    </a:p>
                  </a:txBody>
                  <a:tcPr marL="66582" marR="66582" marT="0" marB="0">
                    <a:solidFill>
                      <a:schemeClr val="tx2">
                        <a:lumMod val="40000"/>
                        <a:lumOff val="60000"/>
                      </a:schemeClr>
                    </a:solidFill>
                  </a:tcPr>
                </a:tc>
                <a:tc gridSpan="4">
                  <a:txBody>
                    <a:bodyPr/>
                    <a:lstStyle/>
                    <a:p>
                      <a:pPr>
                        <a:lnSpc>
                          <a:spcPct val="115000"/>
                        </a:lnSpc>
                        <a:spcAft>
                          <a:spcPts val="0"/>
                        </a:spcAft>
                      </a:pPr>
                      <a:r>
                        <a:rPr lang="en-GB" sz="1100">
                          <a:effectLst/>
                        </a:rPr>
                        <a:t>Voting</a:t>
                      </a:r>
                      <a:endParaRPr lang="en-GB" sz="1100">
                        <a:effectLst/>
                        <a:latin typeface="Calibri"/>
                        <a:ea typeface="Calibri"/>
                        <a:cs typeface="Times New Roman"/>
                      </a:endParaRPr>
                    </a:p>
                  </a:txBody>
                  <a:tcPr marL="66582" marR="66582" marT="0" marB="0">
                    <a:solidFill>
                      <a:schemeClr val="accent5"/>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100">
                          <a:effectLst/>
                        </a:rPr>
                        <a:t>DSC Service Area</a:t>
                      </a:r>
                      <a:endParaRPr lang="en-GB" sz="1100">
                        <a:effectLst/>
                        <a:latin typeface="Calibri"/>
                        <a:ea typeface="Calibri"/>
                        <a:cs typeface="Times New Roman"/>
                      </a:endParaRPr>
                    </a:p>
                  </a:txBody>
                  <a:tcPr marL="66582" marR="66582" marT="0" marB="0">
                    <a:solidFill>
                      <a:schemeClr val="accent4">
                        <a:lumMod val="40000"/>
                        <a:lumOff val="60000"/>
                      </a:schemeClr>
                    </a:solidFill>
                  </a:tcPr>
                </a:tc>
                <a:extLst>
                  <a:ext uri="{0D108BD9-81ED-4DB2-BD59-A6C34878D82A}">
                    <a16:rowId xmlns:a16="http://schemas.microsoft.com/office/drawing/2014/main" val="10000"/>
                  </a:ext>
                </a:extLst>
              </a:tr>
              <a:tr h="301280">
                <a:tc vMerge="1">
                  <a:txBody>
                    <a:bodyPr/>
                    <a:lstStyle/>
                    <a:p>
                      <a:endParaRPr lang="en-GB"/>
                    </a:p>
                  </a:txBody>
                  <a:tcPr/>
                </a:tc>
                <a:tc>
                  <a:txBody>
                    <a:bodyPr/>
                    <a:lstStyle/>
                    <a:p>
                      <a:pPr>
                        <a:lnSpc>
                          <a:spcPct val="115000"/>
                        </a:lnSpc>
                        <a:spcAft>
                          <a:spcPts val="0"/>
                        </a:spcAft>
                      </a:pPr>
                      <a:r>
                        <a:rPr lang="en-GB" sz="1000">
                          <a:effectLst/>
                        </a:rPr>
                        <a:t>Shipper </a:t>
                      </a:r>
                    </a:p>
                  </a:txBody>
                  <a:tcPr marL="66582" marR="66582" marT="0" marB="0">
                    <a:solidFill>
                      <a:schemeClr val="accent5"/>
                    </a:solidFill>
                  </a:tcPr>
                </a:tc>
                <a:tc>
                  <a:txBody>
                    <a:bodyPr/>
                    <a:lstStyle/>
                    <a:p>
                      <a:pPr>
                        <a:lnSpc>
                          <a:spcPct val="115000"/>
                        </a:lnSpc>
                        <a:spcAft>
                          <a:spcPts val="0"/>
                        </a:spcAft>
                      </a:pPr>
                      <a:r>
                        <a:rPr lang="en-GB" sz="1000">
                          <a:effectLst/>
                        </a:rPr>
                        <a:t>DNO</a:t>
                      </a:r>
                    </a:p>
                  </a:txBody>
                  <a:tcPr marL="66582" marR="66582" marT="0" marB="0">
                    <a:solidFill>
                      <a:schemeClr val="accent5"/>
                    </a:solidFill>
                  </a:tcPr>
                </a:tc>
                <a:tc>
                  <a:txBody>
                    <a:bodyPr/>
                    <a:lstStyle/>
                    <a:p>
                      <a:pPr>
                        <a:lnSpc>
                          <a:spcPct val="115000"/>
                        </a:lnSpc>
                        <a:spcAft>
                          <a:spcPts val="0"/>
                        </a:spcAft>
                      </a:pPr>
                      <a:r>
                        <a:rPr lang="en-GB" sz="1000">
                          <a:effectLst/>
                        </a:rPr>
                        <a:t>IGT</a:t>
                      </a:r>
                    </a:p>
                  </a:txBody>
                  <a:tcPr marL="66582" marR="66582" marT="0" marB="0">
                    <a:solidFill>
                      <a:schemeClr val="accent5"/>
                    </a:solidFill>
                  </a:tcPr>
                </a:tc>
                <a:tc>
                  <a:txBody>
                    <a:bodyPr/>
                    <a:lstStyle/>
                    <a:p>
                      <a:pPr marL="0" algn="l" defTabSz="914400" rtl="0" eaLnBrk="1" latinLnBrk="0" hangingPunct="1">
                        <a:lnSpc>
                          <a:spcPct val="115000"/>
                        </a:lnSpc>
                        <a:spcAft>
                          <a:spcPts val="0"/>
                        </a:spcAft>
                      </a:pPr>
                      <a:r>
                        <a:rPr lang="en-GB" sz="1000" kern="1200">
                          <a:solidFill>
                            <a:schemeClr val="tx1"/>
                          </a:solidFill>
                          <a:effectLst/>
                          <a:latin typeface="+mn-lt"/>
                          <a:ea typeface="+mn-ea"/>
                          <a:cs typeface="+mn-cs"/>
                        </a:rPr>
                        <a:t>NTS</a:t>
                      </a:r>
                    </a:p>
                  </a:txBody>
                  <a:tcPr marL="66582" marR="66582" marT="0" marB="0">
                    <a:solidFill>
                      <a:schemeClr val="accent5"/>
                    </a:solidFill>
                  </a:tcPr>
                </a:tc>
                <a:tc vMerge="1">
                  <a:txBody>
                    <a:bodyPr/>
                    <a:lstStyle/>
                    <a:p>
                      <a:endParaRPr lang="en-GB"/>
                    </a:p>
                  </a:txBody>
                  <a:tcPr/>
                </a:tc>
                <a:extLst>
                  <a:ext uri="{0D108BD9-81ED-4DB2-BD59-A6C34878D82A}">
                    <a16:rowId xmlns:a16="http://schemas.microsoft.com/office/drawing/2014/main" val="10001"/>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XRN5341 - UNC745 - Mandatory Setting of Auction Bid Parameters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SA14: UKLink Gemini Services. </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123949787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XRN5352 - Development of the REC Performance Assurance reporting </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TBC once solution options known</a:t>
                      </a:r>
                    </a:p>
                  </a:txBody>
                  <a:tcPr marL="9525" marR="9525" marT="9525" marB="0" anchor="ctr"/>
                </a:tc>
                <a:extLst>
                  <a:ext uri="{0D108BD9-81ED-4DB2-BD59-A6C34878D82A}">
                    <a16:rowId xmlns:a16="http://schemas.microsoft.com/office/drawing/2014/main" val="1666563257"/>
                  </a:ext>
                </a:extLst>
              </a:tr>
              <a:tr h="367502">
                <a:tc>
                  <a:txBody>
                    <a:bodyPr/>
                    <a:lstStyle/>
                    <a:p>
                      <a:pPr marL="0" marR="0" lvl="0" indent="0" algn="l" rtl="0" eaLnBrk="1" fontAlgn="auto" latinLnBrk="0" hangingPunct="1">
                        <a:lnSpc>
                          <a:spcPct val="100000"/>
                        </a:lnSpc>
                        <a:spcBef>
                          <a:spcPts val="0"/>
                        </a:spcBef>
                        <a:spcAft>
                          <a:spcPts val="0"/>
                        </a:spcAft>
                        <a:buFontTx/>
                        <a:buNone/>
                      </a:pPr>
                      <a:r>
                        <a:rPr lang="en-US" sz="1000" b="0" i="0" u="none" strike="noStrike" kern="1200" noProof="0" dirty="0">
                          <a:effectLst/>
                        </a:rPr>
                        <a:t>XRN5362 - Amendments to Service Description Table V17 </a:t>
                      </a:r>
                      <a:endParaRPr lang="en-GB" sz="1000" b="0" i="0" u="none" strike="noStrike" kern="1200" noProof="0" dirty="0">
                        <a:effectLst/>
                      </a:endParaRPr>
                    </a:p>
                  </a:txBody>
                  <a:tcPr marL="68580" marR="68580" marT="0" marB="0" anchor="ctr"/>
                </a:tc>
                <a:tc gridSpan="4">
                  <a:txBody>
                    <a:bodyPr/>
                    <a:lstStyle/>
                    <a:p>
                      <a:pPr lvl="0" algn="ctr">
                        <a:lnSpc>
                          <a:spcPct val="114999"/>
                        </a:lnSpc>
                        <a:spcAft>
                          <a:spcPts val="0"/>
                        </a:spcAft>
                        <a:buNone/>
                      </a:pPr>
                      <a:r>
                        <a:rPr lang="en-GB" sz="1000" kern="1200" dirty="0">
                          <a:solidFill>
                            <a:schemeClr val="tx1"/>
                          </a:solidFill>
                          <a:effectLst/>
                          <a:latin typeface="+mn-lt"/>
                          <a:ea typeface="+mn-ea"/>
                          <a:cs typeface="Arial"/>
                        </a:rPr>
                        <a:t>Information Only</a:t>
                      </a:r>
                    </a:p>
                  </a:txBody>
                  <a:tcPr marL="68580" marR="68580" marT="0" marB="0"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hMerge="1">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marL="0" algn="l" defTabSz="914400" rtl="0" eaLnBrk="1" fontAlgn="ctr" latinLnBrk="0" hangingPunct="1">
                        <a:lnSpc>
                          <a:spcPct val="115000"/>
                        </a:lnSpc>
                        <a:spcAft>
                          <a:spcPts val="0"/>
                        </a:spcAft>
                      </a:pPr>
                      <a:r>
                        <a:rPr lang="en-US" sz="1000" kern="1200" dirty="0">
                          <a:solidFill>
                            <a:schemeClr val="tx1"/>
                          </a:solidFill>
                          <a:effectLst/>
                          <a:latin typeface="Arial" panose="020B0604020202020204" pitchFamily="34" charset="0"/>
                          <a:ea typeface="+mn-ea"/>
                          <a:cs typeface="Arial" panose="020B0604020202020204" pitchFamily="34" charset="0"/>
                        </a:rPr>
                        <a:t>N/A</a:t>
                      </a:r>
                    </a:p>
                  </a:txBody>
                  <a:tcPr marL="9525" marR="9525" marT="9525" marB="0" anchor="ctr"/>
                </a:tc>
                <a:extLst>
                  <a:ext uri="{0D108BD9-81ED-4DB2-BD59-A6C34878D82A}">
                    <a16:rowId xmlns:a16="http://schemas.microsoft.com/office/drawing/2014/main" val="4182887828"/>
                  </a:ext>
                </a:extLst>
              </a:tr>
              <a:tr h="367502">
                <a:tc>
                  <a:txBody>
                    <a:bodyPr/>
                    <a:lstStyle/>
                    <a:p>
                      <a:pPr marL="0" marR="0" lvl="0" indent="0" algn="l" rtl="0" eaLnBrk="1" fontAlgn="auto" latinLnBrk="0" hangingPunct="1">
                        <a:lnSpc>
                          <a:spcPct val="100000"/>
                        </a:lnSpc>
                        <a:spcBef>
                          <a:spcPts val="0"/>
                        </a:spcBef>
                        <a:spcAft>
                          <a:spcPts val="0"/>
                        </a:spcAft>
                        <a:buFontTx/>
                        <a:buNone/>
                      </a:pPr>
                      <a:r>
                        <a:rPr lang="fr-FR" sz="1000" b="0" i="0" u="none" strike="noStrike" kern="1200" noProof="0" dirty="0">
                          <a:effectLst/>
                        </a:rPr>
                        <a:t>XRN5251 Gemini Exit Zone Change</a:t>
                      </a:r>
                      <a:endParaRPr lang="en-GB" sz="1000" b="0" i="0" u="none" strike="noStrike" kern="1200" noProof="0" dirty="0">
                        <a:effectLst/>
                      </a:endParaRPr>
                    </a:p>
                  </a:txBody>
                  <a:tcPr marL="68580" marR="68580" marT="0" marB="0"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marL="68580" marR="68580" marT="0" marB="0"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endParaRPr lang="en-GB" sz="1000" kern="1200" dirty="0">
                        <a:solidFill>
                          <a:schemeClr val="tx1"/>
                        </a:solidFill>
                        <a:effectLst/>
                        <a:latin typeface="Arial"/>
                        <a:ea typeface="+mn-ea"/>
                        <a:cs typeface="Arial"/>
                      </a:endParaRPr>
                    </a:p>
                  </a:txBody>
                  <a:tcPr anchor="ctr"/>
                </a:tc>
                <a:tc>
                  <a:txBody>
                    <a:bodyPr/>
                    <a:lstStyle/>
                    <a:p>
                      <a:pPr lvl="0" algn="ctr">
                        <a:lnSpc>
                          <a:spcPct val="114999"/>
                        </a:lnSpc>
                        <a:spcAft>
                          <a:spcPts val="0"/>
                        </a:spcAft>
                        <a:buNone/>
                      </a:pPr>
                      <a:r>
                        <a:rPr lang="en-GB" sz="1000" kern="1200" dirty="0">
                          <a:solidFill>
                            <a:schemeClr val="tx1"/>
                          </a:solidFill>
                          <a:effectLst/>
                          <a:latin typeface="Arial"/>
                          <a:ea typeface="+mn-ea"/>
                          <a:cs typeface="Arial"/>
                        </a:rPr>
                        <a:t>Y</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kern="1200" dirty="0">
                          <a:solidFill>
                            <a:schemeClr val="tx1"/>
                          </a:solidFill>
                          <a:effectLst/>
                          <a:latin typeface="Arial" panose="020B0604020202020204" pitchFamily="34" charset="0"/>
                          <a:ea typeface="+mn-ea"/>
                          <a:cs typeface="Arial" panose="020B0604020202020204" pitchFamily="34" charset="0"/>
                        </a:rPr>
                        <a:t>SA14: UKLink Gemini Services. </a:t>
                      </a:r>
                    </a:p>
                    <a:p>
                      <a:pPr marL="0" algn="l" defTabSz="914400" rtl="0" eaLnBrk="1" fontAlgn="ctr" latinLnBrk="0" hangingPunct="1">
                        <a:lnSpc>
                          <a:spcPct val="115000"/>
                        </a:lnSpc>
                        <a:spcAft>
                          <a:spcPts val="0"/>
                        </a:spcAft>
                      </a:pPr>
                      <a:endParaRPr 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0" anchor="ctr"/>
                </a:tc>
                <a:extLst>
                  <a:ext uri="{0D108BD9-81ED-4DB2-BD59-A6C34878D82A}">
                    <a16:rowId xmlns:a16="http://schemas.microsoft.com/office/drawing/2014/main" val="3534326347"/>
                  </a:ext>
                </a:extLst>
              </a:tr>
            </a:tbl>
          </a:graphicData>
        </a:graphic>
      </p:graphicFrame>
    </p:spTree>
    <p:extLst>
      <p:ext uri="{BB962C8B-B14F-4D97-AF65-F5344CB8AC3E}">
        <p14:creationId xmlns:p14="http://schemas.microsoft.com/office/powerpoint/2010/main" val="338608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600" dirty="0"/>
              <a:t>XRN5341 - UNC745 - Mandatory Setting of Auction Bid Parameters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2935014094"/>
              </p:ext>
            </p:extLst>
          </p:nvPr>
        </p:nvGraphicFramePr>
        <p:xfrm>
          <a:off x="71478" y="2856071"/>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Arial" panose="020B0604020202020204" pitchFamily="34" charset="0"/>
                          <a:ea typeface="+mn-ea"/>
                          <a:cs typeface="Arial" panose="020B0604020202020204" pitchFamily="34" charset="0"/>
                        </a:rPr>
                        <a:t>SA14: UKLink Gemini Services.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nvPr>
        </p:nvGraphicFramePr>
        <p:xfrm>
          <a:off x="3995936" y="863137"/>
          <a:ext cx="5004556" cy="1787621"/>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560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452613">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There have been several instances of incorrect prices entered by Shippers in the last 12 months in short term capacity auctions. This has generated a considerable amount of work, impacted other auction participants (via invoices) due to the neutrality processing, as well as application of higher overrun charges, and remains a risk. Whilst it is the responsibility of Shippers to enter correct bid data, NG are seeking to reduce the current level of risk and explore system solutions that could support this.</a:t>
                      </a:r>
                    </a:p>
                    <a:p>
                      <a:pPr marL="0" lvl="0" algn="l" defTabSz="914400" rtl="0" eaLnBrk="1" latinLnBrk="0" hangingPunct="1">
                        <a:lnSpc>
                          <a:spcPct val="100000"/>
                        </a:lnSpc>
                        <a:spcBef>
                          <a:spcPts val="0"/>
                        </a:spcBef>
                        <a:spcAft>
                          <a:spcPts val="0"/>
                        </a:spcAft>
                        <a:buNone/>
                      </a:pPr>
                      <a:endParaRPr lang="en-US" sz="1050" b="0" i="0" u="none" strike="noStrike" kern="1200" baseline="0" noProof="0" dirty="0">
                        <a:solidFill>
                          <a:schemeClr val="tx1"/>
                        </a:solidFill>
                        <a:latin typeface="+mn-lt"/>
                        <a:ea typeface="+mn-ea"/>
                        <a:cs typeface="+mn-cs"/>
                      </a:endParaRP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Please see the CP for full statement</a:t>
                      </a:r>
                      <a:endParaRPr lang="en-GB" sz="1050" b="0" i="0" u="none" strike="noStrike" kern="1200" baseline="0" noProof="0" dirty="0">
                        <a:solidFill>
                          <a:schemeClr val="tx1"/>
                        </a:solidFill>
                        <a:latin typeface="+mn-lt"/>
                        <a:ea typeface="+mn-ea"/>
                        <a:cs typeface="+mn-cs"/>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nvPr>
        </p:nvGraphicFramePr>
        <p:xfrm>
          <a:off x="3995936" y="2705598"/>
          <a:ext cx="5004556" cy="2317470"/>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3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974853">
                <a:tc>
                  <a:txBody>
                    <a:bodyPr/>
                    <a:lstStyle/>
                    <a:p>
                      <a:pPr lvl="0" algn="l">
                        <a:lnSpc>
                          <a:spcPct val="100000"/>
                        </a:lnSpc>
                        <a:spcBef>
                          <a:spcPts val="0"/>
                        </a:spcBef>
                        <a:spcAft>
                          <a:spcPts val="0"/>
                        </a:spcAft>
                        <a:buNone/>
                      </a:pPr>
                      <a:r>
                        <a:rPr lang="en-US" sz="1050" b="0" i="0" u="none" strike="noStrike" kern="1200" baseline="0" noProof="0" dirty="0">
                          <a:latin typeface="+mn-lt"/>
                        </a:rPr>
                        <a:t>When an attempt is made to place a bid where no User/Shipper preferences have been set up a message would appear stating that the shipper needs to set up User/Shipper preferences for that </a:t>
                      </a:r>
                      <a:r>
                        <a:rPr lang="en-US" sz="1050" b="0" i="0" u="none" strike="noStrike" kern="1200" baseline="0" noProof="0" dirty="0" err="1">
                          <a:latin typeface="+mn-lt"/>
                        </a:rPr>
                        <a:t>MoS</a:t>
                      </a:r>
                      <a:r>
                        <a:rPr lang="en-US" sz="1050" b="0" i="0" u="none" strike="noStrike" kern="1200" baseline="0" noProof="0" dirty="0">
                          <a:latin typeface="+mn-lt"/>
                        </a:rPr>
                        <a:t> before being able to participate in placing bids for the auction.</a:t>
                      </a:r>
                    </a:p>
                    <a:p>
                      <a:pPr lvl="0" algn="l">
                        <a:lnSpc>
                          <a:spcPct val="100000"/>
                        </a:lnSpc>
                        <a:spcBef>
                          <a:spcPts val="0"/>
                        </a:spcBef>
                        <a:spcAft>
                          <a:spcPts val="0"/>
                        </a:spcAft>
                        <a:buNone/>
                      </a:pPr>
                      <a:r>
                        <a:rPr lang="en-US" sz="1050" b="0" i="0" u="none" strike="noStrike" kern="1200" baseline="0" noProof="0" dirty="0">
                          <a:latin typeface="+mn-lt"/>
                        </a:rPr>
                        <a:t>The Shipper would be prevented from placing bids until the User/Shipper preferences functionality is in place.  </a:t>
                      </a:r>
                    </a:p>
                    <a:p>
                      <a:pPr lvl="0" algn="l">
                        <a:lnSpc>
                          <a:spcPct val="100000"/>
                        </a:lnSpc>
                        <a:spcBef>
                          <a:spcPts val="0"/>
                        </a:spcBef>
                        <a:spcAft>
                          <a:spcPts val="0"/>
                        </a:spcAft>
                        <a:buNone/>
                      </a:pPr>
                      <a:r>
                        <a:rPr lang="en-US" sz="1050" b="0" i="0" u="none" strike="noStrike" kern="1200" baseline="0" noProof="0" dirty="0">
                          <a:latin typeface="+mn-lt"/>
                        </a:rPr>
                        <a:t>Gemini should be able to determine whether a shipper has preferences set up for one </a:t>
                      </a:r>
                      <a:r>
                        <a:rPr lang="en-US" sz="1050" b="0" i="0" u="none" strike="noStrike" kern="1200" baseline="0" noProof="0" dirty="0" err="1">
                          <a:latin typeface="+mn-lt"/>
                        </a:rPr>
                        <a:t>MoS</a:t>
                      </a:r>
                      <a:r>
                        <a:rPr lang="en-US" sz="1050" b="0" i="0" u="none" strike="noStrike" kern="1200" baseline="0" noProof="0" dirty="0">
                          <a:latin typeface="+mn-lt"/>
                        </a:rPr>
                        <a:t> over another i.e. if preferences are set up on the WDDNEX but not the DADNEX, the warning only appears for the DADNEX.</a:t>
                      </a:r>
                    </a:p>
                    <a:p>
                      <a:pPr lvl="0" algn="l">
                        <a:lnSpc>
                          <a:spcPct val="100000"/>
                        </a:lnSpc>
                        <a:spcBef>
                          <a:spcPts val="0"/>
                        </a:spcBef>
                        <a:spcAft>
                          <a:spcPts val="0"/>
                        </a:spcAft>
                        <a:buNone/>
                      </a:pPr>
                      <a:r>
                        <a:rPr lang="en-US" sz="1050" b="0" i="0" u="none" strike="noStrike" kern="1200" baseline="0" noProof="0" dirty="0">
                          <a:latin typeface="+mn-lt"/>
                        </a:rPr>
                        <a:t>This change would apply to all shippers, existing and new. </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Please see </a:t>
                      </a:r>
                      <a:r>
                        <a:rPr lang="en-US" sz="1050" b="0" i="0" u="none" strike="noStrike" kern="1200" baseline="0" noProof="0" dirty="0">
                          <a:solidFill>
                            <a:schemeClr val="tx1"/>
                          </a:solidFill>
                          <a:latin typeface="+mn-lt"/>
                          <a:ea typeface="+mn-ea"/>
                          <a:cs typeface="+mn-cs"/>
                        </a:rPr>
                        <a:t>the CP for full description</a:t>
                      </a: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3454020"/>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21299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600" dirty="0"/>
              <a:t>XRN5352 - Development of the REC Performance Assurance reporting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4088439854"/>
              </p:ext>
            </p:extLst>
          </p:nvPr>
        </p:nvGraphicFramePr>
        <p:xfrm>
          <a:off x="71478" y="2856071"/>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TBC once solution options known</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hlinkClick r:id="rId3"/>
                        </a:rPr>
                        <a:t>Link to CP</a:t>
                      </a:r>
                      <a:endParaRPr lang="en-GB" sz="1050" b="0" kern="1200" dirty="0">
                        <a:solidFill>
                          <a:schemeClr val="accent4">
                            <a:lumMod val="75000"/>
                          </a:schemeClr>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2273673700"/>
              </p:ext>
            </p:extLst>
          </p:nvPr>
        </p:nvGraphicFramePr>
        <p:xfrm>
          <a:off x="3995936" y="863136"/>
          <a:ext cx="5004556" cy="1805685"/>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484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Problem</a:t>
                      </a:r>
                      <a:r>
                        <a:rPr lang="en-GB" sz="1100" b="1" kern="1200" baseline="0" dirty="0">
                          <a:solidFill>
                            <a:schemeClr val="tx1"/>
                          </a:solidFill>
                          <a:latin typeface="+mn-lt"/>
                          <a:ea typeface="+mn-ea"/>
                          <a:cs typeface="+mn-cs"/>
                        </a:rPr>
                        <a:t> Statement</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557210">
                <a:tc>
                  <a:txBody>
                    <a:bodyPr/>
                    <a:lstStyle/>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At the moment it is unclear about the scale of reporting that the REC PA CM envisages for the REC Schedules.  It is proposed that a BA resource is identified to work with the REC Regulatory within Xoserve to assist the development of the reporting content, identify the preferred solution approach (e.g. BW Reporting; DDP: others?).  It is further proposed that this would probably run in agile deliveries into development as clarity about requirements are known.</a:t>
                      </a:r>
                    </a:p>
                    <a:p>
                      <a:pPr marL="0" lvl="0" algn="l" defTabSz="914400" rtl="0" eaLnBrk="1" latinLnBrk="0" hangingPunct="1">
                        <a:lnSpc>
                          <a:spcPct val="100000"/>
                        </a:lnSpc>
                        <a:spcBef>
                          <a:spcPts val="0"/>
                        </a:spcBef>
                        <a:spcAft>
                          <a:spcPts val="0"/>
                        </a:spcAft>
                        <a:buNone/>
                      </a:pPr>
                      <a:r>
                        <a:rPr lang="en-US" sz="1050" b="0" i="0" u="none" strike="noStrike" kern="1200" baseline="0" noProof="0" dirty="0">
                          <a:solidFill>
                            <a:schemeClr val="tx1"/>
                          </a:solidFill>
                          <a:latin typeface="+mn-lt"/>
                          <a:ea typeface="+mn-ea"/>
                          <a:cs typeface="+mn-cs"/>
                        </a:rPr>
                        <a:t>The REC PA CM has indicated that they wish to have reporting available from 1st September 2021.</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752072879"/>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err="1">
                          <a:solidFill>
                            <a:schemeClr val="tx1"/>
                          </a:solidFill>
                          <a:effectLst/>
                          <a:latin typeface="Arial" panose="020B0604020202020204" pitchFamily="34" charset="0"/>
                          <a:cs typeface="Arial" panose="020B0604020202020204" pitchFamily="34" charset="0"/>
                        </a:rPr>
                        <a:t>RECCo</a:t>
                      </a:r>
                      <a:endParaRPr lang="en-US" sz="11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1523657256"/>
              </p:ext>
            </p:extLst>
          </p:nvPr>
        </p:nvGraphicFramePr>
        <p:xfrm>
          <a:off x="3995936" y="2795343"/>
          <a:ext cx="5004556" cy="2134128"/>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282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785373">
                <a:tc>
                  <a:txBody>
                    <a:bodyPr/>
                    <a:lstStyle/>
                    <a:p>
                      <a:pPr lvl="0" algn="l">
                        <a:lnSpc>
                          <a:spcPct val="100000"/>
                        </a:lnSpc>
                        <a:spcBef>
                          <a:spcPts val="0"/>
                        </a:spcBef>
                        <a:spcAft>
                          <a:spcPts val="0"/>
                        </a:spcAft>
                        <a:buNone/>
                      </a:pPr>
                      <a:r>
                        <a:rPr lang="en-US" sz="1050" b="0" i="0" u="none" strike="noStrike" kern="1200" baseline="0" noProof="0" dirty="0">
                          <a:latin typeface="+mn-lt"/>
                        </a:rPr>
                        <a:t>Under the REC the Code Manager is appointed to oversee the management of the Code.  The REC CM role is split into three – governance; performance assurance (PA) and technical assurance.  The REC PA CM is responsible for assessing and reporting upon REC parties performance.  Because of the limited data within the CSS system a significant proportion of the performance data will be centrally recorded in the UK Link system – such as Meter Reading and Meter Asset data.  CSS only really records Registration data.</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This change seeks to secure resources to support the REC PA CM to assess the reporting that is proposed, refine these proposals with them, develop, test and implement the reporting framework.</a:t>
                      </a:r>
                      <a:endParaRPr lang="en-GB" sz="1050" b="0" i="0" u="none" strike="noStrike" kern="1200" baseline="0" noProof="0" dirty="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662725147"/>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3556192483"/>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dirty="0">
                          <a:ln>
                            <a:noFill/>
                          </a:ln>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dirty="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6892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20432"/>
            <a:ext cx="8856984" cy="502920"/>
          </a:xfrm>
        </p:spPr>
        <p:txBody>
          <a:bodyPr>
            <a:noAutofit/>
          </a:bodyPr>
          <a:lstStyle/>
          <a:p>
            <a:r>
              <a:rPr lang="en-US" sz="1600" dirty="0"/>
              <a:t>XRN5362 - Amendments to Service Description Table V17 </a:t>
            </a:r>
          </a:p>
        </p:txBody>
      </p:sp>
      <p:sp>
        <p:nvSpPr>
          <p:cNvPr id="6" name="TextBox 5"/>
          <p:cNvSpPr txBox="1"/>
          <p:nvPr/>
        </p:nvSpPr>
        <p:spPr>
          <a:xfrm>
            <a:off x="122016" y="544238"/>
            <a:ext cx="3024336" cy="307777"/>
          </a:xfrm>
          <a:prstGeom prst="rect">
            <a:avLst/>
          </a:prstGeom>
          <a:noFill/>
        </p:spPr>
        <p:txBody>
          <a:bodyPr wrap="square" rtlCol="0">
            <a:spAutoFit/>
          </a:bodyPr>
          <a:lstStyle/>
          <a:p>
            <a:r>
              <a:rPr lang="en-GB" sz="1400" u="sng"/>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4039869094"/>
              </p:ext>
            </p:extLst>
          </p:nvPr>
        </p:nvGraphicFramePr>
        <p:xfrm>
          <a:off x="71478" y="2856071"/>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dirty="0">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dirty="0">
                          <a:solidFill>
                            <a:schemeClr val="accent4">
                              <a:lumMod val="75000"/>
                            </a:schemeClr>
                          </a:solidFill>
                          <a:latin typeface="+mn-lt"/>
                          <a:ea typeface="+mn-ea"/>
                          <a:cs typeface="+mn-cs"/>
                        </a:rPr>
                        <a:t>Link to CP</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67091" y="553082"/>
            <a:ext cx="3024336" cy="307777"/>
          </a:xfrm>
          <a:prstGeom prst="rect">
            <a:avLst/>
          </a:prstGeom>
          <a:noFill/>
        </p:spPr>
        <p:txBody>
          <a:bodyPr wrap="square" rtlCol="0">
            <a:spAutoFit/>
          </a:bodyPr>
          <a:lstStyle/>
          <a:p>
            <a:r>
              <a:rPr lang="en-GB" sz="1400" u="sng"/>
              <a:t>Change Details </a:t>
            </a:r>
          </a:p>
        </p:txBody>
      </p: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3130566816"/>
              </p:ext>
            </p:extLst>
          </p:nvPr>
        </p:nvGraphicFramePr>
        <p:xfrm>
          <a:off x="71491" y="4561644"/>
          <a:ext cx="3692675" cy="367827"/>
        </p:xfrm>
        <a:graphic>
          <a:graphicData uri="http://schemas.openxmlformats.org/drawingml/2006/table">
            <a:tbl>
              <a:tblPr firstRow="1" bandRow="1">
                <a:tableStyleId>{FABFCF23-3B69-468F-B69F-88F6DE6A72F2}</a:tableStyleId>
              </a:tblPr>
              <a:tblGrid>
                <a:gridCol w="1423586">
                  <a:extLst>
                    <a:ext uri="{9D8B030D-6E8A-4147-A177-3AD203B41FA5}">
                      <a16:colId xmlns:a16="http://schemas.microsoft.com/office/drawing/2014/main" val="3477608926"/>
                    </a:ext>
                  </a:extLst>
                </a:gridCol>
                <a:gridCol w="2269089">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619045347"/>
              </p:ext>
            </p:extLst>
          </p:nvPr>
        </p:nvGraphicFramePr>
        <p:xfrm>
          <a:off x="3995938" y="860858"/>
          <a:ext cx="5004556" cy="3334624"/>
        </p:xfrm>
        <a:graphic>
          <a:graphicData uri="http://schemas.openxmlformats.org/drawingml/2006/table">
            <a:tbl>
              <a:tblPr firstRow="1" bandRow="1">
                <a:tableStyleId>{E8B1032C-EA38-4F05-BA0D-38AFFFC7BED3}</a:tableStyleId>
              </a:tblPr>
              <a:tblGrid>
                <a:gridCol w="5004556">
                  <a:extLst>
                    <a:ext uri="{9D8B030D-6E8A-4147-A177-3AD203B41FA5}">
                      <a16:colId xmlns:a16="http://schemas.microsoft.com/office/drawing/2014/main" val="20000"/>
                    </a:ext>
                  </a:extLst>
                </a:gridCol>
              </a:tblGrid>
              <a:tr h="5421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2792486">
                <a:tc>
                  <a:txBody>
                    <a:bodyPr/>
                    <a:lstStyle/>
                    <a:p>
                      <a:pPr lvl="0" algn="l">
                        <a:lnSpc>
                          <a:spcPct val="100000"/>
                        </a:lnSpc>
                        <a:spcBef>
                          <a:spcPts val="0"/>
                        </a:spcBef>
                        <a:spcAft>
                          <a:spcPts val="0"/>
                        </a:spcAft>
                        <a:buNone/>
                      </a:pPr>
                      <a:r>
                        <a:rPr lang="en-US" sz="1050" b="0" i="0" u="none" strike="noStrike" kern="1200" baseline="0" noProof="0" dirty="0">
                          <a:latin typeface="+mn-lt"/>
                        </a:rPr>
                        <a:t>Service Description Table V17 has been amended to include 2 new service lines: </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DS-CS SA2 001 </a:t>
                      </a:r>
                    </a:p>
                    <a:p>
                      <a:pPr lvl="0" algn="l">
                        <a:lnSpc>
                          <a:spcPct val="100000"/>
                        </a:lnSpc>
                        <a:spcBef>
                          <a:spcPts val="0"/>
                        </a:spcBef>
                        <a:spcAft>
                          <a:spcPts val="0"/>
                        </a:spcAft>
                        <a:buNone/>
                      </a:pPr>
                      <a:r>
                        <a:rPr lang="en-US" sz="1050" b="0" i="0" u="none" strike="noStrike" kern="1200" baseline="0" noProof="0" dirty="0">
                          <a:latin typeface="+mn-lt"/>
                        </a:rPr>
                        <a:t>SS SA22 088 </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r>
                        <a:rPr lang="en-US" sz="1050" b="0" i="0" u="none" strike="noStrike" kern="1200" baseline="0" noProof="0" dirty="0">
                          <a:latin typeface="+mn-lt"/>
                        </a:rPr>
                        <a:t>both of which are introduced as a result of implementation of Mod691. </a:t>
                      </a: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US" sz="1050" b="0" i="0" u="none" strike="noStrike" kern="1200" baseline="0" noProof="0" dirty="0">
                        <a:latin typeface="+mn-lt"/>
                      </a:endParaRPr>
                    </a:p>
                    <a:p>
                      <a:pPr lvl="0" algn="l">
                        <a:lnSpc>
                          <a:spcPct val="100000"/>
                        </a:lnSpc>
                        <a:spcBef>
                          <a:spcPts val="0"/>
                        </a:spcBef>
                        <a:spcAft>
                          <a:spcPts val="0"/>
                        </a:spcAft>
                        <a:buNone/>
                      </a:pPr>
                      <a:endParaRPr lang="en-GB" sz="1050" b="0" i="0" u="none" strike="noStrike" kern="1200" baseline="0" noProof="0" dirty="0">
                        <a:latin typeface="Arial"/>
                      </a:endParaRPr>
                    </a:p>
                    <a:p>
                      <a:pPr marL="171450" lvl="0" indent="-171450" algn="l">
                        <a:lnSpc>
                          <a:spcPct val="100000"/>
                        </a:lnSpc>
                        <a:spcBef>
                          <a:spcPts val="0"/>
                        </a:spcBef>
                        <a:spcAft>
                          <a:spcPts val="0"/>
                        </a:spcAft>
                        <a:buFont typeface="Arial" panose="020B0604020202020204" pitchFamily="34" charset="0"/>
                        <a:buChar char="•"/>
                      </a:pPr>
                      <a:r>
                        <a:rPr lang="en-GB" sz="1050" b="0" i="0" u="none" strike="noStrike" kern="1200" baseline="0" noProof="0" dirty="0">
                          <a:latin typeface="Arial"/>
                        </a:rPr>
                        <a:t>Please note this change is for information only and will be presented at </a:t>
                      </a:r>
                      <a:r>
                        <a:rPr lang="en-GB" sz="1050" b="0" i="0" u="none" strike="noStrike" kern="1200" baseline="0" noProof="0" dirty="0" err="1">
                          <a:latin typeface="Arial"/>
                        </a:rPr>
                        <a:t>CoMC</a:t>
                      </a:r>
                      <a:r>
                        <a:rPr lang="en-GB" sz="1050" b="0" i="0" u="none" strike="noStrike" kern="1200" baseline="0" noProof="0" dirty="0">
                          <a:latin typeface="Arial"/>
                        </a:rPr>
                        <a:t> on 19</a:t>
                      </a:r>
                      <a:r>
                        <a:rPr lang="en-GB" sz="1050" b="0" i="0" u="none" strike="noStrike" kern="1200" baseline="30000" noProof="0" dirty="0">
                          <a:latin typeface="Arial"/>
                        </a:rPr>
                        <a:t>th</a:t>
                      </a:r>
                      <a:r>
                        <a:rPr lang="en-GB" sz="1050" b="0" i="0" u="none" strike="noStrike" kern="1200" baseline="0" noProof="0" dirty="0">
                          <a:latin typeface="Arial"/>
                        </a:rPr>
                        <a:t> April for approval.</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788616683"/>
              </p:ext>
            </p:extLst>
          </p:nvPr>
        </p:nvGraphicFramePr>
        <p:xfrm>
          <a:off x="71478" y="3826565"/>
          <a:ext cx="3692673" cy="601430"/>
        </p:xfrm>
        <a:graphic>
          <a:graphicData uri="http://schemas.openxmlformats.org/drawingml/2006/table">
            <a:tbl>
              <a:tblPr firstRow="1" bandRow="1">
                <a:tableStyleId>{FABFCF23-3B69-468F-B69F-88F6DE6A72F2}</a:tableStyleId>
              </a:tblPr>
              <a:tblGrid>
                <a:gridCol w="1423599">
                  <a:extLst>
                    <a:ext uri="{9D8B030D-6E8A-4147-A177-3AD203B41FA5}">
                      <a16:colId xmlns:a16="http://schemas.microsoft.com/office/drawing/2014/main" val="3477608926"/>
                    </a:ext>
                  </a:extLst>
                </a:gridCol>
                <a:gridCol w="2269074">
                  <a:extLst>
                    <a:ext uri="{9D8B030D-6E8A-4147-A177-3AD203B41FA5}">
                      <a16:colId xmlns:a16="http://schemas.microsoft.com/office/drawing/2014/main" val="2478473174"/>
                    </a:ext>
                  </a:extLst>
                </a:gridCol>
              </a:tblGrid>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Documentation</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00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dirty="0">
                          <a:solidFill>
                            <a:schemeClr val="tx1"/>
                          </a:solidFill>
                          <a:effectLst/>
                          <a:latin typeface="Arial" panose="020B0604020202020204" pitchFamily="34" charset="0"/>
                          <a:cs typeface="Arial" panose="020B0604020202020204" pitchFamily="34" charset="0"/>
                        </a:rPr>
                        <a:t>M</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graphicFrame>
        <p:nvGraphicFramePr>
          <p:cNvPr id="15" name="Table 14">
            <a:extLst>
              <a:ext uri="{FF2B5EF4-FFF2-40B4-BE49-F238E27FC236}">
                <a16:creationId xmlns:a16="http://schemas.microsoft.com/office/drawing/2014/main" id="{42EE730E-F0A3-42A8-B50D-066A227D258C}"/>
              </a:ext>
            </a:extLst>
          </p:cNvPr>
          <p:cNvGraphicFramePr>
            <a:graphicFrameLocks noGrp="1"/>
          </p:cNvGraphicFramePr>
          <p:nvPr>
            <p:extLst>
              <p:ext uri="{D42A27DB-BD31-4B8C-83A1-F6EECF244321}">
                <p14:modId xmlns:p14="http://schemas.microsoft.com/office/powerpoint/2010/main" val="539208873"/>
              </p:ext>
            </p:extLst>
          </p:nvPr>
        </p:nvGraphicFramePr>
        <p:xfrm>
          <a:off x="71496" y="860859"/>
          <a:ext cx="3692645" cy="1548882"/>
        </p:xfrm>
        <a:graphic>
          <a:graphicData uri="http://schemas.openxmlformats.org/drawingml/2006/table">
            <a:tbl>
              <a:tblPr firstRow="1" bandRow="1">
                <a:tableStyleId>{E8B1032C-EA38-4F05-BA0D-38AFFFC7BED3}</a:tableStyleId>
              </a:tblPr>
              <a:tblGrid>
                <a:gridCol w="3692645">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Customer</a:t>
                      </a:r>
                      <a:r>
                        <a:rPr lang="en-GB" sz="1100" b="1" kern="1200" baseline="0" dirty="0">
                          <a:solidFill>
                            <a:schemeClr val="bg1"/>
                          </a:solidFill>
                          <a:latin typeface="+mn-lt"/>
                          <a:ea typeface="+mn-ea"/>
                          <a:cs typeface="+mn-cs"/>
                        </a:rPr>
                        <a:t> Class</a:t>
                      </a:r>
                      <a:endParaRPr lang="en-GB" sz="1100" b="1" kern="1200" dirty="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dirty="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a:txBody>
                    <a:bodyPr/>
                    <a:lstStyle/>
                    <a:p>
                      <a:pPr lvl="0" algn="l">
                        <a:buNone/>
                      </a:pPr>
                      <a:r>
                        <a:rPr lang="en-GB" sz="1050" b="1" kern="1200" baseline="0" dirty="0">
                          <a:solidFill>
                            <a:schemeClr val="tx1"/>
                          </a:solidFill>
                          <a:latin typeface="Arial"/>
                          <a:ea typeface="+mn-ea"/>
                          <a:cs typeface="Arial"/>
                        </a:rPr>
                        <a:t>No Voting needed. </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2806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92" y="180556"/>
            <a:ext cx="8856984" cy="232964"/>
          </a:xfrm>
        </p:spPr>
        <p:txBody>
          <a:bodyPr>
            <a:noAutofit/>
          </a:bodyPr>
          <a:lstStyle/>
          <a:p>
            <a:r>
              <a:rPr lang="en-US" sz="1600" dirty="0"/>
              <a:t>XRN5251 Gemini Exit Zone Change</a:t>
            </a:r>
          </a:p>
        </p:txBody>
      </p:sp>
      <p:graphicFrame>
        <p:nvGraphicFramePr>
          <p:cNvPr id="5" name="Table 4"/>
          <p:cNvGraphicFramePr>
            <a:graphicFrameLocks noGrp="1"/>
          </p:cNvGraphicFramePr>
          <p:nvPr>
            <p:extLst>
              <p:ext uri="{D42A27DB-BD31-4B8C-83A1-F6EECF244321}">
                <p14:modId xmlns:p14="http://schemas.microsoft.com/office/powerpoint/2010/main" val="2702562755"/>
              </p:ext>
            </p:extLst>
          </p:nvPr>
        </p:nvGraphicFramePr>
        <p:xfrm>
          <a:off x="61969" y="637189"/>
          <a:ext cx="3300353" cy="2010751"/>
        </p:xfrm>
        <a:graphic>
          <a:graphicData uri="http://schemas.openxmlformats.org/drawingml/2006/table">
            <a:tbl>
              <a:tblPr firstRow="1" bandRow="1">
                <a:tableStyleId>{E8B1032C-EA38-4F05-BA0D-38AFFFC7BED3}</a:tableStyleId>
              </a:tblPr>
              <a:tblGrid>
                <a:gridCol w="2503461">
                  <a:extLst>
                    <a:ext uri="{9D8B030D-6E8A-4147-A177-3AD203B41FA5}">
                      <a16:colId xmlns:a16="http://schemas.microsoft.com/office/drawing/2014/main" val="20000"/>
                    </a:ext>
                  </a:extLst>
                </a:gridCol>
                <a:gridCol w="796892">
                  <a:extLst>
                    <a:ext uri="{9D8B030D-6E8A-4147-A177-3AD203B41FA5}">
                      <a16:colId xmlns:a16="http://schemas.microsoft.com/office/drawing/2014/main" val="20001"/>
                    </a:ext>
                  </a:extLst>
                </a:gridCol>
              </a:tblGrid>
              <a:tr h="43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51460">
                <a:tc>
                  <a:txBody>
                    <a:bodyPr/>
                    <a:lstStyle/>
                    <a:p>
                      <a:pPr algn="l"/>
                      <a:r>
                        <a:rPr lang="en-GB" sz="110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411480">
                <a:tc>
                  <a:txBody>
                    <a:bodyPr/>
                    <a:lstStyle/>
                    <a:p>
                      <a:pPr algn="l"/>
                      <a:r>
                        <a:rPr lang="en-GB" sz="110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51460">
                <a:tc>
                  <a:txBody>
                    <a:bodyPr/>
                    <a:lstStyle/>
                    <a:p>
                      <a:pPr algn="l"/>
                      <a:r>
                        <a:rPr lang="en-GB" sz="110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a:ea typeface="+mn-ea"/>
                          <a:cs typeface="Arial"/>
                        </a:rPr>
                        <a:t>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51460">
                <a:tc>
                  <a:txBody>
                    <a:bodyPr/>
                    <a:lstStyle/>
                    <a:p>
                      <a:pPr algn="l"/>
                      <a:r>
                        <a:rPr lang="en-GB" sz="110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72451">
                <a:tc gridSpan="2">
                  <a:txBody>
                    <a:bodyPr/>
                    <a:lstStyle/>
                    <a:p>
                      <a:pPr algn="l"/>
                      <a:r>
                        <a:rPr lang="en-GB" sz="1100" b="1" kern="1200" baseline="0" dirty="0">
                          <a:solidFill>
                            <a:schemeClr val="tx1"/>
                          </a:solidFill>
                          <a:latin typeface="Arial"/>
                          <a:ea typeface="+mn-ea"/>
                          <a:cs typeface="Arial"/>
                        </a:rPr>
                        <a:t>Impacted Parties: NTS &amp; 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6" name="TextBox 5"/>
          <p:cNvSpPr txBox="1"/>
          <p:nvPr/>
        </p:nvSpPr>
        <p:spPr>
          <a:xfrm>
            <a:off x="71492" y="329412"/>
            <a:ext cx="3024336" cy="307777"/>
          </a:xfrm>
          <a:prstGeom prst="rect">
            <a:avLst/>
          </a:prstGeom>
          <a:noFill/>
        </p:spPr>
        <p:txBody>
          <a:bodyPr wrap="square" rtlCol="0">
            <a:spAutoFit/>
          </a:bodyPr>
          <a:lstStyle/>
          <a:p>
            <a:pPr defTabSz="914378"/>
            <a:r>
              <a:rPr lang="en-GB" sz="1400" u="sng" dirty="0">
                <a:solidFill>
                  <a:prstClr val="black"/>
                </a:solidFill>
                <a:latin typeface="Arial"/>
              </a:rPr>
              <a:t>Voting Parties </a:t>
            </a:r>
          </a:p>
        </p:txBody>
      </p:sp>
      <p:graphicFrame>
        <p:nvGraphicFramePr>
          <p:cNvPr id="8" name="Table 7"/>
          <p:cNvGraphicFramePr>
            <a:graphicFrameLocks noGrp="1"/>
          </p:cNvGraphicFramePr>
          <p:nvPr>
            <p:extLst>
              <p:ext uri="{D42A27DB-BD31-4B8C-83A1-F6EECF244321}">
                <p14:modId xmlns:p14="http://schemas.microsoft.com/office/powerpoint/2010/main" val="104396117"/>
              </p:ext>
            </p:extLst>
          </p:nvPr>
        </p:nvGraphicFramePr>
        <p:xfrm>
          <a:off x="61970" y="2718371"/>
          <a:ext cx="3300352" cy="881753"/>
        </p:xfrm>
        <a:graphic>
          <a:graphicData uri="http://schemas.openxmlformats.org/drawingml/2006/table">
            <a:tbl>
              <a:tblPr firstRow="1" bandRow="1">
                <a:tableStyleId>{E8B1032C-EA38-4F05-BA0D-38AFFFC7BED3}</a:tableStyleId>
              </a:tblPr>
              <a:tblGrid>
                <a:gridCol w="1674489">
                  <a:extLst>
                    <a:ext uri="{9D8B030D-6E8A-4147-A177-3AD203B41FA5}">
                      <a16:colId xmlns:a16="http://schemas.microsoft.com/office/drawing/2014/main" val="20000"/>
                    </a:ext>
                  </a:extLst>
                </a:gridCol>
                <a:gridCol w="1625863">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0" kern="1200" dirty="0">
                          <a:solidFill>
                            <a:schemeClr val="tx1"/>
                          </a:solidFill>
                          <a:effectLst/>
                          <a:latin typeface="Arial" panose="020B0604020202020204" pitchFamily="34" charset="0"/>
                          <a:ea typeface="+mn-ea"/>
                          <a:cs typeface="Arial" panose="020B0604020202020204" pitchFamily="34" charset="0"/>
                        </a:rPr>
                        <a:t>SA14: UKLink Gemini Services. </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kern="1200" dirty="0">
                          <a:solidFill>
                            <a:srgbClr val="FF0000"/>
                          </a:solidFill>
                          <a:latin typeface="+mn-lt"/>
                          <a:ea typeface="+mn-ea"/>
                          <a:cs typeface="+mn-cs"/>
                          <a:hlinkClick r:id="rId2"/>
                        </a:rPr>
                        <a:t>Link to CP</a:t>
                      </a:r>
                      <a:endParaRPr lang="en-GB" sz="1100" b="0" kern="1200" dirty="0">
                        <a:solidFill>
                          <a:srgbClr val="FF0000"/>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452305" y="637189"/>
            <a:ext cx="5548" cy="4325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20425" y="329412"/>
            <a:ext cx="3024336" cy="307777"/>
          </a:xfrm>
          <a:prstGeom prst="rect">
            <a:avLst/>
          </a:prstGeom>
          <a:noFill/>
        </p:spPr>
        <p:txBody>
          <a:bodyPr wrap="square" rtlCol="0">
            <a:spAutoFit/>
          </a:bodyPr>
          <a:lstStyle/>
          <a:p>
            <a:pPr defTabSz="914378"/>
            <a:r>
              <a:rPr lang="en-GB" sz="1400" u="sng" dirty="0">
                <a:solidFill>
                  <a:prstClr val="black"/>
                </a:solidFill>
                <a:latin typeface="Arial"/>
              </a:rPr>
              <a:t>Change Details </a:t>
            </a:r>
          </a:p>
        </p:txBody>
      </p:sp>
      <p:graphicFrame>
        <p:nvGraphicFramePr>
          <p:cNvPr id="14" name="Table 13"/>
          <p:cNvGraphicFramePr>
            <a:graphicFrameLocks noGrp="1"/>
          </p:cNvGraphicFramePr>
          <p:nvPr>
            <p:extLst>
              <p:ext uri="{D42A27DB-BD31-4B8C-83A1-F6EECF244321}">
                <p14:modId xmlns:p14="http://schemas.microsoft.com/office/powerpoint/2010/main" val="3495203498"/>
              </p:ext>
            </p:extLst>
          </p:nvPr>
        </p:nvGraphicFramePr>
        <p:xfrm>
          <a:off x="3542567" y="637189"/>
          <a:ext cx="5498788" cy="1786890"/>
        </p:xfrm>
        <a:graphic>
          <a:graphicData uri="http://schemas.openxmlformats.org/drawingml/2006/table">
            <a:tbl>
              <a:tblPr firstRow="1" bandRow="1">
                <a:tableStyleId>{E8B1032C-EA38-4F05-BA0D-38AFFFC7BED3}</a:tableStyleId>
              </a:tblPr>
              <a:tblGrid>
                <a:gridCol w="5498788">
                  <a:extLst>
                    <a:ext uri="{9D8B030D-6E8A-4147-A177-3AD203B41FA5}">
                      <a16:colId xmlns:a16="http://schemas.microsoft.com/office/drawing/2014/main" val="20000"/>
                    </a:ext>
                  </a:extLst>
                </a:gridCol>
              </a:tblGrid>
              <a:tr h="1714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Problem</a:t>
                      </a:r>
                      <a:r>
                        <a:rPr lang="en-GB" sz="1100" b="1" kern="1200" baseline="0">
                          <a:solidFill>
                            <a:schemeClr val="tx1"/>
                          </a:solidFill>
                          <a:latin typeface="+mn-lt"/>
                          <a:ea typeface="+mn-ea"/>
                          <a:cs typeface="+mn-cs"/>
                        </a:rPr>
                        <a:t> Statement</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615440">
                <a:tc>
                  <a:txBody>
                    <a:bodyPr/>
                    <a:lstStyle/>
                    <a:p>
                      <a:pPr lvl="0" algn="l">
                        <a:lnSpc>
                          <a:spcPct val="100000"/>
                        </a:lnSpc>
                        <a:spcBef>
                          <a:spcPts val="0"/>
                        </a:spcBef>
                        <a:spcAft>
                          <a:spcPts val="0"/>
                        </a:spcAft>
                        <a:buNone/>
                      </a:pPr>
                      <a:r>
                        <a:rPr lang="en-US" sz="1000" b="0" i="0" u="none" strike="noStrike" kern="1200" baseline="0" noProof="0" dirty="0"/>
                        <a:t>If a meter is moved from one Exit Zone to another, Gemini receives one record for a meter with active indicator as ‘N’ for old exit zone and other record for same meter with active indicator as ‘Y’ for new exit zone. Hence Gemini will first end date the meter as per the first MDS record and then again later as per the second MDS record the meter is set active. In terms of meter status, the functionality suffices all the requirements. </a:t>
                      </a:r>
                    </a:p>
                    <a:p>
                      <a:pPr lvl="0" algn="l">
                        <a:lnSpc>
                          <a:spcPct val="100000"/>
                        </a:lnSpc>
                        <a:spcBef>
                          <a:spcPts val="0"/>
                        </a:spcBef>
                        <a:spcAft>
                          <a:spcPts val="0"/>
                        </a:spcAft>
                        <a:buNone/>
                      </a:pPr>
                      <a:r>
                        <a:rPr lang="en-US" sz="1000" b="0" i="0" u="none" strike="noStrike" kern="1200" baseline="0" noProof="0" dirty="0"/>
                        <a:t>When the meter is end dated as per the first record, all the Nominations associated with that meter is cancelled and nomination values are changed to zero. And later the meter is set active as per the second record, however Nominations remain cancelled. </a:t>
                      </a:r>
                    </a:p>
                    <a:p>
                      <a:pPr lvl="0" algn="l">
                        <a:lnSpc>
                          <a:spcPct val="100000"/>
                        </a:lnSpc>
                        <a:spcBef>
                          <a:spcPts val="0"/>
                        </a:spcBef>
                        <a:spcAft>
                          <a:spcPts val="0"/>
                        </a:spcAft>
                        <a:buNone/>
                      </a:pPr>
                      <a:r>
                        <a:rPr lang="en-US" sz="1000" b="0" i="0" u="none" strike="noStrike" kern="1200" baseline="0" noProof="0" dirty="0"/>
                        <a:t>The meter is active for all time as the meter is end dated for D day and again set active from D+1 day. (D+1 end date and D+2 active in case of current production scenario)</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836883179"/>
              </p:ext>
            </p:extLst>
          </p:nvPr>
        </p:nvGraphicFramePr>
        <p:xfrm>
          <a:off x="61969" y="4368182"/>
          <a:ext cx="3292863" cy="367827"/>
        </p:xfrm>
        <a:graphic>
          <a:graphicData uri="http://schemas.openxmlformats.org/drawingml/2006/table">
            <a:tbl>
              <a:tblPr firstRow="1" bandRow="1">
                <a:tableStyleId>{FABFCF23-3B69-468F-B69F-88F6DE6A72F2}</a:tableStyleId>
              </a:tblPr>
              <a:tblGrid>
                <a:gridCol w="1692189">
                  <a:extLst>
                    <a:ext uri="{9D8B030D-6E8A-4147-A177-3AD203B41FA5}">
                      <a16:colId xmlns:a16="http://schemas.microsoft.com/office/drawing/2014/main" val="3477608926"/>
                    </a:ext>
                  </a:extLst>
                </a:gridCol>
                <a:gridCol w="160067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dirty="0"/>
                        <a:t>Sponsor Representative </a:t>
                      </a:r>
                      <a:endParaRPr lang="en-GB" sz="1100" b="1" kern="1200" dirty="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National Grid</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417937128"/>
              </p:ext>
            </p:extLst>
          </p:nvPr>
        </p:nvGraphicFramePr>
        <p:xfrm>
          <a:off x="3542567" y="2478177"/>
          <a:ext cx="5498788" cy="1935480"/>
        </p:xfrm>
        <a:graphic>
          <a:graphicData uri="http://schemas.openxmlformats.org/drawingml/2006/table">
            <a:tbl>
              <a:tblPr firstRow="1" bandRow="1">
                <a:tableStyleId>{E8B1032C-EA38-4F05-BA0D-38AFFFC7BED3}</a:tableStyleId>
              </a:tblPr>
              <a:tblGrid>
                <a:gridCol w="5498788">
                  <a:extLst>
                    <a:ext uri="{9D8B030D-6E8A-4147-A177-3AD203B41FA5}">
                      <a16:colId xmlns:a16="http://schemas.microsoft.com/office/drawing/2014/main" val="20000"/>
                    </a:ext>
                  </a:extLst>
                </a:gridCol>
              </a:tblGrid>
              <a:tr h="1517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mn-lt"/>
                          <a:ea typeface="+mn-ea"/>
                          <a:cs typeface="+mn-cs"/>
                        </a:rPr>
                        <a:t>Change</a:t>
                      </a:r>
                      <a:r>
                        <a:rPr lang="en-GB" sz="1100" b="1" kern="1200" baseline="0" dirty="0">
                          <a:solidFill>
                            <a:schemeClr val="tx1"/>
                          </a:solidFill>
                          <a:latin typeface="+mn-lt"/>
                          <a:ea typeface="+mn-ea"/>
                          <a:cs typeface="+mn-cs"/>
                        </a:rPr>
                        <a:t> Description</a:t>
                      </a:r>
                      <a:endParaRPr lang="en-GB" sz="1100" b="1" kern="1200" dirty="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1734406">
                <a:tc>
                  <a:txBody>
                    <a:bodyPr/>
                    <a:lstStyle/>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The solution proposed by Gemini application support is, no changes on the meter end date and set active process. On the meter end date process the Nomination status is changed to ‘N’ as mentioned in the SUC however the Nomination values will not be changed. This enables the system to approve the Nominations by the Nomination approval batch job. I.e. the nominations are cancelled during processing the end date record, however the values are not changed. Later if the meter is set active by second record, the Nomination with N status will be picked by the job and approves it. If meter is not active nomination is left unactioned. </a:t>
                      </a:r>
                    </a:p>
                    <a:p>
                      <a:pPr marL="0" indent="0" algn="l">
                        <a:buFont typeface="Arial" panose="020B0604020202020204" pitchFamily="34" charset="0"/>
                        <a:buNone/>
                      </a:pPr>
                      <a:r>
                        <a:rPr lang="en-US" sz="1000" b="0" kern="1200" baseline="0" dirty="0">
                          <a:solidFill>
                            <a:schemeClr val="tx1"/>
                          </a:solidFill>
                          <a:latin typeface="Arial" panose="020B0604020202020204" pitchFamily="34" charset="0"/>
                          <a:ea typeface="+mn-ea"/>
                          <a:cs typeface="Arial" panose="020B0604020202020204" pitchFamily="34" charset="0"/>
                        </a:rPr>
                        <a:t>The Gemini Project team, along with the SMEs have recommended to change the functionality in MDS file loading job, the process of cancelling the nomination to be completely removed in MDS file load and introduce a new job which cancels the Nomination of all inactive meters that runs after MDS file loading job. </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1476369457"/>
              </p:ext>
            </p:extLst>
          </p:nvPr>
        </p:nvGraphicFramePr>
        <p:xfrm>
          <a:off x="61969" y="3779591"/>
          <a:ext cx="3281308" cy="518160"/>
        </p:xfrm>
        <a:graphic>
          <a:graphicData uri="http://schemas.openxmlformats.org/drawingml/2006/table">
            <a:tbl>
              <a:tblPr firstRow="1" bandRow="1">
                <a:tableStyleId>{FABFCF23-3B69-468F-B69F-88F6DE6A72F2}</a:tableStyleId>
              </a:tblPr>
              <a:tblGrid>
                <a:gridCol w="1692190">
                  <a:extLst>
                    <a:ext uri="{9D8B030D-6E8A-4147-A177-3AD203B41FA5}">
                      <a16:colId xmlns:a16="http://schemas.microsoft.com/office/drawing/2014/main" val="3477608926"/>
                    </a:ext>
                  </a:extLst>
                </a:gridCol>
                <a:gridCol w="1589118">
                  <a:extLst>
                    <a:ext uri="{9D8B030D-6E8A-4147-A177-3AD203B41FA5}">
                      <a16:colId xmlns:a16="http://schemas.microsoft.com/office/drawing/2014/main" val="2478473174"/>
                    </a:ext>
                  </a:extLst>
                </a:gridCol>
              </a:tblGrid>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100" b="0" i="0" u="none" strike="noStrike" dirty="0">
                          <a:solidFill>
                            <a:schemeClr val="tx1"/>
                          </a:solidFill>
                          <a:effectLst/>
                          <a:latin typeface="Arial" panose="020B0604020202020204" pitchFamily="34" charset="0"/>
                          <a:cs typeface="Arial" panose="020B0604020202020204" pitchFamily="34" charset="0"/>
                        </a:rPr>
                        <a:t>Non 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251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a:cs typeface="Arial"/>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
        <p:nvSpPr>
          <p:cNvPr id="4" name="TextBox 3">
            <a:extLst>
              <a:ext uri="{FF2B5EF4-FFF2-40B4-BE49-F238E27FC236}">
                <a16:creationId xmlns:a16="http://schemas.microsoft.com/office/drawing/2014/main" id="{57E3300F-A609-4D89-8856-1E5D2283C54D}"/>
              </a:ext>
            </a:extLst>
          </p:cNvPr>
          <p:cNvSpPr txBox="1"/>
          <p:nvPr/>
        </p:nvSpPr>
        <p:spPr>
          <a:xfrm>
            <a:off x="3463861" y="4489788"/>
            <a:ext cx="5680140" cy="461665"/>
          </a:xfrm>
          <a:prstGeom prst="rect">
            <a:avLst/>
          </a:prstGeom>
          <a:noFill/>
        </p:spPr>
        <p:txBody>
          <a:bodyPr wrap="square" rtlCol="0">
            <a:spAutoFit/>
          </a:bodyPr>
          <a:lstStyle/>
          <a:p>
            <a:r>
              <a:rPr lang="en-GB" sz="1200" b="1" dirty="0"/>
              <a:t>Xoserve would like ChMC to approve the Solution Change Pack to include the Design so once approved in June can be implemented immediately </a:t>
            </a:r>
          </a:p>
        </p:txBody>
      </p:sp>
    </p:spTree>
    <p:extLst>
      <p:ext uri="{BB962C8B-B14F-4D97-AF65-F5344CB8AC3E}">
        <p14:creationId xmlns:p14="http://schemas.microsoft.com/office/powerpoint/2010/main" val="1020584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dirty="0"/>
              <a:t>3.2 Change Proposals – Post Solution Review for Approval </a:t>
            </a:r>
            <a:endParaRPr lang="en-GB" sz="2400" dirty="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a:xfrm>
            <a:off x="457200" y="1059582"/>
            <a:ext cx="8229600" cy="1883852"/>
          </a:xfrm>
        </p:spPr>
        <p:txBody>
          <a:bodyPr>
            <a:normAutofit/>
          </a:bodyPr>
          <a:lstStyle/>
          <a:p>
            <a:pPr lvl="0"/>
            <a:r>
              <a:rPr lang="en-GB" sz="1800" dirty="0"/>
              <a:t>XRN5188 - Interim Data Loads of MAP Id into UK Link</a:t>
            </a:r>
          </a:p>
          <a:p>
            <a:pPr marL="0" lvl="0" indent="0">
              <a:buNone/>
            </a:pPr>
            <a:endParaRPr lang="en-GB" sz="1800" dirty="0"/>
          </a:p>
          <a:p>
            <a:pPr lvl="0"/>
            <a:r>
              <a:rPr lang="en-GB" sz="1800" dirty="0"/>
              <a:t>XRN5309 - FSG - Automating the FSR ‘Standard Liability’ Process</a:t>
            </a:r>
            <a:endParaRPr lang="en-US" sz="1800" dirty="0"/>
          </a:p>
          <a:p>
            <a:endParaRPr lang="en-GB" sz="1600" dirty="0"/>
          </a:p>
        </p:txBody>
      </p:sp>
    </p:spTree>
    <p:extLst>
      <p:ext uri="{BB962C8B-B14F-4D97-AF65-F5344CB8AC3E}">
        <p14:creationId xmlns:p14="http://schemas.microsoft.com/office/powerpoint/2010/main" val="1704502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8" y="86767"/>
            <a:ext cx="9028601" cy="327049"/>
          </a:xfrm>
        </p:spPr>
        <p:txBody>
          <a:bodyPr>
            <a:normAutofit/>
          </a:bodyPr>
          <a:lstStyle/>
          <a:p>
            <a:r>
              <a:rPr lang="en-US" sz="1500" dirty="0"/>
              <a:t>XRN5188 - Interim Data Loads of MAP Id into UK Link</a:t>
            </a:r>
            <a:endParaRPr lang="en-GB" sz="1500" dirty="0"/>
          </a:p>
        </p:txBody>
      </p:sp>
      <p:graphicFrame>
        <p:nvGraphicFramePr>
          <p:cNvPr id="3" name="Table 2"/>
          <p:cNvGraphicFramePr>
            <a:graphicFrameLocks noGrp="1"/>
          </p:cNvGraphicFramePr>
          <p:nvPr>
            <p:extLst>
              <p:ext uri="{D42A27DB-BD31-4B8C-83A1-F6EECF244321}">
                <p14:modId xmlns:p14="http://schemas.microsoft.com/office/powerpoint/2010/main" val="3630664893"/>
              </p:ext>
            </p:extLst>
          </p:nvPr>
        </p:nvGraphicFramePr>
        <p:xfrm>
          <a:off x="68678" y="556158"/>
          <a:ext cx="8961857" cy="3626375"/>
        </p:xfrm>
        <a:graphic>
          <a:graphicData uri="http://schemas.openxmlformats.org/drawingml/2006/table">
            <a:tbl>
              <a:tblPr firstRow="1" firstCol="1" bandRow="1">
                <a:tableStyleId>{5940675A-B579-460E-94D1-54222C63F5DA}</a:tableStyleId>
              </a:tblPr>
              <a:tblGrid>
                <a:gridCol w="1270209">
                  <a:extLst>
                    <a:ext uri="{9D8B030D-6E8A-4147-A177-3AD203B41FA5}">
                      <a16:colId xmlns:a16="http://schemas.microsoft.com/office/drawing/2014/main" val="20001"/>
                    </a:ext>
                  </a:extLst>
                </a:gridCol>
                <a:gridCol w="654623">
                  <a:extLst>
                    <a:ext uri="{9D8B030D-6E8A-4147-A177-3AD203B41FA5}">
                      <a16:colId xmlns:a16="http://schemas.microsoft.com/office/drawing/2014/main" val="3321704233"/>
                    </a:ext>
                  </a:extLst>
                </a:gridCol>
                <a:gridCol w="564167">
                  <a:extLst>
                    <a:ext uri="{9D8B030D-6E8A-4147-A177-3AD203B41FA5}">
                      <a16:colId xmlns:a16="http://schemas.microsoft.com/office/drawing/2014/main" val="20002"/>
                    </a:ext>
                  </a:extLst>
                </a:gridCol>
                <a:gridCol w="504149">
                  <a:extLst>
                    <a:ext uri="{9D8B030D-6E8A-4147-A177-3AD203B41FA5}">
                      <a16:colId xmlns:a16="http://schemas.microsoft.com/office/drawing/2014/main" val="20003"/>
                    </a:ext>
                  </a:extLst>
                </a:gridCol>
                <a:gridCol w="330098">
                  <a:extLst>
                    <a:ext uri="{9D8B030D-6E8A-4147-A177-3AD203B41FA5}">
                      <a16:colId xmlns:a16="http://schemas.microsoft.com/office/drawing/2014/main" val="20004"/>
                    </a:ext>
                  </a:extLst>
                </a:gridCol>
                <a:gridCol w="390116">
                  <a:extLst>
                    <a:ext uri="{9D8B030D-6E8A-4147-A177-3AD203B41FA5}">
                      <a16:colId xmlns:a16="http://schemas.microsoft.com/office/drawing/2014/main" val="20005"/>
                    </a:ext>
                  </a:extLst>
                </a:gridCol>
                <a:gridCol w="5248495">
                  <a:extLst>
                    <a:ext uri="{9D8B030D-6E8A-4147-A177-3AD203B41FA5}">
                      <a16:colId xmlns:a16="http://schemas.microsoft.com/office/drawing/2014/main" val="20010"/>
                    </a:ext>
                  </a:extLst>
                </a:gridCol>
              </a:tblGrid>
              <a:tr h="573363">
                <a:tc rowSpan="2">
                  <a:txBody>
                    <a:bodyPr/>
                    <a:lstStyle/>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7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700">
                          <a:effectLst/>
                        </a:rPr>
                        <a:t>Solution Summary Outcome and implementation date outcome</a:t>
                      </a:r>
                      <a:endParaRPr lang="en-GB" sz="9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7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72657">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600">
                          <a:effectLst/>
                          <a:latin typeface="+mn-lt"/>
                          <a:ea typeface="+mn-ea"/>
                          <a:cs typeface="+mn-cs"/>
                        </a:rPr>
                        <a:t>Organisation</a:t>
                      </a:r>
                      <a:r>
                        <a:rPr lang="en-GB" sz="600" baseline="0">
                          <a:effectLst/>
                          <a:latin typeface="+mn-lt"/>
                          <a:ea typeface="+mn-ea"/>
                          <a:cs typeface="+mn-cs"/>
                        </a:rPr>
                        <a:t> </a:t>
                      </a:r>
                      <a:endParaRPr lang="en-GB" sz="8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6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600" dirty="0">
                          <a:effectLst/>
                        </a:rPr>
                        <a:t>Defer</a:t>
                      </a:r>
                      <a:endParaRPr lang="en-GB" sz="800" dirty="0">
                        <a:effectLst/>
                      </a:endParaRPr>
                    </a:p>
                    <a:p>
                      <a:pPr>
                        <a:lnSpc>
                          <a:spcPct val="115000"/>
                        </a:lnSpc>
                        <a:spcAft>
                          <a:spcPts val="0"/>
                        </a:spcAft>
                      </a:pPr>
                      <a:r>
                        <a:rPr lang="en-GB" sz="6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600">
                          <a:effectLst/>
                        </a:rPr>
                        <a:t>Reject</a:t>
                      </a:r>
                      <a:endParaRPr lang="en-GB" sz="8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964751">
                <a:tc rowSpan="2">
                  <a:txBody>
                    <a:bodyPr/>
                    <a:lstStyle/>
                    <a:p>
                      <a:pPr marL="0" algn="l" defTabSz="914400" rtl="0" eaLnBrk="1" latinLnBrk="0" hangingPunct="1">
                        <a:lnSpc>
                          <a:spcPct val="115000"/>
                        </a:lnSpc>
                        <a:spcAft>
                          <a:spcPts val="0"/>
                        </a:spcAft>
                      </a:pPr>
                      <a:endParaRPr lang="en-US" sz="8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800" b="1" kern="1200" dirty="0">
                          <a:solidFill>
                            <a:schemeClr val="tx1"/>
                          </a:solidFill>
                          <a:effectLst/>
                          <a:latin typeface="+mn-lt"/>
                          <a:ea typeface="+mn-ea"/>
                          <a:cs typeface="+mn-cs"/>
                        </a:rPr>
                        <a:t>Proposed delivery: </a:t>
                      </a:r>
                      <a:r>
                        <a:rPr lang="en-GB" sz="800" b="0" kern="1200" dirty="0">
                          <a:solidFill>
                            <a:schemeClr val="tx1"/>
                          </a:solidFill>
                          <a:effectLst/>
                          <a:latin typeface="+mn-lt"/>
                          <a:ea typeface="+mn-ea"/>
                          <a:cs typeface="+mn-cs"/>
                        </a:rPr>
                        <a:t>MiR10 &amp; </a:t>
                      </a:r>
                      <a:r>
                        <a:rPr lang="en-GB" sz="800" b="0" kern="1200" dirty="0" err="1">
                          <a:solidFill>
                            <a:schemeClr val="tx1"/>
                          </a:solidFill>
                          <a:effectLst/>
                          <a:latin typeface="+mn-lt"/>
                          <a:ea typeface="+mn-ea"/>
                          <a:cs typeface="+mn-cs"/>
                        </a:rPr>
                        <a:t>MiR</a:t>
                      </a:r>
                      <a:r>
                        <a:rPr lang="en-GB" sz="800" b="0" kern="1200" dirty="0">
                          <a:solidFill>
                            <a:schemeClr val="tx1"/>
                          </a:solidFill>
                          <a:effectLst/>
                          <a:latin typeface="+mn-lt"/>
                          <a:ea typeface="+mn-ea"/>
                          <a:cs typeface="+mn-cs"/>
                        </a:rPr>
                        <a:t> 11</a:t>
                      </a:r>
                    </a:p>
                    <a:p>
                      <a:pPr marL="0" algn="l"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800" b="1" kern="1200" dirty="0">
                          <a:solidFill>
                            <a:schemeClr val="tx1"/>
                          </a:solidFill>
                          <a:effectLst/>
                          <a:latin typeface="+mn-lt"/>
                          <a:ea typeface="+mn-ea"/>
                          <a:cs typeface="+mn-cs"/>
                          <a:hlinkClick r:id="rId2"/>
                        </a:rPr>
                        <a:t>Link to CP</a:t>
                      </a:r>
                      <a:endParaRPr lang="en-GB" sz="8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Link to Change Pack ref: </a:t>
                      </a:r>
                      <a:r>
                        <a:rPr lang="en-GB" sz="800" b="0" kern="1200" dirty="0">
                          <a:solidFill>
                            <a:schemeClr val="tx1"/>
                          </a:solidFill>
                          <a:effectLst/>
                          <a:latin typeface="+mn-lt"/>
                          <a:ea typeface="+mn-ea"/>
                          <a:cs typeface="+mn-cs"/>
                          <a:hlinkClick r:id="rId3"/>
                        </a:rPr>
                        <a:t>2808.5 – MT - PO</a:t>
                      </a:r>
                      <a:endParaRPr lang="en-GB" sz="8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Voting: </a:t>
                      </a:r>
                      <a:r>
                        <a:rPr lang="en-GB" sz="800" b="0" kern="1200" dirty="0">
                          <a:solidFill>
                            <a:schemeClr val="tx1"/>
                          </a:solidFill>
                          <a:effectLst/>
                          <a:latin typeface="+mn-lt"/>
                          <a:ea typeface="+mn-ea"/>
                          <a:cs typeface="+mn-cs"/>
                        </a:rPr>
                        <a:t>Shipper</a:t>
                      </a:r>
                    </a:p>
                    <a:p>
                      <a:pPr marL="0" algn="l" defTabSz="914400" rtl="0" eaLnBrk="1" latinLnBrk="0" hangingPunct="1">
                        <a:lnSpc>
                          <a:spcPct val="115000"/>
                        </a:lnSpc>
                        <a:spcAft>
                          <a:spcPts val="0"/>
                        </a:spcAft>
                      </a:pPr>
                      <a:endParaRPr lang="en-GB" sz="8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HLSO Cost: </a:t>
                      </a:r>
                    </a:p>
                    <a:p>
                      <a:pPr marL="0" algn="l" defTabSz="914400" rtl="0" eaLnBrk="1" latinLnBrk="0" hangingPunct="1">
                        <a:lnSpc>
                          <a:spcPct val="115000"/>
                        </a:lnSpc>
                        <a:spcAft>
                          <a:spcPts val="0"/>
                        </a:spcAft>
                      </a:pPr>
                      <a:r>
                        <a:rPr lang="en-GB" sz="800" b="0" kern="1200" dirty="0">
                          <a:solidFill>
                            <a:schemeClr val="tx1"/>
                          </a:solidFill>
                          <a:effectLst/>
                          <a:latin typeface="+mn-lt"/>
                          <a:ea typeface="+mn-ea"/>
                          <a:cs typeface="+mn-cs"/>
                        </a:rPr>
                        <a:t>Option 1 £15K - £20K</a:t>
                      </a:r>
                    </a:p>
                    <a:p>
                      <a:pPr marL="0" algn="l" defTabSz="914400" rtl="0" eaLnBrk="1" latinLnBrk="0" hangingPunct="1">
                        <a:lnSpc>
                          <a:spcPct val="115000"/>
                        </a:lnSpc>
                        <a:spcAft>
                          <a:spcPts val="0"/>
                        </a:spcAft>
                      </a:pPr>
                      <a:endParaRPr lang="en-GB" sz="8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Funding:</a:t>
                      </a:r>
                      <a:r>
                        <a:rPr lang="en-US" sz="800" dirty="0"/>
                        <a:t> 100% </a:t>
                      </a:r>
                      <a:r>
                        <a:rPr lang="en-GB" sz="800" b="0" kern="1200" dirty="0">
                          <a:solidFill>
                            <a:schemeClr val="tx1"/>
                          </a:solidFill>
                          <a:effectLst/>
                          <a:latin typeface="+mn-lt"/>
                          <a:ea typeface="+mn-ea"/>
                          <a:cs typeface="+mn-cs"/>
                        </a:rPr>
                        <a:t>Shipper</a:t>
                      </a:r>
                      <a:endParaRPr lang="en-GB" sz="8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800" dirty="0"/>
                        <a:t>DSC Service Area 1: Manage Supply Point Registration</a:t>
                      </a:r>
                      <a:endParaRPr lang="en-GB" sz="800" b="0" kern="1200" dirty="0">
                        <a:solidFill>
                          <a:schemeClr val="tx1"/>
                        </a:solidFill>
                        <a:effectLst/>
                        <a:latin typeface="+mn-lt"/>
                        <a:ea typeface="+mn-ea"/>
                        <a:cs typeface="+mn-cs"/>
                      </a:endParaRPr>
                    </a:p>
                  </a:txBody>
                  <a:tcPr marL="59044" marR="59044" marT="0" marB="0"/>
                </a:tc>
                <a:tc rowSpan="2">
                  <a:txBody>
                    <a:bodyPr/>
                    <a:lstStyle/>
                    <a:p>
                      <a:pPr algn="l">
                        <a:lnSpc>
                          <a:spcPct val="115000"/>
                        </a:lnSpc>
                        <a:spcAft>
                          <a:spcPts val="0"/>
                        </a:spcAft>
                      </a:pPr>
                      <a:r>
                        <a:rPr lang="en-GB" sz="800" dirty="0">
                          <a:solidFill>
                            <a:schemeClr val="tx1"/>
                          </a:solidFill>
                          <a:effectLst/>
                          <a:latin typeface="+mn-lt"/>
                          <a:ea typeface="Calibri"/>
                          <a:cs typeface="Times New Roman"/>
                        </a:rPr>
                        <a:t>Option 1</a:t>
                      </a:r>
                    </a:p>
                  </a:txBody>
                  <a:tcPr marL="59044" marR="59044" marT="0" marB="0" anchor="ctr"/>
                </a:tc>
                <a:tc>
                  <a:txBody>
                    <a:bodyPr/>
                    <a:lstStyle/>
                    <a:p>
                      <a:pPr algn="ctr" fontAlgn="ctr"/>
                      <a:r>
                        <a:rPr lang="en-GB" sz="800" b="0" i="0" u="none" strike="noStrike" dirty="0">
                          <a:solidFill>
                            <a:schemeClr val="tx1"/>
                          </a:solidFill>
                          <a:effectLst/>
                          <a:latin typeface="Arial" panose="020B0604020202020204" pitchFamily="34" charset="0"/>
                        </a:rPr>
                        <a:t>Scottish Power</a:t>
                      </a:r>
                    </a:p>
                  </a:txBody>
                  <a:tcPr marL="6350" marR="6350" marT="6350" marB="0" anchor="ctr"/>
                </a:tc>
                <a:tc>
                  <a:txBody>
                    <a:bodyPr/>
                    <a:lstStyle/>
                    <a:p>
                      <a:pPr algn="ctr">
                        <a:lnSpc>
                          <a:spcPct val="115000"/>
                        </a:lnSpc>
                        <a:spcAft>
                          <a:spcPts val="0"/>
                        </a:spcAft>
                      </a:pPr>
                      <a:r>
                        <a:rPr lang="en-GB" sz="800" kern="1200" dirty="0">
                          <a:solidFill>
                            <a:schemeClr val="tx1"/>
                          </a:solidFill>
                          <a:effectLst/>
                          <a:latin typeface="Arial"/>
                          <a:ea typeface="Calibri"/>
                          <a:cs typeface="Arial"/>
                        </a:rPr>
                        <a:t>Y</a:t>
                      </a:r>
                    </a:p>
                  </a:txBody>
                  <a:tcPr marL="59044" marR="59044" marT="0" marB="0" anchor="ctr">
                    <a:noFill/>
                  </a:tcP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No comment</a:t>
                      </a:r>
                    </a:p>
                  </a:txBody>
                  <a:tcPr marL="6350" marR="6350" marT="6350" marB="0" anchor="ctr"/>
                </a:tc>
                <a:extLst>
                  <a:ext uri="{0D108BD9-81ED-4DB2-BD59-A6C34878D82A}">
                    <a16:rowId xmlns:a16="http://schemas.microsoft.com/office/drawing/2014/main" val="10002"/>
                  </a:ext>
                </a:extLst>
              </a:tr>
              <a:tr h="1815604">
                <a:tc vMerge="1">
                  <a:txBody>
                    <a:bodyPr/>
                    <a:lstStyle/>
                    <a:p>
                      <a:endParaRPr lang="en-GB"/>
                    </a:p>
                  </a:txBody>
                  <a:tcPr/>
                </a:tc>
                <a:tc vMerge="1">
                  <a:txBody>
                    <a:bodyPr/>
                    <a:lstStyle/>
                    <a:p>
                      <a:endParaRPr lang="en-GB"/>
                    </a:p>
                  </a:txBody>
                  <a:tcPr/>
                </a:tc>
                <a:tc>
                  <a:txBody>
                    <a:bodyPr/>
                    <a:lstStyle/>
                    <a:p>
                      <a:pPr algn="ctr" fontAlgn="ctr"/>
                      <a:r>
                        <a:rPr lang="en-GB" sz="800" b="0" i="0" u="none" strike="noStrike" dirty="0">
                          <a:solidFill>
                            <a:schemeClr val="tx1"/>
                          </a:solidFill>
                          <a:effectLst/>
                          <a:latin typeface="Arial" panose="020B0604020202020204" pitchFamily="34" charset="0"/>
                        </a:rPr>
                        <a:t>CMAP</a:t>
                      </a:r>
                    </a:p>
                  </a:txBody>
                  <a:tcPr marL="6350" marR="6350" marT="6350" marB="0" anchor="ctr"/>
                </a:tc>
                <a:tc>
                  <a:txBody>
                    <a:bodyPr/>
                    <a:lstStyle/>
                    <a:p>
                      <a:pPr algn="ctr">
                        <a:lnSpc>
                          <a:spcPct val="115000"/>
                        </a:lnSpc>
                        <a:spcAft>
                          <a:spcPts val="0"/>
                        </a:spcAft>
                      </a:pPr>
                      <a:r>
                        <a:rPr lang="en-GB" sz="800" kern="1200" dirty="0">
                          <a:solidFill>
                            <a:schemeClr val="tx1"/>
                          </a:solidFill>
                          <a:effectLst/>
                          <a:latin typeface="Arial"/>
                          <a:ea typeface="Calibri"/>
                          <a:cs typeface="Arial"/>
                        </a:rPr>
                        <a:t>N/A</a:t>
                      </a:r>
                    </a:p>
                  </a:txBody>
                  <a:tcPr marL="59044" marR="59044" marT="0" marB="0" anchor="ctr">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rial"/>
                          <a:ea typeface="Calibri"/>
                          <a:cs typeface="Arial"/>
                        </a:rPr>
                        <a:t>N/A</a:t>
                      </a:r>
                      <a:endParaRPr kumimoji="0" lang="en-GB" sz="800" b="0" i="0" u="none" strike="noStrike" kern="1200" cap="none" spc="0" normalizeH="0" baseline="0" noProof="0" dirty="0">
                        <a:ln>
                          <a:noFill/>
                        </a:ln>
                        <a:solidFill>
                          <a:prstClr val="black"/>
                        </a:solidFill>
                        <a:effectLst/>
                        <a:uLnTx/>
                        <a:uFillTx/>
                        <a:latin typeface="Arial"/>
                        <a:ea typeface="Calibri"/>
                        <a:cs typeface="Arial"/>
                      </a:endParaRPr>
                    </a:p>
                  </a:txBody>
                  <a:tcPr marL="59044" marR="59044"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Calibri"/>
                          <a:cs typeface="Arial"/>
                        </a:rPr>
                        <a:t>N/A</a:t>
                      </a: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It is essential that additional data loads of MAP ID into CDSP take place as soon as possible. </a:t>
                      </a:r>
                    </a:p>
                    <a:p>
                      <a:pPr algn="l" fontAlgn="ctr"/>
                      <a:r>
                        <a:rPr lang="en-US" sz="800" b="0" i="0" u="none" strike="noStrike" dirty="0">
                          <a:solidFill>
                            <a:schemeClr val="tx1"/>
                          </a:solidFill>
                          <a:effectLst/>
                          <a:latin typeface="Arial" panose="020B0604020202020204" pitchFamily="34" charset="0"/>
                        </a:rPr>
                        <a:t>Additional data loads will reverse data degradation experienced since the initial data load was carried out in December 2020. </a:t>
                      </a: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Interim loads will also enable the loading of new data into CDSP to cover the significant volume of new meters installed under the SMIP since MAPS provided their data in October 2020 for the initial data load.</a:t>
                      </a: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It is unacceptable for no additional data loads to be carried out until the enduring solution proposed under XRN4780C is implemented as we believe that the level of data degradation over the period from October 2020 to enduring solution implementation will be unacceptable and would totally undermines the accuracy of the MAP ID data field and leading to a lack of confidence in the MAP ID data held by the CDSP.</a:t>
                      </a:r>
                    </a:p>
                  </a:txBody>
                  <a:tcPr marL="6350" marR="6350" marT="6350" marB="0" anchor="ctr"/>
                </a:tc>
                <a:extLst>
                  <a:ext uri="{0D108BD9-81ED-4DB2-BD59-A6C34878D82A}">
                    <a16:rowId xmlns:a16="http://schemas.microsoft.com/office/drawing/2014/main" val="2821646503"/>
                  </a:ext>
                </a:extLst>
              </a:tr>
            </a:tbl>
          </a:graphicData>
        </a:graphic>
      </p:graphicFrame>
    </p:spTree>
    <p:extLst>
      <p:ext uri="{BB962C8B-B14F-4D97-AF65-F5344CB8AC3E}">
        <p14:creationId xmlns:p14="http://schemas.microsoft.com/office/powerpoint/2010/main" val="2367942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78" y="86767"/>
            <a:ext cx="9028601" cy="327049"/>
          </a:xfrm>
        </p:spPr>
        <p:txBody>
          <a:bodyPr>
            <a:normAutofit/>
          </a:bodyPr>
          <a:lstStyle/>
          <a:p>
            <a:r>
              <a:rPr lang="en-US" sz="1500" dirty="0"/>
              <a:t>XRN5309 - FSG - Automating the FSR ‘Standard Liability’ Process</a:t>
            </a:r>
            <a:endParaRPr lang="en-GB" sz="1500" dirty="0"/>
          </a:p>
        </p:txBody>
      </p:sp>
      <p:graphicFrame>
        <p:nvGraphicFramePr>
          <p:cNvPr id="3" name="Table 2"/>
          <p:cNvGraphicFramePr>
            <a:graphicFrameLocks noGrp="1"/>
          </p:cNvGraphicFramePr>
          <p:nvPr>
            <p:extLst>
              <p:ext uri="{D42A27DB-BD31-4B8C-83A1-F6EECF244321}">
                <p14:modId xmlns:p14="http://schemas.microsoft.com/office/powerpoint/2010/main" val="3618596990"/>
              </p:ext>
            </p:extLst>
          </p:nvPr>
        </p:nvGraphicFramePr>
        <p:xfrm>
          <a:off x="68678" y="413816"/>
          <a:ext cx="8961857" cy="4125016"/>
        </p:xfrm>
        <a:graphic>
          <a:graphicData uri="http://schemas.openxmlformats.org/drawingml/2006/table">
            <a:tbl>
              <a:tblPr firstRow="1" firstCol="1" bandRow="1">
                <a:tableStyleId>{5940675A-B579-460E-94D1-54222C63F5DA}</a:tableStyleId>
              </a:tblPr>
              <a:tblGrid>
                <a:gridCol w="1270209">
                  <a:extLst>
                    <a:ext uri="{9D8B030D-6E8A-4147-A177-3AD203B41FA5}">
                      <a16:colId xmlns:a16="http://schemas.microsoft.com/office/drawing/2014/main" val="20001"/>
                    </a:ext>
                  </a:extLst>
                </a:gridCol>
                <a:gridCol w="654623">
                  <a:extLst>
                    <a:ext uri="{9D8B030D-6E8A-4147-A177-3AD203B41FA5}">
                      <a16:colId xmlns:a16="http://schemas.microsoft.com/office/drawing/2014/main" val="3321704233"/>
                    </a:ext>
                  </a:extLst>
                </a:gridCol>
                <a:gridCol w="564167">
                  <a:extLst>
                    <a:ext uri="{9D8B030D-6E8A-4147-A177-3AD203B41FA5}">
                      <a16:colId xmlns:a16="http://schemas.microsoft.com/office/drawing/2014/main" val="20002"/>
                    </a:ext>
                  </a:extLst>
                </a:gridCol>
                <a:gridCol w="504149">
                  <a:extLst>
                    <a:ext uri="{9D8B030D-6E8A-4147-A177-3AD203B41FA5}">
                      <a16:colId xmlns:a16="http://schemas.microsoft.com/office/drawing/2014/main" val="20003"/>
                    </a:ext>
                  </a:extLst>
                </a:gridCol>
                <a:gridCol w="330098">
                  <a:extLst>
                    <a:ext uri="{9D8B030D-6E8A-4147-A177-3AD203B41FA5}">
                      <a16:colId xmlns:a16="http://schemas.microsoft.com/office/drawing/2014/main" val="20004"/>
                    </a:ext>
                  </a:extLst>
                </a:gridCol>
                <a:gridCol w="390116">
                  <a:extLst>
                    <a:ext uri="{9D8B030D-6E8A-4147-A177-3AD203B41FA5}">
                      <a16:colId xmlns:a16="http://schemas.microsoft.com/office/drawing/2014/main" val="20005"/>
                    </a:ext>
                  </a:extLst>
                </a:gridCol>
                <a:gridCol w="5248495">
                  <a:extLst>
                    <a:ext uri="{9D8B030D-6E8A-4147-A177-3AD203B41FA5}">
                      <a16:colId xmlns:a16="http://schemas.microsoft.com/office/drawing/2014/main" val="20010"/>
                    </a:ext>
                  </a:extLst>
                </a:gridCol>
              </a:tblGrid>
              <a:tr h="428151">
                <a:tc rowSpan="2">
                  <a:txBody>
                    <a:bodyPr/>
                    <a:lstStyle/>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Proposed Release</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Link to Change Proposal</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Change Pak Comm Ref </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Voting</a:t>
                      </a:r>
                    </a:p>
                    <a:p>
                      <a:pPr marL="0" algn="l" defTabSz="914400" rtl="0" eaLnBrk="1" latinLnBrk="0" hangingPunct="1">
                        <a:lnSpc>
                          <a:spcPct val="115000"/>
                        </a:lnSpc>
                        <a:spcAft>
                          <a:spcPts val="0"/>
                        </a:spcAft>
                      </a:pPr>
                      <a:r>
                        <a:rPr lang="en-GB" sz="700" kern="1200">
                          <a:solidFill>
                            <a:schemeClr val="tx1"/>
                          </a:solidFill>
                          <a:effectLst/>
                          <a:latin typeface="+mn-lt"/>
                          <a:ea typeface="+mn-ea"/>
                          <a:cs typeface="+mn-cs"/>
                        </a:rPr>
                        <a:t>Funding</a:t>
                      </a:r>
                    </a:p>
                  </a:txBody>
                  <a:tcPr marL="59044" marR="59044" marT="0" marB="0">
                    <a:solidFill>
                      <a:schemeClr val="tx2">
                        <a:lumMod val="40000"/>
                        <a:lumOff val="60000"/>
                      </a:schemeClr>
                    </a:solidFill>
                  </a:tcPr>
                </a:tc>
                <a:tc rowSpan="2">
                  <a:txBody>
                    <a:bodyPr/>
                    <a:lstStyle/>
                    <a:p>
                      <a:pPr>
                        <a:lnSpc>
                          <a:spcPct val="115000"/>
                        </a:lnSpc>
                        <a:spcAft>
                          <a:spcPts val="0"/>
                        </a:spcAft>
                      </a:pPr>
                      <a:r>
                        <a:rPr lang="en-GB" sz="700">
                          <a:effectLst/>
                          <a:latin typeface="Arial" panose="020B0604020202020204" pitchFamily="34" charset="0"/>
                          <a:ea typeface="Calibri"/>
                          <a:cs typeface="Arial" panose="020B0604020202020204" pitchFamily="34" charset="0"/>
                        </a:rPr>
                        <a:t>DSG/ Xoserve Preferred Option</a:t>
                      </a:r>
                    </a:p>
                  </a:txBody>
                  <a:tcPr marL="59044" marR="59044" marT="0" marB="0">
                    <a:solidFill>
                      <a:schemeClr val="accent4">
                        <a:lumMod val="40000"/>
                        <a:lumOff val="60000"/>
                      </a:schemeClr>
                    </a:solidFill>
                  </a:tcPr>
                </a:tc>
                <a:tc gridSpan="4">
                  <a:txBody>
                    <a:bodyPr/>
                    <a:lstStyle/>
                    <a:p>
                      <a:pPr>
                        <a:lnSpc>
                          <a:spcPct val="115000"/>
                        </a:lnSpc>
                        <a:spcAft>
                          <a:spcPts val="0"/>
                        </a:spcAft>
                      </a:pPr>
                      <a:r>
                        <a:rPr lang="en-GB" sz="700">
                          <a:effectLst/>
                        </a:rPr>
                        <a:t>Solution Summary Outcome and implementation date outcome</a:t>
                      </a:r>
                      <a:endParaRPr lang="en-GB" sz="9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700" dirty="0">
                          <a:effectLst/>
                          <a:latin typeface="Arial" panose="020B0604020202020204" pitchFamily="34" charset="0"/>
                          <a:ea typeface="Calibri"/>
                          <a:cs typeface="Arial" panose="020B0604020202020204" pitchFamily="34" charset="0"/>
                        </a:rPr>
                        <a:t>Comments</a:t>
                      </a:r>
                    </a:p>
                    <a:p>
                      <a:pPr>
                        <a:lnSpc>
                          <a:spcPct val="115000"/>
                        </a:lnSpc>
                        <a:spcAft>
                          <a:spcPts val="0"/>
                        </a:spcAft>
                      </a:pPr>
                      <a:endParaRPr lang="en-GB" sz="700" dirty="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03603">
                <a:tc vMerge="1">
                  <a:txBody>
                    <a:bodyPr/>
                    <a:lstStyle/>
                    <a:p>
                      <a:endParaRPr lang="en-GB"/>
                    </a:p>
                  </a:txBody>
                  <a:tcPr/>
                </a:tc>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600">
                          <a:effectLst/>
                          <a:latin typeface="+mn-lt"/>
                          <a:ea typeface="+mn-ea"/>
                          <a:cs typeface="+mn-cs"/>
                        </a:rPr>
                        <a:t>Organisation</a:t>
                      </a:r>
                      <a:r>
                        <a:rPr lang="en-GB" sz="600" baseline="0">
                          <a:effectLst/>
                          <a:latin typeface="+mn-lt"/>
                          <a:ea typeface="+mn-ea"/>
                          <a:cs typeface="+mn-cs"/>
                        </a:rPr>
                        <a:t> </a:t>
                      </a:r>
                      <a:endParaRPr lang="en-GB" sz="800">
                        <a:effectLst/>
                        <a:latin typeface="Calibri"/>
                        <a:ea typeface="Calibri"/>
                        <a:cs typeface="Times New Roman"/>
                      </a:endParaRPr>
                    </a:p>
                  </a:txBody>
                  <a:tcPr marL="59044" marR="59044" marT="0" marB="0">
                    <a:solidFill>
                      <a:schemeClr val="accent4">
                        <a:lumMod val="40000"/>
                        <a:lumOff val="60000"/>
                      </a:schemeClr>
                    </a:solidFill>
                  </a:tcPr>
                </a:tc>
                <a:tc>
                  <a:txBody>
                    <a:bodyPr/>
                    <a:lstStyle/>
                    <a:p>
                      <a:pPr>
                        <a:lnSpc>
                          <a:spcPct val="115000"/>
                        </a:lnSpc>
                        <a:spcAft>
                          <a:spcPts val="0"/>
                        </a:spcAft>
                      </a:pPr>
                      <a:r>
                        <a:rPr lang="en-GB" sz="600" dirty="0">
                          <a:effectLst/>
                        </a:rPr>
                        <a:t>Approve</a:t>
                      </a:r>
                      <a:endParaRPr lang="en-GB" sz="800" dirty="0">
                        <a:effectLst/>
                        <a:latin typeface="Calibri"/>
                        <a:ea typeface="Calibri"/>
                        <a:cs typeface="Times New Roman"/>
                      </a:endParaRPr>
                    </a:p>
                  </a:txBody>
                  <a:tcPr marL="59044" marR="59044" marT="0" marB="0">
                    <a:solidFill>
                      <a:srgbClr val="9CCB3B"/>
                    </a:solidFill>
                  </a:tcPr>
                </a:tc>
                <a:tc>
                  <a:txBody>
                    <a:bodyPr/>
                    <a:lstStyle/>
                    <a:p>
                      <a:pPr>
                        <a:lnSpc>
                          <a:spcPct val="115000"/>
                        </a:lnSpc>
                        <a:spcAft>
                          <a:spcPts val="0"/>
                        </a:spcAft>
                      </a:pPr>
                      <a:r>
                        <a:rPr lang="en-GB" sz="600" dirty="0">
                          <a:effectLst/>
                        </a:rPr>
                        <a:t>Defer</a:t>
                      </a:r>
                      <a:endParaRPr lang="en-GB" sz="800" dirty="0">
                        <a:effectLst/>
                      </a:endParaRPr>
                    </a:p>
                    <a:p>
                      <a:pPr>
                        <a:lnSpc>
                          <a:spcPct val="115000"/>
                        </a:lnSpc>
                        <a:spcAft>
                          <a:spcPts val="0"/>
                        </a:spcAft>
                      </a:pPr>
                      <a:r>
                        <a:rPr lang="en-GB" sz="600" dirty="0">
                          <a:effectLst/>
                        </a:rPr>
                        <a:t> </a:t>
                      </a:r>
                      <a:endParaRPr lang="en-GB" sz="800" dirty="0">
                        <a:effectLst/>
                        <a:latin typeface="Calibri"/>
                        <a:ea typeface="Calibri"/>
                        <a:cs typeface="Times New Roman"/>
                      </a:endParaRPr>
                    </a:p>
                  </a:txBody>
                  <a:tcPr marL="59044" marR="59044" marT="0" marB="0">
                    <a:solidFill>
                      <a:srgbClr val="FFC000"/>
                    </a:solidFill>
                  </a:tcPr>
                </a:tc>
                <a:tc>
                  <a:txBody>
                    <a:bodyPr/>
                    <a:lstStyle/>
                    <a:p>
                      <a:pPr>
                        <a:lnSpc>
                          <a:spcPct val="115000"/>
                        </a:lnSpc>
                        <a:spcAft>
                          <a:spcPts val="0"/>
                        </a:spcAft>
                      </a:pPr>
                      <a:r>
                        <a:rPr lang="en-GB" sz="600">
                          <a:effectLst/>
                        </a:rPr>
                        <a:t>Reject</a:t>
                      </a:r>
                      <a:endParaRPr lang="en-GB" sz="800">
                        <a:effectLst/>
                        <a:latin typeface="Calibri"/>
                        <a:ea typeface="Calibri"/>
                        <a:cs typeface="Times New Roman"/>
                      </a:endParaRPr>
                    </a:p>
                  </a:txBody>
                  <a:tcPr marL="59044" marR="59044" marT="0" marB="0">
                    <a:solidFill>
                      <a:srgbClr val="FF0000"/>
                    </a:solidFill>
                  </a:tcPr>
                </a:tc>
                <a:tc vMerge="1">
                  <a:txBody>
                    <a:bodyPr/>
                    <a:lstStyle/>
                    <a:p>
                      <a:pPr>
                        <a:lnSpc>
                          <a:spcPct val="115000"/>
                        </a:lnSpc>
                        <a:spcAft>
                          <a:spcPts val="0"/>
                        </a:spcAft>
                      </a:pPr>
                      <a:endParaRPr lang="en-GB" sz="900">
                        <a:effectLst/>
                        <a:latin typeface="Calibri"/>
                        <a:ea typeface="Calibri"/>
                        <a:cs typeface="Times New Roman"/>
                      </a:endParaRPr>
                    </a:p>
                  </a:txBody>
                  <a:tcPr marL="59044" marR="59044" marT="0" marB="0"/>
                </a:tc>
                <a:extLst>
                  <a:ext uri="{0D108BD9-81ED-4DB2-BD59-A6C34878D82A}">
                    <a16:rowId xmlns:a16="http://schemas.microsoft.com/office/drawing/2014/main" val="10001"/>
                  </a:ext>
                </a:extLst>
              </a:tr>
              <a:tr h="1746631">
                <a:tc rowSpan="2">
                  <a:txBody>
                    <a:bodyPr/>
                    <a:lstStyle/>
                    <a:p>
                      <a:pPr marL="0" algn="l" defTabSz="914400" rtl="0" eaLnBrk="1" latinLnBrk="0" hangingPunct="1">
                        <a:lnSpc>
                          <a:spcPct val="115000"/>
                        </a:lnSpc>
                        <a:spcAft>
                          <a:spcPts val="0"/>
                        </a:spcAft>
                      </a:pPr>
                      <a:endParaRPr lang="en-US" sz="8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800" b="1" kern="1200" dirty="0">
                          <a:solidFill>
                            <a:schemeClr val="tx1"/>
                          </a:solidFill>
                          <a:effectLst/>
                          <a:latin typeface="+mn-lt"/>
                          <a:ea typeface="+mn-ea"/>
                          <a:cs typeface="+mn-cs"/>
                        </a:rPr>
                        <a:t>Proposed delivery: </a:t>
                      </a:r>
                    </a:p>
                    <a:p>
                      <a:pPr marL="0" algn="l" rtl="0" eaLnBrk="1" latinLnBrk="0" hangingPunct="1">
                        <a:lnSpc>
                          <a:spcPct val="115000"/>
                        </a:lnSpc>
                        <a:spcAft>
                          <a:spcPts val="0"/>
                        </a:spcAft>
                      </a:pPr>
                      <a:r>
                        <a:rPr lang="en-GB" sz="800" b="0" kern="1200" dirty="0" err="1">
                          <a:solidFill>
                            <a:schemeClr val="tx1"/>
                          </a:solidFill>
                          <a:effectLst/>
                          <a:latin typeface="+mn-lt"/>
                          <a:ea typeface="+mn-ea"/>
                          <a:cs typeface="+mn-cs"/>
                        </a:rPr>
                        <a:t>MiR</a:t>
                      </a:r>
                      <a:r>
                        <a:rPr lang="en-GB" sz="800" b="0" kern="1200" dirty="0">
                          <a:solidFill>
                            <a:schemeClr val="tx1"/>
                          </a:solidFill>
                          <a:effectLst/>
                          <a:latin typeface="+mn-lt"/>
                          <a:ea typeface="+mn-ea"/>
                          <a:cs typeface="+mn-cs"/>
                        </a:rPr>
                        <a:t> 10</a:t>
                      </a:r>
                    </a:p>
                    <a:p>
                      <a:pPr marL="0" algn="l"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rtl="0" eaLnBrk="1" latinLnBrk="0" hangingPunct="1">
                        <a:lnSpc>
                          <a:spcPct val="115000"/>
                        </a:lnSpc>
                        <a:spcAft>
                          <a:spcPts val="0"/>
                        </a:spcAft>
                      </a:pPr>
                      <a:r>
                        <a:rPr lang="en-GB" sz="800" b="1" kern="1200" dirty="0">
                          <a:solidFill>
                            <a:schemeClr val="tx1"/>
                          </a:solidFill>
                          <a:effectLst/>
                          <a:latin typeface="+mn-lt"/>
                          <a:ea typeface="+mn-ea"/>
                          <a:cs typeface="+mn-cs"/>
                          <a:hlinkClick r:id="rId2"/>
                        </a:rPr>
                        <a:t>Link to CP</a:t>
                      </a:r>
                      <a:endParaRPr lang="en-GB" sz="800" b="1" kern="1200" dirty="0">
                        <a:solidFill>
                          <a:schemeClr val="tx1"/>
                        </a:solidFill>
                        <a:effectLst/>
                        <a:latin typeface="+mn-lt"/>
                        <a:ea typeface="+mn-ea"/>
                        <a:cs typeface="+mn-cs"/>
                      </a:endParaRPr>
                    </a:p>
                    <a:p>
                      <a:pPr marL="0" algn="l"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Link to Change Pack ref: </a:t>
                      </a:r>
                      <a:r>
                        <a:rPr lang="en-GB" sz="800" b="0" kern="1200" dirty="0">
                          <a:solidFill>
                            <a:schemeClr val="tx1"/>
                          </a:solidFill>
                          <a:effectLst/>
                          <a:latin typeface="+mn-lt"/>
                          <a:ea typeface="+mn-ea"/>
                          <a:cs typeface="+mn-cs"/>
                          <a:hlinkClick r:id="rId3"/>
                        </a:rPr>
                        <a:t>2808.7 – MT - PO</a:t>
                      </a:r>
                      <a:endParaRPr lang="en-GB" sz="800" b="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Voting: </a:t>
                      </a:r>
                      <a:r>
                        <a:rPr lang="en-GB" sz="800" b="0" kern="1200" dirty="0">
                          <a:solidFill>
                            <a:schemeClr val="tx1"/>
                          </a:solidFill>
                          <a:effectLst/>
                          <a:latin typeface="+mn-lt"/>
                          <a:ea typeface="+mn-ea"/>
                          <a:cs typeface="+mn-cs"/>
                        </a:rPr>
                        <a:t>DNO, IGT</a:t>
                      </a:r>
                    </a:p>
                    <a:p>
                      <a:pPr marL="0" algn="l" defTabSz="914400" rtl="0" eaLnBrk="1" latinLnBrk="0" hangingPunct="1">
                        <a:lnSpc>
                          <a:spcPct val="115000"/>
                        </a:lnSpc>
                        <a:spcAft>
                          <a:spcPts val="0"/>
                        </a:spcAft>
                      </a:pPr>
                      <a:endParaRPr lang="en-GB" sz="8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HLSO Cost:</a:t>
                      </a:r>
                      <a:r>
                        <a:rPr lang="en-GB" sz="800" b="0" kern="1200" dirty="0">
                          <a:solidFill>
                            <a:schemeClr val="tx1"/>
                          </a:solidFill>
                          <a:effectLst/>
                          <a:latin typeface="+mn-lt"/>
                          <a:ea typeface="+mn-ea"/>
                          <a:cs typeface="+mn-cs"/>
                        </a:rPr>
                        <a:t> £20K - £30K</a:t>
                      </a:r>
                    </a:p>
                    <a:p>
                      <a:pPr marL="0" algn="l" defTabSz="914400" rtl="0" eaLnBrk="1" latinLnBrk="0" hangingPunct="1">
                        <a:lnSpc>
                          <a:spcPct val="115000"/>
                        </a:lnSpc>
                        <a:spcAft>
                          <a:spcPts val="0"/>
                        </a:spcAft>
                      </a:pPr>
                      <a:endParaRPr lang="en-GB" sz="8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GB" sz="800" b="1" kern="1200" dirty="0">
                          <a:solidFill>
                            <a:schemeClr val="tx1"/>
                          </a:solidFill>
                          <a:effectLst/>
                          <a:latin typeface="+mn-lt"/>
                          <a:ea typeface="+mn-ea"/>
                          <a:cs typeface="+mn-cs"/>
                        </a:rPr>
                        <a:t>Funding: </a:t>
                      </a:r>
                      <a:r>
                        <a:rPr lang="en-GB" sz="800" b="0" kern="1200" dirty="0">
                          <a:solidFill>
                            <a:schemeClr val="tx1"/>
                          </a:solidFill>
                          <a:effectLst/>
                          <a:latin typeface="+mn-lt"/>
                          <a:ea typeface="+mn-ea"/>
                          <a:cs typeface="+mn-cs"/>
                        </a:rPr>
                        <a:t>Minor Release </a:t>
                      </a:r>
                    </a:p>
                    <a:p>
                      <a:pPr marL="0" algn="l" defTabSz="914400" rtl="0" eaLnBrk="1" latinLnBrk="0" hangingPunct="1">
                        <a:lnSpc>
                          <a:spcPct val="115000"/>
                        </a:lnSpc>
                        <a:spcAft>
                          <a:spcPts val="0"/>
                        </a:spcAft>
                      </a:pPr>
                      <a:endParaRPr lang="en-GB" sz="8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endParaRPr lang="en-GB" sz="800" b="1" kern="1200" dirty="0">
                        <a:solidFill>
                          <a:schemeClr val="tx1"/>
                        </a:solidFill>
                        <a:effectLst/>
                        <a:latin typeface="+mn-lt"/>
                        <a:ea typeface="+mn-ea"/>
                        <a:cs typeface="+mn-cs"/>
                      </a:endParaRPr>
                    </a:p>
                    <a:p>
                      <a:pPr marL="0" algn="l" defTabSz="914400" rtl="0" eaLnBrk="1" latinLnBrk="0" hangingPunct="1">
                        <a:lnSpc>
                          <a:spcPct val="115000"/>
                        </a:lnSpc>
                        <a:spcAft>
                          <a:spcPts val="0"/>
                        </a:spcAft>
                      </a:pPr>
                      <a:r>
                        <a:rPr lang="en-US" sz="800" kern="1200" dirty="0">
                          <a:solidFill>
                            <a:schemeClr val="tx1"/>
                          </a:solidFill>
                          <a:effectLst/>
                          <a:latin typeface="+mn-lt"/>
                          <a:ea typeface="+mn-ea"/>
                          <a:cs typeface="+mn-cs"/>
                        </a:rPr>
                        <a:t>Service Area 7: NTS Capacity, LDZ Capacity, Commodity, Reconciliation, Ad-Hoc Adjustment and Energy Balancing Invoices </a:t>
                      </a:r>
                    </a:p>
                    <a:p>
                      <a:pPr marL="0" algn="l" defTabSz="914400" rtl="0" eaLnBrk="1" latinLnBrk="0" hangingPunct="1">
                        <a:lnSpc>
                          <a:spcPct val="115000"/>
                        </a:lnSpc>
                        <a:spcAft>
                          <a:spcPts val="0"/>
                        </a:spcAft>
                      </a:pPr>
                      <a:endParaRPr lang="en-GB" sz="800" kern="1200" dirty="0">
                        <a:solidFill>
                          <a:schemeClr val="tx1"/>
                        </a:solidFill>
                        <a:effectLst/>
                        <a:latin typeface="+mn-lt"/>
                        <a:ea typeface="+mn-ea"/>
                        <a:cs typeface="+mn-cs"/>
                      </a:endParaRPr>
                    </a:p>
                  </a:txBody>
                  <a:tcPr marL="59044" marR="59044" marT="0" marB="0"/>
                </a:tc>
                <a:tc rowSpan="2">
                  <a:txBody>
                    <a:bodyPr/>
                    <a:lstStyle/>
                    <a:p>
                      <a:pPr algn="l">
                        <a:lnSpc>
                          <a:spcPct val="115000"/>
                        </a:lnSpc>
                        <a:spcAft>
                          <a:spcPts val="0"/>
                        </a:spcAft>
                      </a:pPr>
                      <a:r>
                        <a:rPr lang="en-GB" sz="800" dirty="0">
                          <a:solidFill>
                            <a:schemeClr val="tx1"/>
                          </a:solidFill>
                          <a:effectLst/>
                          <a:latin typeface="+mn-lt"/>
                          <a:ea typeface="Calibri"/>
                          <a:cs typeface="Times New Roman"/>
                        </a:rPr>
                        <a:t>Option 1</a:t>
                      </a:r>
                    </a:p>
                  </a:txBody>
                  <a:tcPr marL="59044" marR="59044" marT="0" marB="0" anchor="ctr"/>
                </a:tc>
                <a:tc>
                  <a:txBody>
                    <a:bodyPr/>
                    <a:lstStyle/>
                    <a:p>
                      <a:pPr algn="ctr" fontAlgn="ctr"/>
                      <a:r>
                        <a:rPr lang="en-GB" sz="800" b="0" i="0" u="none" strike="noStrike" dirty="0">
                          <a:solidFill>
                            <a:schemeClr val="tx1"/>
                          </a:solidFill>
                          <a:effectLst/>
                          <a:latin typeface="Arial" panose="020B0604020202020204" pitchFamily="34" charset="0"/>
                        </a:rPr>
                        <a:t>NGN</a:t>
                      </a:r>
                    </a:p>
                  </a:txBody>
                  <a:tcPr marL="6350" marR="6350" marT="6350" marB="0" anchor="ctr"/>
                </a:tc>
                <a:tc>
                  <a:txBody>
                    <a:bodyPr/>
                    <a:lstStyle/>
                    <a:p>
                      <a:pPr algn="ctr">
                        <a:lnSpc>
                          <a:spcPct val="115000"/>
                        </a:lnSpc>
                        <a:spcAft>
                          <a:spcPts val="0"/>
                        </a:spcAft>
                      </a:pPr>
                      <a:endParaRPr lang="en-GB" sz="800" kern="1200" dirty="0">
                        <a:solidFill>
                          <a:schemeClr val="tx1"/>
                        </a:solidFill>
                        <a:effectLst/>
                        <a:latin typeface="Arial"/>
                        <a:ea typeface="Calibri"/>
                        <a:cs typeface="Arial"/>
                      </a:endParaRPr>
                    </a:p>
                  </a:txBody>
                  <a:tcPr marL="59044" marR="59044" marT="0" marB="0" anchor="ctr">
                    <a:noFill/>
                  </a:tcPr>
                </a:tc>
                <a:tc>
                  <a:txBody>
                    <a:bodyPr/>
                    <a:lstStyle/>
                    <a:p>
                      <a:pPr algn="ctr">
                        <a:lnSpc>
                          <a:spcPct val="115000"/>
                        </a:lnSpc>
                        <a:spcAft>
                          <a:spcPts val="0"/>
                        </a:spcAft>
                      </a:pPr>
                      <a:r>
                        <a:rPr lang="en-GB" sz="800" kern="1200" dirty="0">
                          <a:solidFill>
                            <a:schemeClr val="tx1"/>
                          </a:solidFill>
                          <a:effectLst/>
                          <a:latin typeface="Arial" panose="020B0604020202020204" pitchFamily="34" charset="0"/>
                          <a:ea typeface="Calibri"/>
                          <a:cs typeface="Arial" panose="020B0604020202020204" pitchFamily="34" charset="0"/>
                        </a:rPr>
                        <a:t>X</a:t>
                      </a:r>
                    </a:p>
                  </a:txBody>
                  <a:tcPr marL="59044" marR="59044" marT="0" marB="0" anchor="ct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Whilst we see the need to automate a manual process for efficiency, all FSG payments that are outside </a:t>
                      </a:r>
                      <a:r>
                        <a:rPr lang="en-US" sz="800" b="0" i="0" u="none" strike="noStrike" dirty="0" err="1">
                          <a:solidFill>
                            <a:schemeClr val="tx1"/>
                          </a:solidFill>
                          <a:effectLst/>
                          <a:latin typeface="Arial" panose="020B0604020202020204" pitchFamily="34" charset="0"/>
                        </a:rPr>
                        <a:t>GSoP</a:t>
                      </a:r>
                      <a:r>
                        <a:rPr lang="en-US" sz="800" b="0" i="0" u="none" strike="noStrike" dirty="0">
                          <a:solidFill>
                            <a:schemeClr val="tx1"/>
                          </a:solidFill>
                          <a:effectLst/>
                          <a:latin typeface="Arial" panose="020B0604020202020204" pitchFamily="34" charset="0"/>
                        </a:rPr>
                        <a:t> (I&amp;C or &gt;73,200kWh) are paid in accordance with UNC Section J 3.5.10 </a:t>
                      </a: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3.5.10 For the purposes of Section V10, the rules in paragraphs 3.5.3 and 3.5.5 (but not paragraph 3.5.8, but without prejudice to paragraph 3.5.9(a)) are Compensation Rules within Compensation Group J; and in relation thereto the 'payment month' is the second month following the month in which the relevant failure commenced.  </a:t>
                      </a: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Based on this, speeding up the payments may put us in breach of UNC. </a:t>
                      </a:r>
                    </a:p>
                  </a:txBody>
                  <a:tcPr marL="6350" marR="6350" marT="6350" marB="0" anchor="ctr"/>
                </a:tc>
                <a:extLst>
                  <a:ext uri="{0D108BD9-81ED-4DB2-BD59-A6C34878D82A}">
                    <a16:rowId xmlns:a16="http://schemas.microsoft.com/office/drawing/2014/main" val="10002"/>
                  </a:ext>
                </a:extLst>
              </a:tr>
              <a:tr h="1746631">
                <a:tc vMerge="1">
                  <a:txBody>
                    <a:bodyPr/>
                    <a:lstStyle/>
                    <a:p>
                      <a:endParaRPr lang="en-GB"/>
                    </a:p>
                  </a:txBody>
                  <a:tcPr/>
                </a:tc>
                <a:tc vMerge="1">
                  <a:txBody>
                    <a:bodyPr/>
                    <a:lstStyle/>
                    <a:p>
                      <a:endParaRPr lang="en-GB"/>
                    </a:p>
                  </a:txBody>
                  <a:tcPr/>
                </a:tc>
                <a:tc>
                  <a:txBody>
                    <a:bodyPr/>
                    <a:lstStyle/>
                    <a:p>
                      <a:pPr algn="ctr" fontAlgn="ctr"/>
                      <a:r>
                        <a:rPr lang="en-GB" sz="800" b="0" i="0" u="none" strike="noStrike" dirty="0">
                          <a:solidFill>
                            <a:schemeClr val="tx1"/>
                          </a:solidFill>
                          <a:effectLst/>
                          <a:latin typeface="Arial" panose="020B0604020202020204" pitchFamily="34" charset="0"/>
                        </a:rPr>
                        <a:t>SGN</a:t>
                      </a:r>
                    </a:p>
                  </a:txBody>
                  <a:tcPr marL="6350" marR="6350" marT="6350" marB="0" anchor="ctr"/>
                </a:tc>
                <a:tc>
                  <a:txBody>
                    <a:bodyPr/>
                    <a:lstStyle/>
                    <a:p>
                      <a:pPr algn="ctr">
                        <a:lnSpc>
                          <a:spcPct val="115000"/>
                        </a:lnSpc>
                        <a:spcAft>
                          <a:spcPts val="0"/>
                        </a:spcAft>
                      </a:pPr>
                      <a:r>
                        <a:rPr lang="en-GB" sz="800" kern="1200" dirty="0">
                          <a:solidFill>
                            <a:schemeClr val="tx1"/>
                          </a:solidFill>
                          <a:effectLst/>
                          <a:latin typeface="Arial"/>
                          <a:ea typeface="Calibri"/>
                          <a:cs typeface="Arial"/>
                        </a:rPr>
                        <a:t>X</a:t>
                      </a:r>
                    </a:p>
                  </a:txBody>
                  <a:tcPr marL="59044" marR="59044" marT="0" marB="0" anchor="ctr">
                    <a:noFill/>
                  </a:tcP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ctr">
                        <a:lnSpc>
                          <a:spcPct val="115000"/>
                        </a:lnSpc>
                        <a:spcAft>
                          <a:spcPts val="0"/>
                        </a:spcAft>
                      </a:pPr>
                      <a:endParaRPr lang="en-GB" sz="800" kern="1200" dirty="0">
                        <a:solidFill>
                          <a:schemeClr val="tx1"/>
                        </a:solidFill>
                        <a:effectLst/>
                        <a:latin typeface="Arial" panose="020B0604020202020204" pitchFamily="34" charset="0"/>
                        <a:ea typeface="Calibri"/>
                        <a:cs typeface="Arial" panose="020B0604020202020204" pitchFamily="34" charset="0"/>
                      </a:endParaRPr>
                    </a:p>
                  </a:txBody>
                  <a:tcPr marL="59044" marR="59044" marT="0" marB="0" anchor="ctr"/>
                </a:tc>
                <a:tc>
                  <a:txBody>
                    <a:bodyPr/>
                    <a:lstStyle/>
                    <a:p>
                      <a:pPr algn="l" fontAlgn="ctr"/>
                      <a:r>
                        <a:rPr lang="en-US" sz="800" b="0" i="0" u="none" strike="noStrike" dirty="0">
                          <a:solidFill>
                            <a:schemeClr val="tx1"/>
                          </a:solidFill>
                          <a:effectLst/>
                          <a:latin typeface="Arial" panose="020B0604020202020204" pitchFamily="34" charset="0"/>
                        </a:rPr>
                        <a:t>SGN support the single solution option provided as this will mitigate the manual process currently in place and ensure these sites are captured and reported in a timely manner. </a:t>
                      </a:r>
                    </a:p>
                  </a:txBody>
                  <a:tcPr marL="6350" marR="6350" marT="6350" marB="0" anchor="ctr"/>
                </a:tc>
                <a:extLst>
                  <a:ext uri="{0D108BD9-81ED-4DB2-BD59-A6C34878D82A}">
                    <a16:rowId xmlns:a16="http://schemas.microsoft.com/office/drawing/2014/main" val="1612408742"/>
                  </a:ext>
                </a:extLst>
              </a:tr>
            </a:tbl>
          </a:graphicData>
        </a:graphic>
      </p:graphicFrame>
    </p:spTree>
    <p:extLst>
      <p:ext uri="{BB962C8B-B14F-4D97-AF65-F5344CB8AC3E}">
        <p14:creationId xmlns:p14="http://schemas.microsoft.com/office/powerpoint/2010/main" val="2913046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Arial"/>
                <a:cs typeface="Arial"/>
              </a:rPr>
              <a:t>Section 2: DSC Change Budget &amp; Horizon Planning</a:t>
            </a:r>
            <a:endParaRPr lang="en-GB" sz="3600" dirty="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dirty="0">
                <a:latin typeface="Arial"/>
                <a:cs typeface="Arial"/>
              </a:rPr>
            </a:br>
            <a:r>
              <a:rPr lang="en-GB" sz="3100" dirty="0">
                <a:latin typeface="Arial"/>
                <a:cs typeface="Arial"/>
              </a:rPr>
              <a:t>section 4. Design &amp; Delivery</a:t>
            </a: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p:txBody>
          <a:bodyPr>
            <a:normAutofit/>
          </a:bodyPr>
          <a:lstStyle/>
          <a:p>
            <a:r>
              <a:rPr lang="en-US" sz="1800" dirty="0"/>
              <a:t>XRXRN5218 - Mod 0710 - CDSP Provision of the Class 1 Service</a:t>
            </a:r>
          </a:p>
          <a:p>
            <a:pPr marL="0" indent="0">
              <a:buNone/>
            </a:pPr>
            <a:endParaRPr lang="en-US" sz="1800" dirty="0"/>
          </a:p>
          <a:p>
            <a:r>
              <a:rPr lang="en-US" sz="1800" dirty="0"/>
              <a:t>XRN4922 CSSC Shipper BRD</a:t>
            </a:r>
          </a:p>
        </p:txBody>
      </p:sp>
    </p:spTree>
    <p:extLst>
      <p:ext uri="{BB962C8B-B14F-4D97-AF65-F5344CB8AC3E}">
        <p14:creationId xmlns:p14="http://schemas.microsoft.com/office/powerpoint/2010/main" val="1431544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XRN5218 - Mod 0710 - CDSP Provision of the Class 1 Service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780916354"/>
              </p:ext>
            </p:extLst>
          </p:nvPr>
        </p:nvGraphicFramePr>
        <p:xfrm>
          <a:off x="158808" y="553357"/>
          <a:ext cx="8959613" cy="4348844"/>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13972">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47856">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2808.6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err="1">
                          <a:solidFill>
                            <a:schemeClr val="tx1"/>
                          </a:solidFill>
                          <a:effectLst/>
                          <a:latin typeface="+mn-lt"/>
                          <a:ea typeface="+mn-ea"/>
                          <a:cs typeface="+mn-cs"/>
                        </a:rPr>
                        <a:t>Adhoc</a:t>
                      </a:r>
                      <a:r>
                        <a:rPr lang="en-GB" sz="1100" b="0" kern="1200" dirty="0">
                          <a:solidFill>
                            <a:schemeClr val="tx1"/>
                          </a:solidFill>
                          <a:effectLst/>
                          <a:latin typeface="+mn-lt"/>
                          <a:ea typeface="+mn-ea"/>
                          <a:cs typeface="+mn-cs"/>
                        </a:rPr>
                        <a:t> – date tbc</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 DNO, IGT, NTS</a:t>
                      </a:r>
                    </a:p>
                    <a:p>
                      <a:pPr>
                        <a:lnSpc>
                          <a:spcPct val="115000"/>
                        </a:lnSpc>
                        <a:spcAft>
                          <a:spcPts val="0"/>
                        </a:spcAft>
                      </a:pPr>
                      <a:endParaRPr lang="en-US" sz="1100" b="1" kern="1200" dirty="0">
                        <a:solidFill>
                          <a:schemeClr val="tx1"/>
                        </a:solidFill>
                        <a:effectLst/>
                        <a:latin typeface="+mn-lt"/>
                        <a:ea typeface="+mn-ea"/>
                        <a:cs typeface="+mn-cs"/>
                      </a:endParaRPr>
                    </a:p>
                    <a:p>
                      <a:pPr>
                        <a:lnSpc>
                          <a:spcPct val="115000"/>
                        </a:lnSpc>
                        <a:spcAft>
                          <a:spcPts val="0"/>
                        </a:spcAft>
                      </a:pPr>
                      <a:r>
                        <a:rPr lang="en-US" sz="1100" b="1" kern="1200" dirty="0">
                          <a:solidFill>
                            <a:schemeClr val="tx1"/>
                          </a:solidFill>
                          <a:effectLst/>
                          <a:latin typeface="+mn-lt"/>
                          <a:ea typeface="+mn-ea"/>
                          <a:cs typeface="+mn-cs"/>
                        </a:rPr>
                        <a:t>Funding: </a:t>
                      </a:r>
                      <a:r>
                        <a:rPr lang="en-US" sz="1100" b="0" kern="1200" dirty="0">
                          <a:solidFill>
                            <a:schemeClr val="tx1"/>
                          </a:solidFill>
                          <a:effectLst/>
                          <a:latin typeface="+mn-lt"/>
                          <a:ea typeface="+mn-ea"/>
                          <a:cs typeface="+mn-cs"/>
                        </a:rPr>
                        <a:t>Implementation cost is proposed 98% DNO, 1% IGT and 1% NTS funded</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0" kern="1200" dirty="0">
                          <a:solidFill>
                            <a:schemeClr val="tx1"/>
                          </a:solidFill>
                          <a:effectLst/>
                          <a:latin typeface="+mn-lt"/>
                          <a:ea typeface="+mn-ea"/>
                          <a:cs typeface="+mn-cs"/>
                        </a:rPr>
                        <a:t>Ongoing cost is 100% Shipper funded</a:t>
                      </a:r>
                    </a:p>
                    <a:p>
                      <a:pPr>
                        <a:lnSpc>
                          <a:spcPct val="115000"/>
                        </a:lnSpc>
                        <a:spcAft>
                          <a:spcPts val="0"/>
                        </a:spcAft>
                      </a:pPr>
                      <a:endParaRPr lang="en-US" sz="1100" b="0" kern="1200" dirty="0">
                        <a:solidFill>
                          <a:schemeClr val="tx1"/>
                        </a:solidFill>
                        <a:effectLst/>
                        <a:latin typeface="+mn-lt"/>
                        <a:ea typeface="+mn-ea"/>
                        <a:cs typeface="+mn-cs"/>
                      </a:endParaRPr>
                    </a:p>
                    <a:p>
                      <a:pPr>
                        <a:lnSpc>
                          <a:spcPct val="115000"/>
                        </a:lnSpc>
                        <a:spcAft>
                          <a:spcPts val="0"/>
                        </a:spcAft>
                      </a:pPr>
                      <a:r>
                        <a:rPr lang="en-US" sz="1100" b="0" kern="1200" dirty="0">
                          <a:solidFill>
                            <a:schemeClr val="tx1"/>
                          </a:solidFill>
                          <a:effectLst/>
                          <a:latin typeface="+mn-lt"/>
                          <a:ea typeface="+mn-ea"/>
                          <a:cs typeface="+mn-cs"/>
                        </a:rPr>
                        <a:t>Service Area 1 </a:t>
                      </a:r>
                    </a:p>
                    <a:p>
                      <a:pPr>
                        <a:lnSpc>
                          <a:spcPct val="115000"/>
                        </a:lnSpc>
                        <a:spcAft>
                          <a:spcPts val="0"/>
                        </a:spcAft>
                      </a:pPr>
                      <a:r>
                        <a:rPr lang="en-US" sz="1100" b="0" kern="1200" dirty="0">
                          <a:solidFill>
                            <a:schemeClr val="tx1"/>
                          </a:solidFill>
                          <a:effectLst/>
                          <a:latin typeface="+mn-lt"/>
                          <a:ea typeface="+mn-ea"/>
                          <a:cs typeface="+mn-cs"/>
                        </a:rPr>
                        <a:t>Manage Supply Point Registration</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13972">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3473044">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ctr" fontAlgn="ctr"/>
                      <a:r>
                        <a:rPr lang="en-US" sz="1600" b="1" kern="1200" dirty="0">
                          <a:solidFill>
                            <a:schemeClr val="tx1"/>
                          </a:solidFill>
                          <a:effectLst/>
                          <a:latin typeface="+mn-lt"/>
                          <a:cs typeface="Arial"/>
                        </a:rPr>
                        <a:t>No responses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1987080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A90AE76-AEC0-4FB1-899E-2CC6EF255895}"/>
              </a:ext>
            </a:extLst>
          </p:cNvPr>
          <p:cNvSpPr txBox="1"/>
          <p:nvPr/>
        </p:nvSpPr>
        <p:spPr>
          <a:xfrm>
            <a:off x="197026" y="85513"/>
            <a:ext cx="8883179" cy="400110"/>
          </a:xfrm>
          <a:prstGeom prst="rect">
            <a:avLst/>
          </a:prstGeom>
          <a:noFill/>
        </p:spPr>
        <p:txBody>
          <a:bodyPr wrap="square" lIns="91440" tIns="45720" rIns="91440" bIns="45720" rtlCol="0" anchor="t">
            <a:spAutoFit/>
          </a:bodyPr>
          <a:lstStyle/>
          <a:p>
            <a:r>
              <a:rPr lang="en-US" sz="2000" b="1" dirty="0">
                <a:solidFill>
                  <a:schemeClr val="accent1"/>
                </a:solidFill>
              </a:rPr>
              <a:t>XRN4922 CSSC Shipper BRD </a:t>
            </a:r>
          </a:p>
        </p:txBody>
      </p:sp>
      <p:graphicFrame>
        <p:nvGraphicFramePr>
          <p:cNvPr id="7" name="Table 6">
            <a:extLst>
              <a:ext uri="{FF2B5EF4-FFF2-40B4-BE49-F238E27FC236}">
                <a16:creationId xmlns:a16="http://schemas.microsoft.com/office/drawing/2014/main" id="{59F11301-F06E-448F-B0FA-1BEAB62BBB26}"/>
              </a:ext>
            </a:extLst>
          </p:cNvPr>
          <p:cNvGraphicFramePr>
            <a:graphicFrameLocks noGrp="1"/>
          </p:cNvGraphicFramePr>
          <p:nvPr>
            <p:extLst>
              <p:ext uri="{D42A27DB-BD31-4B8C-83A1-F6EECF244321}">
                <p14:modId xmlns:p14="http://schemas.microsoft.com/office/powerpoint/2010/main" val="1734899329"/>
              </p:ext>
            </p:extLst>
          </p:nvPr>
        </p:nvGraphicFramePr>
        <p:xfrm>
          <a:off x="120591" y="485624"/>
          <a:ext cx="8959613" cy="3611456"/>
        </p:xfrm>
        <a:graphic>
          <a:graphicData uri="http://schemas.openxmlformats.org/drawingml/2006/table">
            <a:tbl>
              <a:tblPr firstRow="1" firstCol="1" bandRow="1">
                <a:tableStyleId>{5940675A-B579-460E-94D1-54222C63F5DA}</a:tableStyleId>
              </a:tblPr>
              <a:tblGrid>
                <a:gridCol w="1774181">
                  <a:extLst>
                    <a:ext uri="{9D8B030D-6E8A-4147-A177-3AD203B41FA5}">
                      <a16:colId xmlns:a16="http://schemas.microsoft.com/office/drawing/2014/main" val="20001"/>
                    </a:ext>
                  </a:extLst>
                </a:gridCol>
                <a:gridCol w="975799">
                  <a:extLst>
                    <a:ext uri="{9D8B030D-6E8A-4147-A177-3AD203B41FA5}">
                      <a16:colId xmlns:a16="http://schemas.microsoft.com/office/drawing/2014/main" val="20006"/>
                    </a:ext>
                  </a:extLst>
                </a:gridCol>
                <a:gridCol w="709672">
                  <a:extLst>
                    <a:ext uri="{9D8B030D-6E8A-4147-A177-3AD203B41FA5}">
                      <a16:colId xmlns:a16="http://schemas.microsoft.com/office/drawing/2014/main" val="1990762972"/>
                    </a:ext>
                  </a:extLst>
                </a:gridCol>
                <a:gridCol w="536224">
                  <a:extLst>
                    <a:ext uri="{9D8B030D-6E8A-4147-A177-3AD203B41FA5}">
                      <a16:colId xmlns:a16="http://schemas.microsoft.com/office/drawing/2014/main" val="20007"/>
                    </a:ext>
                  </a:extLst>
                </a:gridCol>
                <a:gridCol w="539389">
                  <a:extLst>
                    <a:ext uri="{9D8B030D-6E8A-4147-A177-3AD203B41FA5}">
                      <a16:colId xmlns:a16="http://schemas.microsoft.com/office/drawing/2014/main" val="20008"/>
                    </a:ext>
                  </a:extLst>
                </a:gridCol>
                <a:gridCol w="4424348">
                  <a:extLst>
                    <a:ext uri="{9D8B030D-6E8A-4147-A177-3AD203B41FA5}">
                      <a16:colId xmlns:a16="http://schemas.microsoft.com/office/drawing/2014/main" val="20009"/>
                    </a:ext>
                  </a:extLst>
                </a:gridCol>
              </a:tblGrid>
              <a:tr h="229514">
                <a:tc gridSpan="6">
                  <a:txBody>
                    <a:bodyPr/>
                    <a:lstStyle/>
                    <a:p>
                      <a:pPr algn="l">
                        <a:lnSpc>
                          <a:spcPct val="115000"/>
                        </a:lnSpc>
                        <a:spcAft>
                          <a:spcPts val="0"/>
                        </a:spcAft>
                      </a:pPr>
                      <a:r>
                        <a:rPr lang="en-GB" sz="1000" kern="1200" dirty="0">
                          <a:solidFill>
                            <a:schemeClr val="tx1"/>
                          </a:solidFill>
                          <a:effectLst/>
                          <a:latin typeface="+mn-lt"/>
                          <a:ea typeface="+mn-ea"/>
                          <a:cs typeface="+mn-cs"/>
                        </a:rPr>
                        <a:t>Functional Changes</a:t>
                      </a:r>
                    </a:p>
                  </a:txBody>
                  <a:tcPr marL="59044" marR="59044" marT="0" marB="0">
                    <a:solidFill>
                      <a:schemeClr val="tx2">
                        <a:lumMod val="40000"/>
                        <a:lumOff val="60000"/>
                      </a:schemeClr>
                    </a:solidFill>
                  </a:tcPr>
                </a:tc>
                <a:tc hMerge="1">
                  <a:txBody>
                    <a:bodyPr/>
                    <a:lstStyle/>
                    <a:p>
                      <a:pPr>
                        <a:lnSpc>
                          <a:spcPct val="115000"/>
                        </a:lnSpc>
                        <a:spcAft>
                          <a:spcPts val="0"/>
                        </a:spcAft>
                      </a:pPr>
                      <a:endParaRPr lang="en-GB" sz="1000">
                        <a:effectLst/>
                        <a:latin typeface="Calibri"/>
                        <a:ea typeface="Calibri"/>
                        <a:cs typeface="Times New Roman"/>
                      </a:endParaRP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nSpc>
                          <a:spcPct val="115000"/>
                        </a:lnSpc>
                        <a:spcAft>
                          <a:spcPts val="0"/>
                        </a:spcAft>
                      </a:pPr>
                      <a:endParaRPr lang="en-GB" sz="800">
                        <a:effectLst/>
                        <a:latin typeface="Arial" panose="020B0604020202020204" pitchFamily="34" charset="0"/>
                        <a:ea typeface="Calibri"/>
                        <a:cs typeface="Arial" panose="020B0604020202020204" pitchFamily="34" charset="0"/>
                      </a:endParaRPr>
                    </a:p>
                  </a:txBody>
                  <a:tcPr marL="59044" marR="59044" marT="0" marB="0">
                    <a:solidFill>
                      <a:schemeClr val="accent4">
                        <a:lumMod val="40000"/>
                        <a:lumOff val="60000"/>
                      </a:schemeClr>
                    </a:solidFill>
                  </a:tcPr>
                </a:tc>
                <a:extLst>
                  <a:ext uri="{0D108BD9-81ED-4DB2-BD59-A6C34878D82A}">
                    <a16:rowId xmlns:a16="http://schemas.microsoft.com/office/drawing/2014/main" val="1781183799"/>
                  </a:ext>
                </a:extLst>
              </a:tr>
              <a:tr h="480387">
                <a:tc rowSpan="3">
                  <a:txBody>
                    <a:bodyPr/>
                    <a:lstStyle/>
                    <a:p>
                      <a:pPr>
                        <a:lnSpc>
                          <a:spcPct val="115000"/>
                        </a:lnSpc>
                        <a:spcAft>
                          <a:spcPts val="0"/>
                        </a:spcAft>
                      </a:pPr>
                      <a:endParaRPr lang="en-US" sz="12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Change Pack ref: </a:t>
                      </a:r>
                      <a:r>
                        <a:rPr lang="en-GB" sz="1100" kern="1200" dirty="0">
                          <a:solidFill>
                            <a:schemeClr val="tx1"/>
                          </a:solidFill>
                          <a:effectLst/>
                          <a:latin typeface="+mn-lt"/>
                          <a:ea typeface="+mn-ea"/>
                          <a:cs typeface="+mn-cs"/>
                        </a:rPr>
                        <a:t> </a:t>
                      </a:r>
                    </a:p>
                    <a:p>
                      <a:pPr>
                        <a:lnSpc>
                          <a:spcPct val="115000"/>
                        </a:lnSpc>
                        <a:spcAft>
                          <a:spcPts val="0"/>
                        </a:spcAft>
                      </a:pPr>
                      <a:r>
                        <a:rPr lang="en-GB" sz="1100" kern="1200" dirty="0">
                          <a:solidFill>
                            <a:schemeClr val="tx1"/>
                          </a:solidFill>
                          <a:effectLst/>
                          <a:latin typeface="+mn-lt"/>
                          <a:ea typeface="+mn-ea"/>
                          <a:cs typeface="+mn-cs"/>
                          <a:hlinkClick r:id="rId2"/>
                        </a:rPr>
                        <a:t>2809 – MT - PO</a:t>
                      </a:r>
                      <a:endParaRPr lang="en-GB" sz="1100" kern="1200" dirty="0">
                        <a:solidFill>
                          <a:schemeClr val="tx1"/>
                        </a:solidFill>
                        <a:effectLst/>
                        <a:latin typeface="+mn-lt"/>
                        <a:ea typeface="+mn-ea"/>
                        <a:cs typeface="+mn-cs"/>
                      </a:endParaRP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Release: </a:t>
                      </a:r>
                      <a:r>
                        <a:rPr lang="en-GB" sz="1100" b="0" kern="1200" dirty="0">
                          <a:solidFill>
                            <a:schemeClr val="tx1"/>
                          </a:solidFill>
                          <a:effectLst/>
                          <a:latin typeface="+mn-lt"/>
                          <a:ea typeface="+mn-ea"/>
                          <a:cs typeface="+mn-cs"/>
                        </a:rPr>
                        <a:t>CSSC</a:t>
                      </a:r>
                    </a:p>
                    <a:p>
                      <a:pPr>
                        <a:lnSpc>
                          <a:spcPct val="115000"/>
                        </a:lnSpc>
                        <a:spcAft>
                          <a:spcPts val="0"/>
                        </a:spcAft>
                      </a:pPr>
                      <a:endParaRPr lang="en-GB" sz="1100" b="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Voting: </a:t>
                      </a:r>
                      <a:r>
                        <a:rPr lang="en-GB" sz="1100" b="0" kern="1200" dirty="0">
                          <a:solidFill>
                            <a:schemeClr val="tx1"/>
                          </a:solidFill>
                          <a:effectLst/>
                          <a:latin typeface="+mn-lt"/>
                          <a:ea typeface="+mn-ea"/>
                          <a:cs typeface="+mn-cs"/>
                        </a:rPr>
                        <a:t>Shipper</a:t>
                      </a:r>
                    </a:p>
                    <a:p>
                      <a:pPr>
                        <a:lnSpc>
                          <a:spcPct val="115000"/>
                        </a:lnSpc>
                        <a:spcAft>
                          <a:spcPts val="0"/>
                        </a:spcAft>
                      </a:pPr>
                      <a:endParaRPr lang="en-GB" sz="1100" kern="1200" dirty="0">
                        <a:solidFill>
                          <a:schemeClr val="tx1"/>
                        </a:solidFill>
                        <a:effectLst/>
                        <a:latin typeface="+mn-lt"/>
                        <a:ea typeface="+mn-ea"/>
                        <a:cs typeface="+mn-cs"/>
                      </a:endParaRPr>
                    </a:p>
                    <a:p>
                      <a:pPr>
                        <a:lnSpc>
                          <a:spcPct val="115000"/>
                        </a:lnSpc>
                        <a:spcAft>
                          <a:spcPts val="0"/>
                        </a:spcAft>
                      </a:pPr>
                      <a:r>
                        <a:rPr lang="en-GB" sz="1100" b="1" kern="1200" dirty="0">
                          <a:solidFill>
                            <a:schemeClr val="tx1"/>
                          </a:solidFill>
                          <a:effectLst/>
                          <a:latin typeface="+mn-lt"/>
                          <a:ea typeface="+mn-ea"/>
                          <a:cs typeface="+mn-cs"/>
                        </a:rPr>
                        <a:t>Funding: </a:t>
                      </a:r>
                      <a:r>
                        <a:rPr lang="en-GB" sz="1100" b="0" kern="1200" dirty="0">
                          <a:solidFill>
                            <a:schemeClr val="tx1"/>
                          </a:solidFill>
                          <a:effectLst/>
                          <a:latin typeface="+mn-lt"/>
                          <a:ea typeface="+mn-ea"/>
                          <a:cs typeface="+mn-cs"/>
                        </a:rPr>
                        <a:t>CSSC</a:t>
                      </a:r>
                    </a:p>
                  </a:txBody>
                  <a:tcPr marL="59044" marR="59044" marT="0" marB="0">
                    <a:noFill/>
                  </a:tcPr>
                </a:tc>
                <a:tc gridSpan="4">
                  <a:txBody>
                    <a:bodyPr/>
                    <a:lstStyle/>
                    <a:p>
                      <a:pPr>
                        <a:lnSpc>
                          <a:spcPct val="115000"/>
                        </a:lnSpc>
                        <a:spcAft>
                          <a:spcPts val="0"/>
                        </a:spcAft>
                      </a:pPr>
                      <a:r>
                        <a:rPr lang="en-GB" sz="1000" kern="1200">
                          <a:solidFill>
                            <a:schemeClr val="tx1"/>
                          </a:solidFill>
                          <a:effectLst/>
                          <a:latin typeface="+mn-lt"/>
                          <a:ea typeface="+mn-ea"/>
                          <a:cs typeface="+mn-cs"/>
                        </a:rPr>
                        <a:t>Solution &amp; Implementation Summary outcome</a:t>
                      </a:r>
                    </a:p>
                  </a:txBody>
                  <a:tcPr marL="59044" marR="59044" marT="0" marB="0">
                    <a:solidFill>
                      <a:schemeClr val="accent4">
                        <a:lumMod val="40000"/>
                        <a:lumOff val="60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nSpc>
                          <a:spcPct val="115000"/>
                        </a:lnSpc>
                        <a:spcAft>
                          <a:spcPts val="0"/>
                        </a:spcAft>
                      </a:pPr>
                      <a:r>
                        <a:rPr lang="en-GB" sz="1000" kern="1200">
                          <a:solidFill>
                            <a:schemeClr val="tx1"/>
                          </a:solidFill>
                          <a:effectLst/>
                          <a:latin typeface="+mn-lt"/>
                          <a:ea typeface="+mn-ea"/>
                          <a:cs typeface="+mn-cs"/>
                        </a:rPr>
                        <a:t>Comments</a:t>
                      </a:r>
                    </a:p>
                  </a:txBody>
                  <a:tcPr marL="59044" marR="59044" marT="0" marB="0">
                    <a:solidFill>
                      <a:schemeClr val="accent4">
                        <a:lumMod val="40000"/>
                        <a:lumOff val="60000"/>
                      </a:schemeClr>
                    </a:solidFill>
                  </a:tcPr>
                </a:tc>
                <a:extLst>
                  <a:ext uri="{0D108BD9-81ED-4DB2-BD59-A6C34878D82A}">
                    <a16:rowId xmlns:a16="http://schemas.microsoft.com/office/drawing/2014/main" val="10000"/>
                  </a:ext>
                </a:extLst>
              </a:tr>
              <a:tr h="229514">
                <a:tc vMerge="1">
                  <a:txBody>
                    <a:bodyPr/>
                    <a:lstStyle/>
                    <a:p>
                      <a:endParaRPr lang="en-GB"/>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Organisation </a:t>
                      </a:r>
                    </a:p>
                  </a:txBody>
                  <a:tcPr marL="59044" marR="59044" marT="0" marB="0">
                    <a:solidFill>
                      <a:schemeClr val="accent4">
                        <a:lumMod val="40000"/>
                        <a:lumOff val="60000"/>
                      </a:schemeClr>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kern="1200">
                          <a:solidFill>
                            <a:schemeClr val="tx1"/>
                          </a:solidFill>
                          <a:effectLst/>
                          <a:latin typeface="+mn-lt"/>
                          <a:ea typeface="+mn-ea"/>
                          <a:cs typeface="+mn-cs"/>
                        </a:rPr>
                        <a:t>Approve</a:t>
                      </a:r>
                    </a:p>
                  </a:txBody>
                  <a:tcPr marL="59044" marR="59044" marT="0" marB="0">
                    <a:solidFill>
                      <a:srgbClr val="92D050"/>
                    </a:solidFill>
                  </a:tcPr>
                </a:tc>
                <a:tc>
                  <a:txBody>
                    <a:bodyPr/>
                    <a:lstStyle/>
                    <a:p>
                      <a:pPr algn="ctr" fontAlgn="ctr"/>
                      <a:r>
                        <a:rPr lang="en-GB" sz="1000" kern="1200">
                          <a:solidFill>
                            <a:schemeClr val="tx1"/>
                          </a:solidFill>
                          <a:effectLst/>
                          <a:latin typeface="+mn-lt"/>
                          <a:ea typeface="+mn-ea"/>
                          <a:cs typeface="+mn-cs"/>
                        </a:rPr>
                        <a:t>Defer </a:t>
                      </a:r>
                    </a:p>
                  </a:txBody>
                  <a:tcPr marL="6350" marR="6350" marT="6350" marB="0">
                    <a:solidFill>
                      <a:srgbClr val="FFBF00"/>
                    </a:solidFill>
                  </a:tcPr>
                </a:tc>
                <a:tc>
                  <a:txBody>
                    <a:bodyPr/>
                    <a:lstStyle/>
                    <a:p>
                      <a:pPr>
                        <a:lnSpc>
                          <a:spcPct val="115000"/>
                        </a:lnSpc>
                        <a:spcAft>
                          <a:spcPts val="0"/>
                        </a:spcAft>
                      </a:pPr>
                      <a:r>
                        <a:rPr lang="en-GB" sz="1000" kern="1200">
                          <a:solidFill>
                            <a:schemeClr val="tx1"/>
                          </a:solidFill>
                          <a:effectLst/>
                          <a:latin typeface="+mn-lt"/>
                          <a:ea typeface="+mn-ea"/>
                          <a:cs typeface="+mn-cs"/>
                        </a:rPr>
                        <a:t>Reject</a:t>
                      </a:r>
                    </a:p>
                  </a:txBody>
                  <a:tcPr marL="59044" marR="59044" marT="0" marB="0">
                    <a:solidFill>
                      <a:srgbClr val="FF0000"/>
                    </a:solidFill>
                  </a:tcPr>
                </a:tc>
                <a:tc vMerge="1">
                  <a:txBody>
                    <a:bodyPr/>
                    <a:lstStyle/>
                    <a:p>
                      <a:endParaRPr lang="en-GB"/>
                    </a:p>
                  </a:txBody>
                  <a:tcPr/>
                </a:tc>
                <a:extLst>
                  <a:ext uri="{0D108BD9-81ED-4DB2-BD59-A6C34878D82A}">
                    <a16:rowId xmlns:a16="http://schemas.microsoft.com/office/drawing/2014/main" val="10001"/>
                  </a:ext>
                </a:extLst>
              </a:tr>
              <a:tr h="2672041">
                <a:tc vMerge="1">
                  <a:txBody>
                    <a:bodyPr/>
                    <a:lstStyle/>
                    <a:p>
                      <a:pPr>
                        <a:lnSpc>
                          <a:spcPct val="115000"/>
                        </a:lnSpc>
                        <a:spcAft>
                          <a:spcPts val="0"/>
                        </a:spcAft>
                      </a:pPr>
                      <a:endParaRPr lang="en-GB" sz="1050" kern="1200">
                        <a:solidFill>
                          <a:schemeClr val="tx1"/>
                        </a:solidFill>
                        <a:effectLst/>
                        <a:latin typeface="+mn-lt"/>
                        <a:ea typeface="+mn-ea"/>
                        <a:cs typeface="+mn-cs"/>
                      </a:endParaRPr>
                    </a:p>
                  </a:txBody>
                  <a:tcPr marL="59044" marR="59044" marT="0" marB="0"/>
                </a:tc>
                <a:tc>
                  <a:txBody>
                    <a:bodyPr/>
                    <a:lstStyle/>
                    <a:p>
                      <a:endParaRPr lang="en-GB"/>
                    </a:p>
                  </a:txBody>
                  <a:tcPr marL="6350" marR="6350" marT="6350" marB="0" anchor="ct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fontAlgn="ctr"/>
                      <a:endParaRPr lang="en-GB" sz="1100" kern="1200" dirty="0">
                        <a:solidFill>
                          <a:schemeClr val="tx1"/>
                        </a:solidFill>
                        <a:effectLst/>
                        <a:latin typeface="+mn-lt"/>
                        <a:ea typeface="+mn-ea"/>
                        <a:cs typeface="+mn-cs"/>
                      </a:endParaRPr>
                    </a:p>
                  </a:txBody>
                  <a:tcPr marL="6350" marR="6350" marT="6350" marB="0" anchor="ctr">
                    <a:noFill/>
                  </a:tcPr>
                </a:tc>
                <a:tc>
                  <a:txBody>
                    <a:bodyPr/>
                    <a:lstStyle/>
                    <a:p>
                      <a:pPr algn="ctr">
                        <a:lnSpc>
                          <a:spcPct val="115000"/>
                        </a:lnSpc>
                        <a:spcAft>
                          <a:spcPts val="0"/>
                        </a:spcAft>
                      </a:pPr>
                      <a:endParaRPr lang="en-GB" sz="1100" kern="1200" dirty="0">
                        <a:solidFill>
                          <a:schemeClr val="tx1"/>
                        </a:solidFill>
                        <a:effectLst/>
                        <a:latin typeface="+mn-lt"/>
                        <a:ea typeface="+mn-ea"/>
                        <a:cs typeface="+mn-cs"/>
                      </a:endParaRPr>
                    </a:p>
                  </a:txBody>
                  <a:tcPr marL="59044" marR="59044" marT="0" marB="0" anchor="ctr"/>
                </a:tc>
                <a:tc>
                  <a:txBody>
                    <a:bodyPr/>
                    <a:lstStyle/>
                    <a:p>
                      <a:pPr algn="ctr" fontAlgn="ctr"/>
                      <a:r>
                        <a:rPr lang="en-US" sz="1600" b="1" kern="1200" dirty="0">
                          <a:solidFill>
                            <a:schemeClr val="tx1"/>
                          </a:solidFill>
                          <a:effectLst/>
                          <a:latin typeface="+mn-lt"/>
                          <a:cs typeface="Arial"/>
                        </a:rPr>
                        <a:t>No responses received</a:t>
                      </a:r>
                    </a:p>
                  </a:txBody>
                  <a:tcPr marL="6350" marR="6350" marT="6350" marB="0" anchor="ctr"/>
                </a:tc>
                <a:extLst>
                  <a:ext uri="{0D108BD9-81ED-4DB2-BD59-A6C34878D82A}">
                    <a16:rowId xmlns:a16="http://schemas.microsoft.com/office/drawing/2014/main" val="941584291"/>
                  </a:ext>
                </a:extLst>
              </a:tr>
            </a:tbl>
          </a:graphicData>
        </a:graphic>
      </p:graphicFrame>
    </p:spTree>
    <p:extLst>
      <p:ext uri="{BB962C8B-B14F-4D97-AF65-F5344CB8AC3E}">
        <p14:creationId xmlns:p14="http://schemas.microsoft.com/office/powerpoint/2010/main" val="3251790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000"/>
              <a:t>Standalone Change Documents for Approval (BER, CCR, EQR)</a:t>
            </a:r>
            <a:endParaRPr lang="en-GB" sz="140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442844"/>
          </a:xfrm>
        </p:spPr>
        <p:txBody>
          <a:bodyPr>
            <a:normAutofit/>
          </a:bodyPr>
          <a:lstStyle/>
          <a:p>
            <a:r>
              <a:rPr lang="en-US" sz="1800" dirty="0"/>
              <a:t>CCR for XRN5038 Convert Class 2, 3 or 4 meter points to Class 1 when [G2.3.15] criteria are met (MOD 0691) </a:t>
            </a:r>
          </a:p>
          <a:p>
            <a:pPr marL="0" indent="0">
              <a:buNone/>
            </a:pPr>
            <a:endParaRPr lang="en-US" sz="1600" dirty="0"/>
          </a:p>
          <a:p>
            <a:pPr lvl="1"/>
            <a:r>
              <a:rPr lang="en-US" sz="1400" dirty="0"/>
              <a:t>Voting Shipper</a:t>
            </a:r>
          </a:p>
          <a:p>
            <a:pPr lvl="1"/>
            <a:endParaRPr lang="en-US" sz="1400" dirty="0"/>
          </a:p>
          <a:p>
            <a:pPr marL="457200" lvl="1" indent="0">
              <a:buNone/>
            </a:pPr>
            <a:endParaRPr lang="en-US" sz="1400" dirty="0"/>
          </a:p>
          <a:p>
            <a:pPr lvl="1"/>
            <a:endParaRPr lang="en-US" sz="1400" dirty="0"/>
          </a:p>
        </p:txBody>
      </p:sp>
      <p:graphicFrame>
        <p:nvGraphicFramePr>
          <p:cNvPr id="3" name="Object 2">
            <a:extLst>
              <a:ext uri="{FF2B5EF4-FFF2-40B4-BE49-F238E27FC236}">
                <a16:creationId xmlns:a16="http://schemas.microsoft.com/office/drawing/2014/main" id="{78D69035-BA84-4AAA-8606-61359E61C8F4}"/>
              </a:ext>
            </a:extLst>
          </p:cNvPr>
          <p:cNvGraphicFramePr>
            <a:graphicFrameLocks noChangeAspect="1"/>
          </p:cNvGraphicFramePr>
          <p:nvPr>
            <p:extLst>
              <p:ext uri="{D42A27DB-BD31-4B8C-83A1-F6EECF244321}">
                <p14:modId xmlns:p14="http://schemas.microsoft.com/office/powerpoint/2010/main" val="819098570"/>
              </p:ext>
            </p:extLst>
          </p:nvPr>
        </p:nvGraphicFramePr>
        <p:xfrm>
          <a:off x="7882468" y="1252008"/>
          <a:ext cx="914400" cy="792163"/>
        </p:xfrm>
        <a:graphic>
          <a:graphicData uri="http://schemas.openxmlformats.org/presentationml/2006/ole">
            <mc:AlternateContent xmlns:mc="http://schemas.openxmlformats.org/markup-compatibility/2006">
              <mc:Choice xmlns:v="urn:schemas-microsoft-com:vml" Requires="v">
                <p:oleObj spid="_x0000_s2051"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78D69035-BA84-4AAA-8606-61359E61C8F4}"/>
                          </a:ext>
                        </a:extLst>
                      </p:cNvPr>
                      <p:cNvPicPr/>
                      <p:nvPr/>
                    </p:nvPicPr>
                    <p:blipFill>
                      <a:blip r:embed="rId5"/>
                      <a:stretch>
                        <a:fillRect/>
                      </a:stretch>
                    </p:blipFill>
                    <p:spPr>
                      <a:xfrm>
                        <a:off x="7882468" y="125200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0"/>
            <a:ext cx="8229600" cy="637580"/>
          </a:xfrm>
        </p:spPr>
        <p:txBody>
          <a:bodyPr>
            <a:normAutofit/>
          </a:bodyPr>
          <a:lstStyle/>
          <a:p>
            <a:r>
              <a:rPr lang="en-GB" sz="2000">
                <a:latin typeface="Arial"/>
                <a:cs typeface="Arial"/>
              </a:rPr>
              <a:t>XRN5294 – Minor Release Drop 9 -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8962" y="494617"/>
          <a:ext cx="8693205" cy="4483094"/>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9227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9227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9227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9227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8118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lvl="0" indent="-171450" algn="l">
                        <a:buFont typeface="Arial" panose="020B0604020202020204" pitchFamily="34" charset="0"/>
                        <a:buChar char="•"/>
                      </a:pPr>
                      <a:r>
                        <a:rPr lang="en-GB" sz="900"/>
                        <a:t>Post Implementation Support completed successfully on 23</a:t>
                      </a:r>
                      <a:r>
                        <a:rPr lang="en-GB" sz="900" baseline="30000"/>
                        <a:t>rd</a:t>
                      </a:r>
                      <a:r>
                        <a:rPr lang="en-GB" sz="900"/>
                        <a:t> April</a:t>
                      </a:r>
                      <a:endParaRPr lang="en-US"/>
                    </a:p>
                    <a:p>
                      <a:pPr marL="171450" lvl="0" indent="-171450" algn="l">
                        <a:buFont typeface="Arial" panose="020B0604020202020204" pitchFamily="34" charset="0"/>
                        <a:buChar char="•"/>
                      </a:pPr>
                      <a:r>
                        <a:rPr lang="en-GB" sz="900"/>
                        <a:t>No defects raised</a:t>
                      </a:r>
                    </a:p>
                    <a:p>
                      <a:pPr marL="171450" indent="-171450" algn="l">
                        <a:buFont typeface="Arial" panose="020B0604020202020204" pitchFamily="34" charset="0"/>
                        <a:buChar char="•"/>
                      </a:pPr>
                      <a:r>
                        <a:rPr lang="en-GB" sz="900"/>
                        <a:t>CCR issued for May ChMC for approval</a:t>
                      </a:r>
                    </a:p>
                    <a:p>
                      <a:pPr marL="285750" indent="-285750" algn="l">
                        <a:buFont typeface="Arial" panose="020B0604020202020204" pitchFamily="34" charset="0"/>
                        <a:buChar char="•"/>
                      </a:pPr>
                      <a:endParaRPr lang="en-GB" sz="900"/>
                    </a:p>
                    <a:p>
                      <a:r>
                        <a:rPr lang="en-GB" sz="900" b="1"/>
                        <a:t>Decision in May ChMC</a:t>
                      </a:r>
                    </a:p>
                    <a:p>
                      <a:endParaRPr lang="en-GB" sz="900" b="1"/>
                    </a:p>
                    <a:p>
                      <a:r>
                        <a:rPr lang="en-GB" sz="900"/>
                        <a:t>CCR approval being sought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0348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ct val="0"/>
                        </a:spcBef>
                        <a:spcAft>
                          <a:spcPct val="0"/>
                        </a:spcAft>
                        <a:buFont typeface="Arial" panose="020B0604020202020204" pitchFamily="34" charset="0"/>
                        <a:buNone/>
                      </a:pPr>
                      <a:r>
                        <a:rPr lang="en-US" sz="900" b="0" i="0" u="none" strike="noStrike" kern="1200" cap="none" normalizeH="0" baseline="0" noProof="0">
                          <a:ln>
                            <a:noFill/>
                          </a:ln>
                          <a:solidFill>
                            <a:schemeClr val="tx1"/>
                          </a:solidFill>
                          <a:effectLst/>
                          <a:latin typeface="Arial"/>
                        </a:rPr>
                        <a:t>None Applicable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4721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r>
                        <a:rPr kumimoji="0" lang="en-US" sz="900" kern="1200">
                          <a:solidFill>
                            <a:schemeClr val="tx1"/>
                          </a:solidFill>
                          <a:effectLst/>
                          <a:latin typeface="+mn-lt"/>
                          <a:ea typeface="+mn-ea"/>
                          <a:cs typeface="+mn-cs"/>
                        </a:rPr>
                        <a:t>On track to complete within approved spend</a:t>
                      </a:r>
                      <a:r>
                        <a:rPr lang="en-US" sz="900" kern="1200">
                          <a:solidFill>
                            <a:schemeClr val="tx1"/>
                          </a:solidFill>
                          <a:effectLst/>
                          <a:latin typeface="+mn-lt"/>
                          <a:ea typeface="+mn-ea"/>
                          <a:cs typeface="+mn-cs"/>
                        </a:rPr>
                        <a:t> </a:t>
                      </a:r>
                      <a:endParaRPr kumimoji="0" lang="en-US" sz="90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57184">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lang="en-US" sz="900" b="1" i="0" u="none" strike="noStrike" kern="1200" cap="none" normalizeH="0" baseline="0">
                          <a:ln>
                            <a:noFill/>
                          </a:ln>
                          <a:solidFill>
                            <a:schemeClr val="tx1"/>
                          </a:solidFill>
                          <a:effectLst/>
                          <a:latin typeface="+mn-lt"/>
                          <a:ea typeface="Verdana"/>
                          <a:cs typeface="Arial"/>
                        </a:rPr>
                        <a:t>There are 2 changes within Minor Release 9:</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lang="en-US" sz="900" b="1" i="0" u="none" strike="noStrike" kern="1200" cap="none" normalizeH="0" baseline="0">
                        <a:ln>
                          <a:noFill/>
                        </a:ln>
                        <a:solidFill>
                          <a:schemeClr val="tx1"/>
                        </a:solidFill>
                        <a:effectLst/>
                        <a:latin typeface="+mn-lt"/>
                        <a:ea typeface="Verdana"/>
                        <a:cs typeface="Arial"/>
                      </a:endParaRP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0" i="0" u="none" strike="noStrike" kern="1200" cap="none" normalizeH="0" baseline="0">
                          <a:ln>
                            <a:noFill/>
                          </a:ln>
                          <a:solidFill>
                            <a:schemeClr val="tx1"/>
                          </a:solidFill>
                          <a:effectLst/>
                          <a:latin typeface="+mn-lt"/>
                          <a:ea typeface="Verdana"/>
                          <a:cs typeface="Arial"/>
                        </a:rPr>
                        <a:t>XRN5080 -  Failure to Supply Gas (FSG-GSOP1) – System Changes</a:t>
                      </a:r>
                    </a:p>
                    <a:p>
                      <a:pPr marL="0" marR="0" lvl="0" indent="0" algn="l" rtl="0" eaLnBrk="1" fontAlgn="base" latinLnBrk="0" hangingPunct="1">
                        <a:lnSpc>
                          <a:spcPct val="100000"/>
                        </a:lnSpc>
                        <a:spcBef>
                          <a:spcPct val="0"/>
                        </a:spcBef>
                        <a:spcAft>
                          <a:spcPct val="0"/>
                        </a:spcAft>
                        <a:buClrTx/>
                        <a:buSzTx/>
                        <a:buFont typeface="Arial" pitchFamily="34" charset="0"/>
                        <a:buNone/>
                      </a:pPr>
                      <a:r>
                        <a:rPr lang="en-US" sz="900" b="0" i="0" u="none" strike="noStrike" kern="1200" cap="none" normalizeH="0" baseline="0">
                          <a:ln>
                            <a:noFill/>
                          </a:ln>
                          <a:solidFill>
                            <a:schemeClr val="tx1"/>
                          </a:solidFill>
                          <a:effectLst/>
                          <a:latin typeface="+mn-lt"/>
                          <a:ea typeface="Verdana"/>
                          <a:cs typeface="Arial"/>
                        </a:rPr>
                        <a:t>XRN5135 -  DNO and NTS Invoice to Shippers and DNs VAT Compliance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A353AEC7-A186-4F55-88FB-6EEF87F130B6}"/>
              </a:ext>
            </a:extLst>
          </p:cNvPr>
          <p:cNvSpPr txBox="1"/>
          <p:nvPr/>
        </p:nvSpPr>
        <p:spPr>
          <a:xfrm>
            <a:off x="138962" y="4977711"/>
            <a:ext cx="1499128" cy="200055"/>
          </a:xfrm>
          <a:prstGeom prst="rect">
            <a:avLst/>
          </a:prstGeom>
          <a:noFill/>
        </p:spPr>
        <p:txBody>
          <a:bodyPr wrap="none" lIns="91440" tIns="45720" rIns="91440" bIns="45720" rtlCol="0" anchor="t">
            <a:spAutoFit/>
          </a:bodyPr>
          <a:lstStyle/>
          <a:p>
            <a:r>
              <a:rPr lang="en-GB" sz="700"/>
              <a:t>Slide Updated on 27th April 2021</a:t>
            </a:r>
            <a:endParaRPr lang="en-GB" sz="700">
              <a:cs typeface="Arial"/>
            </a:endParaRPr>
          </a:p>
        </p:txBody>
      </p:sp>
      <p:pic>
        <p:nvPicPr>
          <p:cNvPr id="3" name="Picture 6">
            <a:extLst>
              <a:ext uri="{FF2B5EF4-FFF2-40B4-BE49-F238E27FC236}">
                <a16:creationId xmlns:a16="http://schemas.microsoft.com/office/drawing/2014/main" id="{06E87007-FF0C-4A8A-B8B7-0E074B29FE01}"/>
              </a:ext>
            </a:extLst>
          </p:cNvPr>
          <p:cNvPicPr>
            <a:picLocks noChangeAspect="1"/>
          </p:cNvPicPr>
          <p:nvPr/>
        </p:nvPicPr>
        <p:blipFill>
          <a:blip r:embed="rId3"/>
          <a:stretch>
            <a:fillRect/>
          </a:stretch>
        </p:blipFill>
        <p:spPr>
          <a:xfrm>
            <a:off x="4271963" y="2156945"/>
            <a:ext cx="4227512" cy="932798"/>
          </a:xfrm>
          <a:prstGeom prst="rect">
            <a:avLst/>
          </a:prstGeom>
        </p:spPr>
      </p:pic>
    </p:spTree>
    <p:extLst>
      <p:ext uri="{BB962C8B-B14F-4D97-AF65-F5344CB8AC3E}">
        <p14:creationId xmlns:p14="http://schemas.microsoft.com/office/powerpoint/2010/main" val="3100745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US" sz="2000" dirty="0"/>
              <a:t>XRN5294 – Minor Release Drop 9  - </a:t>
            </a:r>
            <a:r>
              <a:rPr lang="en-GB" sz="2000" dirty="0"/>
              <a:t>Approval</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442844"/>
          </a:xfrm>
        </p:spPr>
        <p:txBody>
          <a:bodyPr>
            <a:normAutofit/>
          </a:bodyPr>
          <a:lstStyle/>
          <a:p>
            <a:r>
              <a:rPr lang="en-US" sz="1800" dirty="0"/>
              <a:t>CCR for XRN5294 – Minor Release Drop 9 </a:t>
            </a:r>
          </a:p>
          <a:p>
            <a:pPr marL="0" indent="0">
              <a:buNone/>
            </a:pPr>
            <a:endParaRPr lang="en-US" sz="1600" dirty="0"/>
          </a:p>
          <a:p>
            <a:pPr lvl="1"/>
            <a:r>
              <a:rPr lang="en-US" sz="1400" dirty="0"/>
              <a:t>Voting Shipper, DNO, IGT, NTS</a:t>
            </a:r>
          </a:p>
          <a:p>
            <a:pPr lvl="1"/>
            <a:endParaRPr lang="en-US" sz="1400" dirty="0"/>
          </a:p>
          <a:p>
            <a:pPr marL="457200" lvl="1" indent="0">
              <a:buNone/>
            </a:pPr>
            <a:endParaRPr lang="en-US" sz="1400" dirty="0"/>
          </a:p>
          <a:p>
            <a:pPr lvl="1"/>
            <a:endParaRPr lang="en-US" sz="1400" dirty="0"/>
          </a:p>
        </p:txBody>
      </p:sp>
    </p:spTree>
    <p:extLst>
      <p:ext uri="{BB962C8B-B14F-4D97-AF65-F5344CB8AC3E}">
        <p14:creationId xmlns:p14="http://schemas.microsoft.com/office/powerpoint/2010/main" val="2712154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65951"/>
            <a:ext cx="8229600" cy="637580"/>
          </a:xfrm>
        </p:spPr>
        <p:txBody>
          <a:bodyPr>
            <a:normAutofit/>
          </a:bodyPr>
          <a:lstStyle/>
          <a:p>
            <a:r>
              <a:rPr lang="en-GB" sz="2000" dirty="0">
                <a:latin typeface="Arial"/>
                <a:cs typeface="Arial"/>
              </a:rPr>
              <a:t>XRN5289 – November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28764" y="444408"/>
          <a:ext cx="8693205" cy="4459787"/>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638638">
                  <a:extLst>
                    <a:ext uri="{9D8B030D-6E8A-4147-A177-3AD203B41FA5}">
                      <a16:colId xmlns:a16="http://schemas.microsoft.com/office/drawing/2014/main" val="20002"/>
                    </a:ext>
                  </a:extLst>
                </a:gridCol>
                <a:gridCol w="1712909">
                  <a:extLst>
                    <a:ext uri="{9D8B030D-6E8A-4147-A177-3AD203B41FA5}">
                      <a16:colId xmlns:a16="http://schemas.microsoft.com/office/drawing/2014/main" val="2880710429"/>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859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2"/>
                  </a:ext>
                </a:extLst>
              </a:tr>
              <a:tr h="233049">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a:t>
                      </a:r>
                      <a:r>
                        <a:rPr lang="en-GB" sz="1050" b="1" dirty="0">
                          <a:solidFill>
                            <a:schemeClr val="bg1"/>
                          </a:solidFill>
                          <a:latin typeface="+mn-lt"/>
                          <a:cs typeface="Arial"/>
                        </a:rPr>
                        <a:t>Status</a:t>
                      </a:r>
                      <a:r>
                        <a:rPr lang="en-GB" sz="1050" b="1" baseline="0" dirty="0">
                          <a:solidFill>
                            <a:schemeClr val="bg1"/>
                          </a:solidFill>
                          <a:latin typeface="+mn-lt"/>
                          <a:cs typeface="Arial"/>
                        </a:rPr>
                        <a:t> 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647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285750" indent="-285750" algn="l">
                        <a:buFont typeface="Arial" panose="020B0604020202020204" pitchFamily="34" charset="0"/>
                        <a:buChar char="•"/>
                      </a:pPr>
                      <a:r>
                        <a:rPr lang="en-US" sz="800" dirty="0"/>
                        <a:t>Design phase on track to complete to current schedule </a:t>
                      </a:r>
                    </a:p>
                    <a:p>
                      <a:pPr marL="285750" indent="-285750" algn="l">
                        <a:buFont typeface="Arial" panose="020B0604020202020204" pitchFamily="34" charset="0"/>
                        <a:buChar char="•"/>
                      </a:pPr>
                      <a:r>
                        <a:rPr lang="en-US" sz="800" dirty="0"/>
                        <a:t>Remaining 3 change packs delivered on plan; eChMC arranged for 5th May for approval</a:t>
                      </a:r>
                    </a:p>
                    <a:p>
                      <a:pPr marL="285750" indent="-285750" algn="l">
                        <a:buFont typeface="Arial" panose="020B0604020202020204" pitchFamily="34" charset="0"/>
                        <a:buChar char="•"/>
                      </a:pPr>
                      <a:r>
                        <a:rPr lang="en-US" sz="800" dirty="0"/>
                        <a:t>Implementation approach and full project timeline planned to be delivered following scope confirmation</a:t>
                      </a:r>
                    </a:p>
                    <a:p>
                      <a:pPr marL="285750" indent="-285750" algn="l">
                        <a:buFont typeface="Arial" panose="020B0604020202020204" pitchFamily="34" charset="0"/>
                        <a:buChar char="•"/>
                      </a:pPr>
                      <a:r>
                        <a:rPr lang="en-US" sz="800" dirty="0"/>
                        <a:t>Implementation window 5</a:t>
                      </a:r>
                      <a:r>
                        <a:rPr lang="en-US" sz="800" baseline="30000" dirty="0"/>
                        <a:t>th</a:t>
                      </a:r>
                      <a:r>
                        <a:rPr lang="en-US" sz="800" dirty="0"/>
                        <a:t> November </a:t>
                      </a:r>
                    </a:p>
                    <a:p>
                      <a:pPr marL="285750" indent="-285750" algn="l">
                        <a:buFont typeface="Arial" panose="020B0604020202020204" pitchFamily="34" charset="0"/>
                        <a:buChar char="•"/>
                      </a:pPr>
                      <a:r>
                        <a:rPr lang="en-US" sz="800" dirty="0"/>
                        <a:t>Contingency Implementation window 12</a:t>
                      </a:r>
                      <a:r>
                        <a:rPr lang="en-US" sz="800" baseline="30000" dirty="0"/>
                        <a:t>th</a:t>
                      </a:r>
                      <a:r>
                        <a:rPr lang="en-US" sz="800" dirty="0"/>
                        <a:t> November</a:t>
                      </a:r>
                    </a:p>
                    <a:p>
                      <a:pPr marL="285750" indent="-285750" algn="l">
                        <a:buFont typeface="Arial" panose="020B0604020202020204" pitchFamily="34" charset="0"/>
                        <a:buChar char="•"/>
                      </a:pPr>
                      <a:r>
                        <a:rPr lang="en-US" sz="800" dirty="0"/>
                        <a:t>No recommendation for Market Trials for the changes in scope</a:t>
                      </a:r>
                    </a:p>
                    <a:p>
                      <a:pPr marL="0" indent="0" algn="l">
                        <a:buFont typeface="Arial" panose="020B0604020202020204" pitchFamily="34" charset="0"/>
                        <a:buNone/>
                      </a:pPr>
                      <a:endParaRPr lang="en-US" sz="800" b="1" dirty="0"/>
                    </a:p>
                    <a:p>
                      <a:pPr marL="0" indent="0" algn="l">
                        <a:buFont typeface="Arial" panose="020B0604020202020204" pitchFamily="34" charset="0"/>
                        <a:buNone/>
                      </a:pPr>
                      <a:r>
                        <a:rPr lang="en-US" sz="800" b="1" dirty="0"/>
                        <a:t>Decision in May ChMC &amp; Return to Green: </a:t>
                      </a:r>
                    </a:p>
                    <a:p>
                      <a:pPr marL="171450" indent="-171450" algn="l">
                        <a:buFont typeface="Arial" panose="020B0604020202020204" pitchFamily="34" charset="0"/>
                        <a:buChar char="•"/>
                      </a:pPr>
                      <a:r>
                        <a:rPr lang="en-US" sz="800" dirty="0"/>
                        <a:t>Approve BER and agree November 21 Delivery Scope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800"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l" defTabSz="914400">
                        <a:lnSpc>
                          <a:spcPct val="100000"/>
                        </a:lnSpc>
                        <a:spcBef>
                          <a:spcPct val="0"/>
                        </a:spcBef>
                        <a:spcAft>
                          <a:spcPct val="0"/>
                        </a:spcAft>
                        <a:buFont typeface="Arial" panose="020B0604020202020204" pitchFamily="34" charset="0"/>
                        <a:buNone/>
                        <a:tabLst/>
                        <a:defRPr/>
                      </a:pPr>
                      <a:r>
                        <a:rPr lang="en-US" sz="800" b="0" i="0" u="none" strike="noStrike" kern="1200" cap="none" normalizeH="0" baseline="0" noProof="0" dirty="0">
                          <a:ln>
                            <a:noFill/>
                          </a:ln>
                          <a:solidFill>
                            <a:schemeClr val="tx1"/>
                          </a:solidFill>
                          <a:effectLst/>
                          <a:latin typeface="+mn-lt"/>
                        </a:rPr>
                        <a:t>​RISK (XRN5142) - Unknown volumes for data cleanse</a:t>
                      </a:r>
                    </a:p>
                    <a:p>
                      <a:pPr marL="0" marR="0" lvl="0" indent="0" algn="l" defTabSz="914400">
                        <a:lnSpc>
                          <a:spcPct val="100000"/>
                        </a:lnSpc>
                        <a:spcBef>
                          <a:spcPct val="0"/>
                        </a:spcBef>
                        <a:spcAft>
                          <a:spcPct val="0"/>
                        </a:spcAft>
                        <a:buFont typeface="Arial" panose="020B0604020202020204" pitchFamily="34" charset="0"/>
                        <a:buNone/>
                        <a:tabLst/>
                        <a:defRPr/>
                      </a:pPr>
                      <a:r>
                        <a:rPr lang="en-US" sz="800" b="0" i="0" u="none" strike="noStrike" kern="1200" cap="none" normalizeH="0" baseline="0" noProof="0" dirty="0">
                          <a:ln>
                            <a:noFill/>
                          </a:ln>
                          <a:solidFill>
                            <a:schemeClr val="tx1"/>
                          </a:solidFill>
                          <a:effectLst/>
                          <a:latin typeface="+mn-lt"/>
                        </a:rPr>
                        <a:t>Mitigation - Regular touch points with DCC in place, we understand the method, need to understand the expected volume and plan</a:t>
                      </a:r>
                      <a:endParaRPr lang="en-US" sz="800" b="0" i="0" u="none" strike="noStrike" kern="1200" cap="none" normalizeH="0" baseline="0" noProof="0" dirty="0">
                        <a:ln>
                          <a:noFill/>
                        </a:ln>
                        <a:solidFill>
                          <a:schemeClr val="tx1"/>
                        </a:solidFill>
                        <a:effectLst/>
                        <a:latin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800" b="0" i="0" kern="1200" dirty="0">
                          <a:solidFill>
                            <a:schemeClr val="tx1"/>
                          </a:solidFill>
                          <a:effectLst/>
                          <a:latin typeface="+mn-lt"/>
                          <a:ea typeface="+mn-ea"/>
                          <a:cs typeface="+mn-cs"/>
                        </a:rPr>
                        <a:t>Forecast to complete design against approved EQR </a:t>
                      </a:r>
                    </a:p>
                    <a:p>
                      <a:r>
                        <a:rPr kumimoji="0" lang="en-US" sz="800" b="1" i="0" kern="1200" dirty="0">
                          <a:solidFill>
                            <a:schemeClr val="tx1"/>
                          </a:solidFill>
                          <a:effectLst/>
                          <a:latin typeface="+mn-lt"/>
                          <a:ea typeface="+mn-ea"/>
                          <a:cs typeface="+mn-cs"/>
                        </a:rPr>
                        <a:t>Return to Green: </a:t>
                      </a:r>
                      <a:r>
                        <a:rPr kumimoji="0" lang="en-US" sz="800" b="0" i="0" kern="1200" dirty="0">
                          <a:solidFill>
                            <a:schemeClr val="tx1"/>
                          </a:solidFill>
                          <a:effectLst/>
                          <a:latin typeface="+mn-lt"/>
                          <a:ea typeface="+mn-ea"/>
                          <a:cs typeface="+mn-cs"/>
                        </a:rPr>
                        <a:t>Approval of BER required to progress to Build phase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800" b="1" i="0" u="none" strike="noStrike" kern="1200" dirty="0">
                          <a:solidFill>
                            <a:schemeClr val="tx1"/>
                          </a:solidFill>
                          <a:effectLst/>
                          <a:latin typeface="+mn-lt"/>
                          <a:ea typeface="+mn-ea"/>
                          <a:cs typeface="+mn-cs"/>
                        </a:rPr>
                        <a:t>XRN4941 - </a:t>
                      </a:r>
                      <a:r>
                        <a:rPr lang="en-US" sz="800" b="0" i="0" u="none" strike="noStrike" kern="1200" dirty="0">
                          <a:solidFill>
                            <a:schemeClr val="tx1"/>
                          </a:solidFill>
                          <a:effectLst/>
                          <a:latin typeface="+mn-lt"/>
                          <a:ea typeface="+mn-ea"/>
                          <a:cs typeface="+mn-cs"/>
                        </a:rPr>
                        <a:t>MOD0692 - Auto updates to meter read frequency</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XRN5007 - </a:t>
                      </a:r>
                      <a:r>
                        <a:rPr lang="en-US" sz="800" b="0" i="0" u="none" strike="noStrike" kern="1200" dirty="0">
                          <a:solidFill>
                            <a:schemeClr val="tx1"/>
                          </a:solidFill>
                          <a:effectLst/>
                          <a:latin typeface="+mn-lt"/>
                          <a:ea typeface="+mn-ea"/>
                          <a:cs typeface="+mn-cs"/>
                        </a:rPr>
                        <a:t>Enhancement to reconciliation process where prevailing volume is zero</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XRN5072 - </a:t>
                      </a:r>
                      <a:r>
                        <a:rPr lang="en-US" sz="800" b="0" i="0" u="none" strike="noStrike" kern="1200" dirty="0">
                          <a:solidFill>
                            <a:schemeClr val="tx1"/>
                          </a:solidFill>
                          <a:effectLst/>
                          <a:latin typeface="+mn-lt"/>
                          <a:ea typeface="+mn-ea"/>
                          <a:cs typeface="+mn-cs"/>
                        </a:rPr>
                        <a:t>Application and derivation of TTZ indicator and calculation of volume and energy – all classes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XRN5091 - </a:t>
                      </a:r>
                      <a:r>
                        <a:rPr lang="en-US" sz="800" b="0" i="0" u="none" strike="noStrike" kern="1200" dirty="0">
                          <a:solidFill>
                            <a:schemeClr val="tx1"/>
                          </a:solidFill>
                          <a:effectLst/>
                          <a:latin typeface="+mn-lt"/>
                          <a:ea typeface="+mn-ea"/>
                          <a:cs typeface="+mn-cs"/>
                        </a:rPr>
                        <a:t>Deferral of creation of Class change reads at transfer of ownership</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XRN5142 - </a:t>
                      </a:r>
                      <a:r>
                        <a:rPr lang="en-US" sz="800" b="0" i="0" u="none" strike="noStrike" kern="1200" dirty="0">
                          <a:solidFill>
                            <a:schemeClr val="tx1"/>
                          </a:solidFill>
                          <a:effectLst/>
                          <a:latin typeface="+mn-lt"/>
                          <a:ea typeface="+mn-ea"/>
                          <a:cs typeface="+mn-cs"/>
                        </a:rPr>
                        <a:t>New allowable values for DCC Service Flag in DXI File from DCC</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XRN5180 - </a:t>
                      </a:r>
                      <a:r>
                        <a:rPr lang="en-US" sz="800" b="0" i="0" u="none" strike="noStrike" kern="1200" dirty="0">
                          <a:solidFill>
                            <a:schemeClr val="tx1"/>
                          </a:solidFill>
                          <a:effectLst/>
                          <a:latin typeface="+mn-lt"/>
                          <a:ea typeface="+mn-ea"/>
                          <a:cs typeface="+mn-cs"/>
                        </a:rPr>
                        <a:t>Inner tolerance validation for replacement reads and read insertions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XRN5186 </a:t>
                      </a:r>
                      <a:r>
                        <a:rPr lang="en-US" sz="800" b="0" i="0" u="none" strike="noStrike" kern="1200" dirty="0">
                          <a:solidFill>
                            <a:schemeClr val="tx1"/>
                          </a:solidFill>
                          <a:effectLst/>
                          <a:latin typeface="+mn-lt"/>
                          <a:ea typeface="+mn-ea"/>
                          <a:cs typeface="+mn-cs"/>
                        </a:rPr>
                        <a:t>MOD0701 – Aligning capacity booking under the UNC and arrangements set out in relevant NExAs</a:t>
                      </a:r>
                      <a:r>
                        <a:rPr lang="en-US" sz="800" b="0" i="0" kern="1200" dirty="0">
                          <a:solidFill>
                            <a:schemeClr val="tx1"/>
                          </a:solidFill>
                          <a:effectLst/>
                          <a:latin typeface="+mn-lt"/>
                          <a:ea typeface="+mn-ea"/>
                          <a:cs typeface="+mn-cs"/>
                        </a:rPr>
                        <a:t>​</a:t>
                      </a:r>
                    </a:p>
                    <a:p>
                      <a:pPr rtl="0" fontAlgn="base"/>
                      <a:r>
                        <a:rPr lang="en-US" sz="800" b="1" i="0" u="none" strike="noStrike" kern="1200" dirty="0">
                          <a:solidFill>
                            <a:schemeClr val="tx1"/>
                          </a:solidFill>
                          <a:effectLst/>
                          <a:latin typeface="+mn-lt"/>
                          <a:ea typeface="+mn-ea"/>
                          <a:cs typeface="+mn-cs"/>
                        </a:rPr>
                        <a:t>Descoped - XRN5187 </a:t>
                      </a:r>
                      <a:r>
                        <a:rPr lang="en-US" sz="800" b="0" i="0" u="none" strike="noStrike" kern="1200" dirty="0">
                          <a:solidFill>
                            <a:schemeClr val="tx1"/>
                          </a:solidFill>
                          <a:effectLst/>
                          <a:latin typeface="+mn-lt"/>
                          <a:ea typeface="+mn-ea"/>
                          <a:cs typeface="+mn-cs"/>
                        </a:rPr>
                        <a:t>MOD0696 – Addressing inequalities between capacity booking under the UNC and arrangements set out in the relevant NExAs</a:t>
                      </a:r>
                      <a:endParaRPr lang="en-GB"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84CF33AE-F5D0-4DB5-A281-A025ECF07D2B}"/>
              </a:ext>
            </a:extLst>
          </p:cNvPr>
          <p:cNvSpPr txBox="1"/>
          <p:nvPr/>
        </p:nvSpPr>
        <p:spPr>
          <a:xfrm>
            <a:off x="0" y="4977629"/>
            <a:ext cx="1459054" cy="200055"/>
          </a:xfrm>
          <a:prstGeom prst="rect">
            <a:avLst/>
          </a:prstGeom>
          <a:noFill/>
        </p:spPr>
        <p:txBody>
          <a:bodyPr wrap="none" rtlCol="0">
            <a:spAutoFit/>
          </a:bodyPr>
          <a:lstStyle/>
          <a:p>
            <a:r>
              <a:rPr lang="en-GB" sz="700" dirty="0"/>
              <a:t>Slide updated on 28</a:t>
            </a:r>
            <a:r>
              <a:rPr lang="en-GB" sz="700" baseline="30000" dirty="0"/>
              <a:t>th</a:t>
            </a:r>
            <a:r>
              <a:rPr lang="en-GB" sz="700" dirty="0"/>
              <a:t> April 2021</a:t>
            </a:r>
          </a:p>
        </p:txBody>
      </p:sp>
      <p:pic>
        <p:nvPicPr>
          <p:cNvPr id="5" name="Picture 4">
            <a:extLst>
              <a:ext uri="{FF2B5EF4-FFF2-40B4-BE49-F238E27FC236}">
                <a16:creationId xmlns:a16="http://schemas.microsoft.com/office/drawing/2014/main" id="{91A4AAF2-E806-4FE4-A2BB-EDC483C3D2E5}"/>
              </a:ext>
            </a:extLst>
          </p:cNvPr>
          <p:cNvPicPr>
            <a:picLocks noChangeAspect="1"/>
          </p:cNvPicPr>
          <p:nvPr/>
        </p:nvPicPr>
        <p:blipFill>
          <a:blip r:embed="rId3"/>
          <a:stretch>
            <a:fillRect/>
          </a:stretch>
        </p:blipFill>
        <p:spPr>
          <a:xfrm>
            <a:off x="5012814" y="1465616"/>
            <a:ext cx="3276607" cy="1568141"/>
          </a:xfrm>
          <a:prstGeom prst="rect">
            <a:avLst/>
          </a:prstGeom>
        </p:spPr>
      </p:pic>
    </p:spTree>
    <p:extLst>
      <p:ext uri="{BB962C8B-B14F-4D97-AF65-F5344CB8AC3E}">
        <p14:creationId xmlns:p14="http://schemas.microsoft.com/office/powerpoint/2010/main" val="155552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7E0461-72E1-4069-BDF6-1D0D0F677385}"/>
              </a:ext>
            </a:extLst>
          </p:cNvPr>
          <p:cNvSpPr>
            <a:spLocks noGrp="1"/>
          </p:cNvSpPr>
          <p:nvPr>
            <p:ph type="title"/>
          </p:nvPr>
        </p:nvSpPr>
        <p:spPr>
          <a:xfrm>
            <a:off x="457200" y="1314504"/>
            <a:ext cx="8229600" cy="637580"/>
          </a:xfrm>
        </p:spPr>
        <p:txBody>
          <a:bodyPr>
            <a:noAutofit/>
          </a:bodyPr>
          <a:lstStyle/>
          <a:p>
            <a:r>
              <a:rPr lang="en-GB" sz="4000" dirty="0"/>
              <a:t>N21 Delivery Scope</a:t>
            </a:r>
          </a:p>
        </p:txBody>
      </p:sp>
      <p:sp>
        <p:nvSpPr>
          <p:cNvPr id="8" name="Title 6">
            <a:extLst>
              <a:ext uri="{FF2B5EF4-FFF2-40B4-BE49-F238E27FC236}">
                <a16:creationId xmlns:a16="http://schemas.microsoft.com/office/drawing/2014/main" id="{1173BD95-E823-494E-B844-A329BD20F986}"/>
              </a:ext>
            </a:extLst>
          </p:cNvPr>
          <p:cNvSpPr txBox="1">
            <a:spLocks/>
          </p:cNvSpPr>
          <p:nvPr/>
        </p:nvSpPr>
        <p:spPr>
          <a:xfrm>
            <a:off x="457200" y="1858790"/>
            <a:ext cx="8229600" cy="6375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000"/>
              <a:t>CSSC Impact Assessment</a:t>
            </a:r>
          </a:p>
        </p:txBody>
      </p:sp>
    </p:spTree>
    <p:extLst>
      <p:ext uri="{BB962C8B-B14F-4D97-AF65-F5344CB8AC3E}">
        <p14:creationId xmlns:p14="http://schemas.microsoft.com/office/powerpoint/2010/main" val="358051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C47B0-4109-4379-BA7A-52A414E19F5A}"/>
              </a:ext>
            </a:extLst>
          </p:cNvPr>
          <p:cNvSpPr>
            <a:spLocks noGrp="1"/>
          </p:cNvSpPr>
          <p:nvPr>
            <p:ph type="title"/>
          </p:nvPr>
        </p:nvSpPr>
        <p:spPr/>
        <p:txBody>
          <a:bodyPr/>
          <a:lstStyle/>
          <a:p>
            <a:r>
              <a:rPr lang="en-GB" dirty="0"/>
              <a:t>Introduction</a:t>
            </a:r>
          </a:p>
        </p:txBody>
      </p:sp>
      <p:sp>
        <p:nvSpPr>
          <p:cNvPr id="4" name="TextBox 3">
            <a:extLst>
              <a:ext uri="{FF2B5EF4-FFF2-40B4-BE49-F238E27FC236}">
                <a16:creationId xmlns:a16="http://schemas.microsoft.com/office/drawing/2014/main" id="{5E45A0A2-1907-4339-8C40-0B89DDA5A457}"/>
              </a:ext>
            </a:extLst>
          </p:cNvPr>
          <p:cNvSpPr txBox="1"/>
          <p:nvPr/>
        </p:nvSpPr>
        <p:spPr>
          <a:xfrm>
            <a:off x="940038" y="1077252"/>
            <a:ext cx="7392112" cy="3139321"/>
          </a:xfrm>
          <a:prstGeom prst="rect">
            <a:avLst/>
          </a:prstGeom>
          <a:noFill/>
        </p:spPr>
        <p:txBody>
          <a:bodyPr wrap="square" rtlCol="0">
            <a:spAutoFit/>
          </a:bodyPr>
          <a:lstStyle/>
          <a:p>
            <a:r>
              <a:rPr lang="en-GB" dirty="0"/>
              <a:t>CSS is due to be implemented in 2022 and Ofgem have stated that any system changes implemented prior to this must not put the CSS implementation at risk.</a:t>
            </a:r>
          </a:p>
          <a:p>
            <a:endParaRPr lang="en-GB" dirty="0"/>
          </a:p>
          <a:p>
            <a:r>
              <a:rPr lang="en-GB" dirty="0"/>
              <a:t>In January it was agreed at </a:t>
            </a:r>
            <a:r>
              <a:rPr lang="en-GB" dirty="0" err="1"/>
              <a:t>ChMC</a:t>
            </a:r>
            <a:r>
              <a:rPr lang="en-GB" dirty="0"/>
              <a:t> to proceed with a November 21 release until the end of detailed design and to include an impact assessment against CSS, which has now been completed.</a:t>
            </a:r>
          </a:p>
          <a:p>
            <a:endParaRPr lang="en-GB" dirty="0"/>
          </a:p>
          <a:p>
            <a:r>
              <a:rPr lang="en-GB" dirty="0"/>
              <a:t>The following slides contain the outcome of the assessment including </a:t>
            </a:r>
            <a:r>
              <a:rPr lang="en-GB" dirty="0" err="1"/>
              <a:t>Correla’s</a:t>
            </a:r>
            <a:r>
              <a:rPr lang="en-GB" dirty="0"/>
              <a:t> scoping recommendations for the November 21 Major Release </a:t>
            </a:r>
            <a:r>
              <a:rPr lang="en-GB"/>
              <a:t>that will protect CSS.</a:t>
            </a:r>
            <a:endParaRPr lang="en-GB" dirty="0"/>
          </a:p>
        </p:txBody>
      </p:sp>
    </p:spTree>
    <p:extLst>
      <p:ext uri="{BB962C8B-B14F-4D97-AF65-F5344CB8AC3E}">
        <p14:creationId xmlns:p14="http://schemas.microsoft.com/office/powerpoint/2010/main" val="2841034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2.1 – DSC Change Budget 20/21 (Final) &amp; 21/22 YTD</a:t>
            </a:r>
          </a:p>
        </p:txBody>
      </p:sp>
    </p:spTree>
    <p:extLst>
      <p:ext uri="{BB962C8B-B14F-4D97-AF65-F5344CB8AC3E}">
        <p14:creationId xmlns:p14="http://schemas.microsoft.com/office/powerpoint/2010/main" val="2170637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EA93-AB55-41A0-BC05-F3985ED905A9}"/>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Correla Evaluation/Recommendation</a:t>
            </a:r>
          </a:p>
        </p:txBody>
      </p:sp>
      <p:graphicFrame>
        <p:nvGraphicFramePr>
          <p:cNvPr id="3" name="Table 4">
            <a:extLst>
              <a:ext uri="{FF2B5EF4-FFF2-40B4-BE49-F238E27FC236}">
                <a16:creationId xmlns:a16="http://schemas.microsoft.com/office/drawing/2014/main" id="{897CC098-31C7-4EF6-B4C7-211AFFB8DECE}"/>
              </a:ext>
            </a:extLst>
          </p:cNvPr>
          <p:cNvGraphicFramePr>
            <a:graphicFrameLocks/>
          </p:cNvGraphicFramePr>
          <p:nvPr>
            <p:extLst/>
          </p:nvPr>
        </p:nvGraphicFramePr>
        <p:xfrm>
          <a:off x="457200" y="761058"/>
          <a:ext cx="8341017" cy="2890520"/>
        </p:xfrm>
        <a:graphic>
          <a:graphicData uri="http://schemas.openxmlformats.org/drawingml/2006/table">
            <a:tbl>
              <a:tblPr firstRow="1" bandRow="1"/>
              <a:tblGrid>
                <a:gridCol w="1110343">
                  <a:extLst>
                    <a:ext uri="{9D8B030D-6E8A-4147-A177-3AD203B41FA5}">
                      <a16:colId xmlns:a16="http://schemas.microsoft.com/office/drawing/2014/main" val="958077687"/>
                    </a:ext>
                  </a:extLst>
                </a:gridCol>
                <a:gridCol w="1797098">
                  <a:extLst>
                    <a:ext uri="{9D8B030D-6E8A-4147-A177-3AD203B41FA5}">
                      <a16:colId xmlns:a16="http://schemas.microsoft.com/office/drawing/2014/main" val="1467430933"/>
                    </a:ext>
                  </a:extLst>
                </a:gridCol>
                <a:gridCol w="5433576">
                  <a:extLst>
                    <a:ext uri="{9D8B030D-6E8A-4147-A177-3AD203B41FA5}">
                      <a16:colId xmlns:a16="http://schemas.microsoft.com/office/drawing/2014/main" val="502842925"/>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t>Change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5AA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lt1"/>
                          </a:solidFill>
                          <a:latin typeface="Calibri" panose="020F0502020204030204"/>
                          <a:ea typeface="+mn-ea"/>
                          <a:cs typeface="+mn-cs"/>
                        </a:rPr>
                        <a:t>Design Change Pack</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3E5AA8"/>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GB" sz="1400" dirty="0"/>
                        <a:t>November 21 Delivery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3E5AA8"/>
                    </a:solidFill>
                  </a:tcPr>
                </a:tc>
                <a:extLst>
                  <a:ext uri="{0D108BD9-81ED-4DB2-BD59-A6C34878D82A}">
                    <a16:rowId xmlns:a16="http://schemas.microsoft.com/office/drawing/2014/main" val="2741148396"/>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t>XRN5007</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p>
                      <a:r>
                        <a:rPr lang="en-GB" sz="1400" dirty="0">
                          <a:latin typeface="Calibri" panose="020F0502020204030204" pitchFamily="34" charset="0"/>
                          <a:cs typeface="Calibri" panose="020F0502020204030204" pitchFamily="34" charset="0"/>
                        </a:rPr>
                        <a:t>Approved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t>Yes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755044642"/>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t>XRN5072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Approved</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Yes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417079875"/>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t>XRN5142</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BF5"/>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panose="020F0502020204030204" pitchFamily="34" charset="0"/>
                          <a:cs typeface="Calibri" panose="020F0502020204030204" pitchFamily="34" charset="0"/>
                        </a:rPr>
                        <a:t>Approved</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Yes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980790231"/>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t>XRN5180</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alibri" panose="020F0502020204030204" pitchFamily="34" charset="0"/>
                          <a:cs typeface="Calibri" panose="020F0502020204030204" pitchFamily="34" charset="0"/>
                        </a:rPr>
                        <a:t>eChMC – 5</a:t>
                      </a:r>
                      <a:r>
                        <a:rPr lang="en-GB" sz="1400" baseline="30000" dirty="0">
                          <a:solidFill>
                            <a:schemeClr val="tx1"/>
                          </a:solidFill>
                          <a:latin typeface="Calibri" panose="020F0502020204030204" pitchFamily="34" charset="0"/>
                          <a:cs typeface="Calibri" panose="020F0502020204030204" pitchFamily="34" charset="0"/>
                        </a:rPr>
                        <a:t>th</a:t>
                      </a:r>
                      <a:r>
                        <a:rPr lang="en-GB" sz="1400" dirty="0">
                          <a:solidFill>
                            <a:schemeClr val="tx1"/>
                          </a:solidFill>
                          <a:latin typeface="Calibri" panose="020F0502020204030204" pitchFamily="34" charset="0"/>
                          <a:cs typeface="Calibri" panose="020F0502020204030204" pitchFamily="34" charset="0"/>
                        </a:rPr>
                        <a:t> May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FD5E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Yes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3568260265"/>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t>XRN4941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p>
                      <a:r>
                        <a:rPr lang="en-GB" sz="1400" dirty="0">
                          <a:solidFill>
                            <a:schemeClr val="tx1"/>
                          </a:solidFill>
                          <a:latin typeface="Calibri" panose="020F0502020204030204" pitchFamily="34" charset="0"/>
                          <a:cs typeface="Calibri" panose="020F0502020204030204" pitchFamily="34" charset="0"/>
                        </a:rPr>
                        <a:t>eChMC – 5</a:t>
                      </a:r>
                      <a:r>
                        <a:rPr lang="en-GB" sz="1400" baseline="30000" dirty="0">
                          <a:solidFill>
                            <a:schemeClr val="tx1"/>
                          </a:solidFill>
                          <a:latin typeface="Calibri" panose="020F0502020204030204" pitchFamily="34" charset="0"/>
                          <a:cs typeface="Calibri" panose="020F0502020204030204" pitchFamily="34" charset="0"/>
                        </a:rPr>
                        <a:t>th</a:t>
                      </a:r>
                      <a:r>
                        <a:rPr lang="en-GB" sz="1400" dirty="0">
                          <a:solidFill>
                            <a:schemeClr val="tx1"/>
                          </a:solidFill>
                          <a:latin typeface="Calibri" panose="020F0502020204030204" pitchFamily="34" charset="0"/>
                          <a:cs typeface="Calibri" panose="020F0502020204030204" pitchFamily="34" charset="0"/>
                        </a:rPr>
                        <a:t> May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BF5"/>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dirty="0"/>
                        <a:t>Deliver reduced scope for November 21</a:t>
                      </a:r>
                    </a:p>
                    <a:p>
                      <a:r>
                        <a:rPr lang="en-GB" sz="1400" dirty="0"/>
                        <a:t>Remaining scope post CSS</a:t>
                      </a:r>
                    </a:p>
                    <a:p>
                      <a:r>
                        <a:rPr lang="en-GB" sz="1400" dirty="0">
                          <a:solidFill>
                            <a:schemeClr val="tx1"/>
                          </a:solidFill>
                        </a:rPr>
                        <a:t>– Information change pack will be issued with updated scope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9EBF5"/>
                    </a:solidFill>
                  </a:tcPr>
                </a:tc>
                <a:extLst>
                  <a:ext uri="{0D108BD9-81ED-4DB2-BD59-A6C34878D82A}">
                    <a16:rowId xmlns:a16="http://schemas.microsoft.com/office/drawing/2014/main" val="2706530985"/>
                  </a:ext>
                </a:extLst>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GB" sz="1400"/>
                        <a:t>XRN5091</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FD5E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Calibri" panose="020F0502020204030204" pitchFamily="34" charset="0"/>
                          <a:cs typeface="Calibri" panose="020F0502020204030204" pitchFamily="34" charset="0"/>
                        </a:rPr>
                        <a:t>eChMC – 5</a:t>
                      </a:r>
                      <a:r>
                        <a:rPr lang="en-GB" sz="1400" baseline="30000" dirty="0">
                          <a:solidFill>
                            <a:schemeClr val="tx1"/>
                          </a:solidFill>
                          <a:latin typeface="Calibri" panose="020F0502020204030204" pitchFamily="34" charset="0"/>
                          <a:cs typeface="Calibri" panose="020F0502020204030204" pitchFamily="34" charset="0"/>
                        </a:rPr>
                        <a:t>th</a:t>
                      </a:r>
                      <a:r>
                        <a:rPr lang="en-GB" sz="1400" dirty="0">
                          <a:solidFill>
                            <a:schemeClr val="tx1"/>
                          </a:solidFill>
                          <a:latin typeface="Calibri" panose="020F0502020204030204" pitchFamily="34" charset="0"/>
                          <a:cs typeface="Calibri" panose="020F0502020204030204" pitchFamily="34" charset="0"/>
                        </a:rPr>
                        <a:t> May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FD5E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rPr>
                        <a:t>No – deliver post CSS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FD5EA"/>
                    </a:solidFill>
                  </a:tcPr>
                </a:tc>
                <a:extLst>
                  <a:ext uri="{0D108BD9-81ED-4DB2-BD59-A6C34878D82A}">
                    <a16:rowId xmlns:a16="http://schemas.microsoft.com/office/drawing/2014/main" val="1716029889"/>
                  </a:ext>
                </a:extLst>
              </a:tr>
            </a:tbl>
          </a:graphicData>
        </a:graphic>
      </p:graphicFrame>
    </p:spTree>
    <p:extLst>
      <p:ext uri="{BB962C8B-B14F-4D97-AF65-F5344CB8AC3E}">
        <p14:creationId xmlns:p14="http://schemas.microsoft.com/office/powerpoint/2010/main" val="2660798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8045-9F40-4C29-9AE5-CA66444FE17F}"/>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Decisions and Approvals</a:t>
            </a:r>
          </a:p>
        </p:txBody>
      </p:sp>
      <p:graphicFrame>
        <p:nvGraphicFramePr>
          <p:cNvPr id="4" name="Tabelle 80">
            <a:extLst>
              <a:ext uri="{FF2B5EF4-FFF2-40B4-BE49-F238E27FC236}">
                <a16:creationId xmlns:a16="http://schemas.microsoft.com/office/drawing/2014/main" id="{8C9DF2B6-2154-4DAD-A662-D104E0E237CB}"/>
              </a:ext>
            </a:extLst>
          </p:cNvPr>
          <p:cNvGraphicFramePr>
            <a:graphicFrameLocks noGrp="1"/>
          </p:cNvGraphicFramePr>
          <p:nvPr>
            <p:custDataLst>
              <p:tags r:id="rId1"/>
            </p:custDataLst>
            <p:extLst/>
          </p:nvPr>
        </p:nvGraphicFramePr>
        <p:xfrm>
          <a:off x="518622" y="907524"/>
          <a:ext cx="8168177" cy="2771060"/>
        </p:xfrm>
        <a:graphic>
          <a:graphicData uri="http://schemas.openxmlformats.org/drawingml/2006/table">
            <a:tbl>
              <a:tblPr firstRow="1" bandRow="1">
                <a:tableStyleId>{5C22544A-7EE6-4342-B048-85BDC9FD1C3A}</a:tableStyleId>
              </a:tblPr>
              <a:tblGrid>
                <a:gridCol w="1663888">
                  <a:extLst>
                    <a:ext uri="{9D8B030D-6E8A-4147-A177-3AD203B41FA5}">
                      <a16:colId xmlns:a16="http://schemas.microsoft.com/office/drawing/2014/main" val="20000"/>
                    </a:ext>
                  </a:extLst>
                </a:gridCol>
                <a:gridCol w="3734196">
                  <a:extLst>
                    <a:ext uri="{9D8B030D-6E8A-4147-A177-3AD203B41FA5}">
                      <a16:colId xmlns:a16="http://schemas.microsoft.com/office/drawing/2014/main" val="2232407224"/>
                    </a:ext>
                  </a:extLst>
                </a:gridCol>
                <a:gridCol w="2770093">
                  <a:extLst>
                    <a:ext uri="{9D8B030D-6E8A-4147-A177-3AD203B41FA5}">
                      <a16:colId xmlns:a16="http://schemas.microsoft.com/office/drawing/2014/main" val="20003"/>
                    </a:ext>
                  </a:extLst>
                </a:gridCol>
              </a:tblGrid>
              <a:tr h="475637">
                <a:tc>
                  <a:txBody>
                    <a:bodyPr/>
                    <a:lstStyle/>
                    <a:p>
                      <a:pPr algn="l"/>
                      <a:r>
                        <a:rPr lang="en-US" sz="1800" dirty="0">
                          <a:latin typeface="Calibri" panose="020F0502020204030204" pitchFamily="34" charset="0"/>
                          <a:cs typeface="Calibri" panose="020F0502020204030204" pitchFamily="34" charset="0"/>
                        </a:rPr>
                        <a:t>Change</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rgbClr val="3E5AA8"/>
                    </a:solidFill>
                  </a:tcPr>
                </a:tc>
                <a:tc>
                  <a:txBody>
                    <a:bodyPr/>
                    <a:lstStyle/>
                    <a:p>
                      <a:pPr algn="l"/>
                      <a:r>
                        <a:rPr lang="en-US" sz="1800" dirty="0">
                          <a:latin typeface="Calibri" panose="020F0502020204030204" pitchFamily="34" charset="0"/>
                          <a:cs typeface="Calibri" panose="020F0502020204030204" pitchFamily="34" charset="0"/>
                        </a:rPr>
                        <a:t>Detail</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800">
                          <a:latin typeface="Calibri" panose="020F0502020204030204" pitchFamily="34" charset="0"/>
                          <a:cs typeface="Calibri" panose="020F0502020204030204" pitchFamily="34" charset="0"/>
                        </a:rPr>
                        <a:t>Action</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6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latin typeface="Calibri" panose="020F0502020204030204" pitchFamily="34" charset="0"/>
                          <a:ea typeface="+mn-ea"/>
                          <a:cs typeface="Calibri" panose="020F0502020204030204" pitchFamily="34" charset="0"/>
                        </a:rPr>
                        <a:t>XRN4941</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a:solidFill>
                            <a:schemeClr val="bg1">
                              <a:lumMod val="50000"/>
                            </a:schemeClr>
                          </a:solidFill>
                          <a:latin typeface="Calibri" panose="020F0502020204030204" pitchFamily="34" charset="0"/>
                          <a:cs typeface="Calibri" panose="020F0502020204030204" pitchFamily="34" charset="0"/>
                        </a:rPr>
                        <a:t>Deliver the reduced scope</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a:solidFill>
                            <a:schemeClr val="bg1">
                              <a:lumMod val="50000"/>
                            </a:schemeClr>
                          </a:solidFill>
                          <a:latin typeface="Calibri" panose="020F0502020204030204" pitchFamily="34" charset="0"/>
                          <a:cs typeface="Calibri" panose="020F0502020204030204" pitchFamily="34" charset="0"/>
                        </a:rPr>
                        <a:t>Approve or Descope</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76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latin typeface="Calibri" panose="020F0502020204030204" pitchFamily="34" charset="0"/>
                          <a:ea typeface="+mn-ea"/>
                          <a:cs typeface="Calibri" panose="020F0502020204030204" pitchFamily="34" charset="0"/>
                        </a:rPr>
                        <a:t>XRN5091</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a:solidFill>
                            <a:schemeClr val="bg1">
                              <a:lumMod val="50000"/>
                            </a:schemeClr>
                          </a:solidFill>
                          <a:latin typeface="Calibri" panose="020F0502020204030204" pitchFamily="34" charset="0"/>
                          <a:cs typeface="Calibri" panose="020F0502020204030204" pitchFamily="34" charset="0"/>
                        </a:rPr>
                        <a:t>Remove from November 21 scope</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solidFill>
                            <a:schemeClr val="bg1">
                              <a:lumMod val="50000"/>
                            </a:schemeClr>
                          </a:solidFill>
                          <a:latin typeface="Calibri" panose="020F0502020204030204" pitchFamily="34" charset="0"/>
                          <a:cs typeface="Calibri" panose="020F0502020204030204" pitchFamily="34" charset="0"/>
                        </a:rPr>
                        <a:t>Approve</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76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Calibri" panose="020F0502020204030204" pitchFamily="34" charset="0"/>
                        <a:ea typeface="+mn-ea"/>
                        <a:cs typeface="Calibri" panose="020F0502020204030204" pitchFamily="34" charset="0"/>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dirty="0">
                        <a:solidFill>
                          <a:schemeClr val="bg1">
                            <a:lumMod val="50000"/>
                          </a:schemeClr>
                        </a:solidFill>
                        <a:latin typeface="Calibri" panose="020F0502020204030204" pitchFamily="34" charset="0"/>
                        <a:cs typeface="Calibri" panose="020F0502020204030204" pitchFamily="34" charset="0"/>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chemeClr val="bg1">
                            <a:lumMod val="50000"/>
                          </a:schemeClr>
                        </a:solidFill>
                        <a:latin typeface="Calibri" panose="020F0502020204030204" pitchFamily="34" charset="0"/>
                        <a:cs typeface="Calibri" panose="020F0502020204030204" pitchFamily="34" charset="0"/>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56957028"/>
                  </a:ext>
                </a:extLst>
              </a:tr>
            </a:tbl>
          </a:graphicData>
        </a:graphic>
      </p:graphicFrame>
    </p:spTree>
    <p:extLst>
      <p:ext uri="{BB962C8B-B14F-4D97-AF65-F5344CB8AC3E}">
        <p14:creationId xmlns:p14="http://schemas.microsoft.com/office/powerpoint/2010/main" val="3685069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7EAD-08D5-43DC-AD85-47867D5F7FAD}"/>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CSSC Impact Assessment</a:t>
            </a:r>
          </a:p>
        </p:txBody>
      </p:sp>
      <p:pic>
        <p:nvPicPr>
          <p:cNvPr id="3" name="Picture 2">
            <a:extLst>
              <a:ext uri="{FF2B5EF4-FFF2-40B4-BE49-F238E27FC236}">
                <a16:creationId xmlns:a16="http://schemas.microsoft.com/office/drawing/2014/main" id="{E5058208-CA1E-4A0D-93D4-5667EDDD8A2A}"/>
              </a:ext>
            </a:extLst>
          </p:cNvPr>
          <p:cNvPicPr>
            <a:picLocks noChangeAspect="1"/>
          </p:cNvPicPr>
          <p:nvPr/>
        </p:nvPicPr>
        <p:blipFill>
          <a:blip r:embed="rId2"/>
          <a:stretch>
            <a:fillRect/>
          </a:stretch>
        </p:blipFill>
        <p:spPr>
          <a:xfrm>
            <a:off x="2194407" y="761058"/>
            <a:ext cx="4362450" cy="4219575"/>
          </a:xfrm>
          <a:prstGeom prst="rect">
            <a:avLst/>
          </a:prstGeom>
        </p:spPr>
      </p:pic>
    </p:spTree>
    <p:extLst>
      <p:ext uri="{BB962C8B-B14F-4D97-AF65-F5344CB8AC3E}">
        <p14:creationId xmlns:p14="http://schemas.microsoft.com/office/powerpoint/2010/main" val="1977842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AE0C8-C71A-444D-8623-D276F29C6C19}"/>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CSSC Timeline Impacts</a:t>
            </a:r>
          </a:p>
        </p:txBody>
      </p:sp>
      <p:pic>
        <p:nvPicPr>
          <p:cNvPr id="3" name="Picture 2">
            <a:extLst>
              <a:ext uri="{FF2B5EF4-FFF2-40B4-BE49-F238E27FC236}">
                <a16:creationId xmlns:a16="http://schemas.microsoft.com/office/drawing/2014/main" id="{DAA5B65E-891A-44E1-9D2E-B2BE5819761B}"/>
              </a:ext>
            </a:extLst>
          </p:cNvPr>
          <p:cNvPicPr>
            <a:picLocks noChangeAspect="1"/>
          </p:cNvPicPr>
          <p:nvPr/>
        </p:nvPicPr>
        <p:blipFill>
          <a:blip r:embed="rId2"/>
          <a:stretch>
            <a:fillRect/>
          </a:stretch>
        </p:blipFill>
        <p:spPr>
          <a:xfrm>
            <a:off x="92209" y="833428"/>
            <a:ext cx="8959582" cy="1981598"/>
          </a:xfrm>
          <a:prstGeom prst="rect">
            <a:avLst/>
          </a:prstGeom>
        </p:spPr>
      </p:pic>
      <p:sp>
        <p:nvSpPr>
          <p:cNvPr id="4" name="Rectangle 3">
            <a:extLst>
              <a:ext uri="{FF2B5EF4-FFF2-40B4-BE49-F238E27FC236}">
                <a16:creationId xmlns:a16="http://schemas.microsoft.com/office/drawing/2014/main" id="{132221BC-2039-47B6-B408-CB91D1D84049}"/>
              </a:ext>
            </a:extLst>
          </p:cNvPr>
          <p:cNvSpPr/>
          <p:nvPr/>
        </p:nvSpPr>
        <p:spPr>
          <a:xfrm>
            <a:off x="457200" y="2936375"/>
            <a:ext cx="8229600" cy="197284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GB" sz="1600" dirty="0">
                <a:solidFill>
                  <a:prstClr val="black"/>
                </a:solidFill>
                <a:latin typeface="Calibri" panose="020F0502020204030204"/>
              </a:rPr>
              <a:t>Retrofit is required to merge the code to keep the integrity of the code sacrosanct</a:t>
            </a:r>
          </a:p>
          <a:p>
            <a:pPr marL="228600" lvl="0" indent="-228600">
              <a:lnSpc>
                <a:spcPct val="90000"/>
              </a:lnSpc>
              <a:spcBef>
                <a:spcPts val="1000"/>
              </a:spcBef>
              <a:buFont typeface="Arial" panose="020B0604020202020204" pitchFamily="34" charset="0"/>
              <a:buChar char="•"/>
            </a:pPr>
            <a:r>
              <a:rPr lang="en-GB" sz="1600" dirty="0">
                <a:solidFill>
                  <a:prstClr val="black"/>
                </a:solidFill>
                <a:latin typeface="Calibri" panose="020F0502020204030204"/>
              </a:rPr>
              <a:t>No window of opportunity to retrofit prior to transition testing or transition start, so will need to be completed in parallel</a:t>
            </a:r>
          </a:p>
          <a:p>
            <a:pPr marL="228600" indent="-228600">
              <a:lnSpc>
                <a:spcPct val="90000"/>
              </a:lnSpc>
              <a:spcBef>
                <a:spcPts val="1000"/>
              </a:spcBef>
              <a:buFont typeface="Arial" panose="020B0604020202020204" pitchFamily="34" charset="0"/>
              <a:buChar char="•"/>
            </a:pPr>
            <a:r>
              <a:rPr lang="en-GB" sz="1600" dirty="0">
                <a:solidFill>
                  <a:prstClr val="black"/>
                </a:solidFill>
                <a:latin typeface="Calibri" panose="020F0502020204030204"/>
              </a:rPr>
              <a:t>Risk of not full transition testing against all November 21 code, assessments show minimal impact for the recommended scope</a:t>
            </a:r>
          </a:p>
          <a:p>
            <a:pPr>
              <a:lnSpc>
                <a:spcPct val="90000"/>
              </a:lnSpc>
              <a:spcBef>
                <a:spcPts val="1000"/>
              </a:spcBef>
            </a:pPr>
            <a:r>
              <a:rPr lang="en-GB" sz="1200" b="1" dirty="0">
                <a:latin typeface="Calibri" panose="020F0502020204030204"/>
              </a:rPr>
              <a:t>Note</a:t>
            </a:r>
            <a:r>
              <a:rPr lang="en-GB" sz="1200" dirty="0">
                <a:latin typeface="Calibri" panose="020F0502020204030204"/>
              </a:rPr>
              <a:t>: T</a:t>
            </a:r>
            <a:r>
              <a:rPr lang="en-US" sz="1200" dirty="0" err="1">
                <a:latin typeface="Calibri" panose="020F0502020204030204" pitchFamily="34" charset="0"/>
                <a:cs typeface="Calibri" panose="020F0502020204030204" pitchFamily="34" charset="0"/>
              </a:rPr>
              <a:t>ransition</a:t>
            </a:r>
            <a:r>
              <a:rPr lang="en-US" sz="1200" dirty="0">
                <a:latin typeface="Calibri" panose="020F0502020204030204" pitchFamily="34" charset="0"/>
                <a:cs typeface="Calibri" panose="020F0502020204030204" pitchFamily="34" charset="0"/>
              </a:rPr>
              <a:t> testing is the test phase being used to test all the bespoke code and programs that have been written in order to carry out transition.</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5672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5D442-AD75-4FD7-9AB6-C2AF441760C3}"/>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XRN4941 Reduced Scope</a:t>
            </a:r>
          </a:p>
        </p:txBody>
      </p:sp>
      <p:sp>
        <p:nvSpPr>
          <p:cNvPr id="3" name="TextBox 2">
            <a:extLst>
              <a:ext uri="{FF2B5EF4-FFF2-40B4-BE49-F238E27FC236}">
                <a16:creationId xmlns:a16="http://schemas.microsoft.com/office/drawing/2014/main" id="{22CECF42-4F14-4CC8-8BB3-AB72FC6A723C}"/>
              </a:ext>
            </a:extLst>
          </p:cNvPr>
          <p:cNvSpPr txBox="1"/>
          <p:nvPr/>
        </p:nvSpPr>
        <p:spPr>
          <a:xfrm>
            <a:off x="136876" y="678924"/>
            <a:ext cx="8708163" cy="3785652"/>
          </a:xfrm>
          <a:prstGeom prst="rect">
            <a:avLst/>
          </a:prstGeom>
          <a:noFill/>
        </p:spPr>
        <p:txBody>
          <a:bodyPr wrap="square" rtlCol="0">
            <a:spAutoFit/>
          </a:bodyPr>
          <a:lstStyle/>
          <a:p>
            <a:pPr fontAlgn="base"/>
            <a:r>
              <a:rPr lang="en-GB" sz="1200" dirty="0">
                <a:solidFill>
                  <a:prstClr val="black"/>
                </a:solidFill>
                <a:latin typeface="Calibri" panose="020F0502020204030204"/>
              </a:rPr>
              <a:t>XRN4941 has major code impacts to CSSC due to the confirmation and nomination workflow </a:t>
            </a:r>
            <a:r>
              <a:rPr lang="en-GB" sz="1200" dirty="0">
                <a:latin typeface="Calibri" panose="020F0502020204030204"/>
              </a:rPr>
              <a:t>changes that are critical in the CSS delivery program.</a:t>
            </a:r>
          </a:p>
          <a:p>
            <a:pPr fontAlgn="base"/>
            <a:endParaRPr lang="en-GB" sz="1200" dirty="0">
              <a:latin typeface="Calibri" panose="020F0502020204030204" pitchFamily="34" charset="0"/>
              <a:cs typeface="Calibri" panose="020F0502020204030204" pitchFamily="34" charset="0"/>
            </a:endParaRPr>
          </a:p>
          <a:p>
            <a:pPr fontAlgn="base"/>
            <a:r>
              <a:rPr lang="en-GB" sz="1200" dirty="0">
                <a:latin typeface="Calibri" panose="020F0502020204030204" pitchFamily="34" charset="0"/>
                <a:cs typeface="Calibri" panose="020F0502020204030204" pitchFamily="34" charset="0"/>
              </a:rPr>
              <a:t>This alternative scope will not impact the CSSC design and can be delivered within the CSSC timelines and will deliver the requirements of the MOD. </a:t>
            </a:r>
            <a:r>
              <a:rPr lang="en-US" sz="1200" dirty="0">
                <a:latin typeface="Calibri" panose="020F0502020204030204" pitchFamily="34" charset="0"/>
                <a:cs typeface="Calibri" panose="020F0502020204030204" pitchFamily="34" charset="0"/>
              </a:rPr>
              <a:t>​</a:t>
            </a:r>
          </a:p>
          <a:p>
            <a:pPr fontAlgn="base"/>
            <a:r>
              <a:rPr lang="en-GB" sz="1200" dirty="0">
                <a:latin typeface="Calibri" panose="020F0502020204030204" pitchFamily="34" charset="0"/>
                <a:cs typeface="Calibri" panose="020F0502020204030204" pitchFamily="34" charset="0"/>
              </a:rPr>
              <a:t>​</a:t>
            </a:r>
          </a:p>
          <a:p>
            <a:pPr fontAlgn="base"/>
            <a:r>
              <a:rPr lang="en-GB" sz="1200" dirty="0">
                <a:latin typeface="Calibri" panose="020F0502020204030204" pitchFamily="34" charset="0"/>
                <a:cs typeface="Calibri" panose="020F0502020204030204" pitchFamily="34" charset="0"/>
              </a:rPr>
              <a:t>Changes to current design</a:t>
            </a:r>
            <a:r>
              <a:rPr lang="en-US" sz="1200" dirty="0">
                <a:latin typeface="Calibri" panose="020F0502020204030204" pitchFamily="34" charset="0"/>
                <a:cs typeface="Calibri" panose="020F0502020204030204" pitchFamily="34" charset="0"/>
              </a:rPr>
              <a:t>​:</a:t>
            </a:r>
          </a:p>
          <a:p>
            <a:pPr marL="285750" indent="-285750" fontAlgn="base">
              <a:buFont typeface="Arial" panose="020B0604020202020204" pitchFamily="34" charset="0"/>
              <a:buChar char="•"/>
            </a:pPr>
            <a:r>
              <a:rPr lang="en-GB" sz="1200" dirty="0">
                <a:latin typeface="Calibri" panose="020F0502020204030204" pitchFamily="34" charset="0"/>
                <a:cs typeface="Calibri" panose="020F0502020204030204" pitchFamily="34" charset="0"/>
              </a:rPr>
              <a:t>There will be no changes to the confirmation and nomination workflow. </a:t>
            </a:r>
            <a:r>
              <a:rPr lang="en-US" sz="1200" dirty="0">
                <a:latin typeface="Calibri" panose="020F0502020204030204" pitchFamily="34" charset="0"/>
                <a:cs typeface="Calibri" panose="020F0502020204030204" pitchFamily="34" charset="0"/>
              </a:rPr>
              <a:t>​</a:t>
            </a:r>
          </a:p>
          <a:p>
            <a:pPr marL="285750" indent="-285750" fontAlgn="base">
              <a:buFont typeface="Arial" panose="020B0604020202020204" pitchFamily="34" charset="0"/>
              <a:buChar char="•"/>
            </a:pPr>
            <a:r>
              <a:rPr lang="en-GB" sz="1200" dirty="0">
                <a:latin typeface="Calibri" panose="020F0502020204030204" pitchFamily="34" charset="0"/>
                <a:cs typeface="Calibri" panose="020F0502020204030204" pitchFamily="34" charset="0"/>
              </a:rPr>
              <a:t>The RGMA process will continue to ignore sites with a switch in flight and will parameterise this period so that it can be amended, post CSS, to be in line with the new, shorter, timeline. </a:t>
            </a:r>
            <a:r>
              <a:rPr lang="en-US" sz="1200" dirty="0">
                <a:latin typeface="Calibri" panose="020F0502020204030204" pitchFamily="34" charset="0"/>
                <a:cs typeface="Calibri" panose="020F0502020204030204" pitchFamily="34" charset="0"/>
              </a:rPr>
              <a:t>​</a:t>
            </a:r>
          </a:p>
          <a:p>
            <a:pPr marL="285750" indent="-285750" fontAlgn="base">
              <a:buFont typeface="Arial" panose="020B0604020202020204" pitchFamily="34" charset="0"/>
              <a:buChar char="•"/>
            </a:pPr>
            <a:r>
              <a:rPr lang="en-GB" sz="1200" dirty="0">
                <a:latin typeface="Calibri" panose="020F0502020204030204" pitchFamily="34" charset="0"/>
                <a:cs typeface="Calibri" panose="020F0502020204030204" pitchFamily="34" charset="0"/>
              </a:rPr>
              <a:t>The data cleanse job will be enhanced to identify sites that have gone live within the previous week/month (depending on how often the job is run) and update the MRF to monthly at that time. </a:t>
            </a:r>
            <a:r>
              <a:rPr lang="en-US" sz="1200" dirty="0">
                <a:latin typeface="Calibri" panose="020F0502020204030204" pitchFamily="34" charset="0"/>
                <a:cs typeface="Calibri" panose="020F0502020204030204" pitchFamily="34" charset="0"/>
              </a:rPr>
              <a:t>​</a:t>
            </a:r>
          </a:p>
          <a:p>
            <a:pPr fontAlgn="base"/>
            <a:r>
              <a:rPr lang="en-GB" sz="1200" dirty="0">
                <a:latin typeface="Calibri" panose="020F0502020204030204" pitchFamily="34" charset="0"/>
                <a:cs typeface="Calibri" panose="020F0502020204030204" pitchFamily="34" charset="0"/>
              </a:rPr>
              <a:t>​</a:t>
            </a:r>
          </a:p>
          <a:p>
            <a:pPr fontAlgn="base"/>
            <a:r>
              <a:rPr lang="en-GB" sz="1200" b="1" dirty="0">
                <a:latin typeface="Calibri" panose="020F0502020204030204" pitchFamily="34" charset="0"/>
                <a:cs typeface="Calibri" panose="020F0502020204030204" pitchFamily="34" charset="0"/>
              </a:rPr>
              <a:t>Impact to Shippers</a:t>
            </a:r>
            <a:r>
              <a:rPr lang="en-US" sz="1200" b="1" dirty="0">
                <a:latin typeface="Calibri" panose="020F0502020204030204" pitchFamily="34" charset="0"/>
                <a:cs typeface="Calibri" panose="020F0502020204030204" pitchFamily="34" charset="0"/>
              </a:rPr>
              <a:t>​</a:t>
            </a:r>
          </a:p>
          <a:p>
            <a:pPr fontAlgn="base"/>
            <a:r>
              <a:rPr lang="en-GB" sz="1200" dirty="0">
                <a:latin typeface="Calibri" panose="020F0502020204030204" pitchFamily="34" charset="0"/>
                <a:cs typeface="Calibri" panose="020F0502020204030204" pitchFamily="34" charset="0"/>
              </a:rPr>
              <a:t>By not amending the confirmation and nomination workflow, Shippers will be able to take on a site with a non-monthly read frequency which we will change to monthly when the amended data cleanse job is triggered. </a:t>
            </a:r>
            <a:r>
              <a:rPr lang="en-US" sz="1200" dirty="0">
                <a:latin typeface="Calibri" panose="020F0502020204030204" pitchFamily="34" charset="0"/>
                <a:cs typeface="Calibri" panose="020F0502020204030204" pitchFamily="34" charset="0"/>
              </a:rPr>
              <a:t>​</a:t>
            </a:r>
          </a:p>
          <a:p>
            <a:pPr fontAlgn="base"/>
            <a:r>
              <a:rPr lang="en-US" sz="1200" dirty="0">
                <a:latin typeface="Calibri" panose="020F0502020204030204" pitchFamily="34" charset="0"/>
                <a:cs typeface="Calibri" panose="020F0502020204030204" pitchFamily="34" charset="0"/>
              </a:rPr>
              <a:t>Increase in unsolicited SCR file/record when meter read frequency is changed by the CDSP due to the amended data cleanse job</a:t>
            </a:r>
          </a:p>
          <a:p>
            <a:pPr fontAlgn="base"/>
            <a:endParaRPr lang="en-US" sz="1200" dirty="0">
              <a:latin typeface="Calibri" panose="020F0502020204030204" pitchFamily="34" charset="0"/>
              <a:cs typeface="Calibri" panose="020F0502020204030204" pitchFamily="34" charset="0"/>
            </a:endParaRPr>
          </a:p>
          <a:p>
            <a:r>
              <a:rPr lang="en-GB" sz="1200" b="1" dirty="0">
                <a:latin typeface="Calibri" panose="020F0502020204030204" pitchFamily="34" charset="0"/>
                <a:cs typeface="Calibri" panose="020F0502020204030204" pitchFamily="34" charset="0"/>
              </a:rPr>
              <a:t>NOTE: A second change will need to be raised and agreed for delivery to complete the changes to the transfer workflow (both CSS and Non-CSS transfers) post CSS with additional cost estimated circa 75k including redesign for CSS changes -</a:t>
            </a:r>
          </a:p>
        </p:txBody>
      </p:sp>
    </p:spTree>
    <p:extLst>
      <p:ext uri="{BB962C8B-B14F-4D97-AF65-F5344CB8AC3E}">
        <p14:creationId xmlns:p14="http://schemas.microsoft.com/office/powerpoint/2010/main" val="3018993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7CF5-2025-4324-8D64-5D0264F6A505}"/>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XRN4941 Scope comparison</a:t>
            </a:r>
          </a:p>
        </p:txBody>
      </p:sp>
      <p:graphicFrame>
        <p:nvGraphicFramePr>
          <p:cNvPr id="3" name="Table 2">
            <a:extLst>
              <a:ext uri="{FF2B5EF4-FFF2-40B4-BE49-F238E27FC236}">
                <a16:creationId xmlns:a16="http://schemas.microsoft.com/office/drawing/2014/main" id="{07FEF0BE-F19D-4242-9525-2ACA48683FA1}"/>
              </a:ext>
            </a:extLst>
          </p:cNvPr>
          <p:cNvGraphicFramePr>
            <a:graphicFrameLocks noGrp="1"/>
          </p:cNvGraphicFramePr>
          <p:nvPr>
            <p:extLst/>
          </p:nvPr>
        </p:nvGraphicFramePr>
        <p:xfrm>
          <a:off x="457200" y="676206"/>
          <a:ext cx="8141737" cy="3802412"/>
        </p:xfrm>
        <a:graphic>
          <a:graphicData uri="http://schemas.openxmlformats.org/drawingml/2006/table">
            <a:tbl>
              <a:tblPr/>
              <a:tblGrid>
                <a:gridCol w="3849880">
                  <a:extLst>
                    <a:ext uri="{9D8B030D-6E8A-4147-A177-3AD203B41FA5}">
                      <a16:colId xmlns:a16="http://schemas.microsoft.com/office/drawing/2014/main" val="2319036341"/>
                    </a:ext>
                  </a:extLst>
                </a:gridCol>
                <a:gridCol w="1888621">
                  <a:extLst>
                    <a:ext uri="{9D8B030D-6E8A-4147-A177-3AD203B41FA5}">
                      <a16:colId xmlns:a16="http://schemas.microsoft.com/office/drawing/2014/main" val="2873940878"/>
                    </a:ext>
                  </a:extLst>
                </a:gridCol>
                <a:gridCol w="1529697">
                  <a:extLst>
                    <a:ext uri="{9D8B030D-6E8A-4147-A177-3AD203B41FA5}">
                      <a16:colId xmlns:a16="http://schemas.microsoft.com/office/drawing/2014/main" val="1501885090"/>
                    </a:ext>
                  </a:extLst>
                </a:gridCol>
                <a:gridCol w="873539">
                  <a:extLst>
                    <a:ext uri="{9D8B030D-6E8A-4147-A177-3AD203B41FA5}">
                      <a16:colId xmlns:a16="http://schemas.microsoft.com/office/drawing/2014/main" val="1663854328"/>
                    </a:ext>
                  </a:extLst>
                </a:gridCol>
              </a:tblGrid>
              <a:tr h="341968">
                <a:tc>
                  <a:txBody>
                    <a:bodyPr/>
                    <a:lstStyle/>
                    <a:p>
                      <a:pPr marL="0" algn="l" defTabSz="914400" rtl="0" eaLnBrk="1" fontAlgn="auto" latinLnBrk="0" hangingPunct="1"/>
                      <a:r>
                        <a:rPr lang="en-GB" sz="1400" b="1" kern="1200" dirty="0">
                          <a:solidFill>
                            <a:schemeClr val="bg1"/>
                          </a:solidFill>
                          <a:latin typeface="Calibri" panose="020F0502020204030204" pitchFamily="34" charset="0"/>
                          <a:ea typeface="+mn-ea"/>
                          <a:cs typeface="Calibri" panose="020F0502020204030204" pitchFamily="34" charset="0"/>
                        </a:rPr>
                        <a:t>​High Level Requirements</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7525" cap="flat" cmpd="sng" algn="ctr">
                      <a:solidFill>
                        <a:srgbClr val="1E124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5AA8"/>
                    </a:solidFill>
                  </a:tcPr>
                </a:tc>
                <a:tc>
                  <a:txBody>
                    <a:bodyPr/>
                    <a:lstStyle/>
                    <a:p>
                      <a:pPr marL="0" algn="l" defTabSz="914400" rtl="0" eaLnBrk="1" fontAlgn="base" latinLnBrk="0" hangingPunct="1"/>
                      <a:r>
                        <a:rPr lang="en-GB" sz="1400" b="1" kern="1200" dirty="0">
                          <a:solidFill>
                            <a:schemeClr val="bg1"/>
                          </a:solidFill>
                          <a:latin typeface="Calibri" panose="020F0502020204030204" pitchFamily="34" charset="0"/>
                          <a:ea typeface="+mn-ea"/>
                          <a:cs typeface="Calibri" panose="020F0502020204030204" pitchFamily="34" charset="0"/>
                        </a:rPr>
                        <a:t>MOD Requirement</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525" cap="flat" cmpd="sng" algn="ctr">
                      <a:solidFill>
                        <a:srgbClr val="1E124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5AA8"/>
                    </a:solidFill>
                  </a:tcPr>
                </a:tc>
                <a:tc>
                  <a:txBody>
                    <a:bodyPr/>
                    <a:lstStyle/>
                    <a:p>
                      <a:pPr marL="0" algn="l" defTabSz="914400" rtl="0" eaLnBrk="1" fontAlgn="base" latinLnBrk="0" hangingPunct="1"/>
                      <a:r>
                        <a:rPr lang="en-GB" sz="1400" b="1" kern="1200" dirty="0">
                          <a:solidFill>
                            <a:schemeClr val="bg1"/>
                          </a:solidFill>
                          <a:latin typeface="Calibri" panose="020F0502020204030204" pitchFamily="34" charset="0"/>
                          <a:ea typeface="+mn-ea"/>
                          <a:cs typeface="Calibri" panose="020F0502020204030204" pitchFamily="34" charset="0"/>
                        </a:rPr>
                        <a:t>Reduced Scope</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7525" cap="flat" cmpd="sng" algn="ctr">
                      <a:solidFill>
                        <a:srgbClr val="1E124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E5AA8"/>
                    </a:solidFill>
                  </a:tcPr>
                </a:tc>
                <a:tc>
                  <a:txBody>
                    <a:bodyPr/>
                    <a:lstStyle/>
                    <a:p>
                      <a:pPr marL="0" algn="l" defTabSz="914400" rtl="0" eaLnBrk="1" fontAlgn="base" latinLnBrk="0" hangingPunct="1"/>
                      <a:r>
                        <a:rPr lang="en-GB" sz="1400" b="1" kern="1200" dirty="0">
                          <a:solidFill>
                            <a:schemeClr val="bg1"/>
                          </a:solidFill>
                          <a:latin typeface="Calibri" panose="020F0502020204030204" pitchFamily="34" charset="0"/>
                          <a:ea typeface="+mn-ea"/>
                          <a:cs typeface="Calibri" panose="020F0502020204030204" pitchFamily="34" charset="0"/>
                        </a:rPr>
                        <a:t>Current Scope</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7525" cap="flat" cmpd="sng" algn="ctr">
                      <a:solidFill>
                        <a:srgbClr val="1E1246"/>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681230266"/>
                  </a:ext>
                </a:extLst>
              </a:tr>
              <a:tr h="211752">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Batch job to update MRF where DCC Service Flag is A​</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71723894"/>
                  </a:ext>
                </a:extLst>
              </a:tr>
              <a:tr h="271436">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RGMA updated to update MRF where AMR is installed​</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64301898"/>
                  </a:ext>
                </a:extLst>
              </a:tr>
              <a:tr h="254208">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Batch job to update MRF where AQ =&gt;293,000​</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5115514"/>
                  </a:ext>
                </a:extLst>
              </a:tr>
              <a:tr h="341968">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Issue unsolicited SCR file/record to Shippers advising them of MRF change​</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No - DSG recommendation</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15233629"/>
                  </a:ext>
                </a:extLst>
              </a:tr>
              <a:tr h="341968">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Reject Supply Point Amendments where MRF should be monthly​</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No - DSG recommendation</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6417297"/>
                  </a:ext>
                </a:extLst>
              </a:tr>
              <a:tr h="106132">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Data Cleanse job created to update MRF for current portfolio  ​</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 with minor enhancement</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21407241"/>
                  </a:ext>
                </a:extLst>
              </a:tr>
              <a:tr h="122656">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Meter Read context updated​</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No - DSG recommendation</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6594721"/>
                  </a:ext>
                </a:extLst>
              </a:tr>
              <a:tr h="448860">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Confirmation workflow updated to change MRF, once live, where criteria is met​</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No - DSG recommendation</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To be delivered by the Data Cleanse Job​</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1357593"/>
                  </a:ext>
                </a:extLst>
              </a:tr>
              <a:tr h="0">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Reject nominations where MRF should be monthly ​</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No - DSG recommendation</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No​</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87670946"/>
                  </a:ext>
                </a:extLst>
              </a:tr>
              <a:tr h="260760">
                <a:tc>
                  <a:txBody>
                    <a:bodyPr/>
                    <a:lstStyle/>
                    <a:p>
                      <a:pPr marL="0" algn="l" defTabSz="914400" rtl="0" eaLnBrk="1" fontAlgn="base" latinLnBrk="0" hangingPunct="1"/>
                      <a:r>
                        <a:rPr lang="en-US" sz="1200" b="0" kern="1200" dirty="0">
                          <a:solidFill>
                            <a:schemeClr val="tx1"/>
                          </a:solidFill>
                          <a:latin typeface="Calibri" panose="020F0502020204030204" pitchFamily="34" charset="0"/>
                          <a:ea typeface="+mn-ea"/>
                          <a:cs typeface="Calibri" panose="020F0502020204030204" pitchFamily="34" charset="0"/>
                        </a:rPr>
                        <a:t>Reject confirmations where MRF should be monthly​</a:t>
                      </a:r>
                    </a:p>
                  </a:txBody>
                  <a:tcPr marL="70644" marR="70644" marT="35322" marB="35322">
                    <a:lnL w="7525" cap="flat" cmpd="sng" algn="ctr">
                      <a:solidFill>
                        <a:srgbClr val="1E124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525" cap="flat" cmpd="sng" algn="ctr">
                      <a:solidFill>
                        <a:srgbClr val="1E1246"/>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No - DSG recommendation</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525" cap="flat" cmpd="sng" algn="ctr">
                      <a:solidFill>
                        <a:srgbClr val="1E1246"/>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No​</a:t>
                      </a:r>
                    </a:p>
                  </a:txBody>
                  <a:tcPr marL="70644" marR="70644" marT="35322" marB="3532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7525" cap="flat" cmpd="sng" algn="ctr">
                      <a:solidFill>
                        <a:srgbClr val="1E1246"/>
                      </a:solidFill>
                      <a:prstDash val="solid"/>
                      <a:round/>
                      <a:headEnd type="none" w="med" len="med"/>
                      <a:tailEnd type="none" w="med" len="med"/>
                    </a:lnB>
                    <a:solidFill>
                      <a:srgbClr val="CFD5EA"/>
                    </a:solidFill>
                  </a:tcPr>
                </a:tc>
                <a:tc>
                  <a:txBody>
                    <a:bodyPr/>
                    <a:lstStyle/>
                    <a:p>
                      <a:pPr marL="0" algn="l" defTabSz="914400" rtl="0" eaLnBrk="1" fontAlgn="base" latinLnBrk="0" hangingPunct="1"/>
                      <a:r>
                        <a:rPr lang="en-GB" sz="1200" b="0" kern="1200" dirty="0">
                          <a:solidFill>
                            <a:schemeClr val="tx1"/>
                          </a:solidFill>
                          <a:latin typeface="Calibri" panose="020F0502020204030204" pitchFamily="34" charset="0"/>
                          <a:ea typeface="+mn-ea"/>
                          <a:cs typeface="Calibri" panose="020F0502020204030204" pitchFamily="34" charset="0"/>
                        </a:rPr>
                        <a:t>Yes​</a:t>
                      </a:r>
                    </a:p>
                  </a:txBody>
                  <a:tcPr marL="70644" marR="70644" marT="35322" marB="35322">
                    <a:lnL w="12700" cap="flat" cmpd="sng" algn="ctr">
                      <a:solidFill>
                        <a:schemeClr val="bg1"/>
                      </a:solidFill>
                      <a:prstDash val="solid"/>
                      <a:round/>
                      <a:headEnd type="none" w="med" len="med"/>
                      <a:tailEnd type="none" w="med" len="med"/>
                    </a:lnL>
                    <a:lnR w="7525" cap="flat" cmpd="sng" algn="ctr">
                      <a:solidFill>
                        <a:srgbClr val="1E1246"/>
                      </a:solidFill>
                      <a:prstDash val="solid"/>
                      <a:round/>
                      <a:headEnd type="none" w="med" len="med"/>
                      <a:tailEnd type="none" w="med" len="med"/>
                    </a:lnR>
                    <a:lnT w="12700" cap="flat" cmpd="sng" algn="ctr">
                      <a:solidFill>
                        <a:schemeClr val="bg1"/>
                      </a:solidFill>
                      <a:prstDash val="solid"/>
                      <a:round/>
                      <a:headEnd type="none" w="med" len="med"/>
                      <a:tailEnd type="none" w="med" len="med"/>
                    </a:lnT>
                    <a:lnB w="7525" cap="flat" cmpd="sng" algn="ctr">
                      <a:solidFill>
                        <a:srgbClr val="1E1246"/>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74390919"/>
                  </a:ext>
                </a:extLst>
              </a:tr>
            </a:tbl>
          </a:graphicData>
        </a:graphic>
      </p:graphicFrame>
    </p:spTree>
    <p:extLst>
      <p:ext uri="{BB962C8B-B14F-4D97-AF65-F5344CB8AC3E}">
        <p14:creationId xmlns:p14="http://schemas.microsoft.com/office/powerpoint/2010/main" val="2750904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51520" y="915566"/>
            <a:ext cx="6120000" cy="900100"/>
          </a:xfrm>
          <a:prstGeom prst="rect">
            <a:avLst/>
          </a:prstGeom>
        </p:spPr>
        <p:txBody>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fontAlgn="auto">
              <a:spcAft>
                <a:spcPts val="0"/>
              </a:spcAft>
            </a:pPr>
            <a:endParaRPr lang="en-GB" sz="2000" b="0">
              <a:solidFill>
                <a:schemeClr val="tx2"/>
              </a:solidFill>
            </a:endParaRPr>
          </a:p>
        </p:txBody>
      </p:sp>
      <p:sp>
        <p:nvSpPr>
          <p:cNvPr id="4" name="Title 1">
            <a:extLst>
              <a:ext uri="{FF2B5EF4-FFF2-40B4-BE49-F238E27FC236}">
                <a16:creationId xmlns:a16="http://schemas.microsoft.com/office/drawing/2014/main" id="{3BBF64D1-DD4B-479C-8274-060EA4CFB223}"/>
              </a:ext>
            </a:extLst>
          </p:cNvPr>
          <p:cNvSpPr txBox="1">
            <a:spLocks/>
          </p:cNvSpPr>
          <p:nvPr/>
        </p:nvSpPr>
        <p:spPr>
          <a:xfrm>
            <a:off x="457200" y="195486"/>
            <a:ext cx="8229600" cy="637580"/>
          </a:xfrm>
          <a:prstGeom prst="rect">
            <a:avLst/>
          </a:prstGeom>
        </p:spPr>
        <p:txBody>
          <a:bodyPr lIns="91440" tIns="45720" rIns="91440" bIns="45720" anchor="t">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fontAlgn="auto">
              <a:spcBef>
                <a:spcPts val="0"/>
              </a:spcBef>
              <a:spcAft>
                <a:spcPts val="0"/>
              </a:spcAft>
              <a:defRPr/>
            </a:pPr>
            <a:r>
              <a:rPr lang="en-GB" sz="2000" dirty="0">
                <a:latin typeface="Calibri" panose="020F0502020204030204" pitchFamily="34" charset="0"/>
                <a:cs typeface="Calibri" panose="020F0502020204030204" pitchFamily="34" charset="0"/>
              </a:rPr>
              <a:t>XRN4941 – Decision: Deliver the Reduced Scope</a:t>
            </a:r>
          </a:p>
          <a:p>
            <a:pPr algn="l" fontAlgn="auto">
              <a:spcBef>
                <a:spcPts val="0"/>
              </a:spcBef>
              <a:spcAft>
                <a:spcPts val="0"/>
              </a:spcAft>
              <a:defRPr/>
            </a:pPr>
            <a:endParaRPr lang="en-GB" sz="2000" b="0" dirty="0"/>
          </a:p>
        </p:txBody>
      </p:sp>
      <p:graphicFrame>
        <p:nvGraphicFramePr>
          <p:cNvPr id="2" name="Table 1">
            <a:extLst>
              <a:ext uri="{FF2B5EF4-FFF2-40B4-BE49-F238E27FC236}">
                <a16:creationId xmlns:a16="http://schemas.microsoft.com/office/drawing/2014/main" id="{EA58D758-A024-4FD9-96DC-8C9F01FCE8D1}"/>
              </a:ext>
            </a:extLst>
          </p:cNvPr>
          <p:cNvGraphicFramePr>
            <a:graphicFrameLocks noGrp="1"/>
          </p:cNvGraphicFramePr>
          <p:nvPr>
            <p:extLst/>
          </p:nvPr>
        </p:nvGraphicFramePr>
        <p:xfrm>
          <a:off x="345956" y="572597"/>
          <a:ext cx="8229600" cy="2151447"/>
        </p:xfrm>
        <a:graphic>
          <a:graphicData uri="http://schemas.openxmlformats.org/drawingml/2006/table">
            <a:tbl>
              <a:tblPr firstRow="1" bandRow="1">
                <a:tableStyleId>{5C22544A-7EE6-4342-B048-85BDC9FD1C3A}</a:tableStyleId>
              </a:tblPr>
              <a:tblGrid>
                <a:gridCol w="1483820">
                  <a:extLst>
                    <a:ext uri="{9D8B030D-6E8A-4147-A177-3AD203B41FA5}">
                      <a16:colId xmlns:a16="http://schemas.microsoft.com/office/drawing/2014/main" val="3902627058"/>
                    </a:ext>
                  </a:extLst>
                </a:gridCol>
                <a:gridCol w="6745780">
                  <a:extLst>
                    <a:ext uri="{9D8B030D-6E8A-4147-A177-3AD203B41FA5}">
                      <a16:colId xmlns:a16="http://schemas.microsoft.com/office/drawing/2014/main" val="871631729"/>
                    </a:ext>
                  </a:extLst>
                </a:gridCol>
              </a:tblGrid>
              <a:tr h="416223">
                <a:tc gridSpan="2">
                  <a:txBody>
                    <a:bodyPr/>
                    <a:lstStyle/>
                    <a:p>
                      <a:r>
                        <a:rPr lang="en-GB" sz="1200">
                          <a:latin typeface="Calibri" panose="020F0502020204030204" pitchFamily="34" charset="0"/>
                          <a:cs typeface="Calibri" panose="020F0502020204030204" pitchFamily="34" charset="0"/>
                        </a:rPr>
                        <a:t>BACKGROUND</a:t>
                      </a:r>
                    </a:p>
                  </a:txBody>
                  <a:tcPr/>
                </a:tc>
                <a:tc hMerge="1">
                  <a:txBody>
                    <a:bodyPr/>
                    <a:lstStyle/>
                    <a:p>
                      <a:endParaRPr lang="en-GB" sz="900"/>
                    </a:p>
                  </a:txBody>
                  <a:tcPr/>
                </a:tc>
                <a:extLst>
                  <a:ext uri="{0D108BD9-81ED-4DB2-BD59-A6C34878D82A}">
                    <a16:rowId xmlns:a16="http://schemas.microsoft.com/office/drawing/2014/main" val="3135997959"/>
                  </a:ext>
                </a:extLst>
              </a:tr>
              <a:tr h="568518">
                <a:tc gridSpan="2">
                  <a:txBody>
                    <a:bodyPr/>
                    <a:lstStyle/>
                    <a:p>
                      <a:pPr algn="l"/>
                      <a:r>
                        <a:rPr lang="en-GB" sz="1200" dirty="0">
                          <a:latin typeface="Calibri" panose="020F0502020204030204" pitchFamily="34" charset="0"/>
                          <a:cs typeface="Calibri" panose="020F0502020204030204" pitchFamily="34" charset="0"/>
                        </a:rPr>
                        <a:t>This change has major code impacts to change the Confirmation and Nomination workflow aspect of the change within the CSSC change – this alternative scope can still deliver the functionality of the MOD and update the MRF as required.</a:t>
                      </a:r>
                    </a:p>
                  </a:txBody>
                  <a:tcPr/>
                </a:tc>
                <a:tc hMerge="1">
                  <a:txBody>
                    <a:bodyPr/>
                    <a:lstStyle/>
                    <a:p>
                      <a:endParaRPr lang="en-GB" sz="1000"/>
                    </a:p>
                  </a:txBody>
                  <a:tcPr/>
                </a:tc>
                <a:extLst>
                  <a:ext uri="{0D108BD9-81ED-4DB2-BD59-A6C34878D82A}">
                    <a16:rowId xmlns:a16="http://schemas.microsoft.com/office/drawing/2014/main" val="2575071872"/>
                  </a:ext>
                </a:extLst>
              </a:tr>
              <a:tr h="416223">
                <a:tc>
                  <a:txBody>
                    <a:bodyPr/>
                    <a:lstStyle/>
                    <a:p>
                      <a:r>
                        <a:rPr lang="en-GB" sz="1200" b="1" dirty="0">
                          <a:solidFill>
                            <a:schemeClr val="bg1"/>
                          </a:solidFill>
                          <a:latin typeface="Calibri" panose="020F0502020204030204" pitchFamily="34" charset="0"/>
                          <a:cs typeface="Calibri" panose="020F0502020204030204" pitchFamily="34" charset="0"/>
                        </a:rPr>
                        <a:t>OPTIONS </a:t>
                      </a:r>
                    </a:p>
                  </a:txBody>
                  <a:tcPr>
                    <a:solidFill>
                      <a:srgbClr val="3E5AA8"/>
                    </a:solidFill>
                  </a:tcPr>
                </a:tc>
                <a:tc>
                  <a:txBody>
                    <a:bodyPr/>
                    <a:lstStyle/>
                    <a:p>
                      <a:r>
                        <a:rPr lang="en-GB" sz="1200" b="1" dirty="0">
                          <a:solidFill>
                            <a:schemeClr val="bg1"/>
                          </a:solidFill>
                          <a:latin typeface="Calibri" panose="020F0502020204030204" pitchFamily="34" charset="0"/>
                          <a:cs typeface="Calibri" panose="020F0502020204030204" pitchFamily="34" charset="0"/>
                        </a:rPr>
                        <a:t>DESCRIPTION</a:t>
                      </a:r>
                    </a:p>
                  </a:txBody>
                  <a:tcPr>
                    <a:solidFill>
                      <a:srgbClr val="3E5AA8"/>
                    </a:solidFill>
                  </a:tcPr>
                </a:tc>
                <a:extLst>
                  <a:ext uri="{0D108BD9-81ED-4DB2-BD59-A6C34878D82A}">
                    <a16:rowId xmlns:a16="http://schemas.microsoft.com/office/drawing/2014/main" val="1512314789"/>
                  </a:ext>
                </a:extLst>
              </a:tr>
              <a:tr h="288647">
                <a:tc>
                  <a:txBody>
                    <a:bodyPr/>
                    <a:lstStyle/>
                    <a:p>
                      <a:r>
                        <a:rPr lang="en-GB" sz="1200">
                          <a:solidFill>
                            <a:schemeClr val="tx1"/>
                          </a:solidFill>
                          <a:latin typeface="Calibri" panose="020F0502020204030204" pitchFamily="34" charset="0"/>
                          <a:cs typeface="Calibri" panose="020F0502020204030204" pitchFamily="34" charset="0"/>
                        </a:rPr>
                        <a:t>Option 1</a:t>
                      </a:r>
                    </a:p>
                  </a:txBody>
                  <a:tcPr/>
                </a:tc>
                <a:tc>
                  <a:txBody>
                    <a:bodyPr/>
                    <a:lstStyle/>
                    <a:p>
                      <a:r>
                        <a:rPr lang="en-GB" sz="1200" dirty="0">
                          <a:solidFill>
                            <a:schemeClr val="tx1"/>
                          </a:solidFill>
                          <a:latin typeface="Calibri" panose="020F0502020204030204" pitchFamily="34" charset="0"/>
                          <a:cs typeface="Calibri" panose="020F0502020204030204" pitchFamily="34" charset="0"/>
                        </a:rPr>
                        <a:t>Approve reduced scope change</a:t>
                      </a:r>
                    </a:p>
                  </a:txBody>
                  <a:tcPr/>
                </a:tc>
                <a:extLst>
                  <a:ext uri="{0D108BD9-81ED-4DB2-BD59-A6C34878D82A}">
                    <a16:rowId xmlns:a16="http://schemas.microsoft.com/office/drawing/2014/main" val="3855898731"/>
                  </a:ext>
                </a:extLst>
              </a:tr>
              <a:tr h="461836">
                <a:tc>
                  <a:txBody>
                    <a:bodyPr/>
                    <a:lstStyle/>
                    <a:p>
                      <a:r>
                        <a:rPr lang="en-GB" sz="1200" dirty="0">
                          <a:solidFill>
                            <a:schemeClr val="tx1"/>
                          </a:solidFill>
                          <a:latin typeface="Calibri" panose="020F0502020204030204" pitchFamily="34" charset="0"/>
                          <a:cs typeface="Calibri" panose="020F0502020204030204" pitchFamily="34" charset="0"/>
                        </a:rPr>
                        <a:t>Option 2</a:t>
                      </a:r>
                    </a:p>
                  </a:txBody>
                  <a:tcPr/>
                </a:tc>
                <a:tc>
                  <a:txBody>
                    <a:bodyPr/>
                    <a:lstStyle/>
                    <a:p>
                      <a:r>
                        <a:rPr lang="en-GB" sz="1200" dirty="0">
                          <a:solidFill>
                            <a:schemeClr val="tx1"/>
                          </a:solidFill>
                          <a:latin typeface="Calibri" panose="020F0502020204030204" pitchFamily="34" charset="0"/>
                          <a:cs typeface="Calibri" panose="020F0502020204030204" pitchFamily="34" charset="0"/>
                        </a:rPr>
                        <a:t>Descope change from November 21 Release and deliver post CSS</a:t>
                      </a:r>
                    </a:p>
                  </a:txBody>
                  <a:tcPr/>
                </a:tc>
                <a:extLst>
                  <a:ext uri="{0D108BD9-81ED-4DB2-BD59-A6C34878D82A}">
                    <a16:rowId xmlns:a16="http://schemas.microsoft.com/office/drawing/2014/main" val="213412556"/>
                  </a:ext>
                </a:extLst>
              </a:tr>
            </a:tbl>
          </a:graphicData>
        </a:graphic>
      </p:graphicFrame>
      <p:graphicFrame>
        <p:nvGraphicFramePr>
          <p:cNvPr id="10" name="Content Placeholder 3">
            <a:extLst>
              <a:ext uri="{FF2B5EF4-FFF2-40B4-BE49-F238E27FC236}">
                <a16:creationId xmlns:a16="http://schemas.microsoft.com/office/drawing/2014/main" id="{7C9AA37F-9C2B-462E-BA03-EB90B0011CA8}"/>
              </a:ext>
            </a:extLst>
          </p:cNvPr>
          <p:cNvGraphicFramePr>
            <a:graphicFrameLocks/>
          </p:cNvGraphicFramePr>
          <p:nvPr>
            <p:extLst/>
          </p:nvPr>
        </p:nvGraphicFramePr>
        <p:xfrm>
          <a:off x="345956" y="2730525"/>
          <a:ext cx="8240708" cy="1924812"/>
        </p:xfrm>
        <a:graphic>
          <a:graphicData uri="http://schemas.openxmlformats.org/drawingml/2006/table">
            <a:tbl>
              <a:tblPr firstRow="1" bandRow="1">
                <a:tableStyleId>{5C22544A-7EE6-4342-B048-85BDC9FD1C3A}</a:tableStyleId>
              </a:tblPr>
              <a:tblGrid>
                <a:gridCol w="1475576">
                  <a:extLst>
                    <a:ext uri="{9D8B030D-6E8A-4147-A177-3AD203B41FA5}">
                      <a16:colId xmlns:a16="http://schemas.microsoft.com/office/drawing/2014/main" val="2496018848"/>
                    </a:ext>
                  </a:extLst>
                </a:gridCol>
                <a:gridCol w="2986088">
                  <a:extLst>
                    <a:ext uri="{9D8B030D-6E8A-4147-A177-3AD203B41FA5}">
                      <a16:colId xmlns:a16="http://schemas.microsoft.com/office/drawing/2014/main" val="2910614777"/>
                    </a:ext>
                  </a:extLst>
                </a:gridCol>
                <a:gridCol w="3779044">
                  <a:extLst>
                    <a:ext uri="{9D8B030D-6E8A-4147-A177-3AD203B41FA5}">
                      <a16:colId xmlns:a16="http://schemas.microsoft.com/office/drawing/2014/main" val="4206050749"/>
                    </a:ext>
                  </a:extLst>
                </a:gridCol>
              </a:tblGrid>
              <a:tr h="220751">
                <a:tc>
                  <a:txBody>
                    <a:bodyPr/>
                    <a:lstStyle/>
                    <a:p>
                      <a:endParaRPr lang="en-GB" sz="1200" dirty="0">
                        <a:latin typeface="Calibri" panose="020F0502020204030204" pitchFamily="34" charset="0"/>
                        <a:cs typeface="Calibri" panose="020F0502020204030204" pitchFamily="34" charset="0"/>
                      </a:endParaRPr>
                    </a:p>
                  </a:txBody>
                  <a:tcPr/>
                </a:tc>
                <a:tc>
                  <a:txBody>
                    <a:bodyPr/>
                    <a:lstStyle/>
                    <a:p>
                      <a:pPr algn="l"/>
                      <a:r>
                        <a:rPr lang="en-GB" sz="1200" dirty="0">
                          <a:latin typeface="Calibri" panose="020F0502020204030204" pitchFamily="34" charset="0"/>
                          <a:cs typeface="Calibri" panose="020F0502020204030204" pitchFamily="34" charset="0"/>
                        </a:rPr>
                        <a:t>Option 1</a:t>
                      </a:r>
                    </a:p>
                  </a:txBody>
                  <a:tcPr/>
                </a:tc>
                <a:tc>
                  <a:txBody>
                    <a:bodyPr/>
                    <a:lstStyle/>
                    <a:p>
                      <a:pPr algn="l"/>
                      <a:r>
                        <a:rPr lang="en-GB" sz="1200">
                          <a:latin typeface="Calibri" panose="020F0502020204030204" pitchFamily="34" charset="0"/>
                          <a:cs typeface="Calibri" panose="020F0502020204030204" pitchFamily="34" charset="0"/>
                        </a:rPr>
                        <a:t>Option 2</a:t>
                      </a:r>
                    </a:p>
                  </a:txBody>
                  <a:tcPr/>
                </a:tc>
                <a:extLst>
                  <a:ext uri="{0D108BD9-81ED-4DB2-BD59-A6C34878D82A}">
                    <a16:rowId xmlns:a16="http://schemas.microsoft.com/office/drawing/2014/main" val="1423015051"/>
                  </a:ext>
                </a:extLst>
              </a:tr>
              <a:tr h="441579">
                <a:tc>
                  <a:txBody>
                    <a:bodyPr/>
                    <a:lstStyle/>
                    <a:p>
                      <a:r>
                        <a:rPr lang="en-GB" sz="1200" dirty="0">
                          <a:latin typeface="Calibri" panose="020F0502020204030204" pitchFamily="34" charset="0"/>
                          <a:cs typeface="Calibri" panose="020F0502020204030204" pitchFamily="34" charset="0"/>
                        </a:rPr>
                        <a:t>Pro’s</a:t>
                      </a:r>
                    </a:p>
                    <a:p>
                      <a:endParaRPr lang="en-GB" sz="1200" dirty="0">
                        <a:latin typeface="Calibri" panose="020F0502020204030204" pitchFamily="34" charset="0"/>
                        <a:cs typeface="Calibri" panose="020F0502020204030204" pitchFamily="34" charset="0"/>
                      </a:endParaRPr>
                    </a:p>
                  </a:txBody>
                  <a:tcPr/>
                </a:tc>
                <a:tc>
                  <a:txBody>
                    <a:bodyPr/>
                    <a:lstStyle/>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Delivers the functionality of the MOD</a:t>
                      </a:r>
                    </a:p>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No customer impacting changes</a:t>
                      </a:r>
                    </a:p>
                  </a:txBody>
                  <a:tcPr/>
                </a:tc>
                <a:tc>
                  <a:txBody>
                    <a:bodyPr/>
                    <a:lstStyle/>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Full solution will be delivered in one change post CSS</a:t>
                      </a:r>
                    </a:p>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No customer change for November 21</a:t>
                      </a:r>
                    </a:p>
                  </a:txBody>
                  <a:tcPr/>
                </a:tc>
                <a:extLst>
                  <a:ext uri="{0D108BD9-81ED-4DB2-BD59-A6C34878D82A}">
                    <a16:rowId xmlns:a16="http://schemas.microsoft.com/office/drawing/2014/main" val="4182386476"/>
                  </a:ext>
                </a:extLst>
              </a:tr>
              <a:tr h="441579">
                <a:tc>
                  <a:txBody>
                    <a:bodyPr/>
                    <a:lstStyle/>
                    <a:p>
                      <a:r>
                        <a:rPr lang="en-GB" sz="1200">
                          <a:latin typeface="Calibri" panose="020F0502020204030204" pitchFamily="34" charset="0"/>
                          <a:cs typeface="Calibri" panose="020F0502020204030204" pitchFamily="34" charset="0"/>
                        </a:rPr>
                        <a:t>Con’s</a:t>
                      </a:r>
                    </a:p>
                    <a:p>
                      <a:endParaRPr lang="en-GB" sz="1200">
                        <a:latin typeface="Calibri" panose="020F0502020204030204" pitchFamily="34" charset="0"/>
                        <a:cs typeface="Calibri" panose="020F0502020204030204" pitchFamily="34" charset="0"/>
                      </a:endParaRPr>
                    </a:p>
                  </a:txBody>
                  <a:tcPr/>
                </a:tc>
                <a:tc>
                  <a:txBody>
                    <a:bodyPr/>
                    <a:lstStyle/>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No immediate rejections for incorrect MRF</a:t>
                      </a:r>
                    </a:p>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Delay for the MRF to be updated following a confirmation</a:t>
                      </a:r>
                    </a:p>
                  </a:txBody>
                  <a:tcPr/>
                </a:tc>
                <a:tc>
                  <a:txBody>
                    <a:bodyPr/>
                    <a:lstStyle/>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MOD functionality has not been implemented</a:t>
                      </a:r>
                    </a:p>
                  </a:txBody>
                  <a:tcPr/>
                </a:tc>
                <a:extLst>
                  <a:ext uri="{0D108BD9-81ED-4DB2-BD59-A6C34878D82A}">
                    <a16:rowId xmlns:a16="http://schemas.microsoft.com/office/drawing/2014/main" val="1726101568"/>
                  </a:ext>
                </a:extLst>
              </a:tr>
              <a:tr h="370332">
                <a:tc>
                  <a:txBody>
                    <a:bodyPr/>
                    <a:lstStyle/>
                    <a:p>
                      <a:r>
                        <a:rPr lang="en-GB" sz="1200">
                          <a:latin typeface="Calibri" panose="020F0502020204030204" pitchFamily="34" charset="0"/>
                          <a:cs typeface="Calibri" panose="020F0502020204030204" pitchFamily="34" charset="0"/>
                        </a:rPr>
                        <a:t>Recommended (Y/N)</a:t>
                      </a:r>
                    </a:p>
                  </a:txBody>
                  <a:tcPr/>
                </a:tc>
                <a:tc>
                  <a:txBody>
                    <a:bodyPr/>
                    <a:lstStyle/>
                    <a:p>
                      <a:pPr algn="l"/>
                      <a:r>
                        <a:rPr lang="en-GB" sz="1200" dirty="0">
                          <a:latin typeface="Calibri" panose="020F0502020204030204" pitchFamily="34" charset="0"/>
                          <a:cs typeface="Calibri" panose="020F0502020204030204" pitchFamily="34" charset="0"/>
                        </a:rPr>
                        <a:t>Yes</a:t>
                      </a:r>
                    </a:p>
                  </a:txBody>
                  <a:tcPr/>
                </a:tc>
                <a:tc>
                  <a:txBody>
                    <a:bodyPr/>
                    <a:lstStyle/>
                    <a:p>
                      <a:pPr algn="l"/>
                      <a:r>
                        <a:rPr lang="en-GB" sz="1200" dirty="0">
                          <a:latin typeface="Calibri" panose="020F0502020204030204" pitchFamily="34" charset="0"/>
                          <a:cs typeface="Calibri" panose="020F0502020204030204" pitchFamily="34" charset="0"/>
                        </a:rPr>
                        <a:t>No</a:t>
                      </a:r>
                    </a:p>
                  </a:txBody>
                  <a:tcPr/>
                </a:tc>
                <a:extLst>
                  <a:ext uri="{0D108BD9-81ED-4DB2-BD59-A6C34878D82A}">
                    <a16:rowId xmlns:a16="http://schemas.microsoft.com/office/drawing/2014/main" val="1008317049"/>
                  </a:ext>
                </a:extLst>
              </a:tr>
            </a:tbl>
          </a:graphicData>
        </a:graphic>
      </p:graphicFrame>
    </p:spTree>
    <p:extLst>
      <p:ext uri="{BB962C8B-B14F-4D97-AF65-F5344CB8AC3E}">
        <p14:creationId xmlns:p14="http://schemas.microsoft.com/office/powerpoint/2010/main" val="2437251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039978-F70A-4C74-8B7C-9E5DA1519EF0}"/>
              </a:ext>
            </a:extLst>
          </p:cNvPr>
          <p:cNvSpPr>
            <a:spLocks noGrp="1"/>
          </p:cNvSpPr>
          <p:nvPr>
            <p:ph type="body" sz="quarter" idx="17"/>
          </p:nvPr>
        </p:nvSpPr>
        <p:spPr>
          <a:xfrm>
            <a:off x="462274" y="88837"/>
            <a:ext cx="8295559" cy="523220"/>
          </a:xfrm>
        </p:spPr>
        <p:txBody>
          <a:bodyPr/>
          <a:lstStyle/>
          <a:p>
            <a:pPr marL="0" indent="0">
              <a:buNone/>
            </a:pPr>
            <a:r>
              <a:rPr lang="en-GB" sz="2800" b="1" kern="1200">
                <a:solidFill>
                  <a:srgbClr val="3E5AA8"/>
                </a:solidFill>
                <a:latin typeface="Arial" panose="020B0604020202020204" pitchFamily="34" charset="0"/>
                <a:cs typeface="Arial" panose="020B0604020202020204" pitchFamily="34" charset="0"/>
              </a:rPr>
              <a:t>XRN5091 Background</a:t>
            </a:r>
          </a:p>
        </p:txBody>
      </p:sp>
      <p:sp>
        <p:nvSpPr>
          <p:cNvPr id="3" name="Text Placeholder 2">
            <a:extLst>
              <a:ext uri="{FF2B5EF4-FFF2-40B4-BE49-F238E27FC236}">
                <a16:creationId xmlns:a16="http://schemas.microsoft.com/office/drawing/2014/main" id="{0396E762-454F-456B-AFE2-EC06D551C2E9}"/>
              </a:ext>
            </a:extLst>
          </p:cNvPr>
          <p:cNvSpPr>
            <a:spLocks noGrp="1"/>
          </p:cNvSpPr>
          <p:nvPr>
            <p:ph type="body" sz="quarter" idx="18"/>
          </p:nvPr>
        </p:nvSpPr>
        <p:spPr>
          <a:xfrm>
            <a:off x="157849" y="631148"/>
            <a:ext cx="8904407" cy="4320111"/>
          </a:xfrm>
        </p:spPr>
        <p:txBody>
          <a:bodyPr>
            <a:normAutofit fontScale="92500" lnSpcReduction="10000"/>
          </a:bodyPr>
          <a:lstStyle/>
          <a:p>
            <a:pPr marL="0" indent="0">
              <a:buNone/>
            </a:pPr>
            <a:r>
              <a:rPr lang="en-GB" sz="1398" dirty="0">
                <a:solidFill>
                  <a:schemeClr val="tx1"/>
                </a:solidFill>
                <a:latin typeface="Calibri" panose="020F0502020204030204" pitchFamily="34" charset="0"/>
                <a:cs typeface="Calibri" panose="020F0502020204030204" pitchFamily="34" charset="0"/>
              </a:rPr>
              <a:t>XRN5091 was raised by Customers due to the issue seen when there is a Change of Shipper with a change in Class (from 3 to 4 or from 4 to 3) for the same effective date (on average 40k per month) resulting in:</a:t>
            </a:r>
          </a:p>
          <a:p>
            <a:r>
              <a:rPr lang="en-GB" sz="1398" dirty="0">
                <a:solidFill>
                  <a:schemeClr val="tx1"/>
                </a:solidFill>
                <a:latin typeface="Calibri" panose="020F0502020204030204" pitchFamily="34" charset="0"/>
                <a:cs typeface="Calibri" panose="020F0502020204030204" pitchFamily="34" charset="0"/>
              </a:rPr>
              <a:t>Shippers opening reads getting rejected due to the Class change estimated read being present</a:t>
            </a:r>
          </a:p>
          <a:p>
            <a:r>
              <a:rPr lang="en-GB" sz="1398" dirty="0">
                <a:solidFill>
                  <a:schemeClr val="tx1"/>
                </a:solidFill>
                <a:latin typeface="Calibri" panose="020F0502020204030204" pitchFamily="34" charset="0"/>
                <a:cs typeface="Calibri" panose="020F0502020204030204" pitchFamily="34" charset="0"/>
              </a:rPr>
              <a:t>Class change estimated reads being issued to Shippers </a:t>
            </a:r>
          </a:p>
          <a:p>
            <a:r>
              <a:rPr lang="en-GB" sz="1398" dirty="0">
                <a:solidFill>
                  <a:schemeClr val="tx1"/>
                </a:solidFill>
                <a:latin typeface="Calibri" panose="020F0502020204030204" pitchFamily="34" charset="0"/>
                <a:cs typeface="Calibri" panose="020F0502020204030204" pitchFamily="34" charset="0"/>
              </a:rPr>
              <a:t>The opening read window being satisfied by the Class change estimated read</a:t>
            </a:r>
          </a:p>
          <a:p>
            <a:pPr marL="0" indent="0">
              <a:buNone/>
            </a:pPr>
            <a:endParaRPr lang="en-GB" sz="1398" dirty="0">
              <a:solidFill>
                <a:schemeClr val="tx1"/>
              </a:solidFill>
              <a:latin typeface="Calibri" panose="020F0502020204030204" pitchFamily="34" charset="0"/>
              <a:cs typeface="Calibri" panose="020F0502020204030204" pitchFamily="34" charset="0"/>
            </a:endParaRPr>
          </a:p>
          <a:p>
            <a:pPr marL="0" indent="0">
              <a:buNone/>
            </a:pPr>
            <a:r>
              <a:rPr lang="en-GB" sz="1398" b="1" dirty="0">
                <a:solidFill>
                  <a:schemeClr val="tx1"/>
                </a:solidFill>
                <a:latin typeface="Calibri" panose="020F0502020204030204" pitchFamily="34" charset="0"/>
                <a:cs typeface="Calibri" panose="020F0502020204030204" pitchFamily="34" charset="0"/>
              </a:rPr>
              <a:t>The prioritised impacts of this issue are:</a:t>
            </a:r>
          </a:p>
          <a:p>
            <a:pPr marL="285407" indent="-285407"/>
            <a:r>
              <a:rPr lang="en-GB" sz="1398" dirty="0">
                <a:solidFill>
                  <a:schemeClr val="tx1"/>
                </a:solidFill>
                <a:latin typeface="Calibri" panose="020F0502020204030204" pitchFamily="34" charset="0"/>
                <a:cs typeface="Calibri" panose="020F0502020204030204" pitchFamily="34" charset="0"/>
              </a:rPr>
              <a:t>The MBR is issued on the effective date which will be used by the outgoing shipper to bill the end consumer </a:t>
            </a:r>
          </a:p>
          <a:p>
            <a:pPr marL="285407" indent="-285407"/>
            <a:r>
              <a:rPr lang="en-GB" sz="1398" dirty="0">
                <a:solidFill>
                  <a:schemeClr val="tx1"/>
                </a:solidFill>
                <a:latin typeface="Calibri" panose="020F0502020204030204" pitchFamily="34" charset="0"/>
                <a:cs typeface="Calibri" panose="020F0502020204030204" pitchFamily="34" charset="0"/>
              </a:rPr>
              <a:t>Shippers are unable to submit an opening read without using the SAR process therefore the opening read provided by the end consumer may not be used to bill them</a:t>
            </a:r>
          </a:p>
          <a:p>
            <a:pPr marL="285407" indent="-285407"/>
            <a:r>
              <a:rPr lang="en-GB" sz="1398" dirty="0">
                <a:solidFill>
                  <a:schemeClr val="tx1"/>
                </a:solidFill>
                <a:latin typeface="Calibri" panose="020F0502020204030204" pitchFamily="34" charset="0"/>
                <a:cs typeface="Calibri" panose="020F0502020204030204" pitchFamily="34" charset="0"/>
              </a:rPr>
              <a:t>UK Link is not compliant to UNC as there should be an opening read window (that is not satisfied by the change in class)</a:t>
            </a:r>
          </a:p>
          <a:p>
            <a:pPr marL="285407" indent="-285407"/>
            <a:r>
              <a:rPr lang="en-GB" sz="1398" dirty="0">
                <a:solidFill>
                  <a:schemeClr val="tx1"/>
                </a:solidFill>
                <a:latin typeface="Calibri" panose="020F0502020204030204" pitchFamily="34" charset="0"/>
                <a:cs typeface="Calibri" panose="020F0502020204030204" pitchFamily="34" charset="0"/>
              </a:rPr>
              <a:t>RGMA, non-opening reads and LDZ changes occurring in the opening read window are managed differently where the class change estimated read has been generated</a:t>
            </a:r>
          </a:p>
          <a:p>
            <a:pPr marL="285407" indent="-285407"/>
            <a:r>
              <a:rPr lang="en-GB" sz="1398" dirty="0">
                <a:solidFill>
                  <a:schemeClr val="tx1"/>
                </a:solidFill>
                <a:latin typeface="Calibri" panose="020F0502020204030204" pitchFamily="34" charset="0"/>
                <a:cs typeface="Calibri" panose="020F0502020204030204" pitchFamily="34" charset="0"/>
              </a:rPr>
              <a:t>Opening Read performance for Shippers is impacted negatively as CDSP reports that an opening read has not been provided</a:t>
            </a:r>
          </a:p>
          <a:p>
            <a:pPr marL="285407" indent="-285407"/>
            <a:r>
              <a:rPr lang="en-GB" sz="1398" dirty="0">
                <a:solidFill>
                  <a:schemeClr val="tx1"/>
                </a:solidFill>
                <a:latin typeface="Calibri" panose="020F0502020204030204" pitchFamily="34" charset="0"/>
                <a:cs typeface="Calibri" panose="020F0502020204030204" pitchFamily="34" charset="0"/>
              </a:rPr>
              <a:t>Rejected Read performance for Shippers is impacted negatively </a:t>
            </a:r>
          </a:p>
          <a:p>
            <a:pPr marL="285407" indent="-285407"/>
            <a:endParaRPr lang="en-GB" sz="1398" dirty="0">
              <a:solidFill>
                <a:schemeClr val="tx1"/>
              </a:solidFill>
              <a:latin typeface="Calibri" panose="020F0502020204030204" pitchFamily="34" charset="0"/>
              <a:cs typeface="Calibri" panose="020F0502020204030204" pitchFamily="34" charset="0"/>
            </a:endParaRPr>
          </a:p>
          <a:p>
            <a:pPr marL="0" indent="0">
              <a:buNone/>
            </a:pPr>
            <a:r>
              <a:rPr lang="en-GB" sz="1398" dirty="0">
                <a:solidFill>
                  <a:schemeClr val="tx1"/>
                </a:solidFill>
                <a:latin typeface="Calibri" panose="020F0502020204030204" pitchFamily="34" charset="0"/>
                <a:cs typeface="Calibri" panose="020F0502020204030204" pitchFamily="34" charset="0"/>
              </a:rPr>
              <a:t>Shippers can currently re-issue the opening read as a replacement however this should follow the Shipper Agreed Read (SAR) process. The SAR process is in place so that both Shippers have agreed the new opening read before it is entered onto UKLink. This process also ensures that the end consumer is aware of the change to the opening read and can expect a revised bill from the outgoing Supplier.  </a:t>
            </a:r>
          </a:p>
          <a:p>
            <a:endParaRPr lang="en-GB" sz="1398"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9207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9E81-E8CE-4D46-9F0D-80E3A6619FC3}"/>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XRN5091 Reason to Descope </a:t>
            </a:r>
          </a:p>
        </p:txBody>
      </p:sp>
      <p:sp>
        <p:nvSpPr>
          <p:cNvPr id="3" name="TextBox 2">
            <a:extLst>
              <a:ext uri="{FF2B5EF4-FFF2-40B4-BE49-F238E27FC236}">
                <a16:creationId xmlns:a16="http://schemas.microsoft.com/office/drawing/2014/main" id="{9F38383F-6FF9-4F73-93B6-A001EDE8AC19}"/>
              </a:ext>
            </a:extLst>
          </p:cNvPr>
          <p:cNvSpPr txBox="1"/>
          <p:nvPr/>
        </p:nvSpPr>
        <p:spPr>
          <a:xfrm>
            <a:off x="514829" y="991112"/>
            <a:ext cx="7983711" cy="1955407"/>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GB" sz="1600" dirty="0">
                <a:latin typeface="Calibri" panose="020F0502020204030204"/>
              </a:rPr>
              <a:t>XRN5091 has major design impacts to CSSC as this is adding and amending the opening read window processes where there is a change of class</a:t>
            </a:r>
          </a:p>
          <a:p>
            <a:pPr marL="228600" lvl="0" indent="-228600">
              <a:lnSpc>
                <a:spcPct val="90000"/>
              </a:lnSpc>
              <a:spcBef>
                <a:spcPts val="1000"/>
              </a:spcBef>
              <a:buFont typeface="Arial" panose="020B0604020202020204" pitchFamily="34" charset="0"/>
              <a:buChar char="•"/>
            </a:pPr>
            <a:r>
              <a:rPr lang="en-GB" sz="1600" dirty="0">
                <a:latin typeface="Calibri" panose="020F0502020204030204"/>
              </a:rPr>
              <a:t>Time impact to redesign, amend the code and retest is not achievable alongside the CSSC timeline</a:t>
            </a:r>
          </a:p>
          <a:p>
            <a:pPr marL="228600" lvl="0" indent="-228600">
              <a:lnSpc>
                <a:spcPct val="90000"/>
              </a:lnSpc>
              <a:spcBef>
                <a:spcPts val="1000"/>
              </a:spcBef>
              <a:buFont typeface="Arial" panose="020B0604020202020204" pitchFamily="34" charset="0"/>
              <a:buChar char="•"/>
            </a:pPr>
            <a:r>
              <a:rPr lang="en-GB" sz="1600" dirty="0">
                <a:latin typeface="Calibri" panose="020F0502020204030204"/>
              </a:rPr>
              <a:t>Alternative Solutions were reviewed but none would mitigate the main customer impacts of this change</a:t>
            </a:r>
          </a:p>
          <a:p>
            <a:endParaRPr lang="en-GB" dirty="0"/>
          </a:p>
        </p:txBody>
      </p:sp>
    </p:spTree>
    <p:extLst>
      <p:ext uri="{BB962C8B-B14F-4D97-AF65-F5344CB8AC3E}">
        <p14:creationId xmlns:p14="http://schemas.microsoft.com/office/powerpoint/2010/main" val="120771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46B4B7-17F5-45CD-8E7B-3DDFE969CB76}"/>
              </a:ext>
            </a:extLst>
          </p:cNvPr>
          <p:cNvGrpSpPr/>
          <p:nvPr/>
        </p:nvGrpSpPr>
        <p:grpSpPr>
          <a:xfrm>
            <a:off x="1629096" y="162218"/>
            <a:ext cx="7206670" cy="3483935"/>
            <a:chOff x="1629096" y="162218"/>
            <a:chExt cx="7206670" cy="3483935"/>
          </a:xfrm>
        </p:grpSpPr>
        <p:sp>
          <p:nvSpPr>
            <p:cNvPr id="63" name="Rectangle 62">
              <a:extLst>
                <a:ext uri="{FF2B5EF4-FFF2-40B4-BE49-F238E27FC236}">
                  <a16:creationId xmlns:a16="http://schemas.microsoft.com/office/drawing/2014/main" id="{4FAA19E3-4F05-4736-9EE9-4742DF4EDD14}"/>
                </a:ext>
              </a:extLst>
            </p:cNvPr>
            <p:cNvSpPr/>
            <p:nvPr/>
          </p:nvSpPr>
          <p:spPr>
            <a:xfrm>
              <a:off x="7102852" y="513666"/>
              <a:ext cx="1732914" cy="3132486"/>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rPr>
                <a:t>Regression Impacts to Estimation and Billing/Invoicing for XRN 5091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will invoke further Regression in CSSC due to redesign of the SPA/RGMA/Reads processes.</a:t>
              </a:r>
            </a:p>
          </p:txBody>
        </p:sp>
        <p:sp>
          <p:nvSpPr>
            <p:cNvPr id="64" name="Rectangle 63">
              <a:extLst>
                <a:ext uri="{FF2B5EF4-FFF2-40B4-BE49-F238E27FC236}">
                  <a16:creationId xmlns:a16="http://schemas.microsoft.com/office/drawing/2014/main" id="{B0BAAD23-853E-4F00-A2C8-ABD68B0756B7}"/>
                </a:ext>
              </a:extLst>
            </p:cNvPr>
            <p:cNvSpPr/>
            <p:nvPr/>
          </p:nvSpPr>
          <p:spPr>
            <a:xfrm>
              <a:off x="5317176" y="513665"/>
              <a:ext cx="1732914" cy="3111173"/>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rPr>
                <a:t>Transfer Read window needs to be open for receiving Opening reads/non opening reads.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All the new rules for switch with class change (3 to 4 or 4 to 3) will have to be aligned to faster switching &amp; multiple open transfer read windows.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will need a new design in CSSC.</a:t>
              </a:r>
            </a:p>
          </p:txBody>
        </p:sp>
        <p:sp>
          <p:nvSpPr>
            <p:cNvPr id="65" name="Rectangle 64">
              <a:extLst>
                <a:ext uri="{FF2B5EF4-FFF2-40B4-BE49-F238E27FC236}">
                  <a16:creationId xmlns:a16="http://schemas.microsoft.com/office/drawing/2014/main" id="{BCD4CC8F-CE92-4267-B080-3E63D58D0364}"/>
                </a:ext>
              </a:extLst>
            </p:cNvPr>
            <p:cNvSpPr/>
            <p:nvPr/>
          </p:nvSpPr>
          <p:spPr>
            <a:xfrm>
              <a:off x="3431757" y="513665"/>
              <a:ext cx="1796581" cy="3132487"/>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rPr>
                <a:t>RGMA requests with the appt. / read date (or processing date) within the transfer window, will follow the newer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Current CSSC functionality does not check open transfers in previous class (they would have been estimated)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will need a new design in CSSC.</a:t>
              </a:r>
            </a:p>
          </p:txBody>
        </p:sp>
        <p:sp>
          <p:nvSpPr>
            <p:cNvPr id="62" name="Rectangle 61">
              <a:extLst>
                <a:ext uri="{FF2B5EF4-FFF2-40B4-BE49-F238E27FC236}">
                  <a16:creationId xmlns:a16="http://schemas.microsoft.com/office/drawing/2014/main" id="{8738DCEC-24E5-419C-9E76-2196FFFE1714}"/>
                </a:ext>
              </a:extLst>
            </p:cNvPr>
            <p:cNvSpPr/>
            <p:nvPr/>
          </p:nvSpPr>
          <p:spPr>
            <a:xfrm>
              <a:off x="1629096" y="559832"/>
              <a:ext cx="1732914" cy="3086321"/>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rPr>
                <a:t>Addition of check for Shipper transfer / Re-confirmation with Class Change to &amp; from Class 3 / Class 4</a:t>
              </a:r>
              <a:br>
                <a:rPr kumimoji="0" lang="en-US"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rPr>
              </a:br>
              <a:r>
                <a:rPr kumimoji="0" lang="en-US"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rPr>
                <a:t>- Creation of a transfer window/at D+11, the reads will need to be estimated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same functionality need to be assessed and added in CSS supplier switch (CSS_N_W_01) and shipper change workflow (CSS_N_W_02). </a:t>
              </a:r>
              <a:b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As part of CSS - the class change estimation of transfer read will need to be removed. </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1D3E61"/>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This will need a new design in CSSC.</a:t>
              </a:r>
            </a:p>
          </p:txBody>
        </p:sp>
        <p:sp>
          <p:nvSpPr>
            <p:cNvPr id="7" name="Rectangle 6">
              <a:extLst>
                <a:ext uri="{FF2B5EF4-FFF2-40B4-BE49-F238E27FC236}">
                  <a16:creationId xmlns:a16="http://schemas.microsoft.com/office/drawing/2014/main" id="{F7A3FDB9-C02A-4498-8928-A33057B06BBF}"/>
                </a:ext>
              </a:extLst>
            </p:cNvPr>
            <p:cNvSpPr/>
            <p:nvPr/>
          </p:nvSpPr>
          <p:spPr>
            <a:xfrm>
              <a:off x="1786895" y="178400"/>
              <a:ext cx="1303020" cy="25908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E5AA8">
                      <a:lumMod val="75000"/>
                    </a:srgbClr>
                  </a:solidFill>
                  <a:effectLst/>
                  <a:uLnTx/>
                  <a:uFillTx/>
                  <a:latin typeface="Arial"/>
                  <a:ea typeface="+mn-ea"/>
                  <a:cs typeface="+mn-cs"/>
                </a:rPr>
                <a:t>SPA</a:t>
              </a:r>
            </a:p>
          </p:txBody>
        </p:sp>
        <p:cxnSp>
          <p:nvCxnSpPr>
            <p:cNvPr id="12" name="Straight Connector 11">
              <a:extLst>
                <a:ext uri="{FF2B5EF4-FFF2-40B4-BE49-F238E27FC236}">
                  <a16:creationId xmlns:a16="http://schemas.microsoft.com/office/drawing/2014/main" id="{EBD0D7E1-4A4B-41B1-B0B9-8E6A3AEB6E31}"/>
                </a:ext>
              </a:extLst>
            </p:cNvPr>
            <p:cNvCxnSpPr>
              <a:cxnSpLocks/>
            </p:cNvCxnSpPr>
            <p:nvPr/>
          </p:nvCxnSpPr>
          <p:spPr>
            <a:xfrm>
              <a:off x="3390903" y="170780"/>
              <a:ext cx="0" cy="3353471"/>
            </a:xfrm>
            <a:prstGeom prst="line">
              <a:avLst/>
            </a:prstGeom>
          </p:spPr>
          <p:style>
            <a:lnRef idx="1">
              <a:schemeClr val="accent5"/>
            </a:lnRef>
            <a:fillRef idx="0">
              <a:schemeClr val="accent5"/>
            </a:fillRef>
            <a:effectRef idx="0">
              <a:schemeClr val="accent5"/>
            </a:effectRef>
            <a:fontRef idx="minor">
              <a:schemeClr val="tx1"/>
            </a:fontRef>
          </p:style>
        </p:cxnSp>
        <p:cxnSp>
          <p:nvCxnSpPr>
            <p:cNvPr id="13" name="Straight Connector 12">
              <a:extLst>
                <a:ext uri="{FF2B5EF4-FFF2-40B4-BE49-F238E27FC236}">
                  <a16:creationId xmlns:a16="http://schemas.microsoft.com/office/drawing/2014/main" id="{A68F02E0-43B4-4A57-BB2F-19288E2D4E34}"/>
                </a:ext>
              </a:extLst>
            </p:cNvPr>
            <p:cNvCxnSpPr>
              <a:cxnSpLocks/>
            </p:cNvCxnSpPr>
            <p:nvPr/>
          </p:nvCxnSpPr>
          <p:spPr>
            <a:xfrm>
              <a:off x="5250183" y="162218"/>
              <a:ext cx="0" cy="3298532"/>
            </a:xfrm>
            <a:prstGeom prst="line">
              <a:avLst/>
            </a:prstGeom>
          </p:spPr>
          <p:style>
            <a:lnRef idx="1">
              <a:schemeClr val="accent5"/>
            </a:lnRef>
            <a:fillRef idx="0">
              <a:schemeClr val="accent5"/>
            </a:fillRef>
            <a:effectRef idx="0">
              <a:schemeClr val="accent5"/>
            </a:effectRef>
            <a:fontRef idx="minor">
              <a:schemeClr val="tx1"/>
            </a:fontRef>
          </p:style>
        </p:cxnSp>
        <p:cxnSp>
          <p:nvCxnSpPr>
            <p:cNvPr id="14" name="Straight Connector 13">
              <a:extLst>
                <a:ext uri="{FF2B5EF4-FFF2-40B4-BE49-F238E27FC236}">
                  <a16:creationId xmlns:a16="http://schemas.microsoft.com/office/drawing/2014/main" id="{05C13838-CC77-4264-B62E-437B0C8734A2}"/>
                </a:ext>
              </a:extLst>
            </p:cNvPr>
            <p:cNvCxnSpPr>
              <a:cxnSpLocks/>
            </p:cNvCxnSpPr>
            <p:nvPr/>
          </p:nvCxnSpPr>
          <p:spPr>
            <a:xfrm>
              <a:off x="7050093" y="162218"/>
              <a:ext cx="0" cy="3298532"/>
            </a:xfrm>
            <a:prstGeom prst="line">
              <a:avLst/>
            </a:prstGeom>
          </p:spPr>
          <p:style>
            <a:lnRef idx="1">
              <a:schemeClr val="accent5"/>
            </a:lnRef>
            <a:fillRef idx="0">
              <a:schemeClr val="accent5"/>
            </a:fillRef>
            <a:effectRef idx="0">
              <a:schemeClr val="accent5"/>
            </a:effectRef>
            <a:fontRef idx="minor">
              <a:schemeClr val="tx1"/>
            </a:fontRef>
          </p:style>
        </p:cxnSp>
        <p:sp>
          <p:nvSpPr>
            <p:cNvPr id="15" name="Rectangle 14">
              <a:extLst>
                <a:ext uri="{FF2B5EF4-FFF2-40B4-BE49-F238E27FC236}">
                  <a16:creationId xmlns:a16="http://schemas.microsoft.com/office/drawing/2014/main" id="{688207E8-FDA5-47B5-91C0-CAB03BDC4F5F}"/>
                </a:ext>
              </a:extLst>
            </p:cNvPr>
            <p:cNvSpPr/>
            <p:nvPr/>
          </p:nvSpPr>
          <p:spPr>
            <a:xfrm>
              <a:off x="3592833" y="171722"/>
              <a:ext cx="1303020" cy="25908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E5AA8">
                      <a:lumMod val="75000"/>
                    </a:srgbClr>
                  </a:solidFill>
                  <a:effectLst/>
                  <a:uLnTx/>
                  <a:uFillTx/>
                  <a:latin typeface="Arial"/>
                  <a:ea typeface="+mn-ea"/>
                  <a:cs typeface="+mn-cs"/>
                </a:rPr>
                <a:t>RGMA/AQ</a:t>
              </a:r>
            </a:p>
          </p:txBody>
        </p:sp>
        <p:sp>
          <p:nvSpPr>
            <p:cNvPr id="16" name="Rectangle 15">
              <a:extLst>
                <a:ext uri="{FF2B5EF4-FFF2-40B4-BE49-F238E27FC236}">
                  <a16:creationId xmlns:a16="http://schemas.microsoft.com/office/drawing/2014/main" id="{EDDE944F-5FFF-4BAB-953D-1BB79AFE2B41}"/>
                </a:ext>
              </a:extLst>
            </p:cNvPr>
            <p:cNvSpPr/>
            <p:nvPr/>
          </p:nvSpPr>
          <p:spPr>
            <a:xfrm>
              <a:off x="5497832" y="170780"/>
              <a:ext cx="1303020" cy="25908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E5AA8">
                      <a:lumMod val="75000"/>
                    </a:srgbClr>
                  </a:solidFill>
                  <a:effectLst/>
                  <a:uLnTx/>
                  <a:uFillTx/>
                  <a:latin typeface="Arial"/>
                  <a:ea typeface="+mn-ea"/>
                  <a:cs typeface="+mn-cs"/>
                </a:rPr>
                <a:t>Reads</a:t>
              </a:r>
            </a:p>
          </p:txBody>
        </p:sp>
        <p:sp>
          <p:nvSpPr>
            <p:cNvPr id="17" name="Rectangle 16">
              <a:extLst>
                <a:ext uri="{FF2B5EF4-FFF2-40B4-BE49-F238E27FC236}">
                  <a16:creationId xmlns:a16="http://schemas.microsoft.com/office/drawing/2014/main" id="{7A0B4CDE-134F-49FF-94DE-986193343768}"/>
                </a:ext>
              </a:extLst>
            </p:cNvPr>
            <p:cNvSpPr/>
            <p:nvPr/>
          </p:nvSpPr>
          <p:spPr>
            <a:xfrm>
              <a:off x="7223763" y="162218"/>
              <a:ext cx="1303020" cy="25908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3E5AA8">
                      <a:lumMod val="75000"/>
                    </a:srgbClr>
                  </a:solidFill>
                  <a:effectLst/>
                  <a:uLnTx/>
                  <a:uFillTx/>
                  <a:latin typeface="Arial"/>
                  <a:ea typeface="+mn-ea"/>
                  <a:cs typeface="+mn-cs"/>
                </a:rPr>
                <a:t>Billing/Inv.</a:t>
              </a:r>
            </a:p>
          </p:txBody>
        </p:sp>
        <p:sp>
          <p:nvSpPr>
            <p:cNvPr id="50" name="Oval 49">
              <a:extLst>
                <a:ext uri="{FF2B5EF4-FFF2-40B4-BE49-F238E27FC236}">
                  <a16:creationId xmlns:a16="http://schemas.microsoft.com/office/drawing/2014/main" id="{78415621-3E2B-430B-BB1E-AFC57AB4F0AD}"/>
                </a:ext>
              </a:extLst>
            </p:cNvPr>
            <p:cNvSpPr/>
            <p:nvPr/>
          </p:nvSpPr>
          <p:spPr>
            <a:xfrm>
              <a:off x="3082713" y="1368374"/>
              <a:ext cx="144000" cy="1440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2" name="Oval 51">
              <a:extLst>
                <a:ext uri="{FF2B5EF4-FFF2-40B4-BE49-F238E27FC236}">
                  <a16:creationId xmlns:a16="http://schemas.microsoft.com/office/drawing/2014/main" id="{00E614DD-1B91-4C34-BF16-5BF3484A0B4F}"/>
                </a:ext>
              </a:extLst>
            </p:cNvPr>
            <p:cNvSpPr/>
            <p:nvPr/>
          </p:nvSpPr>
          <p:spPr>
            <a:xfrm>
              <a:off x="2119208" y="1368374"/>
              <a:ext cx="144000" cy="144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Oval 52">
              <a:extLst>
                <a:ext uri="{FF2B5EF4-FFF2-40B4-BE49-F238E27FC236}">
                  <a16:creationId xmlns:a16="http://schemas.microsoft.com/office/drawing/2014/main" id="{5BEE070D-9D90-4317-A5A2-DD8AA38E0539}"/>
                </a:ext>
              </a:extLst>
            </p:cNvPr>
            <p:cNvSpPr/>
            <p:nvPr/>
          </p:nvSpPr>
          <p:spPr>
            <a:xfrm>
              <a:off x="6067216" y="1368374"/>
              <a:ext cx="144000" cy="144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382F1244-351D-4557-8093-0567E9AFE2F1}"/>
                </a:ext>
              </a:extLst>
            </p:cNvPr>
            <p:cNvSpPr/>
            <p:nvPr/>
          </p:nvSpPr>
          <p:spPr>
            <a:xfrm>
              <a:off x="4203490" y="1368374"/>
              <a:ext cx="144000" cy="1440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5" name="Oval 54">
              <a:extLst>
                <a:ext uri="{FF2B5EF4-FFF2-40B4-BE49-F238E27FC236}">
                  <a16:creationId xmlns:a16="http://schemas.microsoft.com/office/drawing/2014/main" id="{ADF815B8-3ACC-44AB-9D1E-F5F937F7C3B9}"/>
                </a:ext>
              </a:extLst>
            </p:cNvPr>
            <p:cNvSpPr/>
            <p:nvPr/>
          </p:nvSpPr>
          <p:spPr>
            <a:xfrm>
              <a:off x="6841702" y="1361819"/>
              <a:ext cx="144000" cy="1440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6" name="Oval 55">
              <a:extLst>
                <a:ext uri="{FF2B5EF4-FFF2-40B4-BE49-F238E27FC236}">
                  <a16:creationId xmlns:a16="http://schemas.microsoft.com/office/drawing/2014/main" id="{2DAAE486-1C14-4959-9A80-2C82700AB77B}"/>
                </a:ext>
              </a:extLst>
            </p:cNvPr>
            <p:cNvSpPr/>
            <p:nvPr/>
          </p:nvSpPr>
          <p:spPr>
            <a:xfrm>
              <a:off x="8647641" y="1368374"/>
              <a:ext cx="144000" cy="1440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Oval 56">
              <a:extLst>
                <a:ext uri="{FF2B5EF4-FFF2-40B4-BE49-F238E27FC236}">
                  <a16:creationId xmlns:a16="http://schemas.microsoft.com/office/drawing/2014/main" id="{7C3A334F-5DF6-4CA3-A2FE-6FEA2C971472}"/>
                </a:ext>
              </a:extLst>
            </p:cNvPr>
            <p:cNvSpPr/>
            <p:nvPr/>
          </p:nvSpPr>
          <p:spPr>
            <a:xfrm>
              <a:off x="7555971" y="1368374"/>
              <a:ext cx="144000" cy="14400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9" name="Oval 68">
              <a:extLst>
                <a:ext uri="{FF2B5EF4-FFF2-40B4-BE49-F238E27FC236}">
                  <a16:creationId xmlns:a16="http://schemas.microsoft.com/office/drawing/2014/main" id="{C238B3A9-AF75-4A8A-819D-405FFCF17C9F}"/>
                </a:ext>
              </a:extLst>
            </p:cNvPr>
            <p:cNvSpPr/>
            <p:nvPr/>
          </p:nvSpPr>
          <p:spPr>
            <a:xfrm>
              <a:off x="3491304" y="1368374"/>
              <a:ext cx="144000" cy="1440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927AC48E-9F2D-4C5B-9E38-48F9D359A851}"/>
              </a:ext>
            </a:extLst>
          </p:cNvPr>
          <p:cNvSpPr>
            <a:spLocks noGrp="1"/>
          </p:cNvSpPr>
          <p:nvPr>
            <p:ph type="title"/>
          </p:nvPr>
        </p:nvSpPr>
        <p:spPr>
          <a:xfrm>
            <a:off x="20642" y="206375"/>
            <a:ext cx="1752600" cy="637580"/>
          </a:xfrm>
        </p:spPr>
        <p:txBody>
          <a:bodyPr>
            <a:noAutofit/>
          </a:bodyPr>
          <a:lstStyle/>
          <a:p>
            <a:pPr algn="l"/>
            <a:r>
              <a:rPr lang="en-GB" sz="2400" dirty="0"/>
              <a:t>5091 impacts</a:t>
            </a:r>
          </a:p>
        </p:txBody>
      </p:sp>
      <p:sp>
        <p:nvSpPr>
          <p:cNvPr id="46" name="TextBox 45">
            <a:extLst>
              <a:ext uri="{FF2B5EF4-FFF2-40B4-BE49-F238E27FC236}">
                <a16:creationId xmlns:a16="http://schemas.microsoft.com/office/drawing/2014/main" id="{63199D83-B2C1-4BFE-99F4-C5346B8D46C9}"/>
              </a:ext>
            </a:extLst>
          </p:cNvPr>
          <p:cNvSpPr txBox="1"/>
          <p:nvPr/>
        </p:nvSpPr>
        <p:spPr>
          <a:xfrm>
            <a:off x="-38603" y="932462"/>
            <a:ext cx="1752600"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There are a number of Process and Technical design changes required in UKLINK due to XRN 5091 which impact critical CSSC processes and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Primary impacts to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Transfer Read Window</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Estimation logic</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Confirmation Workflows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Additional Activity within Transfer Read window (as a result of 5091 changes)</a:t>
            </a:r>
          </a:p>
        </p:txBody>
      </p:sp>
      <p:graphicFrame>
        <p:nvGraphicFramePr>
          <p:cNvPr id="48" name="Table 47">
            <a:extLst>
              <a:ext uri="{FF2B5EF4-FFF2-40B4-BE49-F238E27FC236}">
                <a16:creationId xmlns:a16="http://schemas.microsoft.com/office/drawing/2014/main" id="{B60A9BA4-F635-44DE-B1F5-9A7DA11AD6F7}"/>
              </a:ext>
            </a:extLst>
          </p:cNvPr>
          <p:cNvGraphicFramePr>
            <a:graphicFrameLocks noGrp="1"/>
          </p:cNvGraphicFramePr>
          <p:nvPr/>
        </p:nvGraphicFramePr>
        <p:xfrm>
          <a:off x="1492953" y="6691"/>
          <a:ext cx="7298688" cy="1308304"/>
        </p:xfrm>
        <a:graphic>
          <a:graphicData uri="http://schemas.openxmlformats.org/drawingml/2006/table">
            <a:tbl>
              <a:tblPr/>
              <a:tblGrid>
                <a:gridCol w="186191">
                  <a:extLst>
                    <a:ext uri="{9D8B030D-6E8A-4147-A177-3AD203B41FA5}">
                      <a16:colId xmlns:a16="http://schemas.microsoft.com/office/drawing/2014/main" val="3268466433"/>
                    </a:ext>
                  </a:extLst>
                </a:gridCol>
                <a:gridCol w="186191">
                  <a:extLst>
                    <a:ext uri="{9D8B030D-6E8A-4147-A177-3AD203B41FA5}">
                      <a16:colId xmlns:a16="http://schemas.microsoft.com/office/drawing/2014/main" val="3145926222"/>
                    </a:ext>
                  </a:extLst>
                </a:gridCol>
                <a:gridCol w="186191">
                  <a:extLst>
                    <a:ext uri="{9D8B030D-6E8A-4147-A177-3AD203B41FA5}">
                      <a16:colId xmlns:a16="http://schemas.microsoft.com/office/drawing/2014/main" val="1433016024"/>
                    </a:ext>
                  </a:extLst>
                </a:gridCol>
                <a:gridCol w="186191">
                  <a:extLst>
                    <a:ext uri="{9D8B030D-6E8A-4147-A177-3AD203B41FA5}">
                      <a16:colId xmlns:a16="http://schemas.microsoft.com/office/drawing/2014/main" val="1284537919"/>
                    </a:ext>
                  </a:extLst>
                </a:gridCol>
                <a:gridCol w="235842">
                  <a:extLst>
                    <a:ext uri="{9D8B030D-6E8A-4147-A177-3AD203B41FA5}">
                      <a16:colId xmlns:a16="http://schemas.microsoft.com/office/drawing/2014/main" val="4246312798"/>
                    </a:ext>
                  </a:extLst>
                </a:gridCol>
                <a:gridCol w="186191">
                  <a:extLst>
                    <a:ext uri="{9D8B030D-6E8A-4147-A177-3AD203B41FA5}">
                      <a16:colId xmlns:a16="http://schemas.microsoft.com/office/drawing/2014/main" val="2194263299"/>
                    </a:ext>
                  </a:extLst>
                </a:gridCol>
                <a:gridCol w="186191">
                  <a:extLst>
                    <a:ext uri="{9D8B030D-6E8A-4147-A177-3AD203B41FA5}">
                      <a16:colId xmlns:a16="http://schemas.microsoft.com/office/drawing/2014/main" val="3210203729"/>
                    </a:ext>
                  </a:extLst>
                </a:gridCol>
                <a:gridCol w="186191">
                  <a:extLst>
                    <a:ext uri="{9D8B030D-6E8A-4147-A177-3AD203B41FA5}">
                      <a16:colId xmlns:a16="http://schemas.microsoft.com/office/drawing/2014/main" val="3983656070"/>
                    </a:ext>
                  </a:extLst>
                </a:gridCol>
                <a:gridCol w="186191">
                  <a:extLst>
                    <a:ext uri="{9D8B030D-6E8A-4147-A177-3AD203B41FA5}">
                      <a16:colId xmlns:a16="http://schemas.microsoft.com/office/drawing/2014/main" val="1682544086"/>
                    </a:ext>
                  </a:extLst>
                </a:gridCol>
                <a:gridCol w="186191">
                  <a:extLst>
                    <a:ext uri="{9D8B030D-6E8A-4147-A177-3AD203B41FA5}">
                      <a16:colId xmlns:a16="http://schemas.microsoft.com/office/drawing/2014/main" val="2073595156"/>
                    </a:ext>
                  </a:extLst>
                </a:gridCol>
                <a:gridCol w="186191">
                  <a:extLst>
                    <a:ext uri="{9D8B030D-6E8A-4147-A177-3AD203B41FA5}">
                      <a16:colId xmlns:a16="http://schemas.microsoft.com/office/drawing/2014/main" val="1324102744"/>
                    </a:ext>
                  </a:extLst>
                </a:gridCol>
                <a:gridCol w="186191">
                  <a:extLst>
                    <a:ext uri="{9D8B030D-6E8A-4147-A177-3AD203B41FA5}">
                      <a16:colId xmlns:a16="http://schemas.microsoft.com/office/drawing/2014/main" val="3460549355"/>
                    </a:ext>
                  </a:extLst>
                </a:gridCol>
                <a:gridCol w="186191">
                  <a:extLst>
                    <a:ext uri="{9D8B030D-6E8A-4147-A177-3AD203B41FA5}">
                      <a16:colId xmlns:a16="http://schemas.microsoft.com/office/drawing/2014/main" val="2161909324"/>
                    </a:ext>
                  </a:extLst>
                </a:gridCol>
                <a:gridCol w="186191">
                  <a:extLst>
                    <a:ext uri="{9D8B030D-6E8A-4147-A177-3AD203B41FA5}">
                      <a16:colId xmlns:a16="http://schemas.microsoft.com/office/drawing/2014/main" val="1727955962"/>
                    </a:ext>
                  </a:extLst>
                </a:gridCol>
                <a:gridCol w="186191">
                  <a:extLst>
                    <a:ext uri="{9D8B030D-6E8A-4147-A177-3AD203B41FA5}">
                      <a16:colId xmlns:a16="http://schemas.microsoft.com/office/drawing/2014/main" val="2954988210"/>
                    </a:ext>
                  </a:extLst>
                </a:gridCol>
                <a:gridCol w="186191">
                  <a:extLst>
                    <a:ext uri="{9D8B030D-6E8A-4147-A177-3AD203B41FA5}">
                      <a16:colId xmlns:a16="http://schemas.microsoft.com/office/drawing/2014/main" val="3924682737"/>
                    </a:ext>
                  </a:extLst>
                </a:gridCol>
                <a:gridCol w="186191">
                  <a:extLst>
                    <a:ext uri="{9D8B030D-6E8A-4147-A177-3AD203B41FA5}">
                      <a16:colId xmlns:a16="http://schemas.microsoft.com/office/drawing/2014/main" val="3277522564"/>
                    </a:ext>
                  </a:extLst>
                </a:gridCol>
                <a:gridCol w="186191">
                  <a:extLst>
                    <a:ext uri="{9D8B030D-6E8A-4147-A177-3AD203B41FA5}">
                      <a16:colId xmlns:a16="http://schemas.microsoft.com/office/drawing/2014/main" val="3097404158"/>
                    </a:ext>
                  </a:extLst>
                </a:gridCol>
                <a:gridCol w="186191">
                  <a:extLst>
                    <a:ext uri="{9D8B030D-6E8A-4147-A177-3AD203B41FA5}">
                      <a16:colId xmlns:a16="http://schemas.microsoft.com/office/drawing/2014/main" val="3996258836"/>
                    </a:ext>
                  </a:extLst>
                </a:gridCol>
                <a:gridCol w="186191">
                  <a:extLst>
                    <a:ext uri="{9D8B030D-6E8A-4147-A177-3AD203B41FA5}">
                      <a16:colId xmlns:a16="http://schemas.microsoft.com/office/drawing/2014/main" val="4184789035"/>
                    </a:ext>
                  </a:extLst>
                </a:gridCol>
                <a:gridCol w="186191">
                  <a:extLst>
                    <a:ext uri="{9D8B030D-6E8A-4147-A177-3AD203B41FA5}">
                      <a16:colId xmlns:a16="http://schemas.microsoft.com/office/drawing/2014/main" val="681123540"/>
                    </a:ext>
                  </a:extLst>
                </a:gridCol>
                <a:gridCol w="186191">
                  <a:extLst>
                    <a:ext uri="{9D8B030D-6E8A-4147-A177-3AD203B41FA5}">
                      <a16:colId xmlns:a16="http://schemas.microsoft.com/office/drawing/2014/main" val="3105631849"/>
                    </a:ext>
                  </a:extLst>
                </a:gridCol>
                <a:gridCol w="186191">
                  <a:extLst>
                    <a:ext uri="{9D8B030D-6E8A-4147-A177-3AD203B41FA5}">
                      <a16:colId xmlns:a16="http://schemas.microsoft.com/office/drawing/2014/main" val="170013387"/>
                    </a:ext>
                  </a:extLst>
                </a:gridCol>
                <a:gridCol w="186191">
                  <a:extLst>
                    <a:ext uri="{9D8B030D-6E8A-4147-A177-3AD203B41FA5}">
                      <a16:colId xmlns:a16="http://schemas.microsoft.com/office/drawing/2014/main" val="715957447"/>
                    </a:ext>
                  </a:extLst>
                </a:gridCol>
                <a:gridCol w="186191">
                  <a:extLst>
                    <a:ext uri="{9D8B030D-6E8A-4147-A177-3AD203B41FA5}">
                      <a16:colId xmlns:a16="http://schemas.microsoft.com/office/drawing/2014/main" val="205481106"/>
                    </a:ext>
                  </a:extLst>
                </a:gridCol>
                <a:gridCol w="186191">
                  <a:extLst>
                    <a:ext uri="{9D8B030D-6E8A-4147-A177-3AD203B41FA5}">
                      <a16:colId xmlns:a16="http://schemas.microsoft.com/office/drawing/2014/main" val="131382451"/>
                    </a:ext>
                  </a:extLst>
                </a:gridCol>
                <a:gridCol w="186191">
                  <a:extLst>
                    <a:ext uri="{9D8B030D-6E8A-4147-A177-3AD203B41FA5}">
                      <a16:colId xmlns:a16="http://schemas.microsoft.com/office/drawing/2014/main" val="1929161812"/>
                    </a:ext>
                  </a:extLst>
                </a:gridCol>
                <a:gridCol w="211017">
                  <a:extLst>
                    <a:ext uri="{9D8B030D-6E8A-4147-A177-3AD203B41FA5}">
                      <a16:colId xmlns:a16="http://schemas.microsoft.com/office/drawing/2014/main" val="1033962233"/>
                    </a:ext>
                  </a:extLst>
                </a:gridCol>
                <a:gridCol w="186191">
                  <a:extLst>
                    <a:ext uri="{9D8B030D-6E8A-4147-A177-3AD203B41FA5}">
                      <a16:colId xmlns:a16="http://schemas.microsoft.com/office/drawing/2014/main" val="3121393631"/>
                    </a:ext>
                  </a:extLst>
                </a:gridCol>
                <a:gridCol w="186191">
                  <a:extLst>
                    <a:ext uri="{9D8B030D-6E8A-4147-A177-3AD203B41FA5}">
                      <a16:colId xmlns:a16="http://schemas.microsoft.com/office/drawing/2014/main" val="853437605"/>
                    </a:ext>
                  </a:extLst>
                </a:gridCol>
                <a:gridCol w="186191">
                  <a:extLst>
                    <a:ext uri="{9D8B030D-6E8A-4147-A177-3AD203B41FA5}">
                      <a16:colId xmlns:a16="http://schemas.microsoft.com/office/drawing/2014/main" val="3249296749"/>
                    </a:ext>
                  </a:extLst>
                </a:gridCol>
                <a:gridCol w="186191">
                  <a:extLst>
                    <a:ext uri="{9D8B030D-6E8A-4147-A177-3AD203B41FA5}">
                      <a16:colId xmlns:a16="http://schemas.microsoft.com/office/drawing/2014/main" val="450599989"/>
                    </a:ext>
                  </a:extLst>
                </a:gridCol>
                <a:gridCol w="186191">
                  <a:extLst>
                    <a:ext uri="{9D8B030D-6E8A-4147-A177-3AD203B41FA5}">
                      <a16:colId xmlns:a16="http://schemas.microsoft.com/office/drawing/2014/main" val="940661912"/>
                    </a:ext>
                  </a:extLst>
                </a:gridCol>
                <a:gridCol w="186191">
                  <a:extLst>
                    <a:ext uri="{9D8B030D-6E8A-4147-A177-3AD203B41FA5}">
                      <a16:colId xmlns:a16="http://schemas.microsoft.com/office/drawing/2014/main" val="217499499"/>
                    </a:ext>
                  </a:extLst>
                </a:gridCol>
                <a:gridCol w="186191">
                  <a:extLst>
                    <a:ext uri="{9D8B030D-6E8A-4147-A177-3AD203B41FA5}">
                      <a16:colId xmlns:a16="http://schemas.microsoft.com/office/drawing/2014/main" val="3893224835"/>
                    </a:ext>
                  </a:extLst>
                </a:gridCol>
                <a:gridCol w="235842">
                  <a:extLst>
                    <a:ext uri="{9D8B030D-6E8A-4147-A177-3AD203B41FA5}">
                      <a16:colId xmlns:a16="http://schemas.microsoft.com/office/drawing/2014/main" val="1788119363"/>
                    </a:ext>
                  </a:extLst>
                </a:gridCol>
                <a:gridCol w="235842">
                  <a:extLst>
                    <a:ext uri="{9D8B030D-6E8A-4147-A177-3AD203B41FA5}">
                      <a16:colId xmlns:a16="http://schemas.microsoft.com/office/drawing/2014/main" val="951424871"/>
                    </a:ext>
                  </a:extLst>
                </a:gridCol>
                <a:gridCol w="235842">
                  <a:extLst>
                    <a:ext uri="{9D8B030D-6E8A-4147-A177-3AD203B41FA5}">
                      <a16:colId xmlns:a16="http://schemas.microsoft.com/office/drawing/2014/main" val="2285256331"/>
                    </a:ext>
                  </a:extLst>
                </a:gridCol>
              </a:tblGrid>
              <a:tr h="160691">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rowSpan="3">
                  <a:txBody>
                    <a:bodyPr/>
                    <a:lstStyle/>
                    <a:p>
                      <a:pPr algn="l" fontAlgn="b"/>
                      <a:r>
                        <a:rPr lang="en-GB" sz="800" b="0" i="0" u="none" strike="noStrike">
                          <a:solidFill>
                            <a:srgbClr val="000000"/>
                          </a:solidFill>
                          <a:effectLst/>
                          <a:latin typeface="Calibri" panose="020F0502020204030204" pitchFamily="34" charset="0"/>
                        </a:rPr>
                        <a:t>Contract Change</a:t>
                      </a:r>
                    </a:p>
                  </a:txBody>
                  <a:tcPr marL="6350" marR="6350" marT="6350" marB="0" vert="vert27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rowSpan="3">
                  <a:txBody>
                    <a:bodyPr/>
                    <a:lstStyle/>
                    <a:p>
                      <a:pPr algn="l" fontAlgn="b"/>
                      <a:r>
                        <a:rPr lang="en-GB" sz="800" b="0" i="0" u="none" strike="noStrike" dirty="0">
                          <a:solidFill>
                            <a:srgbClr val="000000"/>
                          </a:solidFill>
                          <a:effectLst/>
                          <a:latin typeface="Calibri" panose="020F0502020204030204" pitchFamily="34" charset="0"/>
                        </a:rPr>
                        <a:t>Capacity Billing</a:t>
                      </a:r>
                    </a:p>
                  </a:txBody>
                  <a:tcPr marL="6350" marR="6350" marT="6350" marB="0" vert="vert270" anchor="b">
                    <a:lnL>
                      <a:noFill/>
                    </a:lnL>
                    <a:lnR>
                      <a:noFill/>
                    </a:lnR>
                    <a:lnT>
                      <a:noFill/>
                    </a:lnT>
                    <a:lnB>
                      <a:noFill/>
                    </a:lnB>
                  </a:tcPr>
                </a:tc>
                <a:tc rowSpan="3">
                  <a:txBody>
                    <a:bodyPr/>
                    <a:lstStyle/>
                    <a:p>
                      <a:pPr algn="l" fontAlgn="b"/>
                      <a:r>
                        <a:rPr lang="en-GB" sz="800" b="0" i="0" u="none" strike="noStrike" dirty="0">
                          <a:solidFill>
                            <a:srgbClr val="000000"/>
                          </a:solidFill>
                          <a:effectLst/>
                          <a:latin typeface="Calibri" panose="020F0502020204030204" pitchFamily="34" charset="0"/>
                        </a:rPr>
                        <a:t>Commodity Billing </a:t>
                      </a:r>
                    </a:p>
                  </a:txBody>
                  <a:tcPr marL="6350" marR="6350" marT="6350" marB="0" vert="vert270" anchor="b">
                    <a:lnL>
                      <a:noFill/>
                    </a:lnL>
                    <a:lnR>
                      <a:noFill/>
                    </a:lnR>
                    <a:lnT>
                      <a:noFill/>
                    </a:lnT>
                    <a:lnB>
                      <a:noFill/>
                    </a:lnB>
                  </a:tcPr>
                </a:tc>
                <a:tc rowSpan="3">
                  <a:txBody>
                    <a:bodyPr/>
                    <a:lstStyle/>
                    <a:p>
                      <a:pPr algn="l" fontAlgn="b"/>
                      <a:r>
                        <a:rPr lang="en-GB" sz="800" b="0" i="0" u="none" strike="noStrike" dirty="0">
                          <a:solidFill>
                            <a:srgbClr val="000000"/>
                          </a:solidFill>
                          <a:effectLst/>
                          <a:latin typeface="Calibri" panose="020F0502020204030204" pitchFamily="34" charset="0"/>
                        </a:rPr>
                        <a:t>Amendment Billing</a:t>
                      </a:r>
                    </a:p>
                  </a:txBody>
                  <a:tcPr marL="6350" marR="6350" marT="6350" marB="0" vert="vert270" anchor="b">
                    <a:lnL>
                      <a:noFill/>
                    </a:lnL>
                    <a:lnR>
                      <a:noFill/>
                    </a:lnR>
                    <a:lnT>
                      <a:noFill/>
                    </a:lnT>
                    <a:lnB>
                      <a:noFill/>
                    </a:lnB>
                  </a:tcPr>
                </a:tc>
                <a:extLst>
                  <a:ext uri="{0D108BD9-81ED-4DB2-BD59-A6C34878D82A}">
                    <a16:rowId xmlns:a16="http://schemas.microsoft.com/office/drawing/2014/main" val="2139729371"/>
                  </a:ext>
                </a:extLst>
              </a:tr>
              <a:tr h="160691">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vMerge="1">
                  <a:txBody>
                    <a:bodyPr/>
                    <a:lstStyle/>
                    <a:p>
                      <a:endParaRPr lang="en-GB"/>
                    </a:p>
                  </a:txBody>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rowSpan="2" gridSpan="2">
                  <a:txBody>
                    <a:bodyPr/>
                    <a:lstStyle/>
                    <a:p>
                      <a:pPr algn="l" fontAlgn="b"/>
                      <a:r>
                        <a:rPr lang="en-GB" sz="800" b="0" i="0" u="none" strike="noStrike">
                          <a:solidFill>
                            <a:srgbClr val="000000"/>
                          </a:solidFill>
                          <a:effectLst/>
                          <a:latin typeface="Calibri" panose="020F0502020204030204" pitchFamily="34" charset="0"/>
                        </a:rPr>
                        <a:t>DM Read Upload</a:t>
                      </a:r>
                    </a:p>
                  </a:txBody>
                  <a:tcPr marL="6350" marR="6350" marT="6350" marB="0" vert="vert270" anchor="b">
                    <a:lnL>
                      <a:noFill/>
                    </a:lnL>
                    <a:lnR>
                      <a:noFill/>
                    </a:lnR>
                    <a:lnT>
                      <a:noFill/>
                    </a:lnT>
                    <a:lnB>
                      <a:noFill/>
                    </a:lnB>
                  </a:tcPr>
                </a:tc>
                <a:tc rowSpan="2" hMerge="1">
                  <a:txBody>
                    <a:bodyPr/>
                    <a:lstStyle/>
                    <a:p>
                      <a:endParaRPr lang="en-GB"/>
                    </a:p>
                  </a:txBody>
                  <a:tcPr/>
                </a:tc>
                <a:tc rowSpan="2" gridSpan="2">
                  <a:txBody>
                    <a:bodyPr/>
                    <a:lstStyle/>
                    <a:p>
                      <a:pPr algn="l" fontAlgn="b"/>
                      <a:r>
                        <a:rPr lang="en-GB" sz="800" b="0" i="0" u="none" strike="noStrike" dirty="0">
                          <a:solidFill>
                            <a:srgbClr val="000000"/>
                          </a:solidFill>
                          <a:effectLst/>
                          <a:latin typeface="Calibri" panose="020F0502020204030204" pitchFamily="34" charset="0"/>
                        </a:rPr>
                        <a:t>NDM Read Upload</a:t>
                      </a:r>
                    </a:p>
                  </a:txBody>
                  <a:tcPr marL="6350" marR="6350" marT="6350" marB="0" vert="vert270" anchor="b">
                    <a:lnL>
                      <a:noFill/>
                    </a:lnL>
                    <a:lnR>
                      <a:noFill/>
                    </a:lnR>
                    <a:lnT>
                      <a:noFill/>
                    </a:lnT>
                    <a:lnB>
                      <a:noFill/>
                    </a:lnB>
                  </a:tcPr>
                </a:tc>
                <a:tc rowSpan="2" hMerge="1">
                  <a:txBody>
                    <a:bodyPr/>
                    <a:lstStyle/>
                    <a:p>
                      <a:endParaRPr lang="en-GB"/>
                    </a:p>
                  </a:txBody>
                  <a:tcPr/>
                </a:tc>
                <a:tc rowSpan="2" gridSpan="2">
                  <a:txBody>
                    <a:bodyPr/>
                    <a:lstStyle/>
                    <a:p>
                      <a:pPr algn="l" fontAlgn="b"/>
                      <a:r>
                        <a:rPr lang="en-GB" sz="800" b="0" i="0" u="none" strike="noStrike">
                          <a:solidFill>
                            <a:srgbClr val="000000"/>
                          </a:solidFill>
                          <a:effectLst/>
                          <a:latin typeface="Calibri" panose="020F0502020204030204" pitchFamily="34" charset="0"/>
                        </a:rPr>
                        <a:t>Consumption Adj</a:t>
                      </a:r>
                    </a:p>
                  </a:txBody>
                  <a:tcPr marL="6350" marR="6350" marT="6350" marB="0" vert="vert270" anchor="b">
                    <a:lnL>
                      <a:noFill/>
                    </a:lnL>
                    <a:lnR>
                      <a:noFill/>
                    </a:lnR>
                    <a:lnT>
                      <a:noFill/>
                    </a:lnT>
                    <a:lnB>
                      <a:noFill/>
                    </a:lnB>
                  </a:tcPr>
                </a:tc>
                <a:tc rowSpan="2" hMerge="1">
                  <a:txBody>
                    <a:bodyPr/>
                    <a:lstStyle/>
                    <a:p>
                      <a:endParaRPr lang="en-GB"/>
                    </a:p>
                  </a:txBody>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rowSpan="2" gridSpan="2">
                  <a:txBody>
                    <a:bodyPr/>
                    <a:lstStyle/>
                    <a:p>
                      <a:pPr algn="l" fontAlgn="b"/>
                      <a:r>
                        <a:rPr lang="en-GB" sz="800" b="0" i="0" u="none" strike="noStrike">
                          <a:solidFill>
                            <a:srgbClr val="000000"/>
                          </a:solidFill>
                          <a:effectLst/>
                          <a:latin typeface="Calibri" panose="020F0502020204030204" pitchFamily="34" charset="0"/>
                        </a:rPr>
                        <a:t>Check to Check Rec.</a:t>
                      </a:r>
                    </a:p>
                  </a:txBody>
                  <a:tcPr marL="6350" marR="6350" marT="6350" marB="0" vert="vert270" anchor="b">
                    <a:lnL>
                      <a:noFill/>
                    </a:lnL>
                    <a:lnR>
                      <a:noFill/>
                    </a:lnR>
                    <a:lnT>
                      <a:noFill/>
                    </a:lnT>
                    <a:lnB>
                      <a:noFill/>
                    </a:lnB>
                  </a:tcPr>
                </a:tc>
                <a:tc rowSpan="2" hMerge="1">
                  <a:txBody>
                    <a:bodyPr/>
                    <a:lstStyle/>
                    <a:p>
                      <a:endParaRPr lang="en-GB"/>
                    </a:p>
                  </a:txBody>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8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276050341"/>
                  </a:ext>
                </a:extLst>
              </a:tr>
              <a:tr h="986922">
                <a:tc gridSpan="2">
                  <a:txBody>
                    <a:bodyPr/>
                    <a:lstStyle/>
                    <a:p>
                      <a:pPr algn="l" fontAlgn="b"/>
                      <a:r>
                        <a:rPr lang="en-GB" sz="800" b="0" i="0" u="none" strike="noStrike" dirty="0">
                          <a:solidFill>
                            <a:srgbClr val="000000"/>
                          </a:solidFill>
                          <a:effectLst/>
                          <a:latin typeface="Calibri" panose="020F0502020204030204" pitchFamily="34" charset="0"/>
                        </a:rPr>
                        <a:t>SMP Creation</a:t>
                      </a:r>
                    </a:p>
                  </a:txBody>
                  <a:tcPr marL="6350" marR="6350" marT="6350" marB="0" vert="vert270" anchor="b">
                    <a:lnL>
                      <a:noFill/>
                    </a:lnL>
                    <a:lnR>
                      <a:noFill/>
                    </a:lnR>
                    <a:lnT>
                      <a:noFill/>
                    </a:lnT>
                    <a:lnB>
                      <a:noFill/>
                    </a:lnB>
                  </a:tcPr>
                </a:tc>
                <a:tc h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Registration</a:t>
                      </a:r>
                    </a:p>
                  </a:txBody>
                  <a:tcPr marL="6350" marR="6350" marT="6350" marB="0" vert="vert270" anchor="b">
                    <a:lnL>
                      <a:noFill/>
                    </a:lnL>
                    <a:lnR>
                      <a:noFill/>
                    </a:lnR>
                    <a:lnT>
                      <a:noFill/>
                    </a:lnT>
                    <a:lnB>
                      <a:noFill/>
                    </a:lnB>
                  </a:tcPr>
                </a:tc>
                <a:tc hMerge="1">
                  <a:txBody>
                    <a:bodyPr/>
                    <a:lstStyle/>
                    <a:p>
                      <a:endParaRPr lang="en-GB"/>
                    </a:p>
                  </a:txBody>
                  <a:tcPr/>
                </a:tc>
                <a:tc v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Update SMP</a:t>
                      </a:r>
                    </a:p>
                  </a:txBody>
                  <a:tcPr marL="6350" marR="6350" marT="6350" marB="0" vert="vert270" anchor="b">
                    <a:lnL>
                      <a:noFill/>
                    </a:lnL>
                    <a:lnR>
                      <a:noFill/>
                    </a:lnR>
                    <a:lnT>
                      <a:noFill/>
                    </a:lnT>
                    <a:lnB>
                      <a:noFill/>
                    </a:lnB>
                  </a:tcPr>
                </a:tc>
                <a:tc h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Portfolio Files</a:t>
                      </a:r>
                    </a:p>
                  </a:txBody>
                  <a:tcPr marL="6350" marR="6350" marT="6350" marB="0" vert="vert270" anchor="b">
                    <a:lnL>
                      <a:noFill/>
                    </a:lnL>
                    <a:lnR>
                      <a:noFill/>
                    </a:lnR>
                    <a:lnT>
                      <a:noFill/>
                    </a:lnT>
                    <a:lnB>
                      <a:noFill/>
                    </a:lnB>
                  </a:tcPr>
                </a:tc>
                <a:tc hMerge="1">
                  <a:txBody>
                    <a:bodyPr/>
                    <a:lstStyle/>
                    <a:p>
                      <a:endParaRPr lang="en-GB"/>
                    </a:p>
                  </a:txBody>
                  <a:tcPr/>
                </a:tc>
                <a:tc gridSpan="2">
                  <a:txBody>
                    <a:bodyPr/>
                    <a:lstStyle/>
                    <a:p>
                      <a:pPr algn="l" fontAlgn="b"/>
                      <a:r>
                        <a:rPr lang="en-GB" sz="800" b="0" i="0" u="none" strike="noStrike">
                          <a:solidFill>
                            <a:srgbClr val="000000"/>
                          </a:solidFill>
                          <a:effectLst/>
                          <a:latin typeface="Calibri" panose="020F0502020204030204" pitchFamily="34" charset="0"/>
                        </a:rPr>
                        <a:t>RGMA</a:t>
                      </a:r>
                    </a:p>
                  </a:txBody>
                  <a:tcPr marL="6350" marR="6350" marT="6350" marB="0" vert="vert270" anchor="b">
                    <a:lnL>
                      <a:noFill/>
                    </a:lnL>
                    <a:lnR>
                      <a:noFill/>
                    </a:lnR>
                    <a:lnT>
                      <a:noFill/>
                    </a:lnT>
                    <a:lnB>
                      <a:noFill/>
                    </a:lnB>
                  </a:tcPr>
                </a:tc>
                <a:tc h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C&amp; D Store</a:t>
                      </a:r>
                    </a:p>
                  </a:txBody>
                  <a:tcPr marL="6350" marR="6350" marT="6350" marB="0" vert="vert270" anchor="b">
                    <a:lnL>
                      <a:noFill/>
                    </a:lnL>
                    <a:lnR>
                      <a:noFill/>
                    </a:lnR>
                    <a:lnT>
                      <a:noFill/>
                    </a:lnT>
                    <a:lnB>
                      <a:noFill/>
                    </a:lnB>
                  </a:tcPr>
                </a:tc>
                <a:tc h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Back Billing</a:t>
                      </a:r>
                    </a:p>
                  </a:txBody>
                  <a:tcPr marL="6350" marR="6350" marT="6350" marB="0" vert="vert270" anchor="b">
                    <a:lnL>
                      <a:noFill/>
                    </a:lnL>
                    <a:lnR>
                      <a:noFill/>
                    </a:lnR>
                    <a:lnT>
                      <a:noFill/>
                    </a:lnT>
                    <a:lnB>
                      <a:noFill/>
                    </a:lnB>
                  </a:tcPr>
                </a:tc>
                <a:tc h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Rolling AQ</a:t>
                      </a:r>
                    </a:p>
                  </a:txBody>
                  <a:tcPr marL="6350" marR="6350" marT="6350" marB="0" vert="vert270" anchor="b">
                    <a:lnL>
                      <a:noFill/>
                    </a:lnL>
                    <a:lnR>
                      <a:noFill/>
                    </a:lnR>
                    <a:lnT>
                      <a:noFill/>
                    </a:lnT>
                    <a:lnB>
                      <a:noFill/>
                    </a:lnB>
                  </a:tcPr>
                </a:tc>
                <a:tc h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Formula AQ</a:t>
                      </a:r>
                    </a:p>
                  </a:txBody>
                  <a:tcPr marL="6350" marR="6350" marT="6350" marB="0" vert="vert270" anchor="b">
                    <a:lnL>
                      <a:noFill/>
                    </a:lnL>
                    <a:lnR>
                      <a:noFill/>
                    </a:lnR>
                    <a:lnT>
                      <a:noFill/>
                    </a:lnT>
                    <a:lnB>
                      <a:noFill/>
                    </a:lnB>
                  </a:tcPr>
                </a:tc>
                <a:tc h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Annual EUC/WC calc</a:t>
                      </a:r>
                    </a:p>
                  </a:txBody>
                  <a:tcPr marL="6350" marR="6350" marT="6350" marB="0" vert="vert270" anchor="b">
                    <a:lnL>
                      <a:noFill/>
                    </a:lnL>
                    <a:lnR>
                      <a:noFill/>
                    </a:lnR>
                    <a:lnT>
                      <a:noFill/>
                    </a:lnT>
                    <a:lnB>
                      <a:noFill/>
                    </a:lnB>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vMerge="1">
                  <a:txBody>
                    <a:bodyPr/>
                    <a:lstStyle/>
                    <a:p>
                      <a:endParaRPr lang="en-GB"/>
                    </a:p>
                  </a:txBody>
                  <a:tcPr/>
                </a:tc>
                <a:tc hMerge="1" v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Normal Rec.</a:t>
                      </a:r>
                    </a:p>
                  </a:txBody>
                  <a:tcPr marL="6350" marR="6350" marT="6350" marB="0" vert="vert270" anchor="b">
                    <a:lnL>
                      <a:noFill/>
                    </a:lnL>
                    <a:lnR>
                      <a:noFill/>
                    </a:lnR>
                    <a:lnT>
                      <a:noFill/>
                    </a:lnT>
                    <a:lnB>
                      <a:noFill/>
                    </a:lnB>
                  </a:tcPr>
                </a:tc>
                <a:tc hMerge="1">
                  <a:txBody>
                    <a:bodyPr/>
                    <a:lstStyle/>
                    <a:p>
                      <a:endParaRPr lang="en-GB"/>
                    </a:p>
                  </a:txBody>
                  <a:tcPr/>
                </a:tc>
                <a:tc gridSpan="2" vMerge="1">
                  <a:txBody>
                    <a:bodyPr/>
                    <a:lstStyle/>
                    <a:p>
                      <a:endParaRPr lang="en-GB"/>
                    </a:p>
                  </a:txBody>
                  <a:tcPr/>
                </a:tc>
                <a:tc hMerge="1" vMerge="1">
                  <a:txBody>
                    <a:bodyPr/>
                    <a:lstStyle/>
                    <a:p>
                      <a:endParaRPr lang="en-GB"/>
                    </a:p>
                  </a:txBody>
                  <a:tcPr/>
                </a:tc>
                <a:tc gridSpan="2">
                  <a:txBody>
                    <a:bodyPr/>
                    <a:lstStyle/>
                    <a:p>
                      <a:pPr algn="l" fontAlgn="b"/>
                      <a:r>
                        <a:rPr lang="en-GB" sz="800" b="0" i="0" u="none" strike="noStrike">
                          <a:solidFill>
                            <a:srgbClr val="000000"/>
                          </a:solidFill>
                          <a:effectLst/>
                          <a:latin typeface="Calibri" panose="020F0502020204030204" pitchFamily="34" charset="0"/>
                        </a:rPr>
                        <a:t>NDM Estimation</a:t>
                      </a:r>
                    </a:p>
                  </a:txBody>
                  <a:tcPr marL="6350" marR="6350" marT="6350" marB="0" vert="vert270" anchor="b">
                    <a:lnL>
                      <a:noFill/>
                    </a:lnL>
                    <a:lnR>
                      <a:noFill/>
                    </a:lnR>
                    <a:lnT>
                      <a:noFill/>
                    </a:lnT>
                    <a:lnB>
                      <a:noFill/>
                    </a:lnB>
                  </a:tcPr>
                </a:tc>
                <a:tc hMerge="1">
                  <a:txBody>
                    <a:bodyPr/>
                    <a:lstStyle/>
                    <a:p>
                      <a:endParaRPr lang="en-GB"/>
                    </a:p>
                  </a:txBody>
                  <a:tcPr/>
                </a:tc>
                <a:tc gridSpan="2">
                  <a:txBody>
                    <a:bodyPr/>
                    <a:lstStyle/>
                    <a:p>
                      <a:pPr algn="l" fontAlgn="b"/>
                      <a:r>
                        <a:rPr lang="en-GB" sz="800" b="0" i="0" u="none" strike="noStrike" dirty="0">
                          <a:solidFill>
                            <a:srgbClr val="000000"/>
                          </a:solidFill>
                          <a:effectLst/>
                          <a:latin typeface="Calibri" panose="020F0502020204030204" pitchFamily="34" charset="0"/>
                        </a:rPr>
                        <a:t>Read Screens</a:t>
                      </a:r>
                    </a:p>
                  </a:txBody>
                  <a:tcPr marL="6350" marR="6350" marT="6350" marB="0" vert="vert270" anchor="b">
                    <a:lnL>
                      <a:noFill/>
                    </a:lnL>
                    <a:lnR>
                      <a:noFill/>
                    </a:lnR>
                    <a:lnT>
                      <a:noFill/>
                    </a:lnT>
                    <a:lnB>
                      <a:noFill/>
                    </a:lnB>
                  </a:tcPr>
                </a:tc>
                <a:tc h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963947191"/>
                  </a:ext>
                </a:extLst>
              </a:tr>
            </a:tbl>
          </a:graphicData>
        </a:graphic>
      </p:graphicFrame>
      <p:grpSp>
        <p:nvGrpSpPr>
          <p:cNvPr id="3" name="Group 2">
            <a:extLst>
              <a:ext uri="{FF2B5EF4-FFF2-40B4-BE49-F238E27FC236}">
                <a16:creationId xmlns:a16="http://schemas.microsoft.com/office/drawing/2014/main" id="{B7DF618B-A865-4036-B839-FCA1FF56AC01}"/>
              </a:ext>
            </a:extLst>
          </p:cNvPr>
          <p:cNvGrpSpPr/>
          <p:nvPr/>
        </p:nvGrpSpPr>
        <p:grpSpPr>
          <a:xfrm>
            <a:off x="1536398" y="3629304"/>
            <a:ext cx="7299363" cy="1275648"/>
            <a:chOff x="1536398" y="3629304"/>
            <a:chExt cx="7299363" cy="1275648"/>
          </a:xfrm>
        </p:grpSpPr>
        <p:sp>
          <p:nvSpPr>
            <p:cNvPr id="66" name="Rectangle 65">
              <a:extLst>
                <a:ext uri="{FF2B5EF4-FFF2-40B4-BE49-F238E27FC236}">
                  <a16:creationId xmlns:a16="http://schemas.microsoft.com/office/drawing/2014/main" id="{EBB35E55-0F39-43BA-AF88-57CBF45D7199}"/>
                </a:ext>
              </a:extLst>
            </p:cNvPr>
            <p:cNvSpPr/>
            <p:nvPr/>
          </p:nvSpPr>
          <p:spPr>
            <a:xfrm>
              <a:off x="1629095" y="3852839"/>
              <a:ext cx="4582113" cy="72000"/>
            </a:xfrm>
            <a:prstGeom prst="rect">
              <a:avLst/>
            </a:prstGeom>
            <a:ln>
              <a:solidFill>
                <a:schemeClr val="accent2"/>
              </a:solidFill>
            </a:ln>
            <a:effectLst>
              <a:softEdge rad="1270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Rectangle 66">
              <a:extLst>
                <a:ext uri="{FF2B5EF4-FFF2-40B4-BE49-F238E27FC236}">
                  <a16:creationId xmlns:a16="http://schemas.microsoft.com/office/drawing/2014/main" id="{5E5FC7D6-EBE9-46F3-8284-CCA84D7CDECA}"/>
                </a:ext>
              </a:extLst>
            </p:cNvPr>
            <p:cNvSpPr/>
            <p:nvPr/>
          </p:nvSpPr>
          <p:spPr>
            <a:xfrm>
              <a:off x="1629093" y="4497172"/>
              <a:ext cx="7206666" cy="86496"/>
            </a:xfrm>
            <a:prstGeom prst="rect">
              <a:avLst/>
            </a:prstGeom>
            <a:ln>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ED0EE91F-9E68-4F1B-8964-AB493D4C69E7}"/>
                </a:ext>
              </a:extLst>
            </p:cNvPr>
            <p:cNvSpPr/>
            <p:nvPr/>
          </p:nvSpPr>
          <p:spPr>
            <a:xfrm>
              <a:off x="1629094" y="4832952"/>
              <a:ext cx="7206667" cy="72000"/>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0" name="Rectangle 69">
              <a:extLst>
                <a:ext uri="{FF2B5EF4-FFF2-40B4-BE49-F238E27FC236}">
                  <a16:creationId xmlns:a16="http://schemas.microsoft.com/office/drawing/2014/main" id="{57C74BEC-1F4C-435B-A4D4-2F64A53EFA1E}"/>
                </a:ext>
              </a:extLst>
            </p:cNvPr>
            <p:cNvSpPr/>
            <p:nvPr/>
          </p:nvSpPr>
          <p:spPr>
            <a:xfrm>
              <a:off x="1633185" y="4197392"/>
              <a:ext cx="4582113" cy="72000"/>
            </a:xfrm>
            <a:prstGeom prst="rect">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8" name="TextBox 77">
              <a:extLst>
                <a:ext uri="{FF2B5EF4-FFF2-40B4-BE49-F238E27FC236}">
                  <a16:creationId xmlns:a16="http://schemas.microsoft.com/office/drawing/2014/main" id="{C9DBFEDD-4644-471C-9257-E89F6047ADC5}"/>
                </a:ext>
              </a:extLst>
            </p:cNvPr>
            <p:cNvSpPr txBox="1"/>
            <p:nvPr/>
          </p:nvSpPr>
          <p:spPr>
            <a:xfrm>
              <a:off x="1536398" y="3629304"/>
              <a:ext cx="145362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Redesign</a:t>
              </a:r>
            </a:p>
          </p:txBody>
        </p:sp>
        <p:sp>
          <p:nvSpPr>
            <p:cNvPr id="79" name="TextBox 78">
              <a:extLst>
                <a:ext uri="{FF2B5EF4-FFF2-40B4-BE49-F238E27FC236}">
                  <a16:creationId xmlns:a16="http://schemas.microsoft.com/office/drawing/2014/main" id="{DC7B356F-505E-458D-A31A-5958EECE25C4}"/>
                </a:ext>
              </a:extLst>
            </p:cNvPr>
            <p:cNvSpPr txBox="1"/>
            <p:nvPr/>
          </p:nvSpPr>
          <p:spPr>
            <a:xfrm>
              <a:off x="1536398" y="3981947"/>
              <a:ext cx="145362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Retest</a:t>
              </a:r>
            </a:p>
          </p:txBody>
        </p:sp>
        <p:sp>
          <p:nvSpPr>
            <p:cNvPr id="80" name="TextBox 79">
              <a:extLst>
                <a:ext uri="{FF2B5EF4-FFF2-40B4-BE49-F238E27FC236}">
                  <a16:creationId xmlns:a16="http://schemas.microsoft.com/office/drawing/2014/main" id="{10F72C9F-3997-41EF-9A3D-F6FCDB515453}"/>
                </a:ext>
              </a:extLst>
            </p:cNvPr>
            <p:cNvSpPr txBox="1"/>
            <p:nvPr/>
          </p:nvSpPr>
          <p:spPr>
            <a:xfrm>
              <a:off x="1541055" y="4642268"/>
              <a:ext cx="3206205"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Retrofit Code (CSSC &amp; XRN 5091 code changes)</a:t>
              </a:r>
            </a:p>
          </p:txBody>
        </p:sp>
        <p:sp>
          <p:nvSpPr>
            <p:cNvPr id="81" name="TextBox 80">
              <a:extLst>
                <a:ext uri="{FF2B5EF4-FFF2-40B4-BE49-F238E27FC236}">
                  <a16:creationId xmlns:a16="http://schemas.microsoft.com/office/drawing/2014/main" id="{DD31F315-B86F-499B-9D9A-AECF9C4756B5}"/>
                </a:ext>
              </a:extLst>
            </p:cNvPr>
            <p:cNvSpPr txBox="1"/>
            <p:nvPr/>
          </p:nvSpPr>
          <p:spPr>
            <a:xfrm>
              <a:off x="1536398" y="4299425"/>
              <a:ext cx="145362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a:ea typeface="+mn-ea"/>
                  <a:cs typeface="+mn-cs"/>
                </a:rPr>
                <a:t>Regression</a:t>
              </a:r>
            </a:p>
          </p:txBody>
        </p:sp>
        <p:sp>
          <p:nvSpPr>
            <p:cNvPr id="84" name="Rectangle 83">
              <a:extLst>
                <a:ext uri="{FF2B5EF4-FFF2-40B4-BE49-F238E27FC236}">
                  <a16:creationId xmlns:a16="http://schemas.microsoft.com/office/drawing/2014/main" id="{106DDDF3-66E8-44CA-B50E-38B4B06EF3B7}"/>
                </a:ext>
              </a:extLst>
            </p:cNvPr>
            <p:cNvSpPr/>
            <p:nvPr/>
          </p:nvSpPr>
          <p:spPr>
            <a:xfrm>
              <a:off x="1629093" y="3843533"/>
              <a:ext cx="4582113" cy="72000"/>
            </a:xfrm>
            <a:prstGeom prst="rect">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5" name="Rectangle 84">
              <a:extLst>
                <a:ext uri="{FF2B5EF4-FFF2-40B4-BE49-F238E27FC236}">
                  <a16:creationId xmlns:a16="http://schemas.microsoft.com/office/drawing/2014/main" id="{430FFE92-E120-4CBD-BD89-5F73C89D7E64}"/>
                </a:ext>
              </a:extLst>
            </p:cNvPr>
            <p:cNvSpPr/>
            <p:nvPr/>
          </p:nvSpPr>
          <p:spPr>
            <a:xfrm>
              <a:off x="2187116" y="3786878"/>
              <a:ext cx="47625" cy="192200"/>
            </a:xfrm>
            <a:prstGeom prst="rect">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Rectangle 85">
              <a:extLst>
                <a:ext uri="{FF2B5EF4-FFF2-40B4-BE49-F238E27FC236}">
                  <a16:creationId xmlns:a16="http://schemas.microsoft.com/office/drawing/2014/main" id="{BB190125-828A-47BC-A64C-4A4998861E97}"/>
                </a:ext>
              </a:extLst>
            </p:cNvPr>
            <p:cNvSpPr/>
            <p:nvPr/>
          </p:nvSpPr>
          <p:spPr>
            <a:xfrm>
              <a:off x="3507778" y="3783433"/>
              <a:ext cx="47625" cy="192200"/>
            </a:xfrm>
            <a:prstGeom prst="rect">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8" name="Rectangle 87">
              <a:extLst>
                <a:ext uri="{FF2B5EF4-FFF2-40B4-BE49-F238E27FC236}">
                  <a16:creationId xmlns:a16="http://schemas.microsoft.com/office/drawing/2014/main" id="{7966623B-E1D1-4180-A849-06B5F6878843}"/>
                </a:ext>
              </a:extLst>
            </p:cNvPr>
            <p:cNvSpPr/>
            <p:nvPr/>
          </p:nvSpPr>
          <p:spPr>
            <a:xfrm>
              <a:off x="6166216" y="3775868"/>
              <a:ext cx="47625" cy="192200"/>
            </a:xfrm>
            <a:prstGeom prst="rect">
              <a:avLst/>
            </a:prstGeom>
            <a:solidFill>
              <a:schemeClr val="accent2">
                <a:lumMod val="60000"/>
                <a:lumOff val="40000"/>
              </a:schemeClr>
            </a:solid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89" name="TextBox 88">
            <a:extLst>
              <a:ext uri="{FF2B5EF4-FFF2-40B4-BE49-F238E27FC236}">
                <a16:creationId xmlns:a16="http://schemas.microsoft.com/office/drawing/2014/main" id="{8392EAA5-B0BE-489D-AD6D-48C4D7374CF0}"/>
              </a:ext>
            </a:extLst>
          </p:cNvPr>
          <p:cNvSpPr txBox="1"/>
          <p:nvPr/>
        </p:nvSpPr>
        <p:spPr>
          <a:xfrm>
            <a:off x="0" y="3472181"/>
            <a:ext cx="108893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E5AA8">
                    <a:lumMod val="75000"/>
                  </a:srgbClr>
                </a:solidFill>
                <a:effectLst/>
                <a:uLnTx/>
                <a:uFillTx/>
                <a:latin typeface="Arial"/>
                <a:ea typeface="+mn-ea"/>
                <a:cs typeface="+mn-cs"/>
              </a:rPr>
              <a:t>CSSC Rework</a:t>
            </a:r>
          </a:p>
        </p:txBody>
      </p:sp>
      <p:sp>
        <p:nvSpPr>
          <p:cNvPr id="90" name="TextBox 89">
            <a:extLst>
              <a:ext uri="{FF2B5EF4-FFF2-40B4-BE49-F238E27FC236}">
                <a16:creationId xmlns:a16="http://schemas.microsoft.com/office/drawing/2014/main" id="{359A84B1-E17F-4237-8B81-15CEB26CD1B1}"/>
              </a:ext>
            </a:extLst>
          </p:cNvPr>
          <p:cNvSpPr txBox="1"/>
          <p:nvPr/>
        </p:nvSpPr>
        <p:spPr>
          <a:xfrm>
            <a:off x="3670" y="3771123"/>
            <a:ext cx="1732913"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prstClr val="black">
                    <a:lumMod val="50000"/>
                    <a:lumOff val="50000"/>
                  </a:prstClr>
                </a:solidFill>
                <a:effectLst/>
                <a:uLnTx/>
                <a:uFillTx/>
                <a:latin typeface="Arial"/>
                <a:ea typeface="+mn-ea"/>
                <a:cs typeface="+mn-cs"/>
              </a:rPr>
              <a:t>Significant Redesign/Retest </a:t>
            </a: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will be needed.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This</a:t>
            </a:r>
            <a:r>
              <a:rPr kumimoji="0" lang="en-US"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 is </a:t>
            </a:r>
            <a:r>
              <a:rPr kumimoji="0" lang="en-US" sz="700" b="1" i="0" u="none" strike="noStrike" kern="1200" cap="none" spc="0" normalizeH="0" baseline="0" noProof="0" dirty="0">
                <a:ln>
                  <a:noFill/>
                </a:ln>
                <a:solidFill>
                  <a:prstClr val="black">
                    <a:lumMod val="50000"/>
                    <a:lumOff val="50000"/>
                  </a:prstClr>
                </a:solidFill>
                <a:effectLst/>
                <a:uLnTx/>
                <a:uFillTx/>
                <a:latin typeface="Arial"/>
                <a:ea typeface="+mn-ea"/>
                <a:cs typeface="+mn-cs"/>
              </a:rPr>
              <a:t>not</a:t>
            </a:r>
            <a:r>
              <a:rPr kumimoji="0" lang="en-US"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 considered achievable alongside the CSSC timeline.</a:t>
            </a:r>
            <a:endPar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lumMod val="50000"/>
                    <a:lumOff val="50000"/>
                  </a:prstClr>
                </a:solidFill>
                <a:effectLst/>
                <a:uLnTx/>
                <a:uFillTx/>
                <a:latin typeface="Arial"/>
                <a:ea typeface="+mn-ea"/>
                <a:cs typeface="+mn-cs"/>
              </a:rPr>
              <a:t>Regression and code retrofit will be time intensive due to the number of technical objects impacted</a:t>
            </a:r>
          </a:p>
        </p:txBody>
      </p:sp>
    </p:spTree>
    <p:extLst>
      <p:ext uri="{BB962C8B-B14F-4D97-AF65-F5344CB8AC3E}">
        <p14:creationId xmlns:p14="http://schemas.microsoft.com/office/powerpoint/2010/main" val="1919382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820472" cy="416011"/>
          </a:xfrm>
        </p:spPr>
        <p:txBody>
          <a:bodyPr>
            <a:noAutofit/>
          </a:bodyPr>
          <a:lstStyle/>
          <a:p>
            <a:r>
              <a:rPr lang="en-GB" sz="2000" dirty="0"/>
              <a:t>Budget v Spend BP20/21 Financial Year To Date</a:t>
            </a:r>
          </a:p>
        </p:txBody>
      </p:sp>
      <p:sp>
        <p:nvSpPr>
          <p:cNvPr id="3" name="Rectangle 2"/>
          <p:cNvSpPr/>
          <p:nvPr/>
        </p:nvSpPr>
        <p:spPr>
          <a:xfrm>
            <a:off x="557519" y="987574"/>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A41E83A2-9D91-4DDD-889E-8991F40921D8}"/>
              </a:ext>
            </a:extLst>
          </p:cNvPr>
          <p:cNvSpPr txBox="1"/>
          <p:nvPr/>
        </p:nvSpPr>
        <p:spPr>
          <a:xfrm>
            <a:off x="7259917" y="661621"/>
            <a:ext cx="1560555" cy="4031873"/>
          </a:xfrm>
          <a:prstGeom prst="rect">
            <a:avLst/>
          </a:prstGeom>
          <a:noFill/>
        </p:spPr>
        <p:txBody>
          <a:bodyPr wrap="square" rtlCol="0">
            <a:spAutoFit/>
          </a:bodyPr>
          <a:lstStyle/>
          <a:p>
            <a:pPr marL="285750" indent="-285750">
              <a:buFont typeface="Arial" panose="020B0604020202020204" pitchFamily="34" charset="0"/>
              <a:buChar char="•"/>
            </a:pPr>
            <a:endParaRPr lang="en-GB" sz="800" b="1" dirty="0"/>
          </a:p>
          <a:p>
            <a:pPr marL="285750" indent="-285750">
              <a:buFont typeface="Arial" panose="020B0604020202020204" pitchFamily="34" charset="0"/>
              <a:buChar char="•"/>
            </a:pPr>
            <a:r>
              <a:rPr lang="en-GB" sz="800" b="1" dirty="0"/>
              <a:t>Total </a:t>
            </a:r>
            <a:r>
              <a:rPr lang="en-GB" sz="800" b="1" u="sng" dirty="0"/>
              <a:t>available</a:t>
            </a:r>
            <a:r>
              <a:rPr lang="en-GB" sz="800" b="1" dirty="0"/>
              <a:t> funds have increased by £160,000</a:t>
            </a:r>
            <a:r>
              <a:rPr lang="en-GB" sz="800" dirty="0"/>
              <a:t> as a result of various changes moving through the lifecycle (see 2</a:t>
            </a:r>
            <a:r>
              <a:rPr lang="en-GB" sz="800" baseline="30000" dirty="0"/>
              <a:t>nd</a:t>
            </a:r>
            <a:r>
              <a:rPr lang="en-GB" sz="800" dirty="0"/>
              <a:t> tab in embedded s/s for details)</a:t>
            </a:r>
          </a:p>
          <a:p>
            <a:endParaRPr lang="en-GB" sz="800" dirty="0"/>
          </a:p>
          <a:p>
            <a:pPr marL="285750" indent="-285750">
              <a:buFont typeface="Arial" panose="020B0604020202020204" pitchFamily="34" charset="0"/>
              <a:buChar char="•"/>
            </a:pPr>
            <a:r>
              <a:rPr lang="en-GB" sz="800" dirty="0"/>
              <a:t>31 changes have drawn on £1,559,293 of the total £3,000,000 DSC Change Budget from BP20</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800" dirty="0"/>
              <a:t>20 changes initially listed in BP20 have been moved to BP21</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sz="800" dirty="0"/>
              <a:t>This closes out the BP20 finance tracker with all relevant changes now being tracked in BP21 tracker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endParaRPr lang="en-GB" sz="800" dirty="0"/>
          </a:p>
          <a:p>
            <a:r>
              <a:rPr lang="en-GB" sz="800" dirty="0"/>
              <a:t>     </a:t>
            </a:r>
          </a:p>
          <a:p>
            <a:endParaRPr lang="en-GB" sz="800" dirty="0"/>
          </a:p>
          <a:p>
            <a:endParaRPr lang="en-GB" sz="800" dirty="0"/>
          </a:p>
          <a:p>
            <a:r>
              <a:rPr lang="en-GB" sz="800" dirty="0">
                <a:hlinkClick r:id="rId2"/>
              </a:rPr>
              <a:t>Link to spreadsheet</a:t>
            </a:r>
            <a:endParaRPr lang="en-GB" sz="800" dirty="0"/>
          </a:p>
          <a:p>
            <a:r>
              <a:rPr lang="en-GB" sz="800" dirty="0"/>
              <a:t> </a:t>
            </a:r>
          </a:p>
        </p:txBody>
      </p:sp>
      <p:graphicFrame>
        <p:nvGraphicFramePr>
          <p:cNvPr id="10" name="Chart 9">
            <a:extLst>
              <a:ext uri="{FF2B5EF4-FFF2-40B4-BE49-F238E27FC236}">
                <a16:creationId xmlns:a16="http://schemas.microsoft.com/office/drawing/2014/main" id="{D98FB028-79DF-45ED-B33C-94FC73389E76}"/>
              </a:ext>
            </a:extLst>
          </p:cNvPr>
          <p:cNvGraphicFramePr>
            <a:graphicFrameLocks/>
          </p:cNvGraphicFramePr>
          <p:nvPr>
            <p:extLst/>
          </p:nvPr>
        </p:nvGraphicFramePr>
        <p:xfrm>
          <a:off x="85429" y="728952"/>
          <a:ext cx="3892318" cy="18722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28D83495-7D21-472D-AD79-F492C32EB9C8}"/>
              </a:ext>
            </a:extLst>
          </p:cNvPr>
          <p:cNvGraphicFramePr>
            <a:graphicFrameLocks/>
          </p:cNvGraphicFramePr>
          <p:nvPr>
            <p:extLst/>
          </p:nvPr>
        </p:nvGraphicFramePr>
        <p:xfrm>
          <a:off x="3275856" y="661621"/>
          <a:ext cx="4327161" cy="2006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C1ECA0C0-4FFB-4C80-B599-6632AD24CA9F}"/>
              </a:ext>
              <a:ext uri="{147F2762-F138-4A5C-976F-8EAC2B608ADB}">
                <a16:predDERef xmlns:a16="http://schemas.microsoft.com/office/drawing/2014/main" pred="{81539D07-D235-46B0-96A4-675396BB1C10}"/>
              </a:ext>
            </a:extLst>
          </p:cNvPr>
          <p:cNvGraphicFramePr>
            <a:graphicFrameLocks/>
          </p:cNvGraphicFramePr>
          <p:nvPr>
            <p:extLst/>
          </p:nvPr>
        </p:nvGraphicFramePr>
        <p:xfrm>
          <a:off x="189906" y="2977237"/>
          <a:ext cx="7190406" cy="2074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62162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5356-4427-4776-96C3-5F705CB5FC3F}"/>
              </a:ext>
            </a:extLst>
          </p:cNvPr>
          <p:cNvSpPr>
            <a:spLocks noGrp="1"/>
          </p:cNvSpPr>
          <p:nvPr>
            <p:ph type="title"/>
          </p:nvPr>
        </p:nvSpPr>
        <p:spPr/>
        <p:txBody>
          <a:bodyPr>
            <a:normAutofit/>
          </a:bodyPr>
          <a:lstStyle/>
          <a:p>
            <a:pPr algn="l"/>
            <a:r>
              <a:rPr lang="en-GB" sz="2000" dirty="0">
                <a:latin typeface="Calibri" panose="020F0502020204030204" pitchFamily="34" charset="0"/>
                <a:cs typeface="Calibri" panose="020F0502020204030204" pitchFamily="34" charset="0"/>
              </a:rPr>
              <a:t>XRN5091 – Decision: Remove from November 21 Scope</a:t>
            </a:r>
          </a:p>
        </p:txBody>
      </p:sp>
      <p:graphicFrame>
        <p:nvGraphicFramePr>
          <p:cNvPr id="3" name="Table 2">
            <a:extLst>
              <a:ext uri="{FF2B5EF4-FFF2-40B4-BE49-F238E27FC236}">
                <a16:creationId xmlns:a16="http://schemas.microsoft.com/office/drawing/2014/main" id="{3AB7858A-C9BE-4AD7-A5D4-4D48943AA1B3}"/>
              </a:ext>
            </a:extLst>
          </p:cNvPr>
          <p:cNvGraphicFramePr>
            <a:graphicFrameLocks noGrp="1"/>
          </p:cNvGraphicFramePr>
          <p:nvPr>
            <p:extLst/>
          </p:nvPr>
        </p:nvGraphicFramePr>
        <p:xfrm>
          <a:off x="457200" y="822628"/>
          <a:ext cx="8229600" cy="1843470"/>
        </p:xfrm>
        <a:graphic>
          <a:graphicData uri="http://schemas.openxmlformats.org/drawingml/2006/table">
            <a:tbl>
              <a:tblPr firstRow="1" bandRow="1">
                <a:tableStyleId>{5C22544A-7EE6-4342-B048-85BDC9FD1C3A}</a:tableStyleId>
              </a:tblPr>
              <a:tblGrid>
                <a:gridCol w="1483820">
                  <a:extLst>
                    <a:ext uri="{9D8B030D-6E8A-4147-A177-3AD203B41FA5}">
                      <a16:colId xmlns:a16="http://schemas.microsoft.com/office/drawing/2014/main" val="3902627058"/>
                    </a:ext>
                  </a:extLst>
                </a:gridCol>
                <a:gridCol w="6745780">
                  <a:extLst>
                    <a:ext uri="{9D8B030D-6E8A-4147-A177-3AD203B41FA5}">
                      <a16:colId xmlns:a16="http://schemas.microsoft.com/office/drawing/2014/main" val="871631729"/>
                    </a:ext>
                  </a:extLst>
                </a:gridCol>
              </a:tblGrid>
              <a:tr h="320372">
                <a:tc gridSpan="2">
                  <a:txBody>
                    <a:bodyPr/>
                    <a:lstStyle/>
                    <a:p>
                      <a:r>
                        <a:rPr lang="en-GB" sz="1200" dirty="0">
                          <a:latin typeface="Calibri" panose="020F0502020204030204" pitchFamily="34" charset="0"/>
                          <a:cs typeface="Calibri" panose="020F0502020204030204" pitchFamily="34" charset="0"/>
                        </a:rPr>
                        <a:t>BACKGROUND</a:t>
                      </a:r>
                    </a:p>
                  </a:txBody>
                  <a:tcPr/>
                </a:tc>
                <a:tc hMerge="1">
                  <a:txBody>
                    <a:bodyPr/>
                    <a:lstStyle/>
                    <a:p>
                      <a:endParaRPr lang="en-GB" sz="900"/>
                    </a:p>
                  </a:txBody>
                  <a:tcPr/>
                </a:tc>
                <a:extLst>
                  <a:ext uri="{0D108BD9-81ED-4DB2-BD59-A6C34878D82A}">
                    <a16:rowId xmlns:a16="http://schemas.microsoft.com/office/drawing/2014/main" val="3135997959"/>
                  </a:ext>
                </a:extLst>
              </a:tr>
              <a:tr h="728374">
                <a:tc gridSpan="2">
                  <a:txBody>
                    <a:bodyPr/>
                    <a:lstStyle/>
                    <a:p>
                      <a:pPr algn="l"/>
                      <a:r>
                        <a:rPr lang="en-GB" sz="1200" dirty="0">
                          <a:latin typeface="Calibri" panose="020F0502020204030204" pitchFamily="34" charset="0"/>
                          <a:cs typeface="Calibri" panose="020F0502020204030204" pitchFamily="34" charset="0"/>
                        </a:rPr>
                        <a:t>XRN5091 is not able to be completed within the November 21 scope, due to the complexity and detrimental impacts to the CSSC program as the code changes are too complex to complete within the timelines for CSSC.</a:t>
                      </a:r>
                    </a:p>
                    <a:p>
                      <a:pPr algn="l"/>
                      <a:endParaRPr lang="en-GB" sz="1200" dirty="0">
                        <a:latin typeface="Calibri" panose="020F0502020204030204" pitchFamily="34" charset="0"/>
                        <a:cs typeface="Calibri" panose="020F0502020204030204" pitchFamily="34" charset="0"/>
                      </a:endParaRPr>
                    </a:p>
                    <a:p>
                      <a:pPr algn="l"/>
                      <a:r>
                        <a:rPr lang="en-GB" sz="1200" dirty="0">
                          <a:latin typeface="Calibri" panose="020F0502020204030204" pitchFamily="34" charset="0"/>
                          <a:cs typeface="Calibri" panose="020F0502020204030204" pitchFamily="34" charset="0"/>
                        </a:rPr>
                        <a:t>Alternative solutions were reviewed but none of the options were viable to meet the main impacts of this change</a:t>
                      </a:r>
                    </a:p>
                  </a:txBody>
                  <a:tcPr/>
                </a:tc>
                <a:tc hMerge="1">
                  <a:txBody>
                    <a:bodyPr/>
                    <a:lstStyle/>
                    <a:p>
                      <a:endParaRPr lang="en-GB" sz="1000"/>
                    </a:p>
                  </a:txBody>
                  <a:tcPr/>
                </a:tc>
                <a:extLst>
                  <a:ext uri="{0D108BD9-81ED-4DB2-BD59-A6C34878D82A}">
                    <a16:rowId xmlns:a16="http://schemas.microsoft.com/office/drawing/2014/main" val="2575071872"/>
                  </a:ext>
                </a:extLst>
              </a:tr>
              <a:tr h="330329">
                <a:tc>
                  <a:txBody>
                    <a:bodyPr/>
                    <a:lstStyle/>
                    <a:p>
                      <a:r>
                        <a:rPr lang="en-GB" sz="1200" b="1">
                          <a:solidFill>
                            <a:schemeClr val="bg1"/>
                          </a:solidFill>
                          <a:latin typeface="Calibri" panose="020F0502020204030204" pitchFamily="34" charset="0"/>
                          <a:cs typeface="Calibri" panose="020F0502020204030204" pitchFamily="34" charset="0"/>
                        </a:rPr>
                        <a:t>OPTIONS </a:t>
                      </a:r>
                    </a:p>
                  </a:txBody>
                  <a:tcPr>
                    <a:solidFill>
                      <a:srgbClr val="3E5AA8"/>
                    </a:solidFill>
                  </a:tcPr>
                </a:tc>
                <a:tc>
                  <a:txBody>
                    <a:bodyPr/>
                    <a:lstStyle/>
                    <a:p>
                      <a:r>
                        <a:rPr lang="en-GB" sz="1200" b="1" dirty="0">
                          <a:solidFill>
                            <a:schemeClr val="bg1"/>
                          </a:solidFill>
                          <a:latin typeface="Calibri" panose="020F0502020204030204" pitchFamily="34" charset="0"/>
                          <a:cs typeface="Calibri" panose="020F0502020204030204" pitchFamily="34" charset="0"/>
                        </a:rPr>
                        <a:t>DESCRIPTION</a:t>
                      </a:r>
                    </a:p>
                  </a:txBody>
                  <a:tcPr>
                    <a:solidFill>
                      <a:srgbClr val="3E5AA8"/>
                    </a:solidFill>
                  </a:tcPr>
                </a:tc>
                <a:extLst>
                  <a:ext uri="{0D108BD9-81ED-4DB2-BD59-A6C34878D82A}">
                    <a16:rowId xmlns:a16="http://schemas.microsoft.com/office/drawing/2014/main" val="1512314789"/>
                  </a:ext>
                </a:extLst>
              </a:tr>
              <a:tr h="369809">
                <a:tc>
                  <a:txBody>
                    <a:bodyPr/>
                    <a:lstStyle/>
                    <a:p>
                      <a:r>
                        <a:rPr lang="en-GB" sz="1200">
                          <a:solidFill>
                            <a:schemeClr val="tx1"/>
                          </a:solidFill>
                          <a:latin typeface="Calibri" panose="020F0502020204030204" pitchFamily="34" charset="0"/>
                          <a:cs typeface="Calibri" panose="020F0502020204030204" pitchFamily="34" charset="0"/>
                        </a:rPr>
                        <a:t>Option 1</a:t>
                      </a:r>
                    </a:p>
                  </a:txBody>
                  <a:tcPr/>
                </a:tc>
                <a:tc>
                  <a:txBody>
                    <a:bodyPr/>
                    <a:lstStyle/>
                    <a:p>
                      <a:r>
                        <a:rPr lang="en-GB" sz="1200" dirty="0">
                          <a:solidFill>
                            <a:schemeClr val="tx1"/>
                          </a:solidFill>
                          <a:latin typeface="Calibri" panose="020F0502020204030204" pitchFamily="34" charset="0"/>
                          <a:cs typeface="Calibri" panose="020F0502020204030204" pitchFamily="34" charset="0"/>
                        </a:rPr>
                        <a:t>Descope the change from November 21</a:t>
                      </a:r>
                    </a:p>
                  </a:txBody>
                  <a:tcPr/>
                </a:tc>
                <a:extLst>
                  <a:ext uri="{0D108BD9-81ED-4DB2-BD59-A6C34878D82A}">
                    <a16:rowId xmlns:a16="http://schemas.microsoft.com/office/drawing/2014/main" val="3855898731"/>
                  </a:ext>
                </a:extLst>
              </a:tr>
            </a:tbl>
          </a:graphicData>
        </a:graphic>
      </p:graphicFrame>
      <p:graphicFrame>
        <p:nvGraphicFramePr>
          <p:cNvPr id="4" name="Content Placeholder 3">
            <a:extLst>
              <a:ext uri="{FF2B5EF4-FFF2-40B4-BE49-F238E27FC236}">
                <a16:creationId xmlns:a16="http://schemas.microsoft.com/office/drawing/2014/main" id="{1D5C6E41-1EA3-4C6C-A46F-883B8FF3DD82}"/>
              </a:ext>
            </a:extLst>
          </p:cNvPr>
          <p:cNvGraphicFramePr>
            <a:graphicFrameLocks/>
          </p:cNvGraphicFramePr>
          <p:nvPr>
            <p:extLst/>
          </p:nvPr>
        </p:nvGraphicFramePr>
        <p:xfrm>
          <a:off x="457200" y="2666098"/>
          <a:ext cx="8240708" cy="1741932"/>
        </p:xfrm>
        <a:graphic>
          <a:graphicData uri="http://schemas.openxmlformats.org/drawingml/2006/table">
            <a:tbl>
              <a:tblPr firstRow="1" bandRow="1">
                <a:tableStyleId>{5C22544A-7EE6-4342-B048-85BDC9FD1C3A}</a:tableStyleId>
              </a:tblPr>
              <a:tblGrid>
                <a:gridCol w="1484310">
                  <a:extLst>
                    <a:ext uri="{9D8B030D-6E8A-4147-A177-3AD203B41FA5}">
                      <a16:colId xmlns:a16="http://schemas.microsoft.com/office/drawing/2014/main" val="2496018848"/>
                    </a:ext>
                  </a:extLst>
                </a:gridCol>
                <a:gridCol w="6756398">
                  <a:extLst>
                    <a:ext uri="{9D8B030D-6E8A-4147-A177-3AD203B41FA5}">
                      <a16:colId xmlns:a16="http://schemas.microsoft.com/office/drawing/2014/main" val="2910614777"/>
                    </a:ext>
                  </a:extLst>
                </a:gridCol>
              </a:tblGrid>
              <a:tr h="220751">
                <a:tc>
                  <a:txBody>
                    <a:bodyPr/>
                    <a:lstStyle/>
                    <a:p>
                      <a:endParaRPr lang="en-GB" sz="1200" dirty="0">
                        <a:latin typeface="Calibri" panose="020F0502020204030204" pitchFamily="34" charset="0"/>
                        <a:cs typeface="Calibri" panose="020F0502020204030204" pitchFamily="34" charset="0"/>
                      </a:endParaRPr>
                    </a:p>
                  </a:txBody>
                  <a:tcPr/>
                </a:tc>
                <a:tc>
                  <a:txBody>
                    <a:bodyPr/>
                    <a:lstStyle/>
                    <a:p>
                      <a:pPr algn="l"/>
                      <a:r>
                        <a:rPr lang="en-GB" sz="1200">
                          <a:latin typeface="Calibri" panose="020F0502020204030204" pitchFamily="34" charset="0"/>
                          <a:cs typeface="Calibri" panose="020F0502020204030204" pitchFamily="34" charset="0"/>
                        </a:rPr>
                        <a:t>Option 1</a:t>
                      </a:r>
                    </a:p>
                  </a:txBody>
                  <a:tcPr/>
                </a:tc>
                <a:extLst>
                  <a:ext uri="{0D108BD9-81ED-4DB2-BD59-A6C34878D82A}">
                    <a16:rowId xmlns:a16="http://schemas.microsoft.com/office/drawing/2014/main" val="1423015051"/>
                  </a:ext>
                </a:extLst>
              </a:tr>
              <a:tr h="441579">
                <a:tc>
                  <a:txBody>
                    <a:bodyPr/>
                    <a:lstStyle/>
                    <a:p>
                      <a:r>
                        <a:rPr lang="en-GB" sz="1200" dirty="0">
                          <a:latin typeface="Calibri" panose="020F0502020204030204" pitchFamily="34" charset="0"/>
                          <a:cs typeface="Calibri" panose="020F0502020204030204" pitchFamily="34" charset="0"/>
                        </a:rPr>
                        <a:t>Pro’s</a:t>
                      </a:r>
                    </a:p>
                    <a:p>
                      <a:endParaRPr lang="en-GB" sz="1200" dirty="0">
                        <a:latin typeface="Calibri" panose="020F0502020204030204" pitchFamily="34" charset="0"/>
                        <a:cs typeface="Calibri" panose="020F0502020204030204" pitchFamily="34" charset="0"/>
                      </a:endParaRPr>
                    </a:p>
                  </a:txBody>
                  <a:tcPr/>
                </a:tc>
                <a:tc>
                  <a:txBody>
                    <a:bodyPr/>
                    <a:lstStyle/>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CSSC design will not need to be amended</a:t>
                      </a:r>
                    </a:p>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CSS timelines are not impact</a:t>
                      </a:r>
                    </a:p>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No CSS retesting to be completed (internal and external parties)</a:t>
                      </a:r>
                    </a:p>
                  </a:txBody>
                  <a:tcPr/>
                </a:tc>
                <a:extLst>
                  <a:ext uri="{0D108BD9-81ED-4DB2-BD59-A6C34878D82A}">
                    <a16:rowId xmlns:a16="http://schemas.microsoft.com/office/drawing/2014/main" val="4182386476"/>
                  </a:ext>
                </a:extLst>
              </a:tr>
              <a:tr h="441579">
                <a:tc>
                  <a:txBody>
                    <a:bodyPr/>
                    <a:lstStyle/>
                    <a:p>
                      <a:r>
                        <a:rPr lang="en-GB" sz="1200">
                          <a:latin typeface="Calibri" panose="020F0502020204030204" pitchFamily="34" charset="0"/>
                          <a:cs typeface="Calibri" panose="020F0502020204030204" pitchFamily="34" charset="0"/>
                        </a:rPr>
                        <a:t>Con’s</a:t>
                      </a:r>
                    </a:p>
                    <a:p>
                      <a:endParaRPr lang="en-GB" sz="1200">
                        <a:latin typeface="Calibri" panose="020F0502020204030204" pitchFamily="34" charset="0"/>
                        <a:cs typeface="Calibri" panose="020F0502020204030204" pitchFamily="34" charset="0"/>
                      </a:endParaRPr>
                    </a:p>
                  </a:txBody>
                  <a:tcPr/>
                </a:tc>
                <a:tc>
                  <a:txBody>
                    <a:bodyPr/>
                    <a:lstStyle/>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Customer Impacts are not address</a:t>
                      </a:r>
                    </a:p>
                    <a:p>
                      <a:pPr marL="171450" indent="-171450" algn="l">
                        <a:buFont typeface="Arial" panose="020B0604020202020204" pitchFamily="34" charset="0"/>
                        <a:buChar char="•"/>
                      </a:pPr>
                      <a:r>
                        <a:rPr lang="en-GB" sz="1200" dirty="0">
                          <a:latin typeface="Calibri" panose="020F0502020204030204" pitchFamily="34" charset="0"/>
                          <a:cs typeface="Calibri" panose="020F0502020204030204" pitchFamily="34" charset="0"/>
                        </a:rPr>
                        <a:t>UNC Code is still not compliant</a:t>
                      </a:r>
                    </a:p>
                  </a:txBody>
                  <a:tcPr/>
                </a:tc>
                <a:extLst>
                  <a:ext uri="{0D108BD9-81ED-4DB2-BD59-A6C34878D82A}">
                    <a16:rowId xmlns:a16="http://schemas.microsoft.com/office/drawing/2014/main" val="1726101568"/>
                  </a:ext>
                </a:extLst>
              </a:tr>
              <a:tr h="370332">
                <a:tc>
                  <a:txBody>
                    <a:bodyPr/>
                    <a:lstStyle/>
                    <a:p>
                      <a:r>
                        <a:rPr lang="en-GB" sz="1200">
                          <a:latin typeface="Calibri" panose="020F0502020204030204" pitchFamily="34" charset="0"/>
                          <a:cs typeface="Calibri" panose="020F0502020204030204" pitchFamily="34" charset="0"/>
                        </a:rPr>
                        <a:t>Recommended (Y/N)</a:t>
                      </a:r>
                    </a:p>
                  </a:txBody>
                  <a:tcPr/>
                </a:tc>
                <a:tc>
                  <a:txBody>
                    <a:bodyPr/>
                    <a:lstStyle/>
                    <a:p>
                      <a:pPr algn="l"/>
                      <a:r>
                        <a:rPr lang="en-GB" sz="1200" dirty="0">
                          <a:latin typeface="Calibri" panose="020F0502020204030204" pitchFamily="34" charset="0"/>
                          <a:cs typeface="Calibri" panose="020F0502020204030204" pitchFamily="34" charset="0"/>
                        </a:rPr>
                        <a:t>Yes</a:t>
                      </a:r>
                    </a:p>
                  </a:txBody>
                  <a:tcPr/>
                </a:tc>
                <a:extLst>
                  <a:ext uri="{0D108BD9-81ED-4DB2-BD59-A6C34878D82A}">
                    <a16:rowId xmlns:a16="http://schemas.microsoft.com/office/drawing/2014/main" val="1008317049"/>
                  </a:ext>
                </a:extLst>
              </a:tr>
            </a:tbl>
          </a:graphicData>
        </a:graphic>
      </p:graphicFrame>
    </p:spTree>
    <p:extLst>
      <p:ext uri="{BB962C8B-B14F-4D97-AF65-F5344CB8AC3E}">
        <p14:creationId xmlns:p14="http://schemas.microsoft.com/office/powerpoint/2010/main" val="1919392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C545-7CBA-4948-9DD2-AC2C73FFCE2C}"/>
              </a:ext>
            </a:extLst>
          </p:cNvPr>
          <p:cNvSpPr>
            <a:spLocks noGrp="1"/>
          </p:cNvSpPr>
          <p:nvPr>
            <p:ph type="title"/>
          </p:nvPr>
        </p:nvSpPr>
        <p:spPr/>
        <p:txBody>
          <a:bodyPr/>
          <a:lstStyle/>
          <a:p>
            <a:r>
              <a:rPr lang="en-GB" dirty="0">
                <a:latin typeface="Calibri" panose="020F0502020204030204" pitchFamily="34" charset="0"/>
                <a:cs typeface="Calibri" panose="020F0502020204030204" pitchFamily="34" charset="0"/>
              </a:rPr>
              <a:t>Decision and Action </a:t>
            </a:r>
          </a:p>
        </p:txBody>
      </p:sp>
      <p:graphicFrame>
        <p:nvGraphicFramePr>
          <p:cNvPr id="3" name="Tabelle 80">
            <a:extLst>
              <a:ext uri="{FF2B5EF4-FFF2-40B4-BE49-F238E27FC236}">
                <a16:creationId xmlns:a16="http://schemas.microsoft.com/office/drawing/2014/main" id="{F523EF93-AF5E-4846-87A8-D4B5E6DE4784}"/>
              </a:ext>
            </a:extLst>
          </p:cNvPr>
          <p:cNvGraphicFramePr>
            <a:graphicFrameLocks noGrp="1"/>
          </p:cNvGraphicFramePr>
          <p:nvPr>
            <p:custDataLst>
              <p:tags r:id="rId1"/>
            </p:custDataLst>
            <p:extLst/>
          </p:nvPr>
        </p:nvGraphicFramePr>
        <p:xfrm>
          <a:off x="518622" y="907524"/>
          <a:ext cx="8168177" cy="2771060"/>
        </p:xfrm>
        <a:graphic>
          <a:graphicData uri="http://schemas.openxmlformats.org/drawingml/2006/table">
            <a:tbl>
              <a:tblPr firstRow="1" bandRow="1">
                <a:tableStyleId>{5C22544A-7EE6-4342-B048-85BDC9FD1C3A}</a:tableStyleId>
              </a:tblPr>
              <a:tblGrid>
                <a:gridCol w="1663888">
                  <a:extLst>
                    <a:ext uri="{9D8B030D-6E8A-4147-A177-3AD203B41FA5}">
                      <a16:colId xmlns:a16="http://schemas.microsoft.com/office/drawing/2014/main" val="20000"/>
                    </a:ext>
                  </a:extLst>
                </a:gridCol>
                <a:gridCol w="3734196">
                  <a:extLst>
                    <a:ext uri="{9D8B030D-6E8A-4147-A177-3AD203B41FA5}">
                      <a16:colId xmlns:a16="http://schemas.microsoft.com/office/drawing/2014/main" val="2232407224"/>
                    </a:ext>
                  </a:extLst>
                </a:gridCol>
                <a:gridCol w="2770093">
                  <a:extLst>
                    <a:ext uri="{9D8B030D-6E8A-4147-A177-3AD203B41FA5}">
                      <a16:colId xmlns:a16="http://schemas.microsoft.com/office/drawing/2014/main" val="20003"/>
                    </a:ext>
                  </a:extLst>
                </a:gridCol>
              </a:tblGrid>
              <a:tr h="475637">
                <a:tc>
                  <a:txBody>
                    <a:bodyPr/>
                    <a:lstStyle/>
                    <a:p>
                      <a:pPr algn="l"/>
                      <a:r>
                        <a:rPr lang="en-US" sz="1800" dirty="0">
                          <a:latin typeface="Calibri" panose="020F0502020204030204" pitchFamily="34" charset="0"/>
                          <a:cs typeface="Calibri" panose="020F0502020204030204" pitchFamily="34" charset="0"/>
                        </a:rPr>
                        <a:t>Change</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800" dirty="0">
                          <a:latin typeface="Calibri" panose="020F0502020204030204" pitchFamily="34" charset="0"/>
                          <a:cs typeface="Calibri" panose="020F0502020204030204" pitchFamily="34" charset="0"/>
                        </a:rPr>
                        <a:t>Detail</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800">
                          <a:latin typeface="Calibri" panose="020F0502020204030204" pitchFamily="34" charset="0"/>
                          <a:cs typeface="Calibri" panose="020F0502020204030204" pitchFamily="34" charset="0"/>
                        </a:rPr>
                        <a:t>Outcome</a:t>
                      </a:r>
                    </a:p>
                  </a:txBody>
                  <a:tcPr anchor="ctr">
                    <a:lnL w="12700" cap="flat" cmpd="sng" algn="ctr">
                      <a:noFill/>
                      <a:prstDash val="solid"/>
                      <a:round/>
                      <a:headEnd type="none" w="med" len="med"/>
                      <a:tailEnd type="none" w="med" len="med"/>
                    </a:lnL>
                    <a:lnR w="6350" cap="flat" cmpd="sng" algn="ctr">
                      <a:noFill/>
                      <a:prstDash val="sysDot"/>
                      <a:round/>
                      <a:headEnd type="none" w="med" len="med"/>
                      <a:tailEnd type="none" w="med" len="med"/>
                    </a:lnR>
                    <a:lnT w="6350" cap="flat" cmpd="sng" algn="ctr">
                      <a:noFill/>
                      <a:prstDash val="sysDot"/>
                      <a:round/>
                      <a:headEnd type="none" w="med" len="med"/>
                      <a:tailEnd type="none" w="med" len="med"/>
                    </a:lnT>
                    <a:lnB w="63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76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latin typeface="Calibri" panose="020F0502020204030204" pitchFamily="34" charset="0"/>
                          <a:ea typeface="+mn-ea"/>
                          <a:cs typeface="Calibri" panose="020F0502020204030204" pitchFamily="34" charset="0"/>
                        </a:rPr>
                        <a:t>XRN4941</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a:solidFill>
                            <a:schemeClr val="bg1">
                              <a:lumMod val="50000"/>
                            </a:schemeClr>
                          </a:solidFill>
                          <a:latin typeface="Calibri" panose="020F0502020204030204" pitchFamily="34" charset="0"/>
                          <a:cs typeface="Calibri" panose="020F0502020204030204" pitchFamily="34" charset="0"/>
                        </a:rPr>
                        <a:t>Deliver the reduced scope</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bg1">
                            <a:lumMod val="50000"/>
                          </a:schemeClr>
                        </a:solidFill>
                        <a:latin typeface="Calibri" panose="020F0502020204030204" pitchFamily="34" charset="0"/>
                        <a:cs typeface="Calibri" panose="020F0502020204030204" pitchFamily="34" charset="0"/>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no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76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Calibri" panose="020F0502020204030204" pitchFamily="34" charset="0"/>
                          <a:ea typeface="+mn-ea"/>
                          <a:cs typeface="Calibri" panose="020F0502020204030204" pitchFamily="34" charset="0"/>
                        </a:rPr>
                        <a:t>XRN5091</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dirty="0">
                          <a:solidFill>
                            <a:schemeClr val="bg1">
                              <a:lumMod val="50000"/>
                            </a:schemeClr>
                          </a:solidFill>
                          <a:latin typeface="Calibri" panose="020F0502020204030204" pitchFamily="34" charset="0"/>
                          <a:cs typeface="Calibri" panose="020F0502020204030204" pitchFamily="34" charset="0"/>
                        </a:rPr>
                        <a:t>Remove from November 21 scope</a:t>
                      </a: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a:solidFill>
                          <a:schemeClr val="bg1">
                            <a:lumMod val="50000"/>
                          </a:schemeClr>
                        </a:solidFill>
                        <a:latin typeface="Calibri" panose="020F0502020204030204" pitchFamily="34" charset="0"/>
                        <a:cs typeface="Calibri" panose="020F0502020204030204" pitchFamily="34" charset="0"/>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76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1200" dirty="0">
                        <a:solidFill>
                          <a:schemeClr val="dk1"/>
                        </a:solidFill>
                        <a:effectLst/>
                        <a:latin typeface="Calibri" panose="020F0502020204030204" pitchFamily="34" charset="0"/>
                        <a:ea typeface="+mn-ea"/>
                        <a:cs typeface="Calibri" panose="020F0502020204030204" pitchFamily="34" charset="0"/>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US" sz="1600" dirty="0">
                        <a:solidFill>
                          <a:schemeClr val="bg1">
                            <a:lumMod val="50000"/>
                          </a:schemeClr>
                        </a:solidFill>
                        <a:latin typeface="Calibri" panose="020F0502020204030204" pitchFamily="34" charset="0"/>
                        <a:cs typeface="Calibri" panose="020F0502020204030204" pitchFamily="34" charset="0"/>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dirty="0">
                        <a:solidFill>
                          <a:schemeClr val="bg1">
                            <a:lumMod val="50000"/>
                          </a:schemeClr>
                        </a:solidFill>
                        <a:latin typeface="Calibri" panose="020F0502020204030204" pitchFamily="34" charset="0"/>
                        <a:cs typeface="Calibri" panose="020F0502020204030204" pitchFamily="34" charset="0"/>
                      </a:endParaRPr>
                    </a:p>
                  </a:txBody>
                  <a:tcPr anchor="ctr">
                    <a:lnL w="6350" cap="flat" cmpd="sng" algn="ctr">
                      <a:noFill/>
                      <a:prstDash val="sysDot"/>
                      <a:round/>
                      <a:headEnd type="none" w="med" len="med"/>
                      <a:tailEnd type="none" w="med" len="med"/>
                    </a:lnL>
                    <a:lnR w="6350" cap="flat" cmpd="sng" algn="ctr">
                      <a:noFill/>
                      <a:prstDash val="sysDot"/>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56957028"/>
                  </a:ext>
                </a:extLst>
              </a:tr>
            </a:tbl>
          </a:graphicData>
        </a:graphic>
      </p:graphicFrame>
      <p:sp>
        <p:nvSpPr>
          <p:cNvPr id="4" name="TextBox 3">
            <a:extLst>
              <a:ext uri="{FF2B5EF4-FFF2-40B4-BE49-F238E27FC236}">
                <a16:creationId xmlns:a16="http://schemas.microsoft.com/office/drawing/2014/main" id="{41960B56-65A4-4840-A1EA-FF2F570071A1}"/>
              </a:ext>
            </a:extLst>
          </p:cNvPr>
          <p:cNvSpPr txBox="1"/>
          <p:nvPr/>
        </p:nvSpPr>
        <p:spPr>
          <a:xfrm>
            <a:off x="1075765" y="3957277"/>
            <a:ext cx="7092363" cy="369332"/>
          </a:xfrm>
          <a:prstGeom prst="rect">
            <a:avLst/>
          </a:prstGeom>
          <a:noFill/>
          <a:ln>
            <a:solidFill>
              <a:schemeClr val="accent1"/>
            </a:solidFill>
          </a:ln>
        </p:spPr>
        <p:txBody>
          <a:bodyPr wrap="square" rtlCol="0">
            <a:spAutoFit/>
          </a:bodyPr>
          <a:lstStyle/>
          <a:p>
            <a:pPr algn="ctr"/>
            <a:r>
              <a:rPr lang="en-GB"/>
              <a:t>Have we received agreement on all of the above</a:t>
            </a:r>
          </a:p>
        </p:txBody>
      </p:sp>
    </p:spTree>
    <p:extLst>
      <p:ext uri="{BB962C8B-B14F-4D97-AF65-F5344CB8AC3E}">
        <p14:creationId xmlns:p14="http://schemas.microsoft.com/office/powerpoint/2010/main" val="971793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US" sz="2000" dirty="0"/>
              <a:t>XRN5289 – November 21 Major Release - </a:t>
            </a:r>
            <a:r>
              <a:rPr lang="en-GB" sz="2000" dirty="0"/>
              <a:t>Approval</a:t>
            </a:r>
            <a:endParaRPr lang="en-GB" sz="1400" dirty="0">
              <a:latin typeface="Arial"/>
              <a:cs typeface="Arial"/>
            </a:endParaRPr>
          </a:p>
        </p:txBody>
      </p:sp>
      <p:sp>
        <p:nvSpPr>
          <p:cNvPr id="5" name="Content Placeholder 4">
            <a:extLst>
              <a:ext uri="{FF2B5EF4-FFF2-40B4-BE49-F238E27FC236}">
                <a16:creationId xmlns:a16="http://schemas.microsoft.com/office/drawing/2014/main" id="{202B2A40-B2AB-4CF0-89EC-AD604789A2C3}"/>
              </a:ext>
            </a:extLst>
          </p:cNvPr>
          <p:cNvSpPr>
            <a:spLocks noGrp="1"/>
          </p:cNvSpPr>
          <p:nvPr>
            <p:ph idx="1"/>
          </p:nvPr>
        </p:nvSpPr>
        <p:spPr>
          <a:xfrm>
            <a:off x="457200" y="1059582"/>
            <a:ext cx="7662334" cy="3442844"/>
          </a:xfrm>
        </p:spPr>
        <p:txBody>
          <a:bodyPr>
            <a:normAutofit/>
          </a:bodyPr>
          <a:lstStyle/>
          <a:p>
            <a:r>
              <a:rPr lang="en-US" sz="1800" dirty="0"/>
              <a:t>BER for XRN5289 – November 21 Major Release  - Full Scope</a:t>
            </a:r>
          </a:p>
          <a:p>
            <a:endParaRPr lang="en-US" sz="1800" dirty="0"/>
          </a:p>
          <a:p>
            <a:pPr lvl="1"/>
            <a:r>
              <a:rPr lang="en-US" sz="1400" dirty="0"/>
              <a:t>Voting Shipper, DNO, IGT,</a:t>
            </a:r>
          </a:p>
          <a:p>
            <a:pPr lvl="1"/>
            <a:endParaRPr lang="en-US" sz="1400" dirty="0"/>
          </a:p>
          <a:p>
            <a:pPr lvl="1"/>
            <a:endParaRPr lang="en-US" sz="1400" dirty="0"/>
          </a:p>
          <a:p>
            <a:r>
              <a:rPr lang="en-US" sz="1800" dirty="0"/>
              <a:t>BER for XRN5289 – November 21 Major Release  - Recommended Scope</a:t>
            </a:r>
          </a:p>
          <a:p>
            <a:endParaRPr lang="en-US" sz="1800" dirty="0"/>
          </a:p>
          <a:p>
            <a:pPr lvl="1"/>
            <a:r>
              <a:rPr lang="en-US" sz="1400" dirty="0"/>
              <a:t>Voting Shipper, DNO, IGT,</a:t>
            </a:r>
          </a:p>
          <a:p>
            <a:pPr marL="457200" lvl="1" indent="0">
              <a:buNone/>
            </a:pPr>
            <a:endParaRPr lang="en-US" sz="1400" dirty="0"/>
          </a:p>
        </p:txBody>
      </p:sp>
      <p:graphicFrame>
        <p:nvGraphicFramePr>
          <p:cNvPr id="3" name="Object 2">
            <a:extLst>
              <a:ext uri="{FF2B5EF4-FFF2-40B4-BE49-F238E27FC236}">
                <a16:creationId xmlns:a16="http://schemas.microsoft.com/office/drawing/2014/main" id="{E26FACE3-0EA9-4CA3-9196-94608D33DCAC}"/>
              </a:ext>
            </a:extLst>
          </p:cNvPr>
          <p:cNvGraphicFramePr>
            <a:graphicFrameLocks noChangeAspect="1"/>
          </p:cNvGraphicFramePr>
          <p:nvPr>
            <p:extLst>
              <p:ext uri="{D42A27DB-BD31-4B8C-83A1-F6EECF244321}">
                <p14:modId xmlns:p14="http://schemas.microsoft.com/office/powerpoint/2010/main" val="134305422"/>
              </p:ext>
            </p:extLst>
          </p:nvPr>
        </p:nvGraphicFramePr>
        <p:xfrm>
          <a:off x="7990580" y="1059582"/>
          <a:ext cx="914400" cy="792163"/>
        </p:xfrm>
        <a:graphic>
          <a:graphicData uri="http://schemas.openxmlformats.org/presentationml/2006/ole">
            <mc:AlternateContent xmlns:mc="http://schemas.openxmlformats.org/markup-compatibility/2006">
              <mc:Choice xmlns:v="urn:schemas-microsoft-com:vml" Requires="v">
                <p:oleObj spid="_x0000_s3076" name="Document" showAsIcon="1" r:id="rId4" imgW="914400" imgH="792360" progId="Word.Document.12">
                  <p:embed/>
                </p:oleObj>
              </mc:Choice>
              <mc:Fallback>
                <p:oleObj name="Document" showAsIcon="1" r:id="rId4" imgW="914400" imgH="792360" progId="Word.Document.12">
                  <p:embed/>
                  <p:pic>
                    <p:nvPicPr>
                      <p:cNvPr id="3" name="Object 2">
                        <a:extLst>
                          <a:ext uri="{FF2B5EF4-FFF2-40B4-BE49-F238E27FC236}">
                            <a16:creationId xmlns:a16="http://schemas.microsoft.com/office/drawing/2014/main" id="{E26FACE3-0EA9-4CA3-9196-94608D33DCAC}"/>
                          </a:ext>
                        </a:extLst>
                      </p:cNvPr>
                      <p:cNvPicPr/>
                      <p:nvPr/>
                    </p:nvPicPr>
                    <p:blipFill>
                      <a:blip r:embed="rId5"/>
                      <a:stretch>
                        <a:fillRect/>
                      </a:stretch>
                    </p:blipFill>
                    <p:spPr>
                      <a:xfrm>
                        <a:off x="7990580" y="1059582"/>
                        <a:ext cx="914400" cy="792163"/>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DD642F8-B66A-40AC-A2A5-A8966BA71AD4}"/>
              </a:ext>
            </a:extLst>
          </p:cNvPr>
          <p:cNvGraphicFramePr>
            <a:graphicFrameLocks noChangeAspect="1"/>
          </p:cNvGraphicFramePr>
          <p:nvPr>
            <p:extLst>
              <p:ext uri="{D42A27DB-BD31-4B8C-83A1-F6EECF244321}">
                <p14:modId xmlns:p14="http://schemas.microsoft.com/office/powerpoint/2010/main" val="99032968"/>
              </p:ext>
            </p:extLst>
          </p:nvPr>
        </p:nvGraphicFramePr>
        <p:xfrm>
          <a:off x="7990580" y="2571750"/>
          <a:ext cx="914400" cy="792163"/>
        </p:xfrm>
        <a:graphic>
          <a:graphicData uri="http://schemas.openxmlformats.org/presentationml/2006/ole">
            <mc:AlternateContent xmlns:mc="http://schemas.openxmlformats.org/markup-compatibility/2006">
              <mc:Choice xmlns:v="urn:schemas-microsoft-com:vml" Requires="v">
                <p:oleObj spid="_x0000_s3077" name="Document" showAsIcon="1" r:id="rId6" imgW="914400" imgH="792360" progId="Word.Document.12">
                  <p:embed/>
                </p:oleObj>
              </mc:Choice>
              <mc:Fallback>
                <p:oleObj name="Document" showAsIcon="1" r:id="rId6" imgW="914400" imgH="792360" progId="Word.Document.12">
                  <p:embed/>
                  <p:pic>
                    <p:nvPicPr>
                      <p:cNvPr id="6" name="Object 5">
                        <a:extLst>
                          <a:ext uri="{FF2B5EF4-FFF2-40B4-BE49-F238E27FC236}">
                            <a16:creationId xmlns:a16="http://schemas.microsoft.com/office/drawing/2014/main" id="{ADD642F8-B66A-40AC-A2A5-A8966BA71AD4}"/>
                          </a:ext>
                        </a:extLst>
                      </p:cNvPr>
                      <p:cNvPicPr/>
                      <p:nvPr/>
                    </p:nvPicPr>
                    <p:blipFill>
                      <a:blip r:embed="rId7"/>
                      <a:stretch>
                        <a:fillRect/>
                      </a:stretch>
                    </p:blipFill>
                    <p:spPr>
                      <a:xfrm>
                        <a:off x="7990580" y="257175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208892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Minor Release Drop 10 – Request For Scope Approval</a:t>
            </a:r>
          </a:p>
        </p:txBody>
      </p:sp>
      <p:sp>
        <p:nvSpPr>
          <p:cNvPr id="10" name="Rectangle 9">
            <a:extLst>
              <a:ext uri="{FF2B5EF4-FFF2-40B4-BE49-F238E27FC236}">
                <a16:creationId xmlns:a16="http://schemas.microsoft.com/office/drawing/2014/main" id="{688F0066-6CB1-4D94-8F65-B773C02A2A58}"/>
              </a:ext>
            </a:extLst>
          </p:cNvPr>
          <p:cNvSpPr/>
          <p:nvPr/>
        </p:nvSpPr>
        <p:spPr>
          <a:xfrm>
            <a:off x="610865" y="3005344"/>
            <a:ext cx="8389257" cy="1169551"/>
          </a:xfrm>
          <a:prstGeom prst="rect">
            <a:avLst/>
          </a:prstGeom>
        </p:spPr>
        <p:txBody>
          <a:bodyPr wrap="square">
            <a:spAutoFit/>
          </a:bodyPr>
          <a:lstStyle/>
          <a:p>
            <a:pPr marL="285750" indent="-285750">
              <a:buFont typeface="Arial" panose="020B0604020202020204" pitchFamily="34" charset="0"/>
              <a:buChar char="•"/>
            </a:pPr>
            <a:r>
              <a:rPr lang="en-GB" sz="1400" dirty="0"/>
              <a:t>ChMC Approval requested for the above changes to be scoped for delivery in Minor Release Drop 10</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Drop 10 plan and implementation date to be shared, for review and approval, at June ChMC.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Indicative implementation date, for all 3 changes, is 28th August 2021.</a:t>
            </a:r>
          </a:p>
        </p:txBody>
      </p:sp>
      <p:graphicFrame>
        <p:nvGraphicFramePr>
          <p:cNvPr id="3" name="Table 3">
            <a:extLst>
              <a:ext uri="{FF2B5EF4-FFF2-40B4-BE49-F238E27FC236}">
                <a16:creationId xmlns:a16="http://schemas.microsoft.com/office/drawing/2014/main" id="{5C5A70B3-35A0-4767-B953-8128E791E14B}"/>
              </a:ext>
            </a:extLst>
          </p:cNvPr>
          <p:cNvGraphicFramePr>
            <a:graphicFrameLocks noGrp="1"/>
          </p:cNvGraphicFramePr>
          <p:nvPr>
            <p:extLst/>
          </p:nvPr>
        </p:nvGraphicFramePr>
        <p:xfrm>
          <a:off x="610865" y="781797"/>
          <a:ext cx="7922269" cy="1889760"/>
        </p:xfrm>
        <a:graphic>
          <a:graphicData uri="http://schemas.openxmlformats.org/drawingml/2006/table">
            <a:tbl>
              <a:tblPr firstRow="1" bandRow="1">
                <a:tableStyleId>{5C22544A-7EE6-4342-B048-85BDC9FD1C3A}</a:tableStyleId>
              </a:tblPr>
              <a:tblGrid>
                <a:gridCol w="734401">
                  <a:extLst>
                    <a:ext uri="{9D8B030D-6E8A-4147-A177-3AD203B41FA5}">
                      <a16:colId xmlns:a16="http://schemas.microsoft.com/office/drawing/2014/main" val="4114261988"/>
                    </a:ext>
                  </a:extLst>
                </a:gridCol>
                <a:gridCol w="499669">
                  <a:extLst>
                    <a:ext uri="{9D8B030D-6E8A-4147-A177-3AD203B41FA5}">
                      <a16:colId xmlns:a16="http://schemas.microsoft.com/office/drawing/2014/main" val="2118543684"/>
                    </a:ext>
                  </a:extLst>
                </a:gridCol>
                <a:gridCol w="2727064">
                  <a:extLst>
                    <a:ext uri="{9D8B030D-6E8A-4147-A177-3AD203B41FA5}">
                      <a16:colId xmlns:a16="http://schemas.microsoft.com/office/drawing/2014/main" val="3118729374"/>
                    </a:ext>
                  </a:extLst>
                </a:gridCol>
                <a:gridCol w="2350657">
                  <a:extLst>
                    <a:ext uri="{9D8B030D-6E8A-4147-A177-3AD203B41FA5}">
                      <a16:colId xmlns:a16="http://schemas.microsoft.com/office/drawing/2014/main" val="34565653"/>
                    </a:ext>
                  </a:extLst>
                </a:gridCol>
                <a:gridCol w="918310">
                  <a:extLst>
                    <a:ext uri="{9D8B030D-6E8A-4147-A177-3AD203B41FA5}">
                      <a16:colId xmlns:a16="http://schemas.microsoft.com/office/drawing/2014/main" val="2970627441"/>
                    </a:ext>
                  </a:extLst>
                </a:gridCol>
                <a:gridCol w="692168">
                  <a:extLst>
                    <a:ext uri="{9D8B030D-6E8A-4147-A177-3AD203B41FA5}">
                      <a16:colId xmlns:a16="http://schemas.microsoft.com/office/drawing/2014/main" val="3266164300"/>
                    </a:ext>
                  </a:extLst>
                </a:gridCol>
              </a:tblGrid>
              <a:tr h="370840">
                <a:tc>
                  <a:txBody>
                    <a:bodyPr/>
                    <a:lstStyle/>
                    <a:p>
                      <a:r>
                        <a:rPr lang="en-GB" sz="1000" dirty="0"/>
                        <a:t>Potential Release</a:t>
                      </a:r>
                    </a:p>
                  </a:txBody>
                  <a:tcPr/>
                </a:tc>
                <a:tc>
                  <a:txBody>
                    <a:bodyPr/>
                    <a:lstStyle/>
                    <a:p>
                      <a:r>
                        <a:rPr lang="en-GB" sz="1000" dirty="0"/>
                        <a:t>XRN</a:t>
                      </a:r>
                    </a:p>
                  </a:txBody>
                  <a:tcPr/>
                </a:tc>
                <a:tc>
                  <a:txBody>
                    <a:bodyPr/>
                    <a:lstStyle/>
                    <a:p>
                      <a:r>
                        <a:rPr lang="en-GB" sz="1000" dirty="0"/>
                        <a:t>Change Title</a:t>
                      </a:r>
                    </a:p>
                  </a:txBody>
                  <a:tcPr/>
                </a:tc>
                <a:tc>
                  <a:txBody>
                    <a:bodyPr/>
                    <a:lstStyle/>
                    <a:p>
                      <a:r>
                        <a:rPr lang="en-GB" sz="1000" dirty="0"/>
                        <a:t>Comments</a:t>
                      </a:r>
                    </a:p>
                  </a:txBody>
                  <a:tcPr/>
                </a:tc>
                <a:tc>
                  <a:txBody>
                    <a:bodyPr/>
                    <a:lstStyle/>
                    <a:p>
                      <a:r>
                        <a:rPr lang="en-GB" sz="1000" dirty="0"/>
                        <a:t>Complexity</a:t>
                      </a:r>
                    </a:p>
                  </a:txBody>
                  <a:tcPr/>
                </a:tc>
                <a:tc>
                  <a:txBody>
                    <a:bodyPr/>
                    <a:lstStyle/>
                    <a:p>
                      <a:r>
                        <a:rPr lang="en-GB" sz="1000" dirty="0"/>
                        <a:t>Points</a:t>
                      </a:r>
                    </a:p>
                  </a:txBody>
                  <a:tcPr/>
                </a:tc>
                <a:extLst>
                  <a:ext uri="{0D108BD9-81ED-4DB2-BD59-A6C34878D82A}">
                    <a16:rowId xmlns:a16="http://schemas.microsoft.com/office/drawing/2014/main" val="1536108443"/>
                  </a:ext>
                </a:extLst>
              </a:tr>
              <a:tr h="370840">
                <a:tc rowSpan="3">
                  <a:txBody>
                    <a:bodyPr/>
                    <a:lstStyle/>
                    <a:p>
                      <a:pPr algn="ctr"/>
                      <a:r>
                        <a:rPr lang="en-GB" sz="1000" b="1" dirty="0"/>
                        <a:t>MiR Drop 10</a:t>
                      </a:r>
                    </a:p>
                  </a:txBody>
                  <a:tcPr/>
                </a:tc>
                <a:tc>
                  <a:txBody>
                    <a:bodyPr/>
                    <a:lstStyle/>
                    <a:p>
                      <a:r>
                        <a:rPr lang="en-GB" sz="1000" dirty="0"/>
                        <a:t>5309</a:t>
                      </a:r>
                    </a:p>
                  </a:txBody>
                  <a:tcPr/>
                </a:tc>
                <a:tc>
                  <a:txBody>
                    <a:bodyPr/>
                    <a:lstStyle/>
                    <a:p>
                      <a:r>
                        <a:rPr lang="en-GB" sz="1000" dirty="0"/>
                        <a:t>FSG: Automating the FSR Process</a:t>
                      </a:r>
                    </a:p>
                  </a:txBody>
                  <a:tcPr/>
                </a:tc>
                <a:tc>
                  <a:txBody>
                    <a:bodyPr/>
                    <a:lstStyle/>
                    <a:p>
                      <a:r>
                        <a:rPr lang="en-GB" sz="1000" dirty="0"/>
                        <a:t>Provides DNs with automated FSR file / reporting mechanism</a:t>
                      </a:r>
                    </a:p>
                  </a:txBody>
                  <a:tcPr/>
                </a:tc>
                <a:tc>
                  <a:txBody>
                    <a:bodyPr/>
                    <a:lstStyle/>
                    <a:p>
                      <a:r>
                        <a:rPr lang="en-GB" sz="1000" dirty="0"/>
                        <a:t>Low</a:t>
                      </a:r>
                    </a:p>
                  </a:txBody>
                  <a:tcPr/>
                </a:tc>
                <a:tc>
                  <a:txBody>
                    <a:bodyPr/>
                    <a:lstStyle/>
                    <a:p>
                      <a:r>
                        <a:rPr lang="en-GB" sz="1000" dirty="0"/>
                        <a:t>3</a:t>
                      </a:r>
                    </a:p>
                  </a:txBody>
                  <a:tcPr/>
                </a:tc>
                <a:extLst>
                  <a:ext uri="{0D108BD9-81ED-4DB2-BD59-A6C34878D82A}">
                    <a16:rowId xmlns:a16="http://schemas.microsoft.com/office/drawing/2014/main" val="371740597"/>
                  </a:ext>
                </a:extLst>
              </a:tr>
              <a:tr h="370840">
                <a:tc vMerge="1">
                  <a:txBody>
                    <a:bodyPr/>
                    <a:lstStyle/>
                    <a:p>
                      <a:endParaRPr lang="en-GB" sz="1000" dirty="0"/>
                    </a:p>
                  </a:txBody>
                  <a:tcPr/>
                </a:tc>
                <a:tc>
                  <a:txBody>
                    <a:bodyPr/>
                    <a:lstStyle/>
                    <a:p>
                      <a:r>
                        <a:rPr lang="en-GB" sz="1000" dirty="0"/>
                        <a:t>5188</a:t>
                      </a:r>
                    </a:p>
                  </a:txBody>
                  <a:tcPr/>
                </a:tc>
                <a:tc>
                  <a:txBody>
                    <a:bodyPr/>
                    <a:lstStyle/>
                    <a:p>
                      <a:r>
                        <a:rPr lang="en-GB" sz="1000" dirty="0"/>
                        <a:t>Interim Data Loads of MAP ID into UK Link</a:t>
                      </a:r>
                    </a:p>
                  </a:txBody>
                  <a:tcPr/>
                </a:tc>
                <a:tc>
                  <a:txBody>
                    <a:bodyPr/>
                    <a:lstStyle/>
                    <a:p>
                      <a:r>
                        <a:rPr lang="en-GB" sz="1000" dirty="0"/>
                        <a:t>An additional data load of MAP ID into UK Link to ensure data integrity prior to XRN4780c implementation</a:t>
                      </a:r>
                    </a:p>
                  </a:txBody>
                  <a:tcPr/>
                </a:tc>
                <a:tc>
                  <a:txBody>
                    <a:bodyPr/>
                    <a:lstStyle/>
                    <a:p>
                      <a:r>
                        <a:rPr lang="en-GB" sz="1000" dirty="0"/>
                        <a:t>Low</a:t>
                      </a:r>
                    </a:p>
                  </a:txBody>
                  <a:tcPr/>
                </a:tc>
                <a:tc>
                  <a:txBody>
                    <a:bodyPr/>
                    <a:lstStyle/>
                    <a:p>
                      <a:r>
                        <a:rPr lang="en-GB" sz="1000" dirty="0"/>
                        <a:t>5</a:t>
                      </a:r>
                    </a:p>
                  </a:txBody>
                  <a:tcPr/>
                </a:tc>
                <a:extLst>
                  <a:ext uri="{0D108BD9-81ED-4DB2-BD59-A6C34878D82A}">
                    <a16:rowId xmlns:a16="http://schemas.microsoft.com/office/drawing/2014/main" val="1411793539"/>
                  </a:ext>
                </a:extLst>
              </a:tr>
              <a:tr h="370840">
                <a:tc vMerge="1">
                  <a:txBody>
                    <a:bodyPr/>
                    <a:lstStyle/>
                    <a:p>
                      <a:endParaRPr lang="en-GB" sz="1000" dirty="0"/>
                    </a:p>
                  </a:txBody>
                  <a:tcPr/>
                </a:tc>
                <a:tc>
                  <a:txBody>
                    <a:bodyPr/>
                    <a:lstStyle/>
                    <a:p>
                      <a:r>
                        <a:rPr lang="en-GB" sz="1000" dirty="0"/>
                        <a:t>5246</a:t>
                      </a:r>
                    </a:p>
                  </a:txBody>
                  <a:tcPr/>
                </a:tc>
                <a:tc>
                  <a:txBody>
                    <a:bodyPr/>
                    <a:lstStyle/>
                    <a:p>
                      <a:r>
                        <a:rPr lang="en-GB" sz="1000" dirty="0"/>
                        <a:t>Confirmation File Processing Capacity Improvement</a:t>
                      </a:r>
                    </a:p>
                  </a:txBody>
                  <a:tcPr/>
                </a:tc>
                <a:tc>
                  <a:txBody>
                    <a:bodyPr/>
                    <a:lstStyle/>
                    <a:p>
                      <a:r>
                        <a:rPr lang="en-GB" sz="1000" dirty="0"/>
                        <a:t>Amends cap limit on automated daily transfer. Enables speedier and less labour intensive portfolio transfer</a:t>
                      </a:r>
                    </a:p>
                  </a:txBody>
                  <a:tcPr/>
                </a:tc>
                <a:tc>
                  <a:txBody>
                    <a:bodyPr/>
                    <a:lstStyle/>
                    <a:p>
                      <a:r>
                        <a:rPr lang="en-GB" sz="1000" dirty="0"/>
                        <a:t>Medium</a:t>
                      </a:r>
                    </a:p>
                  </a:txBody>
                  <a:tcPr/>
                </a:tc>
                <a:tc>
                  <a:txBody>
                    <a:bodyPr/>
                    <a:lstStyle/>
                    <a:p>
                      <a:r>
                        <a:rPr lang="en-GB" sz="1000" dirty="0"/>
                        <a:t>8</a:t>
                      </a:r>
                    </a:p>
                  </a:txBody>
                  <a:tcPr/>
                </a:tc>
                <a:extLst>
                  <a:ext uri="{0D108BD9-81ED-4DB2-BD59-A6C34878D82A}">
                    <a16:rowId xmlns:a16="http://schemas.microsoft.com/office/drawing/2014/main" val="2211018691"/>
                  </a:ext>
                </a:extLst>
              </a:tr>
            </a:tbl>
          </a:graphicData>
        </a:graphic>
      </p:graphicFrame>
    </p:spTree>
    <p:extLst>
      <p:ext uri="{BB962C8B-B14F-4D97-AF65-F5344CB8AC3E}">
        <p14:creationId xmlns:p14="http://schemas.microsoft.com/office/powerpoint/2010/main" val="6846856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04907" y="-83043"/>
            <a:ext cx="8229600" cy="637580"/>
          </a:xfrm>
        </p:spPr>
        <p:txBody>
          <a:bodyPr>
            <a:normAutofit/>
          </a:bodyPr>
          <a:lstStyle/>
          <a:p>
            <a:r>
              <a:rPr lang="en-GB" sz="2000" dirty="0">
                <a:latin typeface="Arial"/>
                <a:cs typeface="Arial"/>
              </a:rPr>
              <a:t>XRN5110 – Nov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28764" y="393132"/>
          <a:ext cx="8693205" cy="4494824"/>
        </p:xfrm>
        <a:graphic>
          <a:graphicData uri="http://schemas.openxmlformats.org/drawingml/2006/table">
            <a:tbl>
              <a:tblPr firstRow="1" bandRow="1"/>
              <a:tblGrid>
                <a:gridCol w="1692797">
                  <a:extLst>
                    <a:ext uri="{9D8B030D-6E8A-4147-A177-3AD203B41FA5}">
                      <a16:colId xmlns:a16="http://schemas.microsoft.com/office/drawing/2014/main" val="20000"/>
                    </a:ext>
                  </a:extLst>
                </a:gridCol>
                <a:gridCol w="2257080">
                  <a:extLst>
                    <a:ext uri="{9D8B030D-6E8A-4147-A177-3AD203B41FA5}">
                      <a16:colId xmlns:a16="http://schemas.microsoft.com/office/drawing/2014/main" val="20001"/>
                    </a:ext>
                  </a:extLst>
                </a:gridCol>
                <a:gridCol w="2351547">
                  <a:extLst>
                    <a:ext uri="{9D8B030D-6E8A-4147-A177-3AD203B41FA5}">
                      <a16:colId xmlns:a16="http://schemas.microsoft.com/office/drawing/2014/main" val="20002"/>
                    </a:ext>
                  </a:extLst>
                </a:gridCol>
                <a:gridCol w="2391781">
                  <a:extLst>
                    <a:ext uri="{9D8B030D-6E8A-4147-A177-3AD203B41FA5}">
                      <a16:colId xmlns:a16="http://schemas.microsoft.com/office/drawing/2014/main" val="20003"/>
                    </a:ext>
                  </a:extLst>
                </a:gridCol>
              </a:tblGrid>
              <a:tr h="233049">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dirty="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dirty="0">
                          <a:solidFill>
                            <a:srgbClr val="FFFFFF"/>
                          </a:solidFill>
                          <a:latin typeface="+mn-lt"/>
                          <a:cs typeface="Arial"/>
                        </a:rPr>
                        <a:t>Overall</a:t>
                      </a:r>
                      <a:r>
                        <a:rPr lang="en-GB" sz="1050" b="1" i="0" baseline="0" dirty="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33049">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330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dirty="0">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dirty="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33049">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a:t>
                      </a:r>
                      <a:r>
                        <a:rPr lang="en-GB" sz="1050" b="1" baseline="0" dirty="0">
                          <a:solidFill>
                            <a:schemeClr val="bg1"/>
                          </a:solidFill>
                          <a:latin typeface="+mn-lt"/>
                          <a:cs typeface="Arial"/>
                        </a:rPr>
                        <a:t>Justification</a:t>
                      </a: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6474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a:ea typeface="+mn-ea"/>
                          <a:cs typeface="Arial"/>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lgn="l">
                        <a:buFont typeface="Arial" panose="020B0604020202020204" pitchFamily="34" charset="0"/>
                        <a:buNone/>
                      </a:pPr>
                      <a:r>
                        <a:rPr lang="en-US" sz="800" dirty="0">
                          <a:latin typeface="+mn-lt"/>
                        </a:rPr>
                        <a:t>November 20 Release delivered, final activity for Historical Cleanse XRN4897/99 is on going, due to be completed to schedule </a:t>
                      </a:r>
                    </a:p>
                    <a:p>
                      <a:pPr marL="0" indent="0" algn="l">
                        <a:buFont typeface="Arial" panose="020B0604020202020204" pitchFamily="34" charset="0"/>
                        <a:buNone/>
                      </a:pPr>
                      <a:endParaRPr lang="en-US" sz="800" dirty="0">
                        <a:latin typeface="+mn-lt"/>
                      </a:endParaRPr>
                    </a:p>
                    <a:p>
                      <a:pPr marL="171450" indent="-171450" algn="l">
                        <a:buFont typeface="Arial" panose="020B0604020202020204" pitchFamily="34" charset="0"/>
                        <a:buChar char="•"/>
                      </a:pPr>
                      <a:r>
                        <a:rPr lang="en-US" sz="800" dirty="0">
                          <a:latin typeface="+mn-lt"/>
                        </a:rPr>
                        <a:t>Historical Cleanse commenced on the 27</a:t>
                      </a:r>
                      <a:r>
                        <a:rPr lang="en-US" sz="800" baseline="30000" dirty="0">
                          <a:latin typeface="+mn-lt"/>
                        </a:rPr>
                        <a:t>th</a:t>
                      </a:r>
                      <a:r>
                        <a:rPr lang="en-US" sz="800" dirty="0">
                          <a:latin typeface="+mn-lt"/>
                        </a:rPr>
                        <a:t> March, on track to complete to schedule </a:t>
                      </a:r>
                    </a:p>
                    <a:p>
                      <a:pPr marL="171450" indent="-171450" algn="l">
                        <a:buFont typeface="Arial" panose="020B0604020202020204" pitchFamily="34" charset="0"/>
                        <a:buChar char="•"/>
                      </a:pPr>
                      <a:r>
                        <a:rPr lang="en-US" sz="800" dirty="0">
                          <a:latin typeface="+mn-lt"/>
                        </a:rPr>
                        <a:t>Historical Cleanse expected to run to 4</a:t>
                      </a:r>
                      <a:r>
                        <a:rPr lang="en-US" sz="800" baseline="30000" dirty="0">
                          <a:latin typeface="+mn-lt"/>
                        </a:rPr>
                        <a:t>th</a:t>
                      </a:r>
                      <a:r>
                        <a:rPr lang="en-US" sz="800" dirty="0">
                          <a:latin typeface="+mn-lt"/>
                        </a:rPr>
                        <a:t> June</a:t>
                      </a:r>
                    </a:p>
                    <a:p>
                      <a:pPr marL="171450" indent="-171450" algn="l">
                        <a:buFont typeface="Arial" panose="020B0604020202020204" pitchFamily="34" charset="0"/>
                        <a:buChar char="•"/>
                      </a:pPr>
                      <a:r>
                        <a:rPr lang="en-US" sz="800" dirty="0">
                          <a:latin typeface="+mn-lt"/>
                        </a:rPr>
                        <a:t>CCR to be submitted to July ChMC</a:t>
                      </a:r>
                    </a:p>
                    <a:p>
                      <a:pPr marL="0" indent="0" algn="l">
                        <a:buFont typeface="Arial" panose="020B0604020202020204" pitchFamily="34" charset="0"/>
                        <a:buNone/>
                      </a:pPr>
                      <a:endParaRPr lang="en-US" sz="800" dirty="0">
                        <a:latin typeface="+mn-lt"/>
                      </a:endParaRPr>
                    </a:p>
                    <a:p>
                      <a:pPr marL="0" indent="0" algn="l">
                        <a:buFont typeface="Arial" panose="020B0604020202020204" pitchFamily="34" charset="0"/>
                        <a:buNone/>
                      </a:pPr>
                      <a:r>
                        <a:rPr lang="en-US" sz="800" b="1" dirty="0">
                          <a:latin typeface="+mn-lt"/>
                        </a:rPr>
                        <a:t>Decision in May ChMC:</a:t>
                      </a:r>
                    </a:p>
                    <a:p>
                      <a:pPr marL="0" indent="0" algn="l">
                        <a:buFont typeface="Arial" panose="020B0604020202020204" pitchFamily="34" charset="0"/>
                        <a:buNone/>
                      </a:pPr>
                      <a:r>
                        <a:rPr lang="en-US" sz="800" dirty="0">
                          <a:latin typeface="+mn-lt"/>
                        </a:rPr>
                        <a:t>None</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4442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0" i="0" u="none" strike="noStrike" kern="1200" cap="none" normalizeH="0" baseline="0" noProof="0" dirty="0">
                          <a:ln>
                            <a:noFill/>
                          </a:ln>
                          <a:solidFill>
                            <a:schemeClr val="tx1"/>
                          </a:solidFill>
                          <a:effectLst/>
                          <a:latin typeface="+mn-lt"/>
                        </a:rPr>
                        <a:t>​</a:t>
                      </a:r>
                      <a:r>
                        <a:rPr kumimoji="0" lang="en-GB" sz="800" b="1" i="0" u="none" strike="noStrike" kern="1200" cap="none" normalizeH="0" baseline="0" dirty="0">
                          <a:ln>
                            <a:noFill/>
                          </a:ln>
                          <a:solidFill>
                            <a:schemeClr val="tx1"/>
                          </a:solidFill>
                          <a:effectLst/>
                          <a:latin typeface="+mn-lt"/>
                          <a:ea typeface="Verdana" pitchFamily="34" charset="0"/>
                          <a:cs typeface="Arial" panose="020B0604020202020204" pitchFamily="34" charset="0"/>
                        </a:rPr>
                        <a:t>Issue: </a:t>
                      </a:r>
                      <a:r>
                        <a:rPr kumimoji="0" lang="en-GB" sz="8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XRN4897/99 Historical Cleanse Change Request needs to be completed to exit Post Implementation Support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800" b="1" i="0" u="none" strike="noStrike" kern="1200" cap="none" normalizeH="0" baseline="0" dirty="0">
                          <a:ln>
                            <a:noFill/>
                          </a:ln>
                          <a:solidFill>
                            <a:schemeClr val="tx1"/>
                          </a:solidFill>
                          <a:effectLst/>
                          <a:latin typeface="+mn-lt"/>
                          <a:ea typeface="Verdana" pitchFamily="34" charset="0"/>
                          <a:cs typeface="Arial" panose="020B0604020202020204" pitchFamily="34" charset="0"/>
                        </a:rPr>
                        <a:t>Risk</a:t>
                      </a:r>
                      <a:r>
                        <a:rPr kumimoji="0" lang="en-GB" sz="8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UK Link may be non GDPR compliant following Historical Cleanse due to missing unknown scenarios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sz="800" b="1" i="0" u="none" strike="noStrike" kern="1200" cap="none" normalizeH="0" baseline="0" dirty="0">
                          <a:ln>
                            <a:noFill/>
                          </a:ln>
                          <a:solidFill>
                            <a:schemeClr val="tx1"/>
                          </a:solidFill>
                          <a:effectLst/>
                          <a:latin typeface="+mn-lt"/>
                          <a:ea typeface="Verdana" pitchFamily="34" charset="0"/>
                          <a:cs typeface="Arial" panose="020B0604020202020204" pitchFamily="34" charset="0"/>
                        </a:rPr>
                        <a:t>Return to Green: </a:t>
                      </a:r>
                      <a:r>
                        <a:rPr kumimoji="0" lang="en-GB" sz="80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Completion of XRN4897/99 Historical Cleanse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3049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r>
                        <a:rPr lang="en-US" sz="800" b="0" i="0" kern="1200" dirty="0">
                          <a:solidFill>
                            <a:schemeClr val="tx1"/>
                          </a:solidFill>
                          <a:effectLst/>
                          <a:latin typeface="+mn-lt"/>
                          <a:ea typeface="+mn-ea"/>
                          <a:cs typeface="+mn-cs"/>
                        </a:rPr>
                        <a:t>Forecast to complete delivery against approved BER</a:t>
                      </a:r>
                      <a:endParaRPr kumimoji="0" lang="en-US" sz="800" b="0" i="0" kern="1200" dirty="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1064460">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1" i="0" u="none" strike="noStrike" kern="1200" cap="none" normalizeH="0" baseline="0" dirty="0">
                          <a:ln>
                            <a:noFill/>
                          </a:ln>
                          <a:solidFill>
                            <a:schemeClr val="tx1"/>
                          </a:solidFill>
                          <a:effectLst/>
                          <a:latin typeface="+mn-lt"/>
                          <a:ea typeface="Verdana"/>
                          <a:cs typeface="Arial"/>
                        </a:rPr>
                        <a:t>In Scope - XRN4897</a:t>
                      </a:r>
                      <a:r>
                        <a:rPr lang="en-US" sz="800" b="0" i="0" u="none" strike="noStrike" kern="1200" cap="none" normalizeH="0" baseline="0" dirty="0">
                          <a:ln>
                            <a:noFill/>
                          </a:ln>
                          <a:solidFill>
                            <a:schemeClr val="tx1"/>
                          </a:solidFill>
                          <a:effectLst/>
                          <a:latin typeface="+mn-lt"/>
                          <a:ea typeface="Verdana"/>
                          <a:cs typeface="Arial"/>
                        </a:rPr>
                        <a:t> </a:t>
                      </a:r>
                      <a:r>
                        <a:rPr lang="en-GB" sz="800" b="0" kern="1200" dirty="0">
                          <a:solidFill>
                            <a:schemeClr val="tx1"/>
                          </a:solidFill>
                          <a:latin typeface="+mn-lt"/>
                          <a:ea typeface="+mn-ea"/>
                          <a:cs typeface="+mn-cs"/>
                        </a:rPr>
                        <a:t>Resolution of deleted Contact Details (contained within the S66 records) at a Change of Shipper event </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1" i="0" u="none" strike="noStrike" kern="1200" cap="none" normalizeH="0" baseline="0" dirty="0">
                          <a:ln>
                            <a:noFill/>
                          </a:ln>
                          <a:solidFill>
                            <a:schemeClr val="tx1"/>
                          </a:solidFill>
                          <a:effectLst/>
                          <a:latin typeface="+mn-lt"/>
                          <a:ea typeface="Verdana"/>
                          <a:cs typeface="Arial"/>
                        </a:rPr>
                        <a:t>In Scope -  </a:t>
                      </a:r>
                      <a:r>
                        <a:rPr lang="en-GB" sz="800" b="1" i="0" u="none" strike="noStrike" kern="1200" cap="none" normalizeH="0" baseline="0" dirty="0">
                          <a:ln>
                            <a:noFill/>
                          </a:ln>
                          <a:solidFill>
                            <a:schemeClr val="tx1"/>
                          </a:solidFill>
                          <a:effectLst/>
                          <a:latin typeface="+mn-lt"/>
                          <a:ea typeface="+mn-ea"/>
                          <a:cs typeface="+mn-cs"/>
                        </a:rPr>
                        <a:t>XRN4899</a:t>
                      </a:r>
                      <a:r>
                        <a:rPr lang="en-GB" sz="800" b="0" i="0" u="none" strike="noStrike" kern="1200" cap="none" normalizeH="0" baseline="0" dirty="0">
                          <a:ln>
                            <a:noFill/>
                          </a:ln>
                          <a:solidFill>
                            <a:schemeClr val="tx1"/>
                          </a:solidFill>
                          <a:effectLst/>
                          <a:latin typeface="+mn-lt"/>
                          <a:ea typeface="+mn-ea"/>
                          <a:cs typeface="+mn-cs"/>
                        </a:rPr>
                        <a:t> </a:t>
                      </a:r>
                      <a:r>
                        <a:rPr lang="en-GB" sz="800" b="0" kern="1200" dirty="0">
                          <a:solidFill>
                            <a:schemeClr val="tx1"/>
                          </a:solidFill>
                          <a:latin typeface="+mn-lt"/>
                          <a:ea typeface="+mn-ea"/>
                          <a:cs typeface="+mn-cs"/>
                        </a:rPr>
                        <a:t>Treatment of Priority Service Register Data and Contact Details on Change of Supplier Event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1" i="0" u="none" strike="noStrike" kern="1200" cap="none" normalizeH="0" baseline="0" dirty="0">
                          <a:ln>
                            <a:noFill/>
                          </a:ln>
                          <a:solidFill>
                            <a:schemeClr val="tx1"/>
                          </a:solidFill>
                          <a:effectLst/>
                          <a:latin typeface="+mn-lt"/>
                          <a:ea typeface="Verdana"/>
                          <a:cs typeface="Arial"/>
                        </a:rPr>
                        <a:t>In Scope -  XRN4801</a:t>
                      </a:r>
                      <a:r>
                        <a:rPr lang="en-US" sz="800" b="0" i="0" u="none" strike="noStrike" kern="1200" cap="none" normalizeH="0" baseline="0" dirty="0">
                          <a:ln>
                            <a:noFill/>
                          </a:ln>
                          <a:solidFill>
                            <a:schemeClr val="tx1"/>
                          </a:solidFill>
                          <a:effectLst/>
                          <a:latin typeface="+mn-lt"/>
                          <a:ea typeface="Verdana"/>
                          <a:cs typeface="Arial"/>
                        </a:rPr>
                        <a:t> Additional Information in DES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1" i="0" u="none" strike="noStrike" kern="1200" cap="none" normalizeH="0" baseline="0" dirty="0">
                          <a:ln>
                            <a:noFill/>
                          </a:ln>
                          <a:solidFill>
                            <a:schemeClr val="tx1"/>
                          </a:solidFill>
                          <a:effectLst/>
                          <a:latin typeface="+mn-lt"/>
                          <a:ea typeface="Verdana"/>
                          <a:cs typeface="Arial"/>
                        </a:rPr>
                        <a:t>In Scope -  XRN4871b</a:t>
                      </a:r>
                      <a:r>
                        <a:rPr lang="en-US" sz="800" b="0" i="0" u="none" strike="noStrike" kern="1200" cap="none" normalizeH="0" baseline="0" dirty="0">
                          <a:ln>
                            <a:noFill/>
                          </a:ln>
                          <a:solidFill>
                            <a:schemeClr val="tx1"/>
                          </a:solidFill>
                          <a:effectLst/>
                          <a:latin typeface="+mn-lt"/>
                          <a:ea typeface="Verdana"/>
                          <a:cs typeface="Arial"/>
                        </a:rPr>
                        <a:t> </a:t>
                      </a:r>
                      <a:r>
                        <a:rPr lang="en-GB" sz="800" b="0" kern="1200" dirty="0">
                          <a:solidFill>
                            <a:schemeClr val="tx1"/>
                          </a:solidFill>
                          <a:latin typeface="+mn-lt"/>
                          <a:ea typeface="+mn-ea"/>
                          <a:cs typeface="+mn-cs"/>
                        </a:rPr>
                        <a:t>Rachet Regime Changes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sz="800" b="1" i="0" u="none" strike="noStrike" kern="1200" cap="none" normalizeH="0" baseline="0" dirty="0">
                          <a:ln>
                            <a:noFill/>
                          </a:ln>
                          <a:solidFill>
                            <a:schemeClr val="tx1"/>
                          </a:solidFill>
                          <a:effectLst/>
                          <a:latin typeface="+mn-lt"/>
                          <a:ea typeface="Verdana"/>
                          <a:cs typeface="Arial"/>
                        </a:rPr>
                        <a:t>In Scope -  XRN5014</a:t>
                      </a:r>
                      <a:r>
                        <a:rPr lang="en-US" sz="800" b="0" i="0" u="none" strike="noStrike" kern="1200" cap="none" normalizeH="0" baseline="0" dirty="0">
                          <a:ln>
                            <a:noFill/>
                          </a:ln>
                          <a:solidFill>
                            <a:schemeClr val="tx1"/>
                          </a:solidFill>
                          <a:effectLst/>
                          <a:latin typeface="+mn-lt"/>
                          <a:ea typeface="Verdana"/>
                          <a:cs typeface="Arial"/>
                        </a:rPr>
                        <a:t> </a:t>
                      </a:r>
                      <a:r>
                        <a:rPr lang="en-GB" sz="800" b="0" kern="1200" dirty="0">
                          <a:solidFill>
                            <a:schemeClr val="tx1"/>
                          </a:solidFill>
                          <a:latin typeface="+mn-lt"/>
                          <a:ea typeface="+mn-ea"/>
                          <a:cs typeface="+mn-cs"/>
                        </a:rPr>
                        <a:t>Facilitating HyDeploy2 Live Pilot</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i="0" u="none" strike="noStrike" kern="1200" cap="none" normalizeH="0" baseline="0" dirty="0">
                          <a:ln>
                            <a:noFill/>
                          </a:ln>
                          <a:solidFill>
                            <a:schemeClr val="tx1"/>
                          </a:solidFill>
                          <a:effectLst/>
                          <a:latin typeface="+mn-lt"/>
                          <a:ea typeface="+mn-ea"/>
                          <a:cs typeface="+mn-cs"/>
                        </a:rPr>
                        <a:t>Descoped - XRN4931 </a:t>
                      </a:r>
                      <a:r>
                        <a:rPr lang="en-GB" sz="800" b="0" kern="1200" dirty="0">
                          <a:solidFill>
                            <a:schemeClr val="tx1"/>
                          </a:solidFill>
                          <a:latin typeface="+mn-lt"/>
                          <a:ea typeface="+mn-ea"/>
                          <a:cs typeface="+mn-cs"/>
                        </a:rPr>
                        <a:t>Submission of a Space in Mandatory Data on Multiple SPA Files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  XRN4941 </a:t>
                      </a:r>
                      <a:r>
                        <a:rPr lang="en-GB" sz="800" b="0" kern="1200" dirty="0">
                          <a:solidFill>
                            <a:schemeClr val="tx1"/>
                          </a:solidFill>
                          <a:latin typeface="+mn-lt"/>
                          <a:ea typeface="+mn-ea"/>
                          <a:cs typeface="+mn-cs"/>
                        </a:rPr>
                        <a:t>MOD 692 – Auto Updates to Read Frequency</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Descoped - XRN4992 </a:t>
                      </a:r>
                      <a:r>
                        <a:rPr lang="en-GB" sz="800" b="0" kern="1200" dirty="0">
                          <a:solidFill>
                            <a:schemeClr val="tx1"/>
                          </a:solidFill>
                          <a:latin typeface="+mn-lt"/>
                          <a:ea typeface="+mn-ea"/>
                          <a:cs typeface="+mn-cs"/>
                        </a:rPr>
                        <a:t>Supplier of Last Resort Charge Types</a:t>
                      </a: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GB" sz="800" b="1" kern="1200" dirty="0">
                          <a:solidFill>
                            <a:schemeClr val="tx1"/>
                          </a:solidFill>
                          <a:latin typeface="+mn-lt"/>
                          <a:ea typeface="+mn-ea"/>
                          <a:cs typeface="+mn-cs"/>
                        </a:rPr>
                        <a:t>Moved to CSSC - XRN4870c </a:t>
                      </a:r>
                      <a:r>
                        <a:rPr lang="en-GB" sz="800" b="0" kern="1200" dirty="0">
                          <a:solidFill>
                            <a:schemeClr val="tx1"/>
                          </a:solidFill>
                          <a:latin typeface="+mn-lt"/>
                          <a:ea typeface="+mn-ea"/>
                          <a:cs typeface="+mn-cs"/>
                        </a:rPr>
                        <a:t>MAP ID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3" name="TextBox 2">
            <a:extLst>
              <a:ext uri="{FF2B5EF4-FFF2-40B4-BE49-F238E27FC236}">
                <a16:creationId xmlns:a16="http://schemas.microsoft.com/office/drawing/2014/main" id="{E702CFD3-CDE6-4094-9CB2-399EB9C325AA}"/>
              </a:ext>
            </a:extLst>
          </p:cNvPr>
          <p:cNvSpPr txBox="1"/>
          <p:nvPr/>
        </p:nvSpPr>
        <p:spPr>
          <a:xfrm>
            <a:off x="128764" y="4982031"/>
            <a:ext cx="1476686" cy="200055"/>
          </a:xfrm>
          <a:prstGeom prst="rect">
            <a:avLst/>
          </a:prstGeom>
          <a:noFill/>
        </p:spPr>
        <p:txBody>
          <a:bodyPr wrap="none" rtlCol="0">
            <a:spAutoFit/>
          </a:bodyPr>
          <a:lstStyle/>
          <a:p>
            <a:r>
              <a:rPr lang="en-GB" sz="700" dirty="0"/>
              <a:t>Slide updated on 28</a:t>
            </a:r>
            <a:r>
              <a:rPr lang="en-GB" sz="700" baseline="30000" dirty="0"/>
              <a:t>nd</a:t>
            </a:r>
            <a:r>
              <a:rPr lang="en-GB" sz="700" dirty="0"/>
              <a:t> April 2021</a:t>
            </a:r>
          </a:p>
        </p:txBody>
      </p:sp>
      <p:pic>
        <p:nvPicPr>
          <p:cNvPr id="6" name="Picture 5">
            <a:extLst>
              <a:ext uri="{FF2B5EF4-FFF2-40B4-BE49-F238E27FC236}">
                <a16:creationId xmlns:a16="http://schemas.microsoft.com/office/drawing/2014/main" id="{8A86D305-DC36-43E0-8A35-94D1C8237983}"/>
              </a:ext>
            </a:extLst>
          </p:cNvPr>
          <p:cNvPicPr/>
          <p:nvPr/>
        </p:nvPicPr>
        <p:blipFill>
          <a:blip r:embed="rId3"/>
          <a:stretch>
            <a:fillRect/>
          </a:stretch>
        </p:blipFill>
        <p:spPr>
          <a:xfrm>
            <a:off x="4125596" y="1429703"/>
            <a:ext cx="4535804" cy="1497647"/>
          </a:xfrm>
          <a:prstGeom prst="rect">
            <a:avLst/>
          </a:prstGeom>
        </p:spPr>
      </p:pic>
    </p:spTree>
    <p:extLst>
      <p:ext uri="{BB962C8B-B14F-4D97-AF65-F5344CB8AC3E}">
        <p14:creationId xmlns:p14="http://schemas.microsoft.com/office/powerpoint/2010/main" val="10087941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98763" y="-72462"/>
            <a:ext cx="8229600" cy="637580"/>
          </a:xfrm>
        </p:spPr>
        <p:txBody>
          <a:bodyPr>
            <a:normAutofit/>
          </a:bodyPr>
          <a:lstStyle/>
          <a:p>
            <a:r>
              <a:rPr lang="en-GB" sz="1800" dirty="0">
                <a:latin typeface="Arial"/>
                <a:cs typeface="Arial"/>
              </a:rPr>
              <a:t>XRN5253 June 21 Major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55032" y="364608"/>
          <a:ext cx="8673331" cy="4556259"/>
        </p:xfrm>
        <a:graphic>
          <a:graphicData uri="http://schemas.openxmlformats.org/drawingml/2006/table">
            <a:tbl>
              <a:tblPr firstRow="1" bandRow="1"/>
              <a:tblGrid>
                <a:gridCol w="1543125">
                  <a:extLst>
                    <a:ext uri="{9D8B030D-6E8A-4147-A177-3AD203B41FA5}">
                      <a16:colId xmlns:a16="http://schemas.microsoft.com/office/drawing/2014/main" val="20000"/>
                    </a:ext>
                  </a:extLst>
                </a:gridCol>
                <a:gridCol w="2397722">
                  <a:extLst>
                    <a:ext uri="{9D8B030D-6E8A-4147-A177-3AD203B41FA5}">
                      <a16:colId xmlns:a16="http://schemas.microsoft.com/office/drawing/2014/main" val="20001"/>
                    </a:ext>
                  </a:extLst>
                </a:gridCol>
                <a:gridCol w="2346171">
                  <a:extLst>
                    <a:ext uri="{9D8B030D-6E8A-4147-A177-3AD203B41FA5}">
                      <a16:colId xmlns:a16="http://schemas.microsoft.com/office/drawing/2014/main" val="20002"/>
                    </a:ext>
                  </a:extLst>
                </a:gridCol>
                <a:gridCol w="2386313">
                  <a:extLst>
                    <a:ext uri="{9D8B030D-6E8A-4147-A177-3AD203B41FA5}">
                      <a16:colId xmlns:a16="http://schemas.microsoft.com/office/drawing/2014/main" val="20003"/>
                    </a:ext>
                  </a:extLst>
                </a:gridCol>
              </a:tblGrid>
              <a:tr h="245271">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GB" sz="1050" b="1" i="0">
                          <a:solidFill>
                            <a:srgbClr val="FFFFFF"/>
                          </a:solidFill>
                          <a:latin typeface="Arial"/>
                          <a:cs typeface="Arial"/>
                        </a:rPr>
                        <a:t>Overall</a:t>
                      </a:r>
                      <a:r>
                        <a:rPr lang="en-GB" sz="105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45271">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4527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a:cs typeface="Arial"/>
                        </a:rPr>
                        <a:t>RAG</a:t>
                      </a:r>
                      <a:r>
                        <a:rPr lang="en-GB" sz="1050" b="1" baseline="0" dirty="0">
                          <a:solidFill>
                            <a:schemeClr val="bg1"/>
                          </a:solidFill>
                          <a:latin typeface="Arial"/>
                          <a:cs typeface="Arial"/>
                        </a:rPr>
                        <a:t> Status</a:t>
                      </a:r>
                      <a:endParaRPr lang="en-GB" sz="1050" b="1" dirty="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45271">
                <a:tc gridSpan="4">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mn-lt"/>
                          <a:cs typeface="Arial"/>
                        </a:rPr>
                        <a:t>                                             Status</a:t>
                      </a:r>
                      <a:r>
                        <a:rPr lang="en-GB" sz="1050" b="1" baseline="0" dirty="0">
                          <a:solidFill>
                            <a:schemeClr val="bg1"/>
                          </a:solidFill>
                          <a:latin typeface="+mn-lt"/>
                          <a:cs typeface="Arial"/>
                        </a:rPr>
                        <a:t> Justification</a:t>
                      </a: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00378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Project On Track</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Testing phase progressing to plan</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System Testing and User Acceptance Testing complete.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Regression Testing commenced to plan in April and on track to complete to schedule.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E-Learning awareness training to be available from 28</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May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Project Cutover will be completed via code transport on Saturday 26</a:t>
                      </a:r>
                      <a:r>
                        <a:rPr lang="en-GB" sz="900" b="0" i="0" u="none" strike="noStrike" kern="1200" cap="none" normalizeH="0" baseline="30000" dirty="0">
                          <a:ln>
                            <a:noFill/>
                          </a:ln>
                          <a:solidFill>
                            <a:schemeClr val="tx1"/>
                          </a:solidFill>
                          <a:effectLst/>
                          <a:latin typeface="+mn-lt"/>
                          <a:ea typeface="+mn-ea"/>
                          <a:cs typeface="+mn-cs"/>
                        </a:rPr>
                        <a:t>th</a:t>
                      </a:r>
                      <a:r>
                        <a:rPr lang="en-GB" sz="900" b="0" i="0" u="none" strike="noStrike" kern="1200" cap="none" normalizeH="0" baseline="0" dirty="0">
                          <a:ln>
                            <a:noFill/>
                          </a:ln>
                          <a:solidFill>
                            <a:schemeClr val="tx1"/>
                          </a:solidFill>
                          <a:effectLst/>
                          <a:latin typeface="+mn-lt"/>
                          <a:ea typeface="+mn-ea"/>
                          <a:cs typeface="+mn-cs"/>
                        </a:rPr>
                        <a:t> June </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Post Implementation Support dates agreed and to be made available in June ChMC</a:t>
                      </a:r>
                    </a:p>
                    <a:p>
                      <a:pPr marL="0" marR="0" lvl="0" indent="0" algn="l">
                        <a:lnSpc>
                          <a:spcPct val="100000"/>
                        </a:lnSpc>
                        <a:spcBef>
                          <a:spcPts val="0"/>
                        </a:spcBef>
                        <a:spcAft>
                          <a:spcPts val="0"/>
                        </a:spcAft>
                        <a:buClrTx/>
                        <a:buSzTx/>
                        <a:buFont typeface="Arial" panose="020B0604020202020204" pitchFamily="34" charset="0"/>
                        <a:buNone/>
                      </a:pPr>
                      <a:endParaRPr lang="en-GB" sz="900" b="0" i="0" u="none" strike="noStrike" kern="1200" cap="none" normalizeH="0" baseline="0" dirty="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900" b="1" i="0" u="none" strike="noStrike" kern="1200" cap="none" normalizeH="0" baseline="0" dirty="0">
                          <a:ln>
                            <a:noFill/>
                          </a:ln>
                          <a:solidFill>
                            <a:schemeClr val="tx1"/>
                          </a:solidFill>
                          <a:effectLst/>
                          <a:latin typeface="+mn-lt"/>
                          <a:ea typeface="+mn-ea"/>
                          <a:cs typeface="+mn-cs"/>
                        </a:rPr>
                        <a:t>Decision In May ChMC</a:t>
                      </a:r>
                    </a:p>
                    <a:p>
                      <a:pPr marL="171450" marR="0" lvl="0" indent="-171450" algn="l">
                        <a:lnSpc>
                          <a:spcPct val="100000"/>
                        </a:lnSpc>
                        <a:spcBef>
                          <a:spcPts val="0"/>
                        </a:spcBef>
                        <a:spcAft>
                          <a:spcPts val="0"/>
                        </a:spcAft>
                        <a:buClrTx/>
                        <a:buSzTx/>
                        <a:buFont typeface="Arial" panose="020B0604020202020204" pitchFamily="34" charset="0"/>
                        <a:buChar char="•"/>
                      </a:pPr>
                      <a:r>
                        <a:rPr lang="en-GB" sz="900" b="0" i="0" u="none" strike="noStrike" kern="1200" cap="none" normalizeH="0" baseline="0" dirty="0">
                          <a:ln>
                            <a:noFill/>
                          </a:ln>
                          <a:solidFill>
                            <a:schemeClr val="tx1"/>
                          </a:solidFill>
                          <a:effectLst/>
                          <a:latin typeface="+mn-lt"/>
                          <a:ea typeface="+mn-ea"/>
                          <a:cs typeface="+mn-cs"/>
                        </a:rPr>
                        <a:t>None </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dirty="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28989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900" b="0" i="0" u="none" strike="noStrike" kern="1200" dirty="0">
                          <a:solidFill>
                            <a:schemeClr val="tx1"/>
                          </a:solidFill>
                          <a:effectLst/>
                          <a:latin typeface="+mn-lt"/>
                          <a:ea typeface="+mn-ea"/>
                          <a:cs typeface="+mn-cs"/>
                        </a:rPr>
                        <a:t>None Applicable</a:t>
                      </a:r>
                      <a:endParaRPr lang="en-US" sz="900" b="0" i="0" u="none" strike="noStrike" kern="1200" cap="none" normalizeH="0" baseline="0" noProof="0" dirty="0">
                        <a:ln>
                          <a:noFill/>
                        </a:ln>
                        <a:solidFill>
                          <a:schemeClr val="tx1"/>
                        </a:solidFill>
                        <a:effectLst/>
                        <a:latin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6787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171450" lvl="0" indent="-171450">
                        <a:buFont typeface="Arial" panose="020B0604020202020204" pitchFamily="34" charset="0"/>
                        <a:buChar char="•"/>
                      </a:pPr>
                      <a:r>
                        <a:rPr lang="en-US" sz="900" b="0" i="0" u="none" strike="noStrike" kern="1200" cap="none" normalizeH="0" baseline="0" dirty="0">
                          <a:ln>
                            <a:noFill/>
                          </a:ln>
                          <a:solidFill>
                            <a:schemeClr val="tx1"/>
                          </a:solidFill>
                          <a:effectLst/>
                          <a:latin typeface="Arial"/>
                          <a:ea typeface="Verdana"/>
                          <a:cs typeface="Arial"/>
                        </a:rPr>
                        <a:t>Forecast costs on track to complete within approved BER</a:t>
                      </a:r>
                      <a:endParaRPr kumimoji="0" lang="en-US" sz="900" b="0" i="0" u="none" strike="noStrike" kern="1200" cap="none" normalizeH="0" baseline="0" dirty="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608453">
                <a:tc>
                  <a:txBody>
                    <a:bodyPr/>
                    <a:lstStyle/>
                    <a:p>
                      <a:pPr algn="ctr"/>
                      <a:r>
                        <a:rPr lang="en-GB" sz="1050" b="1" baseline="0" dirty="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indent="0">
                        <a:buNone/>
                      </a:pPr>
                      <a:r>
                        <a:rPr lang="en-US" sz="900" b="0" dirty="0"/>
                        <a:t>In Scope (XRN5093) - </a:t>
                      </a:r>
                      <a:r>
                        <a:rPr lang="en-GB" sz="900" b="0" dirty="0"/>
                        <a:t>MOD0711 – Update of AUG Table to reflect new EUC bands</a:t>
                      </a:r>
                      <a:endParaRPr lang="en-US" sz="900" b="0" dirty="0">
                        <a:cs typeface="Arial"/>
                      </a:endParaRPr>
                    </a:p>
                    <a:p>
                      <a:pPr marL="0" indent="0">
                        <a:buNone/>
                      </a:pPr>
                      <a:r>
                        <a:rPr lang="en-US" sz="900" b="0" dirty="0"/>
                        <a:t>Descoped (XRN4992) </a:t>
                      </a:r>
                      <a:r>
                        <a:rPr lang="en-US" sz="900" dirty="0"/>
                        <a:t>- MOD0687 – Creation of new charge to recover last resort supply payments – Descoped at Extraordinary ChMC on 26</a:t>
                      </a:r>
                      <a:r>
                        <a:rPr lang="en-US" sz="900" baseline="30000" dirty="0"/>
                        <a:t>th</a:t>
                      </a:r>
                      <a:r>
                        <a:rPr lang="en-US" sz="900" dirty="0"/>
                        <a:t> October 2020</a:t>
                      </a:r>
                    </a:p>
                    <a:p>
                      <a:pPr marL="0" indent="0">
                        <a:buNone/>
                      </a:pPr>
                      <a:r>
                        <a:rPr lang="en-US" sz="900" b="0" dirty="0"/>
                        <a:t>Descoped (XRN4941)</a:t>
                      </a:r>
                      <a:r>
                        <a:rPr lang="en-US" sz="900" dirty="0"/>
                        <a:t> - MOD0692 -  Auto updates to meter read frequency – Descoped at ChMC on 11</a:t>
                      </a:r>
                      <a:r>
                        <a:rPr lang="en-US" sz="900" baseline="30000" dirty="0"/>
                        <a:t>th</a:t>
                      </a:r>
                      <a:r>
                        <a:rPr lang="en-US" sz="900" dirty="0"/>
                        <a:t> November 2020</a:t>
                      </a:r>
                      <a:endParaRPr lang="en-US" sz="900" b="1" i="0" u="none" strike="noStrike" kern="1200" cap="none" normalizeH="0" baseline="0" dirty="0">
                        <a:ln>
                          <a:noFill/>
                        </a:ln>
                        <a:solidFill>
                          <a:schemeClr val="tx1"/>
                        </a:solidFill>
                        <a:effectLst/>
                        <a:latin typeface="+mn-lt"/>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5" name="TextBox 4">
            <a:extLst>
              <a:ext uri="{FF2B5EF4-FFF2-40B4-BE49-F238E27FC236}">
                <a16:creationId xmlns:a16="http://schemas.microsoft.com/office/drawing/2014/main" id="{C181EB57-9627-4329-BB84-9BDF81695227}"/>
              </a:ext>
            </a:extLst>
          </p:cNvPr>
          <p:cNvSpPr txBox="1"/>
          <p:nvPr/>
        </p:nvSpPr>
        <p:spPr>
          <a:xfrm>
            <a:off x="0" y="4973818"/>
            <a:ext cx="1459054" cy="200055"/>
          </a:xfrm>
          <a:prstGeom prst="rect">
            <a:avLst/>
          </a:prstGeom>
          <a:noFill/>
        </p:spPr>
        <p:txBody>
          <a:bodyPr wrap="none" rtlCol="0">
            <a:spAutoFit/>
          </a:bodyPr>
          <a:lstStyle/>
          <a:p>
            <a:r>
              <a:rPr lang="en-GB" sz="700" dirty="0"/>
              <a:t>Slide updated on 26</a:t>
            </a:r>
            <a:r>
              <a:rPr lang="en-GB" sz="700" baseline="30000" dirty="0"/>
              <a:t>th</a:t>
            </a:r>
            <a:r>
              <a:rPr lang="en-GB" sz="700" dirty="0"/>
              <a:t> April 2021</a:t>
            </a:r>
          </a:p>
        </p:txBody>
      </p:sp>
      <p:pic>
        <p:nvPicPr>
          <p:cNvPr id="3" name="Picture 2">
            <a:extLst>
              <a:ext uri="{FF2B5EF4-FFF2-40B4-BE49-F238E27FC236}">
                <a16:creationId xmlns:a16="http://schemas.microsoft.com/office/drawing/2014/main" id="{9F9E07D1-A0A2-44F7-9FB3-0BA83C5E1EB4}"/>
              </a:ext>
            </a:extLst>
          </p:cNvPr>
          <p:cNvPicPr>
            <a:picLocks noChangeAspect="1"/>
          </p:cNvPicPr>
          <p:nvPr/>
        </p:nvPicPr>
        <p:blipFill>
          <a:blip r:embed="rId3"/>
          <a:stretch>
            <a:fillRect/>
          </a:stretch>
        </p:blipFill>
        <p:spPr>
          <a:xfrm>
            <a:off x="4227022" y="1412006"/>
            <a:ext cx="3981795" cy="2039216"/>
          </a:xfrm>
          <a:prstGeom prst="rect">
            <a:avLst/>
          </a:prstGeom>
        </p:spPr>
      </p:pic>
      <p:grpSp>
        <p:nvGrpSpPr>
          <p:cNvPr id="9" name="Group 8">
            <a:extLst>
              <a:ext uri="{FF2B5EF4-FFF2-40B4-BE49-F238E27FC236}">
                <a16:creationId xmlns:a16="http://schemas.microsoft.com/office/drawing/2014/main" id="{AA5C4EA1-1FF4-438B-8BD0-21607BB0C453}"/>
              </a:ext>
            </a:extLst>
          </p:cNvPr>
          <p:cNvGrpSpPr/>
          <p:nvPr/>
        </p:nvGrpSpPr>
        <p:grpSpPr>
          <a:xfrm>
            <a:off x="4089862" y="3477140"/>
            <a:ext cx="741910" cy="215444"/>
            <a:chOff x="4089862" y="3477140"/>
            <a:chExt cx="741910" cy="215444"/>
          </a:xfrm>
        </p:grpSpPr>
        <p:sp>
          <p:nvSpPr>
            <p:cNvPr id="7" name="Oval 6">
              <a:extLst>
                <a:ext uri="{FF2B5EF4-FFF2-40B4-BE49-F238E27FC236}">
                  <a16:creationId xmlns:a16="http://schemas.microsoft.com/office/drawing/2014/main" id="{86BA3563-53F1-4A8B-B5A8-5356E4A53D38}"/>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068AC6B-A13B-49A5-BD8D-4E7BFE49733F}"/>
                </a:ext>
              </a:extLst>
            </p:cNvPr>
            <p:cNvSpPr txBox="1"/>
            <p:nvPr/>
          </p:nvSpPr>
          <p:spPr>
            <a:xfrm>
              <a:off x="4116878" y="3477140"/>
              <a:ext cx="714894" cy="215444"/>
            </a:xfrm>
            <a:prstGeom prst="rect">
              <a:avLst/>
            </a:prstGeom>
            <a:noFill/>
          </p:spPr>
          <p:txBody>
            <a:bodyPr wrap="square" rtlCol="0">
              <a:spAutoFit/>
            </a:bodyPr>
            <a:lstStyle/>
            <a:p>
              <a:r>
                <a:rPr lang="en-GB" sz="800" dirty="0"/>
                <a:t>Complete</a:t>
              </a:r>
            </a:p>
          </p:txBody>
        </p:sp>
      </p:grpSp>
      <p:grpSp>
        <p:nvGrpSpPr>
          <p:cNvPr id="10" name="Group 9">
            <a:extLst>
              <a:ext uri="{FF2B5EF4-FFF2-40B4-BE49-F238E27FC236}">
                <a16:creationId xmlns:a16="http://schemas.microsoft.com/office/drawing/2014/main" id="{48E37795-90B4-482B-80FC-79E72229F869}"/>
              </a:ext>
            </a:extLst>
          </p:cNvPr>
          <p:cNvGrpSpPr/>
          <p:nvPr/>
        </p:nvGrpSpPr>
        <p:grpSpPr>
          <a:xfrm>
            <a:off x="4860866" y="3477140"/>
            <a:ext cx="741910" cy="215444"/>
            <a:chOff x="4089862" y="3477140"/>
            <a:chExt cx="741910" cy="215444"/>
          </a:xfrm>
        </p:grpSpPr>
        <p:sp>
          <p:nvSpPr>
            <p:cNvPr id="11" name="Oval 10">
              <a:extLst>
                <a:ext uri="{FF2B5EF4-FFF2-40B4-BE49-F238E27FC236}">
                  <a16:creationId xmlns:a16="http://schemas.microsoft.com/office/drawing/2014/main" id="{016D9FDB-94FB-4730-90DA-4BE2D46C5204}"/>
                </a:ext>
              </a:extLst>
            </p:cNvPr>
            <p:cNvSpPr/>
            <p:nvPr/>
          </p:nvSpPr>
          <p:spPr>
            <a:xfrm>
              <a:off x="4089862" y="3562003"/>
              <a:ext cx="54033" cy="4571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F6258E61-1BE8-40CC-BDBA-324295A6F446}"/>
                </a:ext>
              </a:extLst>
            </p:cNvPr>
            <p:cNvSpPr txBox="1"/>
            <p:nvPr/>
          </p:nvSpPr>
          <p:spPr>
            <a:xfrm>
              <a:off x="4116878" y="3477140"/>
              <a:ext cx="714894" cy="215444"/>
            </a:xfrm>
            <a:prstGeom prst="rect">
              <a:avLst/>
            </a:prstGeom>
            <a:noFill/>
          </p:spPr>
          <p:txBody>
            <a:bodyPr wrap="square" rtlCol="0">
              <a:spAutoFit/>
            </a:bodyPr>
            <a:lstStyle/>
            <a:p>
              <a:r>
                <a:rPr lang="en-GB" sz="800" dirty="0"/>
                <a:t>On Track</a:t>
              </a:r>
            </a:p>
          </p:txBody>
        </p:sp>
      </p:grpSp>
      <p:grpSp>
        <p:nvGrpSpPr>
          <p:cNvPr id="13" name="Group 12">
            <a:extLst>
              <a:ext uri="{FF2B5EF4-FFF2-40B4-BE49-F238E27FC236}">
                <a16:creationId xmlns:a16="http://schemas.microsoft.com/office/drawing/2014/main" id="{2F530431-148B-4FCB-8C57-925E5CA17ECB}"/>
              </a:ext>
            </a:extLst>
          </p:cNvPr>
          <p:cNvGrpSpPr/>
          <p:nvPr/>
        </p:nvGrpSpPr>
        <p:grpSpPr>
          <a:xfrm>
            <a:off x="5602776" y="3477140"/>
            <a:ext cx="741910" cy="215444"/>
            <a:chOff x="4089862" y="3477140"/>
            <a:chExt cx="741910" cy="215444"/>
          </a:xfrm>
        </p:grpSpPr>
        <p:sp>
          <p:nvSpPr>
            <p:cNvPr id="14" name="Oval 13">
              <a:extLst>
                <a:ext uri="{FF2B5EF4-FFF2-40B4-BE49-F238E27FC236}">
                  <a16:creationId xmlns:a16="http://schemas.microsoft.com/office/drawing/2014/main" id="{858A25A8-FD1C-43B8-A4FB-0E6445772E1E}"/>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2825B380-437E-43C5-8D2C-0DFD0465573E}"/>
                </a:ext>
              </a:extLst>
            </p:cNvPr>
            <p:cNvSpPr txBox="1"/>
            <p:nvPr/>
          </p:nvSpPr>
          <p:spPr>
            <a:xfrm>
              <a:off x="4116878" y="3477140"/>
              <a:ext cx="714894" cy="215444"/>
            </a:xfrm>
            <a:prstGeom prst="rect">
              <a:avLst/>
            </a:prstGeom>
            <a:noFill/>
          </p:spPr>
          <p:txBody>
            <a:bodyPr wrap="square" rtlCol="0">
              <a:spAutoFit/>
            </a:bodyPr>
            <a:lstStyle/>
            <a:p>
              <a:r>
                <a:rPr lang="en-GB" sz="800" dirty="0"/>
                <a:t>At Risk</a:t>
              </a:r>
            </a:p>
          </p:txBody>
        </p:sp>
      </p:grpSp>
      <p:grpSp>
        <p:nvGrpSpPr>
          <p:cNvPr id="16" name="Group 15">
            <a:extLst>
              <a:ext uri="{FF2B5EF4-FFF2-40B4-BE49-F238E27FC236}">
                <a16:creationId xmlns:a16="http://schemas.microsoft.com/office/drawing/2014/main" id="{62A70F5E-8B94-432F-BB55-CDD005994499}"/>
              </a:ext>
            </a:extLst>
          </p:cNvPr>
          <p:cNvGrpSpPr/>
          <p:nvPr/>
        </p:nvGrpSpPr>
        <p:grpSpPr>
          <a:xfrm>
            <a:off x="6236620" y="3477140"/>
            <a:ext cx="741910" cy="215444"/>
            <a:chOff x="4089862" y="3477140"/>
            <a:chExt cx="741910" cy="215444"/>
          </a:xfrm>
        </p:grpSpPr>
        <p:sp>
          <p:nvSpPr>
            <p:cNvPr id="17" name="Oval 16">
              <a:extLst>
                <a:ext uri="{FF2B5EF4-FFF2-40B4-BE49-F238E27FC236}">
                  <a16:creationId xmlns:a16="http://schemas.microsoft.com/office/drawing/2014/main" id="{2EA6FE6E-2D9E-494B-AA97-9F66054EE07C}"/>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13C5751-0F95-4764-B46D-C02FFA5257CD}"/>
                </a:ext>
              </a:extLst>
            </p:cNvPr>
            <p:cNvSpPr txBox="1"/>
            <p:nvPr/>
          </p:nvSpPr>
          <p:spPr>
            <a:xfrm>
              <a:off x="4116878" y="3477140"/>
              <a:ext cx="714894" cy="215444"/>
            </a:xfrm>
            <a:prstGeom prst="rect">
              <a:avLst/>
            </a:prstGeom>
            <a:noFill/>
          </p:spPr>
          <p:txBody>
            <a:bodyPr wrap="square" rtlCol="0">
              <a:spAutoFit/>
            </a:bodyPr>
            <a:lstStyle/>
            <a:p>
              <a:r>
                <a:rPr lang="en-GB" sz="800" dirty="0"/>
                <a:t>Overdue</a:t>
              </a:r>
            </a:p>
          </p:txBody>
        </p:sp>
      </p:grpSp>
      <p:grpSp>
        <p:nvGrpSpPr>
          <p:cNvPr id="19" name="Group 18">
            <a:extLst>
              <a:ext uri="{FF2B5EF4-FFF2-40B4-BE49-F238E27FC236}">
                <a16:creationId xmlns:a16="http://schemas.microsoft.com/office/drawing/2014/main" id="{0A6462F7-2ABC-4581-985C-D9BFC690E41B}"/>
              </a:ext>
            </a:extLst>
          </p:cNvPr>
          <p:cNvGrpSpPr/>
          <p:nvPr/>
        </p:nvGrpSpPr>
        <p:grpSpPr>
          <a:xfrm>
            <a:off x="6978530" y="3477140"/>
            <a:ext cx="935186" cy="338554"/>
            <a:chOff x="4089862" y="3477140"/>
            <a:chExt cx="741910" cy="338554"/>
          </a:xfrm>
        </p:grpSpPr>
        <p:sp>
          <p:nvSpPr>
            <p:cNvPr id="20" name="Oval 19">
              <a:extLst>
                <a:ext uri="{FF2B5EF4-FFF2-40B4-BE49-F238E27FC236}">
                  <a16:creationId xmlns:a16="http://schemas.microsoft.com/office/drawing/2014/main" id="{DF831A77-64E4-4D2C-BCFE-458A86613C02}"/>
                </a:ext>
              </a:extLst>
            </p:cNvPr>
            <p:cNvSpPr/>
            <p:nvPr/>
          </p:nvSpPr>
          <p:spPr>
            <a:xfrm>
              <a:off x="4089862" y="3562003"/>
              <a:ext cx="54033" cy="45719"/>
            </a:xfrm>
            <a:prstGeom prst="ellipse">
              <a:avLst/>
            </a:prstGeom>
            <a:solidFill>
              <a:srgbClr val="7030A0"/>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1AE85C16-EBE5-4C7C-9B64-8DBEFC630C4B}"/>
                </a:ext>
              </a:extLst>
            </p:cNvPr>
            <p:cNvSpPr txBox="1"/>
            <p:nvPr/>
          </p:nvSpPr>
          <p:spPr>
            <a:xfrm>
              <a:off x="4116878" y="3477140"/>
              <a:ext cx="714894" cy="338554"/>
            </a:xfrm>
            <a:prstGeom prst="rect">
              <a:avLst/>
            </a:prstGeom>
            <a:noFill/>
          </p:spPr>
          <p:txBody>
            <a:bodyPr wrap="square" rtlCol="0">
              <a:spAutoFit/>
            </a:bodyPr>
            <a:lstStyle/>
            <a:p>
              <a:r>
                <a:rPr lang="en-GB" sz="800" dirty="0"/>
                <a:t>Not Baselined</a:t>
              </a:r>
            </a:p>
          </p:txBody>
        </p:sp>
      </p:grpSp>
    </p:spTree>
    <p:extLst>
      <p:ext uri="{BB962C8B-B14F-4D97-AF65-F5344CB8AC3E}">
        <p14:creationId xmlns:p14="http://schemas.microsoft.com/office/powerpoint/2010/main" val="3758042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F8D2B5-A776-4C82-A7E5-2904D6409B91}"/>
              </a:ext>
            </a:extLst>
          </p:cNvPr>
          <p:cNvPicPr>
            <a:picLocks noChangeAspect="1"/>
          </p:cNvPicPr>
          <p:nvPr/>
        </p:nvPicPr>
        <p:blipFill>
          <a:blip r:embed="rId2"/>
          <a:stretch>
            <a:fillRect/>
          </a:stretch>
        </p:blipFill>
        <p:spPr>
          <a:xfrm>
            <a:off x="501832" y="219174"/>
            <a:ext cx="8284043" cy="4730315"/>
          </a:xfrm>
          <a:prstGeom prst="rect">
            <a:avLst/>
          </a:prstGeom>
        </p:spPr>
      </p:pic>
    </p:spTree>
    <p:extLst>
      <p:ext uri="{BB962C8B-B14F-4D97-AF65-F5344CB8AC3E}">
        <p14:creationId xmlns:p14="http://schemas.microsoft.com/office/powerpoint/2010/main" val="16549554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7FBC9-A40A-4639-996A-7C9D2AAB9069}"/>
              </a:ext>
            </a:extLst>
          </p:cNvPr>
          <p:cNvSpPr>
            <a:spLocks noGrp="1"/>
          </p:cNvSpPr>
          <p:nvPr>
            <p:ph type="title"/>
          </p:nvPr>
        </p:nvSpPr>
        <p:spPr/>
        <p:txBody>
          <a:bodyPr/>
          <a:lstStyle/>
          <a:p>
            <a:r>
              <a:rPr lang="en-GB"/>
              <a:t>Gemini Horizon Plan</a:t>
            </a:r>
          </a:p>
        </p:txBody>
      </p:sp>
      <p:graphicFrame>
        <p:nvGraphicFramePr>
          <p:cNvPr id="5" name="Object 4">
            <a:extLst>
              <a:ext uri="{FF2B5EF4-FFF2-40B4-BE49-F238E27FC236}">
                <a16:creationId xmlns:a16="http://schemas.microsoft.com/office/drawing/2014/main" id="{7510892A-2CBC-4AE4-AA43-0B0E7CD0742D}"/>
              </a:ext>
            </a:extLst>
          </p:cNvPr>
          <p:cNvGraphicFramePr>
            <a:graphicFrameLocks noChangeAspect="1"/>
          </p:cNvGraphicFramePr>
          <p:nvPr>
            <p:extLst>
              <p:ext uri="{D42A27DB-BD31-4B8C-83A1-F6EECF244321}">
                <p14:modId xmlns:p14="http://schemas.microsoft.com/office/powerpoint/2010/main" val="3292275655"/>
              </p:ext>
            </p:extLst>
          </p:nvPr>
        </p:nvGraphicFramePr>
        <p:xfrm>
          <a:off x="3598045" y="1727201"/>
          <a:ext cx="1431155" cy="1239838"/>
        </p:xfrm>
        <a:graphic>
          <a:graphicData uri="http://schemas.openxmlformats.org/presentationml/2006/ole">
            <mc:AlternateContent xmlns:mc="http://schemas.openxmlformats.org/markup-compatibility/2006">
              <mc:Choice xmlns:v="urn:schemas-microsoft-com:vml" Requires="v">
                <p:oleObj spid="_x0000_s4099" name="Acrobat Document" showAsIcon="1" r:id="rId3" imgW="914400" imgH="792360" progId="AcroExch.Document.DC">
                  <p:embed/>
                </p:oleObj>
              </mc:Choice>
              <mc:Fallback>
                <p:oleObj name="Acrobat Document" showAsIcon="1" r:id="rId3" imgW="914400" imgH="792360" progId="AcroExch.Document.DC">
                  <p:embed/>
                  <p:pic>
                    <p:nvPicPr>
                      <p:cNvPr id="5" name="Object 4">
                        <a:extLst>
                          <a:ext uri="{FF2B5EF4-FFF2-40B4-BE49-F238E27FC236}">
                            <a16:creationId xmlns:a16="http://schemas.microsoft.com/office/drawing/2014/main" id="{7510892A-2CBC-4AE4-AA43-0B0E7CD0742D}"/>
                          </a:ext>
                        </a:extLst>
                      </p:cNvPr>
                      <p:cNvPicPr/>
                      <p:nvPr/>
                    </p:nvPicPr>
                    <p:blipFill>
                      <a:blip r:embed="rId4"/>
                      <a:stretch>
                        <a:fillRect/>
                      </a:stretch>
                    </p:blipFill>
                    <p:spPr>
                      <a:xfrm>
                        <a:off x="3598045" y="1727201"/>
                        <a:ext cx="1431155" cy="1239838"/>
                      </a:xfrm>
                      <a:prstGeom prst="rect">
                        <a:avLst/>
                      </a:prstGeom>
                    </p:spPr>
                  </p:pic>
                </p:oleObj>
              </mc:Fallback>
            </mc:AlternateContent>
          </a:graphicData>
        </a:graphic>
      </p:graphicFrame>
    </p:spTree>
    <p:extLst>
      <p:ext uri="{BB962C8B-B14F-4D97-AF65-F5344CB8AC3E}">
        <p14:creationId xmlns:p14="http://schemas.microsoft.com/office/powerpoint/2010/main" val="28132182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093141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55897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however we are actively monitoring the COVID-19 situation in India to mitigate any potential impacts on to our suppliers. This risk is also actively being monitored at the Switching Programme level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Smoke Testing is complete for DM Live Rehearsal. All preparatory activities are now complete for entry into UEPT . Preparations continue for Operational Testing. However, at the point of writing this, 2 multi-party defects are being progressed. Should testing of these fail, there is a risk to the commencement of UEPT. An ad-hoc implementation group has been planned to discuss if necessary. Xoserve also encountered this defect, which has been fixed and tested internally, awaiting joint-up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and external preparatory activities continue towards DM Live Rehearsal and Transition test phases.CR-D071 which proposes to de-scope In-Flights from the transitional period is now due for approval on 11th May 2021. Internal detailed workshops have commenced with all key stakeholders. Preparations are underway to create an external facing cutover calling out all key activities for shippers to undertake during the various phases. Governance planning will commence following CR-D071 approval. An open question exists with the Switching Programme to understand the catch-up processing approach. This will need to be planned in both the cutover plan and potentially within UNC governance.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Discussions continue with Ofgem.</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Programme change requests continue to be progressed through internal testing in line with the Switching Programme release cycles and/or milestones.</a:t>
                      </a:r>
                      <a:endParaRPr lang="en-GB" sz="900" b="1" kern="1200" baseline="0" dirty="0">
                        <a:solidFill>
                          <a:schemeClr val="tx1"/>
                        </a:solidFill>
                        <a:latin typeface="+mn-lt"/>
                        <a:ea typeface="+mn-ea"/>
                        <a:cs typeface="Arial"/>
                      </a:endParaRPr>
                    </a:p>
                    <a:p>
                      <a:pPr marL="171450" indent="-171450">
                        <a:buFont typeface="Arial" panose="020B0604020202020204" pitchFamily="34" charset="0"/>
                        <a:buChar char="•"/>
                      </a:pPr>
                      <a:r>
                        <a:rPr lang="en-GB" sz="900" b="1" dirty="0"/>
                        <a:t>Data Migration: </a:t>
                      </a:r>
                      <a:r>
                        <a:rPr lang="en-US" sz="90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900" b="0" kern="1200" baseline="0" dirty="0" err="1">
                          <a:solidFill>
                            <a:schemeClr val="tx1"/>
                          </a:solidFill>
                          <a:effectLst/>
                          <a:latin typeface="+mn-lt"/>
                          <a:ea typeface="+mn-ea"/>
                          <a:cs typeface="+mn-cs"/>
                        </a:rPr>
                        <a:t>rel</a:t>
                      </a:r>
                      <a:r>
                        <a:rPr lang="en-US" sz="900" b="0" kern="1200" baseline="0" dirty="0">
                          <a:solidFill>
                            <a:schemeClr val="tx1"/>
                          </a:solidFill>
                          <a:effectLst/>
                          <a:latin typeface="+mn-lt"/>
                          <a:ea typeface="+mn-ea"/>
                          <a:cs typeface="+mn-cs"/>
                        </a:rPr>
                        <a:t>) Analysis reports due for delivery on July.</a:t>
                      </a:r>
                    </a:p>
                    <a:p>
                      <a:pPr marL="171450" lvl="0" indent="-171450">
                        <a:buFont typeface="Arial" panose="020B0604020202020204" pitchFamily="34" charset="0"/>
                        <a:buChar char="•"/>
                      </a:pPr>
                      <a:r>
                        <a:rPr lang="en-GB" sz="900" b="1" dirty="0"/>
                        <a:t>Market Trials: </a:t>
                      </a:r>
                      <a:r>
                        <a:rPr lang="en-GB" sz="900" b="0" dirty="0"/>
                        <a:t>The CR to remove Market Trials has been approved by the Switching Programme. A support group has been set up provide support, information  and set up in readiness for E2E</a:t>
                      </a:r>
                    </a:p>
                    <a:p>
                      <a:pPr marL="171450" lvl="0" indent="-171450">
                        <a:buFont typeface="Arial" panose="020B0604020202020204" pitchFamily="34" charset="0"/>
                        <a:buChar char="•"/>
                      </a:pPr>
                      <a:r>
                        <a:rPr lang="en-GB" sz="900" b="1" dirty="0"/>
                        <a:t>Business Change: </a:t>
                      </a:r>
                      <a:r>
                        <a:rPr lang="en-GB" sz="900" b="0" dirty="0"/>
                        <a:t>Internal knowledge transfer sessions continue. Target Operating Model </a:t>
                      </a:r>
                      <a:r>
                        <a:rPr lang="en-GB" sz="900" b="0" dirty="0" err="1"/>
                        <a:t>activitiies</a:t>
                      </a:r>
                      <a:r>
                        <a:rPr lang="en-GB" sz="900" b="0" dirty="0"/>
                        <a:t> are on track</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Smoke testing complete</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err="1">
                          <a:solidFill>
                            <a:schemeClr val="tx1"/>
                          </a:solidFill>
                          <a:effectLst/>
                          <a:latin typeface="+mn-lt"/>
                          <a:ea typeface="+mn-ea"/>
                          <a:cs typeface="+mn-cs"/>
                        </a:rPr>
                        <a:t>SoLR</a:t>
                      </a:r>
                      <a:r>
                        <a:rPr lang="en-GB" sz="900" b="1" kern="1200" baseline="0" dirty="0">
                          <a:solidFill>
                            <a:schemeClr val="tx1"/>
                          </a:solidFill>
                          <a:effectLst/>
                          <a:latin typeface="+mn-lt"/>
                          <a:ea typeface="+mn-ea"/>
                          <a:cs typeface="+mn-cs"/>
                        </a:rPr>
                        <a:t>: </a:t>
                      </a:r>
                      <a:r>
                        <a:rPr lang="en-GB" sz="900" b="0" kern="1200" baseline="0" dirty="0">
                          <a:solidFill>
                            <a:schemeClr val="tx1"/>
                          </a:solidFill>
                          <a:effectLst/>
                          <a:latin typeface="+mn-lt"/>
                          <a:ea typeface="+mn-ea"/>
                          <a:cs typeface="+mn-cs"/>
                        </a:rPr>
                        <a:t>Discussions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Shipper Change Pack out for reps. MAMCOP change pack due for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6" y="214283"/>
            <a:ext cx="8820472" cy="416011"/>
          </a:xfrm>
        </p:spPr>
        <p:txBody>
          <a:bodyPr>
            <a:noAutofit/>
          </a:bodyPr>
          <a:lstStyle/>
          <a:p>
            <a:r>
              <a:rPr lang="en-GB" sz="2000" dirty="0"/>
              <a:t>Budget v Committed Spend BP21/22</a:t>
            </a:r>
          </a:p>
        </p:txBody>
      </p:sp>
      <p:sp>
        <p:nvSpPr>
          <p:cNvPr id="3" name="TextBox 2">
            <a:extLst>
              <a:ext uri="{FF2B5EF4-FFF2-40B4-BE49-F238E27FC236}">
                <a16:creationId xmlns:a16="http://schemas.microsoft.com/office/drawing/2014/main" id="{40E5CFD0-6550-4FFC-BA86-0D05EC74E4BB}"/>
              </a:ext>
            </a:extLst>
          </p:cNvPr>
          <p:cNvSpPr txBox="1"/>
          <p:nvPr/>
        </p:nvSpPr>
        <p:spPr>
          <a:xfrm>
            <a:off x="7197575" y="3248891"/>
            <a:ext cx="1754717" cy="1785104"/>
          </a:xfrm>
          <a:prstGeom prst="rect">
            <a:avLst/>
          </a:prstGeom>
          <a:noFill/>
        </p:spPr>
        <p:txBody>
          <a:bodyPr wrap="square" rtlCol="0">
            <a:spAutoFit/>
          </a:bodyPr>
          <a:lstStyle/>
          <a:p>
            <a:pPr marL="285750" indent="-285750">
              <a:buFont typeface="Arial" panose="020B0604020202020204" pitchFamily="34" charset="0"/>
              <a:buChar char="•"/>
            </a:pPr>
            <a:r>
              <a:rPr lang="en-GB" sz="1000" dirty="0"/>
              <a:t>Total </a:t>
            </a:r>
            <a:r>
              <a:rPr lang="en-GB" sz="1000" b="1" u="sng" dirty="0"/>
              <a:t>available</a:t>
            </a:r>
            <a:r>
              <a:rPr lang="en-GB" sz="1000" dirty="0"/>
              <a:t> funds decreased by £135k as result of XRNs 5237 and 5183 being moved to BP21 and XRN5231 being added </a:t>
            </a:r>
          </a:p>
          <a:p>
            <a:pPr marL="285750" indent="-285750">
              <a:buFont typeface="Arial" panose="020B0604020202020204" pitchFamily="34" charset="0"/>
              <a:buChar char="•"/>
            </a:pPr>
            <a:r>
              <a:rPr lang="en-GB" sz="1000" dirty="0"/>
              <a:t>Currently £1.3m (v £3.6m budget) of funds committed across 13 XRNs</a:t>
            </a:r>
          </a:p>
          <a:p>
            <a:pPr marL="285750" indent="-285750">
              <a:buFont typeface="Arial" panose="020B0604020202020204" pitchFamily="34" charset="0"/>
              <a:buChar char="•"/>
            </a:pPr>
            <a:endParaRPr lang="en-GB" sz="1000" dirty="0"/>
          </a:p>
        </p:txBody>
      </p:sp>
      <p:graphicFrame>
        <p:nvGraphicFramePr>
          <p:cNvPr id="12" name="Chart 11">
            <a:extLst>
              <a:ext uri="{FF2B5EF4-FFF2-40B4-BE49-F238E27FC236}">
                <a16:creationId xmlns:a16="http://schemas.microsoft.com/office/drawing/2014/main" id="{39AA28BD-B8C5-4E96-8C38-5F323401DD1D}"/>
              </a:ext>
            </a:extLst>
          </p:cNvPr>
          <p:cNvGraphicFramePr>
            <a:graphicFrameLocks/>
          </p:cNvGraphicFramePr>
          <p:nvPr>
            <p:extLst/>
          </p:nvPr>
        </p:nvGraphicFramePr>
        <p:xfrm>
          <a:off x="419624" y="3066587"/>
          <a:ext cx="2934072" cy="1659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804A5824-B07A-426F-9181-9B52F0ADF967}"/>
              </a:ext>
            </a:extLst>
          </p:cNvPr>
          <p:cNvGraphicFramePr>
            <a:graphicFrameLocks/>
          </p:cNvGraphicFramePr>
          <p:nvPr>
            <p:extLst/>
          </p:nvPr>
        </p:nvGraphicFramePr>
        <p:xfrm>
          <a:off x="3491880" y="3066587"/>
          <a:ext cx="3366120" cy="16596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8A08996C-2012-41AD-82D4-8A08226A9438}"/>
              </a:ext>
            </a:extLst>
          </p:cNvPr>
          <p:cNvGraphicFramePr>
            <a:graphicFrameLocks/>
          </p:cNvGraphicFramePr>
          <p:nvPr>
            <p:extLst/>
          </p:nvPr>
        </p:nvGraphicFramePr>
        <p:xfrm>
          <a:off x="98426" y="876823"/>
          <a:ext cx="2211966" cy="18353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6BB85AF2-F91E-476C-B37B-AF2BFEBDF1B0}"/>
              </a:ext>
            </a:extLst>
          </p:cNvPr>
          <p:cNvGraphicFramePr>
            <a:graphicFrameLocks/>
          </p:cNvGraphicFramePr>
          <p:nvPr>
            <p:extLst/>
          </p:nvPr>
        </p:nvGraphicFramePr>
        <p:xfrm>
          <a:off x="2102405" y="893860"/>
          <a:ext cx="2304256" cy="18777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a:extLst>
              <a:ext uri="{FF2B5EF4-FFF2-40B4-BE49-F238E27FC236}">
                <a16:creationId xmlns:a16="http://schemas.microsoft.com/office/drawing/2014/main" id="{C9CC8ED9-BED7-47A6-A5FA-9CE13416AB27}"/>
              </a:ext>
            </a:extLst>
          </p:cNvPr>
          <p:cNvGraphicFramePr>
            <a:graphicFrameLocks/>
          </p:cNvGraphicFramePr>
          <p:nvPr>
            <p:extLst/>
          </p:nvPr>
        </p:nvGraphicFramePr>
        <p:xfrm>
          <a:off x="3949862" y="905215"/>
          <a:ext cx="2574032" cy="18664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Chart 16">
            <a:extLst>
              <a:ext uri="{FF2B5EF4-FFF2-40B4-BE49-F238E27FC236}">
                <a16:creationId xmlns:a16="http://schemas.microsoft.com/office/drawing/2014/main" id="{FCAE3CA3-0D3D-469F-BE5F-9A4E4E859B36}"/>
              </a:ext>
            </a:extLst>
          </p:cNvPr>
          <p:cNvGraphicFramePr>
            <a:graphicFrameLocks/>
          </p:cNvGraphicFramePr>
          <p:nvPr>
            <p:extLst/>
          </p:nvPr>
        </p:nvGraphicFramePr>
        <p:xfrm>
          <a:off x="6441531" y="909678"/>
          <a:ext cx="2256330" cy="184615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524929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86154" y="1469231"/>
            <a:ext cx="7772400" cy="1102519"/>
          </a:xfrm>
        </p:spPr>
        <p:txBody>
          <a:bodyPr/>
          <a:lstStyle/>
          <a:p>
            <a:r>
              <a:rPr lang="en-GB" dirty="0"/>
              <a:t>UK Link Cloud Programme</a:t>
            </a:r>
          </a:p>
        </p:txBody>
      </p:sp>
      <p:sp>
        <p:nvSpPr>
          <p:cNvPr id="5" name="Subtitle 4"/>
          <p:cNvSpPr>
            <a:spLocks noGrp="1"/>
          </p:cNvSpPr>
          <p:nvPr>
            <p:ph type="subTitle" idx="1"/>
          </p:nvPr>
        </p:nvSpPr>
        <p:spPr>
          <a:xfrm>
            <a:off x="1314896" y="1790134"/>
            <a:ext cx="6400800" cy="1314450"/>
          </a:xfrm>
        </p:spPr>
        <p:txBody>
          <a:bodyPr vert="horz" lIns="91438" tIns="45719" rIns="91438" bIns="45719" rtlCol="0" anchor="t">
            <a:normAutofit fontScale="92500" lnSpcReduction="10000"/>
          </a:bodyPr>
          <a:lstStyle/>
          <a:p>
            <a:endParaRPr lang="en-GB" dirty="0"/>
          </a:p>
          <a:p>
            <a:endParaRPr lang="en-GB" dirty="0">
              <a:latin typeface="Arial"/>
              <a:cs typeface="Arial"/>
            </a:endParaRPr>
          </a:p>
          <a:p>
            <a:r>
              <a:rPr lang="en-GB" dirty="0">
                <a:latin typeface="Arial"/>
                <a:cs typeface="Arial"/>
              </a:rPr>
              <a:t>Verbal update presented by Emma Lyndon</a:t>
            </a:r>
            <a:endParaRPr lang="en-GB" dirty="0"/>
          </a:p>
        </p:txBody>
      </p:sp>
    </p:spTree>
    <p:extLst>
      <p:ext uri="{BB962C8B-B14F-4D97-AF65-F5344CB8AC3E}">
        <p14:creationId xmlns:p14="http://schemas.microsoft.com/office/powerpoint/2010/main" val="2369965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CMS Rebuild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dirty="0"/>
              <a:t>Jo Williams</a:t>
            </a:r>
          </a:p>
        </p:txBody>
      </p:sp>
    </p:spTree>
    <p:extLst>
      <p:ext uri="{BB962C8B-B14F-4D97-AF65-F5344CB8AC3E}">
        <p14:creationId xmlns:p14="http://schemas.microsoft.com/office/powerpoint/2010/main" val="1210139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67AF-E9E0-48CA-8B54-175895CFFC79}"/>
              </a:ext>
            </a:extLst>
          </p:cNvPr>
          <p:cNvSpPr>
            <a:spLocks noGrp="1"/>
          </p:cNvSpPr>
          <p:nvPr>
            <p:ph type="title"/>
          </p:nvPr>
        </p:nvSpPr>
        <p:spPr/>
        <p:txBody>
          <a:bodyPr/>
          <a:lstStyle/>
          <a:p>
            <a:r>
              <a:rPr lang="en-GB"/>
              <a:t>CMS Rebuild - Progress to date</a:t>
            </a:r>
          </a:p>
        </p:txBody>
      </p:sp>
      <p:graphicFrame>
        <p:nvGraphicFramePr>
          <p:cNvPr id="4" name="Table 3">
            <a:extLst>
              <a:ext uri="{FF2B5EF4-FFF2-40B4-BE49-F238E27FC236}">
                <a16:creationId xmlns:a16="http://schemas.microsoft.com/office/drawing/2014/main" id="{CEEA4514-D8BB-4490-B1C9-DBD08D5EA15A}"/>
              </a:ext>
            </a:extLst>
          </p:cNvPr>
          <p:cNvGraphicFramePr>
            <a:graphicFrameLocks noGrp="1"/>
          </p:cNvGraphicFramePr>
          <p:nvPr>
            <p:extLst/>
          </p:nvPr>
        </p:nvGraphicFramePr>
        <p:xfrm>
          <a:off x="150020" y="673713"/>
          <a:ext cx="4725816" cy="4588754"/>
        </p:xfrm>
        <a:graphic>
          <a:graphicData uri="http://schemas.openxmlformats.org/drawingml/2006/table">
            <a:tbl>
              <a:tblPr firstRow="1" bandRow="1">
                <a:tableStyleId>{5C22544A-7EE6-4342-B048-85BDC9FD1C3A}</a:tableStyleId>
              </a:tblPr>
              <a:tblGrid>
                <a:gridCol w="4725816">
                  <a:extLst>
                    <a:ext uri="{9D8B030D-6E8A-4147-A177-3AD203B41FA5}">
                      <a16:colId xmlns:a16="http://schemas.microsoft.com/office/drawing/2014/main" val="429621566"/>
                    </a:ext>
                  </a:extLst>
                </a:gridCol>
              </a:tblGrid>
              <a:tr h="306314">
                <a:tc>
                  <a:txBody>
                    <a:bodyPr/>
                    <a:lstStyle/>
                    <a:p>
                      <a:r>
                        <a:rPr lang="en-GB" sz="1200">
                          <a:solidFill>
                            <a:schemeClr val="bg1"/>
                          </a:solidFill>
                        </a:rPr>
                        <a:t>Summary of progress to date </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4091940">
                <a:tc>
                  <a:txBody>
                    <a:bodyPr/>
                    <a:lstStyle/>
                    <a:p>
                      <a:pPr marL="171450" indent="-171450">
                        <a:buFont typeface="Arial" panose="020B0604020202020204" pitchFamily="34" charset="0"/>
                        <a:buChar char="•"/>
                      </a:pPr>
                      <a:r>
                        <a:rPr lang="en-GB" sz="1100" dirty="0">
                          <a:solidFill>
                            <a:schemeClr val="tx1"/>
                          </a:solidFill>
                          <a:latin typeface="Calibri"/>
                          <a:cs typeface="Calibri"/>
                        </a:rPr>
                        <a:t>All Ideal “To Be” Workshops have now been facilitated with some great discussion and internal “focus” groups have been stood up to investigate some of the requirements in more detail, an example of this is for the Must Reads process.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SLAs have been a reoccurring requirement and </a:t>
                      </a:r>
                      <a:r>
                        <a:rPr lang="en-GB" sz="1100" dirty="0" err="1">
                          <a:solidFill>
                            <a:schemeClr val="tx1"/>
                          </a:solidFill>
                          <a:latin typeface="Calibri"/>
                          <a:cs typeface="Calibri"/>
                        </a:rPr>
                        <a:t>painpoint</a:t>
                      </a:r>
                      <a:r>
                        <a:rPr lang="en-GB" sz="1100" dirty="0">
                          <a:solidFill>
                            <a:schemeClr val="tx1"/>
                          </a:solidFill>
                          <a:latin typeface="Calibri"/>
                          <a:cs typeface="Calibri"/>
                        </a:rPr>
                        <a:t>, so there maybe future discussions regarding introducing or amending SLAs to the processes i.e. Must Reads or Consumption Adjustments.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A small focus group has been established to try and identify the cross communication process requirements in lower level so we can Inform the suppliers of any discussion. During this discussion a similar collaboration tool (SDEP) that has been launched and mandated by Ofgem and so further investigation is taking place to understand the value of another collaboration tool within the CMS rebuild option.</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Advocates are undertaking an Industry end to end new connections journey workshop and CMS team will attend to identify any additional requirements that could be delivered through CMS.</a:t>
                      </a:r>
                    </a:p>
                    <a:p>
                      <a:pPr marL="171450" indent="-171450">
                        <a:buFont typeface="Arial" panose="020B0604020202020204" pitchFamily="34" charset="0"/>
                        <a:buChar char="•"/>
                      </a:pPr>
                      <a:endParaRPr lang="en-GB" sz="1100" dirty="0">
                        <a:solidFill>
                          <a:schemeClr val="tx1"/>
                        </a:solidFill>
                        <a:latin typeface="Calibri"/>
                        <a:cs typeface="Calibri"/>
                      </a:endParaRPr>
                    </a:p>
                    <a:p>
                      <a:pPr marL="171450" indent="-171450">
                        <a:buFont typeface="Arial" panose="020B0604020202020204" pitchFamily="34" charset="0"/>
                        <a:buChar char="•"/>
                      </a:pPr>
                      <a:r>
                        <a:rPr lang="en-GB" sz="1100" dirty="0">
                          <a:solidFill>
                            <a:schemeClr val="tx1"/>
                          </a:solidFill>
                          <a:latin typeface="Calibri"/>
                          <a:cs typeface="Calibri"/>
                        </a:rPr>
                        <a:t>Suppliers have submitted their HLSO as per the agreed date and the team are currently completing due diligence on the options provided. Included in this month’s presentation there will be a high level verbal update from the team, as we are still in confidential discussions with the suppliers there is a limit on what can be shared in a wider forum.</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graphicFrame>
        <p:nvGraphicFramePr>
          <p:cNvPr id="5" name="Table 4">
            <a:extLst>
              <a:ext uri="{FF2B5EF4-FFF2-40B4-BE49-F238E27FC236}">
                <a16:creationId xmlns:a16="http://schemas.microsoft.com/office/drawing/2014/main" id="{67A4A20B-D131-4342-9071-5022958001BA}"/>
              </a:ext>
            </a:extLst>
          </p:cNvPr>
          <p:cNvGraphicFramePr>
            <a:graphicFrameLocks noGrp="1"/>
          </p:cNvGraphicFramePr>
          <p:nvPr>
            <p:extLst/>
          </p:nvPr>
        </p:nvGraphicFramePr>
        <p:xfrm>
          <a:off x="5180071" y="3913146"/>
          <a:ext cx="3714119" cy="1082040"/>
        </p:xfrm>
        <a:graphic>
          <a:graphicData uri="http://schemas.openxmlformats.org/drawingml/2006/table">
            <a:tbl>
              <a:tblPr firstRow="1" bandRow="1">
                <a:tableStyleId>{5C22544A-7EE6-4342-B048-85BDC9FD1C3A}</a:tableStyleId>
              </a:tblPr>
              <a:tblGrid>
                <a:gridCol w="2334860">
                  <a:extLst>
                    <a:ext uri="{9D8B030D-6E8A-4147-A177-3AD203B41FA5}">
                      <a16:colId xmlns:a16="http://schemas.microsoft.com/office/drawing/2014/main" val="1563247904"/>
                    </a:ext>
                  </a:extLst>
                </a:gridCol>
                <a:gridCol w="1379259">
                  <a:extLst>
                    <a:ext uri="{9D8B030D-6E8A-4147-A177-3AD203B41FA5}">
                      <a16:colId xmlns:a16="http://schemas.microsoft.com/office/drawing/2014/main" val="3891730288"/>
                    </a:ext>
                  </a:extLst>
                </a:gridCol>
              </a:tblGrid>
              <a:tr h="297180">
                <a:tc>
                  <a:txBody>
                    <a:bodyPr/>
                    <a:lstStyle/>
                    <a:p>
                      <a:r>
                        <a:rPr lang="en-GB" sz="1400" b="1" kern="1200">
                          <a:solidFill>
                            <a:schemeClr val="bg1"/>
                          </a:solidFill>
                          <a:latin typeface="+mn-lt"/>
                          <a:ea typeface="+mn-ea"/>
                          <a:cs typeface="+mn-cs"/>
                        </a:rPr>
                        <a:t>Key Milestones</a:t>
                      </a:r>
                    </a:p>
                  </a:txBody>
                  <a:tcPr/>
                </a:tc>
                <a:tc>
                  <a:txBody>
                    <a:bodyPr/>
                    <a:lstStyle/>
                    <a:p>
                      <a:r>
                        <a:rPr lang="en-GB" sz="1400" b="1" kern="1200">
                          <a:solidFill>
                            <a:schemeClr val="bg1"/>
                          </a:solidFill>
                          <a:latin typeface="+mn-lt"/>
                          <a:ea typeface="+mn-ea"/>
                          <a:cs typeface="+mn-cs"/>
                        </a:rPr>
                        <a:t>Due</a:t>
                      </a:r>
                    </a:p>
                  </a:txBody>
                  <a:tcPr/>
                </a:tc>
                <a:extLst>
                  <a:ext uri="{0D108BD9-81ED-4DB2-BD59-A6C34878D82A}">
                    <a16:rowId xmlns:a16="http://schemas.microsoft.com/office/drawing/2014/main" val="625286933"/>
                  </a:ext>
                </a:extLst>
              </a:tr>
              <a:tr h="251460">
                <a:tc>
                  <a:txBody>
                    <a:bodyPr/>
                    <a:lstStyle/>
                    <a:p>
                      <a:pPr algn="l" rtl="0" fontAlgn="base"/>
                      <a:r>
                        <a:rPr lang="de-DE" sz="1100" b="0" i="0">
                          <a:solidFill>
                            <a:srgbClr val="000000"/>
                          </a:solidFill>
                          <a:effectLst/>
                          <a:latin typeface="Calibri"/>
                          <a:cs typeface="Calibri"/>
                        </a:rPr>
                        <a:t>Initial Workshops Completed</a:t>
                      </a:r>
                    </a:p>
                  </a:txBody>
                  <a:tcPr marL="68580" marR="68580" marT="34290" marB="34290" anchor="ctr"/>
                </a:tc>
                <a:tc>
                  <a:txBody>
                    <a:bodyPr/>
                    <a:lstStyle/>
                    <a:p>
                      <a:r>
                        <a:rPr lang="en-GB" sz="1100" b="0">
                          <a:solidFill>
                            <a:schemeClr val="bg1"/>
                          </a:solidFill>
                          <a:latin typeface="Calibri"/>
                          <a:cs typeface="Calibri"/>
                        </a:rPr>
                        <a:t>22/01/2021 </a:t>
                      </a:r>
                    </a:p>
                  </a:txBody>
                  <a:tcPr>
                    <a:solidFill>
                      <a:srgbClr val="002060"/>
                    </a:solidFill>
                  </a:tcPr>
                </a:tc>
                <a:extLst>
                  <a:ext uri="{0D108BD9-81ED-4DB2-BD59-A6C34878D82A}">
                    <a16:rowId xmlns:a16="http://schemas.microsoft.com/office/drawing/2014/main" val="2024808289"/>
                  </a:ext>
                </a:extLst>
              </a:tr>
              <a:tr h="251460">
                <a:tc>
                  <a:txBody>
                    <a:bodyPr/>
                    <a:lstStyle/>
                    <a:p>
                      <a:pPr algn="l" rtl="0" fontAlgn="base"/>
                      <a:r>
                        <a:rPr lang="de-DE" sz="1100" b="0" i="0">
                          <a:solidFill>
                            <a:srgbClr val="000000"/>
                          </a:solidFill>
                          <a:effectLst/>
                          <a:latin typeface="Calibri"/>
                          <a:cs typeface="Calibri"/>
                        </a:rPr>
                        <a:t>To Be Workshops Commence</a:t>
                      </a:r>
                      <a:endParaRPr lang="de-DE" sz="1100" b="0" i="0" err="1">
                        <a:solidFill>
                          <a:srgbClr val="000000"/>
                        </a:solidFill>
                        <a:effectLst/>
                        <a:latin typeface="Calibri" panose="020F0502020204030204" pitchFamily="34" charset="0"/>
                        <a:cs typeface="Calibri" panose="020F0502020204030204" pitchFamily="34" charset="0"/>
                      </a:endParaRPr>
                    </a:p>
                  </a:txBody>
                  <a:tcPr marL="68580" marR="68580" marT="34290" marB="34290" anchor="ctr"/>
                </a:tc>
                <a:tc>
                  <a:txBody>
                    <a:bodyPr/>
                    <a:lstStyle/>
                    <a:p>
                      <a:r>
                        <a:rPr lang="en-GB" sz="1100">
                          <a:solidFill>
                            <a:schemeClr val="bg1"/>
                          </a:solidFill>
                          <a:latin typeface="Calibri"/>
                          <a:cs typeface="Calibri"/>
                        </a:rPr>
                        <a:t>08/02/2021</a:t>
                      </a:r>
                    </a:p>
                  </a:txBody>
                  <a:tcPr>
                    <a:solidFill>
                      <a:schemeClr val="tx2"/>
                    </a:solidFill>
                  </a:tcPr>
                </a:tc>
                <a:extLst>
                  <a:ext uri="{0D108BD9-81ED-4DB2-BD59-A6C34878D82A}">
                    <a16:rowId xmlns:a16="http://schemas.microsoft.com/office/drawing/2014/main" val="4077134293"/>
                  </a:ext>
                </a:extLst>
              </a:tr>
              <a:tr h="251460">
                <a:tc>
                  <a:txBody>
                    <a:bodyPr/>
                    <a:lstStyle/>
                    <a:p>
                      <a:pPr algn="l" rtl="0" fontAlgn="base"/>
                      <a:r>
                        <a:rPr lang="en-US" sz="1100" b="0" i="0">
                          <a:solidFill>
                            <a:srgbClr val="000000"/>
                          </a:solidFill>
                          <a:effectLst/>
                          <a:latin typeface="Calibri"/>
                          <a:cs typeface="Calibri"/>
                        </a:rPr>
                        <a:t>HLSO – Target Date</a:t>
                      </a:r>
                    </a:p>
                  </a:txBody>
                  <a:tcPr marL="68580" marR="68580" marT="34290" marB="34290" anchor="ctr"/>
                </a:tc>
                <a:tc>
                  <a:txBody>
                    <a:bodyPr/>
                    <a:lstStyle/>
                    <a:p>
                      <a:r>
                        <a:rPr lang="en-GB" sz="1100">
                          <a:solidFill>
                            <a:schemeClr val="bg1"/>
                          </a:solidFill>
                          <a:latin typeface="Calibri"/>
                          <a:cs typeface="Calibri"/>
                        </a:rPr>
                        <a:t>21/04/2021</a:t>
                      </a:r>
                    </a:p>
                  </a:txBody>
                  <a:tcPr>
                    <a:solidFill>
                      <a:schemeClr val="tx2"/>
                    </a:solidFill>
                  </a:tcPr>
                </a:tc>
                <a:extLst>
                  <a:ext uri="{0D108BD9-81ED-4DB2-BD59-A6C34878D82A}">
                    <a16:rowId xmlns:a16="http://schemas.microsoft.com/office/drawing/2014/main" val="2816802157"/>
                  </a:ext>
                </a:extLst>
              </a:tr>
            </a:tbl>
          </a:graphicData>
        </a:graphic>
      </p:graphicFrame>
      <p:graphicFrame>
        <p:nvGraphicFramePr>
          <p:cNvPr id="6" name="Table 5">
            <a:extLst>
              <a:ext uri="{FF2B5EF4-FFF2-40B4-BE49-F238E27FC236}">
                <a16:creationId xmlns:a16="http://schemas.microsoft.com/office/drawing/2014/main" id="{17A0C3EF-B82F-484D-BC09-9FE416453D4F}"/>
              </a:ext>
            </a:extLst>
          </p:cNvPr>
          <p:cNvGraphicFramePr>
            <a:graphicFrameLocks noGrp="1"/>
          </p:cNvGraphicFramePr>
          <p:nvPr>
            <p:extLst/>
          </p:nvPr>
        </p:nvGraphicFramePr>
        <p:xfrm>
          <a:off x="5050632" y="673714"/>
          <a:ext cx="3943349" cy="3148194"/>
        </p:xfrm>
        <a:graphic>
          <a:graphicData uri="http://schemas.openxmlformats.org/drawingml/2006/table">
            <a:tbl>
              <a:tblPr firstRow="1" bandRow="1">
                <a:tableStyleId>{5C22544A-7EE6-4342-B048-85BDC9FD1C3A}</a:tableStyleId>
              </a:tblPr>
              <a:tblGrid>
                <a:gridCol w="3943349">
                  <a:extLst>
                    <a:ext uri="{9D8B030D-6E8A-4147-A177-3AD203B41FA5}">
                      <a16:colId xmlns:a16="http://schemas.microsoft.com/office/drawing/2014/main" val="429621566"/>
                    </a:ext>
                  </a:extLst>
                </a:gridCol>
              </a:tblGrid>
              <a:tr h="361453">
                <a:tc>
                  <a:txBody>
                    <a:bodyPr/>
                    <a:lstStyle/>
                    <a:p>
                      <a:r>
                        <a:rPr lang="en-GB" sz="1200">
                          <a:solidFill>
                            <a:schemeClr val="bg1"/>
                          </a:solidFill>
                        </a:rPr>
                        <a:t>Next Steps</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337349645"/>
                  </a:ext>
                </a:extLst>
              </a:tr>
              <a:tr h="2786741">
                <a:tc>
                  <a:txBody>
                    <a:bodyPr/>
                    <a:lstStyle/>
                    <a:p>
                      <a:pPr marL="285750" indent="-285750">
                        <a:buFont typeface="Arial" panose="020B0604020202020204" pitchFamily="34" charset="0"/>
                        <a:buChar char="•"/>
                      </a:pPr>
                      <a:r>
                        <a:rPr lang="en-GB" sz="1100" kern="1200" dirty="0">
                          <a:solidFill>
                            <a:schemeClr val="tx1"/>
                          </a:solidFill>
                          <a:latin typeface="Calibri"/>
                          <a:ea typeface="+mn-ea"/>
                          <a:cs typeface="Calibri"/>
                        </a:rPr>
                        <a:t>Continue to understand the SDEP integration and identify any potential impact.</a:t>
                      </a:r>
                    </a:p>
                    <a:p>
                      <a:pPr marL="285750" indent="-285750">
                        <a:buFont typeface="Arial" panose="020B0604020202020204" pitchFamily="34" charset="0"/>
                        <a:buChar char="•"/>
                      </a:pPr>
                      <a:endParaRPr lang="en-GB" sz="1100" kern="1200" dirty="0">
                        <a:solidFill>
                          <a:schemeClr val="tx1"/>
                        </a:solidFill>
                        <a:latin typeface="Calibri"/>
                        <a:ea typeface="+mn-ea"/>
                        <a:cs typeface="Calibri"/>
                      </a:endParaRPr>
                    </a:p>
                    <a:p>
                      <a:pPr marL="285750" lvl="0" indent="-285750">
                        <a:buFont typeface="Arial" panose="020B0604020202020204" pitchFamily="34" charset="0"/>
                        <a:buChar char="•"/>
                      </a:pPr>
                      <a:r>
                        <a:rPr lang="en-GB" sz="1100" kern="1200" dirty="0">
                          <a:solidFill>
                            <a:schemeClr val="tx1"/>
                          </a:solidFill>
                          <a:latin typeface="Calibri"/>
                          <a:ea typeface="+mn-ea"/>
                          <a:cs typeface="Calibri"/>
                        </a:rPr>
                        <a:t>Identify the recommended solution from the supplier options and take this option to </a:t>
                      </a:r>
                      <a:r>
                        <a:rPr lang="en-GB" sz="1100" kern="1200" dirty="0" err="1">
                          <a:solidFill>
                            <a:schemeClr val="tx1"/>
                          </a:solidFill>
                          <a:latin typeface="Calibri"/>
                          <a:ea typeface="+mn-ea"/>
                          <a:cs typeface="Calibri"/>
                        </a:rPr>
                        <a:t>CoMC</a:t>
                      </a:r>
                      <a:r>
                        <a:rPr lang="en-GB" sz="1100" kern="1200" dirty="0">
                          <a:solidFill>
                            <a:schemeClr val="tx1"/>
                          </a:solidFill>
                          <a:latin typeface="Calibri"/>
                          <a:ea typeface="+mn-ea"/>
                          <a:cs typeface="Calibri"/>
                        </a:rPr>
                        <a:t> for approval to proceed, following which the </a:t>
                      </a:r>
                      <a:r>
                        <a:rPr lang="en-GB" sz="1100" kern="1200" dirty="0" err="1">
                          <a:solidFill>
                            <a:schemeClr val="tx1"/>
                          </a:solidFill>
                          <a:latin typeface="Calibri"/>
                          <a:ea typeface="+mn-ea"/>
                          <a:cs typeface="Calibri"/>
                        </a:rPr>
                        <a:t>ChMC</a:t>
                      </a:r>
                      <a:r>
                        <a:rPr lang="en-GB" sz="1100" kern="1200" dirty="0">
                          <a:solidFill>
                            <a:schemeClr val="tx1"/>
                          </a:solidFill>
                          <a:latin typeface="Calibri"/>
                          <a:ea typeface="+mn-ea"/>
                          <a:cs typeface="Calibri"/>
                        </a:rPr>
                        <a:t>  shall be advised of the recommended option and the necessary change governance shall commence.</a:t>
                      </a:r>
                    </a:p>
                    <a:p>
                      <a:pPr marL="0" lvl="0" indent="0">
                        <a:buFont typeface="Arial" panose="020B0604020202020204" pitchFamily="34" charset="0"/>
                        <a:buNone/>
                      </a:pPr>
                      <a:endParaRPr lang="en-GB" sz="1100" kern="1200" dirty="0">
                        <a:solidFill>
                          <a:schemeClr val="tx1"/>
                        </a:solidFill>
                        <a:latin typeface="Calibri"/>
                        <a:ea typeface="+mn-ea"/>
                        <a:cs typeface="Calibri"/>
                      </a:endParaRPr>
                    </a:p>
                    <a:p>
                      <a:pPr marL="285750" lvl="0" indent="-285750">
                        <a:buFont typeface="Arial" panose="020B0604020202020204" pitchFamily="34" charset="0"/>
                        <a:buChar char="•"/>
                      </a:pPr>
                      <a:r>
                        <a:rPr lang="en-GB" sz="1100" kern="1200" dirty="0">
                          <a:solidFill>
                            <a:schemeClr val="tx1"/>
                          </a:solidFill>
                          <a:latin typeface="Calibri"/>
                          <a:ea typeface="+mn-ea"/>
                          <a:cs typeface="Calibri"/>
                        </a:rPr>
                        <a:t>Approval of processes to remain in scope of CMS</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722898"/>
                  </a:ext>
                </a:extLst>
              </a:tr>
            </a:tbl>
          </a:graphicData>
        </a:graphic>
      </p:graphicFrame>
    </p:spTree>
    <p:extLst>
      <p:ext uri="{BB962C8B-B14F-4D97-AF65-F5344CB8AC3E}">
        <p14:creationId xmlns:p14="http://schemas.microsoft.com/office/powerpoint/2010/main" val="575992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D73BC9-AA44-40DB-9471-FFEC68B7D3BA}"/>
              </a:ext>
            </a:extLst>
          </p:cNvPr>
          <p:cNvSpPr>
            <a:spLocks noGrp="1"/>
          </p:cNvSpPr>
          <p:nvPr>
            <p:ph type="title"/>
          </p:nvPr>
        </p:nvSpPr>
        <p:spPr/>
        <p:txBody>
          <a:bodyPr>
            <a:normAutofit fontScale="90000"/>
          </a:bodyPr>
          <a:lstStyle/>
          <a:p>
            <a:r>
              <a:rPr lang="en-GB"/>
              <a:t>CMS Rebuild – High Level Solution Options</a:t>
            </a:r>
            <a:br>
              <a:rPr lang="en-GB"/>
            </a:br>
            <a:endParaRPr lang="en-GB"/>
          </a:p>
        </p:txBody>
      </p:sp>
      <p:sp>
        <p:nvSpPr>
          <p:cNvPr id="5" name="Text Placeholder 4">
            <a:extLst>
              <a:ext uri="{FF2B5EF4-FFF2-40B4-BE49-F238E27FC236}">
                <a16:creationId xmlns:a16="http://schemas.microsoft.com/office/drawing/2014/main" id="{E8AE5113-4B6E-4FDB-B409-83D19C9EDDD3}"/>
              </a:ext>
            </a:extLst>
          </p:cNvPr>
          <p:cNvSpPr>
            <a:spLocks noGrp="1"/>
          </p:cNvSpPr>
          <p:nvPr>
            <p:ph type="body" idx="1"/>
          </p:nvPr>
        </p:nvSpPr>
        <p:spPr/>
        <p:txBody>
          <a:bodyPr/>
          <a:lstStyle/>
          <a:p>
            <a:r>
              <a:rPr lang="en-GB"/>
              <a:t>For Discussion</a:t>
            </a:r>
          </a:p>
        </p:txBody>
      </p:sp>
    </p:spTree>
    <p:extLst>
      <p:ext uri="{BB962C8B-B14F-4D97-AF65-F5344CB8AC3E}">
        <p14:creationId xmlns:p14="http://schemas.microsoft.com/office/powerpoint/2010/main" val="34890336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6DB2-FF48-43A2-9989-85B495B6798B}"/>
              </a:ext>
            </a:extLst>
          </p:cNvPr>
          <p:cNvSpPr>
            <a:spLocks noGrp="1"/>
          </p:cNvSpPr>
          <p:nvPr>
            <p:ph type="title"/>
          </p:nvPr>
        </p:nvSpPr>
        <p:spPr/>
        <p:txBody>
          <a:bodyPr/>
          <a:lstStyle/>
          <a:p>
            <a:r>
              <a:rPr lang="en-GB" dirty="0"/>
              <a:t>High Level Solution Options</a:t>
            </a:r>
          </a:p>
        </p:txBody>
      </p:sp>
      <p:graphicFrame>
        <p:nvGraphicFramePr>
          <p:cNvPr id="5" name="Table 6">
            <a:extLst>
              <a:ext uri="{FF2B5EF4-FFF2-40B4-BE49-F238E27FC236}">
                <a16:creationId xmlns:a16="http://schemas.microsoft.com/office/drawing/2014/main" id="{B1EAA747-358C-4FCE-9782-EBD2FEFD3542}"/>
              </a:ext>
            </a:extLst>
          </p:cNvPr>
          <p:cNvGraphicFramePr>
            <a:graphicFrameLocks/>
          </p:cNvGraphicFramePr>
          <p:nvPr>
            <p:extLst/>
          </p:nvPr>
        </p:nvGraphicFramePr>
        <p:xfrm>
          <a:off x="2248292" y="745744"/>
          <a:ext cx="4137022" cy="2329193"/>
        </p:xfrm>
        <a:graphic>
          <a:graphicData uri="http://schemas.openxmlformats.org/drawingml/2006/table">
            <a:tbl>
              <a:tblPr firstRow="1" bandRow="1">
                <a:tableStyleId>{BC89EF96-8CEA-46FF-86C4-4CE0E7609802}</a:tableStyleId>
              </a:tblPr>
              <a:tblGrid>
                <a:gridCol w="2068511">
                  <a:extLst>
                    <a:ext uri="{9D8B030D-6E8A-4147-A177-3AD203B41FA5}">
                      <a16:colId xmlns:a16="http://schemas.microsoft.com/office/drawing/2014/main" val="202775675"/>
                    </a:ext>
                  </a:extLst>
                </a:gridCol>
                <a:gridCol w="2068511">
                  <a:extLst>
                    <a:ext uri="{9D8B030D-6E8A-4147-A177-3AD203B41FA5}">
                      <a16:colId xmlns:a16="http://schemas.microsoft.com/office/drawing/2014/main" val="3176899404"/>
                    </a:ext>
                  </a:extLst>
                </a:gridCol>
              </a:tblGrid>
              <a:tr h="251460">
                <a:tc>
                  <a:txBody>
                    <a:bodyPr/>
                    <a:lstStyle/>
                    <a:p>
                      <a:r>
                        <a:rPr lang="en-GB" sz="1200" dirty="0"/>
                        <a:t>Category</a:t>
                      </a:r>
                    </a:p>
                  </a:txBody>
                  <a:tcPr marL="68580" marR="68580" marT="34290" marB="34290"/>
                </a:tc>
                <a:tc>
                  <a:txBody>
                    <a:bodyPr/>
                    <a:lstStyle/>
                    <a:p>
                      <a:r>
                        <a:rPr lang="en-GB" sz="1200" dirty="0"/>
                        <a:t>Details</a:t>
                      </a:r>
                    </a:p>
                  </a:txBody>
                  <a:tcPr marL="68580" marR="68580" marT="34290" marB="34290"/>
                </a:tc>
                <a:extLst>
                  <a:ext uri="{0D108BD9-81ED-4DB2-BD59-A6C34878D82A}">
                    <a16:rowId xmlns:a16="http://schemas.microsoft.com/office/drawing/2014/main" val="1145582079"/>
                  </a:ext>
                </a:extLst>
              </a:tr>
              <a:tr h="434340">
                <a:tc>
                  <a:txBody>
                    <a:bodyPr/>
                    <a:lstStyle/>
                    <a:p>
                      <a:r>
                        <a:rPr lang="en-GB" sz="1200" dirty="0"/>
                        <a:t>Number of Suppliers engaged</a:t>
                      </a:r>
                    </a:p>
                  </a:txBody>
                  <a:tcPr marL="68580" marR="68580" marT="34290" marB="34290"/>
                </a:tc>
                <a:tc>
                  <a:txBody>
                    <a:bodyPr/>
                    <a:lstStyle/>
                    <a:p>
                      <a:r>
                        <a:rPr lang="en-GB" sz="1200" dirty="0"/>
                        <a:t>4</a:t>
                      </a:r>
                    </a:p>
                  </a:txBody>
                  <a:tcPr marL="68580" marR="68580" marT="34290" marB="34290"/>
                </a:tc>
                <a:extLst>
                  <a:ext uri="{0D108BD9-81ED-4DB2-BD59-A6C34878D82A}">
                    <a16:rowId xmlns:a16="http://schemas.microsoft.com/office/drawing/2014/main" val="2960026035"/>
                  </a:ext>
                </a:extLst>
              </a:tr>
              <a:tr h="591833">
                <a:tc>
                  <a:txBody>
                    <a:bodyPr/>
                    <a:lstStyle/>
                    <a:p>
                      <a:r>
                        <a:rPr lang="en-GB" sz="1200" dirty="0"/>
                        <a:t>Delivery Options</a:t>
                      </a:r>
                    </a:p>
                  </a:txBody>
                  <a:tcPr marL="68580" marR="68580" marT="34290" marB="34290"/>
                </a:tc>
                <a:tc>
                  <a:txBody>
                    <a:bodyPr/>
                    <a:lstStyle/>
                    <a:p>
                      <a:r>
                        <a:rPr lang="en-GB" sz="1200" dirty="0"/>
                        <a:t>Phased Delivery (two  Phases) or a Single Delivery</a:t>
                      </a:r>
                    </a:p>
                  </a:txBody>
                  <a:tcPr marL="68580" marR="68580" marT="34290" marB="34290"/>
                </a:tc>
                <a:extLst>
                  <a:ext uri="{0D108BD9-81ED-4DB2-BD59-A6C34878D82A}">
                    <a16:rowId xmlns:a16="http://schemas.microsoft.com/office/drawing/2014/main" val="2898274950"/>
                  </a:ext>
                </a:extLst>
              </a:tr>
              <a:tr h="434340">
                <a:tc>
                  <a:txBody>
                    <a:bodyPr/>
                    <a:lstStyle/>
                    <a:p>
                      <a:r>
                        <a:rPr lang="en-GB" sz="1200"/>
                        <a:t>Delivery Timescales from mobilisation</a:t>
                      </a:r>
                    </a:p>
                  </a:txBody>
                  <a:tcPr marL="68580" marR="68580" marT="34290" marB="34290"/>
                </a:tc>
                <a:tc>
                  <a:txBody>
                    <a:bodyPr/>
                    <a:lstStyle/>
                    <a:p>
                      <a:r>
                        <a:rPr lang="en-GB" sz="1200" dirty="0"/>
                        <a:t>Shortest: 12 months</a:t>
                      </a:r>
                    </a:p>
                    <a:p>
                      <a:r>
                        <a:rPr lang="en-GB" sz="1200" dirty="0"/>
                        <a:t>Longest: 16 Months</a:t>
                      </a:r>
                    </a:p>
                  </a:txBody>
                  <a:tcPr marL="68580" marR="68580" marT="34290" marB="34290"/>
                </a:tc>
                <a:extLst>
                  <a:ext uri="{0D108BD9-81ED-4DB2-BD59-A6C34878D82A}">
                    <a16:rowId xmlns:a16="http://schemas.microsoft.com/office/drawing/2014/main" val="3611095452"/>
                  </a:ext>
                </a:extLst>
              </a:tr>
              <a:tr h="617220">
                <a:tc gridSpan="2">
                  <a:txBody>
                    <a:bodyPr/>
                    <a:lstStyle/>
                    <a:p>
                      <a:r>
                        <a:rPr lang="en-GB" sz="1200" dirty="0"/>
                        <a:t>NB – All the above are initial views of the bid submissions and need to be fully validated and evaluated. Therefore they are subject to change</a:t>
                      </a:r>
                    </a:p>
                  </a:txBody>
                  <a:tcPr marL="68580" marR="68580" marT="34290" marB="34290"/>
                </a:tc>
                <a:tc hMerge="1">
                  <a:txBody>
                    <a:bodyPr/>
                    <a:lstStyle/>
                    <a:p>
                      <a:endParaRPr lang="en-GB" dirty="0"/>
                    </a:p>
                  </a:txBody>
                  <a:tcPr/>
                </a:tc>
                <a:extLst>
                  <a:ext uri="{0D108BD9-81ED-4DB2-BD59-A6C34878D82A}">
                    <a16:rowId xmlns:a16="http://schemas.microsoft.com/office/drawing/2014/main" val="3101341744"/>
                  </a:ext>
                </a:extLst>
              </a:tr>
            </a:tbl>
          </a:graphicData>
        </a:graphic>
      </p:graphicFrame>
      <p:sp>
        <p:nvSpPr>
          <p:cNvPr id="4" name="Content Placeholder 2">
            <a:extLst>
              <a:ext uri="{FF2B5EF4-FFF2-40B4-BE49-F238E27FC236}">
                <a16:creationId xmlns:a16="http://schemas.microsoft.com/office/drawing/2014/main" id="{A11E8ECB-843E-4DD4-9A62-10BA04A3BF86}"/>
              </a:ext>
            </a:extLst>
          </p:cNvPr>
          <p:cNvSpPr txBox="1">
            <a:spLocks/>
          </p:cNvSpPr>
          <p:nvPr/>
        </p:nvSpPr>
        <p:spPr>
          <a:xfrm>
            <a:off x="763573" y="3074938"/>
            <a:ext cx="7357619" cy="1741571"/>
          </a:xfrm>
          <a:prstGeom prst="rect">
            <a:avLst/>
          </a:prstGeom>
        </p:spPr>
        <p:txBody>
          <a:bodyPr vert="horz" lIns="68580" tIns="34290" rIns="68580" bIns="34290" rtlCol="0" anchor="t">
            <a:normAutofit/>
          </a:bodyPr>
          <a:lst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1050" dirty="0">
                <a:latin typeface="Arial"/>
                <a:cs typeface="Arial"/>
              </a:rPr>
              <a:t>Next Steps:</a:t>
            </a:r>
          </a:p>
          <a:p>
            <a:pPr marL="342900" indent="-342900"/>
            <a:r>
              <a:rPr lang="en-US" sz="1050" dirty="0">
                <a:latin typeface="Arial"/>
                <a:cs typeface="Arial"/>
              </a:rPr>
              <a:t>Assess bids and choose option based on satisfying customer requirements, total cost to operate and change capability</a:t>
            </a:r>
          </a:p>
          <a:p>
            <a:pPr marL="342900" indent="-342900"/>
            <a:endParaRPr lang="en-US" sz="1050" dirty="0"/>
          </a:p>
          <a:p>
            <a:pPr marL="342900" indent="-342900"/>
            <a:r>
              <a:rPr lang="en-US" sz="1050" dirty="0">
                <a:latin typeface="Arial"/>
                <a:cs typeface="Arial"/>
              </a:rPr>
              <a:t>Provide update to </a:t>
            </a:r>
            <a:r>
              <a:rPr lang="en-US" sz="1050" dirty="0" err="1">
                <a:latin typeface="Arial"/>
                <a:cs typeface="Arial"/>
              </a:rPr>
              <a:t>CoMC</a:t>
            </a:r>
            <a:r>
              <a:rPr lang="en-US" sz="1050" dirty="0">
                <a:latin typeface="Arial"/>
                <a:cs typeface="Arial"/>
              </a:rPr>
              <a:t> in May and request funds to </a:t>
            </a:r>
            <a:r>
              <a:rPr lang="en-US" sz="1050" dirty="0" err="1">
                <a:latin typeface="Arial"/>
                <a:cs typeface="Arial"/>
              </a:rPr>
              <a:t>mobilise</a:t>
            </a:r>
            <a:r>
              <a:rPr lang="en-US" sz="1050" dirty="0">
                <a:latin typeface="Arial"/>
                <a:cs typeface="Arial"/>
              </a:rPr>
              <a:t> the detailed design phase</a:t>
            </a:r>
          </a:p>
          <a:p>
            <a:pPr marL="342900" indent="-342900"/>
            <a:endParaRPr lang="en-US" sz="1050" dirty="0">
              <a:latin typeface="Arial"/>
              <a:cs typeface="Arial"/>
            </a:endParaRPr>
          </a:p>
          <a:p>
            <a:pPr marL="342900" indent="-342900"/>
            <a:r>
              <a:rPr lang="en-US" sz="1050" dirty="0">
                <a:latin typeface="Arial"/>
                <a:cs typeface="Arial"/>
              </a:rPr>
              <a:t>Agree engagement approach with customers during detailed design (DSG/interactive sessions)</a:t>
            </a:r>
          </a:p>
          <a:p>
            <a:pPr marL="342900" indent="-342900"/>
            <a:endParaRPr lang="en-US" sz="1050" dirty="0">
              <a:latin typeface="Arial"/>
              <a:cs typeface="Arial"/>
            </a:endParaRPr>
          </a:p>
          <a:p>
            <a:pPr marL="342900" indent="-342900"/>
            <a:r>
              <a:rPr lang="en-US" sz="1050" dirty="0">
                <a:latin typeface="Arial"/>
                <a:cs typeface="Arial"/>
              </a:rPr>
              <a:t>Consult on phased or single delivery with customers, during detailed design phase</a:t>
            </a:r>
            <a:endParaRPr lang="en-US" sz="1050" dirty="0"/>
          </a:p>
          <a:p>
            <a:pPr marL="342900" indent="-342900"/>
            <a:endParaRPr lang="en-US" sz="1050" dirty="0"/>
          </a:p>
          <a:p>
            <a:pPr marL="0" indent="0">
              <a:buNone/>
            </a:pPr>
            <a:endParaRPr lang="en-US" sz="1050" dirty="0"/>
          </a:p>
          <a:p>
            <a:pPr marL="342424" indent="-342424"/>
            <a:endParaRPr lang="en-US" sz="1050" dirty="0"/>
          </a:p>
        </p:txBody>
      </p:sp>
    </p:spTree>
    <p:extLst>
      <p:ext uri="{BB962C8B-B14F-4D97-AF65-F5344CB8AC3E}">
        <p14:creationId xmlns:p14="http://schemas.microsoft.com/office/powerpoint/2010/main" val="38932288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dirty="0">
                <a:latin typeface="Arial"/>
                <a:cs typeface="Arial"/>
              </a:rPr>
              <a:t>Section 6: Any Other Business</a:t>
            </a:r>
            <a:br>
              <a:rPr lang="en-GB" sz="3100" dirty="0">
                <a:latin typeface="Arial"/>
                <a:cs typeface="Arial"/>
              </a:rPr>
            </a:br>
            <a:br>
              <a:rPr lang="en-GB" dirty="0"/>
            </a:br>
            <a:br>
              <a:rPr lang="en-GB" dirty="0"/>
            </a:br>
            <a:endParaRPr lang="en-GB" sz="2000" dirty="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51670"/>
            <a:ext cx="7772400" cy="1102519"/>
          </a:xfrm>
        </p:spPr>
        <p:txBody>
          <a:bodyPr>
            <a:normAutofit fontScale="90000"/>
          </a:bodyPr>
          <a:lstStyle/>
          <a:p>
            <a:r>
              <a:rPr lang="en-GB" sz="3600" dirty="0">
                <a:latin typeface="Arial"/>
                <a:cs typeface="Arial"/>
              </a:rPr>
              <a:t>DSC Governance Sub-Committee 27</a:t>
            </a:r>
            <a:r>
              <a:rPr lang="en-GB" sz="3600" baseline="30000" dirty="0">
                <a:latin typeface="Arial"/>
                <a:cs typeface="Arial"/>
              </a:rPr>
              <a:t>th</a:t>
            </a:r>
            <a:r>
              <a:rPr lang="en-GB" sz="3600" dirty="0">
                <a:latin typeface="Arial"/>
                <a:cs typeface="Arial"/>
              </a:rPr>
              <a:t> April 2021</a:t>
            </a:r>
          </a:p>
        </p:txBody>
      </p:sp>
    </p:spTree>
    <p:extLst>
      <p:ext uri="{BB962C8B-B14F-4D97-AF65-F5344CB8AC3E}">
        <p14:creationId xmlns:p14="http://schemas.microsoft.com/office/powerpoint/2010/main" val="3653749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5486"/>
            <a:ext cx="8229600" cy="637580"/>
          </a:xfrm>
        </p:spPr>
        <p:txBody>
          <a:bodyPr>
            <a:normAutofit/>
          </a:bodyPr>
          <a:lstStyle/>
          <a:p>
            <a:r>
              <a:rPr lang="en-GB" dirty="0"/>
              <a:t>Agenda / Approximate Timings </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557519" y="1123571"/>
            <a:ext cx="8370895" cy="3754874"/>
          </a:xfrm>
          <a:prstGeom prst="rect">
            <a:avLst/>
          </a:prstGeom>
          <a:noFill/>
        </p:spPr>
        <p:txBody>
          <a:bodyPr wrap="square" rtlCol="0">
            <a:spAutoFit/>
          </a:bodyPr>
          <a:lstStyle/>
          <a:p>
            <a:pPr marL="342900" indent="-342900">
              <a:buFont typeface="+mj-lt"/>
              <a:buAutoNum type="arabicPeriod"/>
            </a:pPr>
            <a:endParaRPr lang="en-GB" sz="1400" dirty="0"/>
          </a:p>
          <a:p>
            <a:pPr marL="342900" indent="-342900">
              <a:buFont typeface="+mj-lt"/>
              <a:buAutoNum type="arabicPeriod"/>
            </a:pPr>
            <a:r>
              <a:rPr lang="en-GB" sz="1400" dirty="0"/>
              <a:t>Introductions &amp; scene setting (10 mins) </a:t>
            </a:r>
          </a:p>
          <a:p>
            <a:pPr marL="342900" indent="-342900">
              <a:buFont typeface="+mj-lt"/>
              <a:buAutoNum type="arabicPeriod"/>
            </a:pPr>
            <a:endParaRPr lang="en-GB" sz="1400" dirty="0"/>
          </a:p>
          <a:p>
            <a:pPr marL="342900" indent="-342900">
              <a:buFont typeface="+mj-lt"/>
              <a:buAutoNum type="arabicPeriod"/>
            </a:pPr>
            <a:r>
              <a:rPr lang="en-GB" sz="1400" dirty="0"/>
              <a:t>‘Xoserve Change Fund’ (45 mins)</a:t>
            </a:r>
          </a:p>
          <a:p>
            <a:pPr marL="342900" indent="-342900">
              <a:buFont typeface="+mj-lt"/>
              <a:buAutoNum type="arabicPeriod"/>
            </a:pPr>
            <a:endParaRPr lang="en-GB" sz="1400" dirty="0"/>
          </a:p>
          <a:p>
            <a:pPr marL="342900" indent="-342900">
              <a:buFont typeface="+mj-lt"/>
              <a:buAutoNum type="arabicPeriod"/>
            </a:pPr>
            <a:r>
              <a:rPr lang="en-GB" sz="1400" dirty="0"/>
              <a:t>ChMC interactions with non-DSC-change-funded change programmes (30 mins)</a:t>
            </a:r>
          </a:p>
          <a:p>
            <a:pPr marL="342900" indent="-342900">
              <a:buFont typeface="+mj-lt"/>
              <a:buAutoNum type="arabicPeriod"/>
            </a:pPr>
            <a:endParaRPr lang="en-GB" sz="1400" dirty="0"/>
          </a:p>
          <a:p>
            <a:r>
              <a:rPr lang="en-GB" sz="1400" dirty="0"/>
              <a:t>4.    Financial Analysis and Management Information Discussion (30 mins)</a:t>
            </a:r>
          </a:p>
          <a:p>
            <a:pPr marL="342900" indent="-342900">
              <a:buFont typeface="+mj-lt"/>
              <a:buAutoNum type="arabicPeriod"/>
            </a:pPr>
            <a:endParaRPr lang="en-GB" sz="1400" dirty="0"/>
          </a:p>
          <a:p>
            <a:r>
              <a:rPr lang="en-GB" sz="1400" dirty="0"/>
              <a:t>5.    Summary &amp; Next Steps (15 mins)</a:t>
            </a:r>
          </a:p>
          <a:p>
            <a:pPr marL="342900" indent="-342900">
              <a:buFont typeface="+mj-lt"/>
              <a:buAutoNum type="arabicPeriod"/>
            </a:pPr>
            <a:endParaRPr lang="en-GB" sz="1400" dirty="0"/>
          </a:p>
          <a:p>
            <a:r>
              <a:rPr lang="en-GB" sz="1400" dirty="0"/>
              <a:t>6.    AOB (15 mins)</a:t>
            </a:r>
          </a:p>
          <a:p>
            <a:pPr marL="342900" indent="-342900">
              <a:buFont typeface="+mj-lt"/>
              <a:buAutoNum type="arabicPeriod"/>
            </a:pPr>
            <a:endParaRPr lang="en-GB" sz="1400" dirty="0"/>
          </a:p>
          <a:p>
            <a:pPr marL="342900" indent="-342900">
              <a:buFont typeface="+mj-lt"/>
              <a:buAutoNum type="arabicPeriod"/>
            </a:pPr>
            <a:endParaRPr lang="en-GB" sz="1400" dirty="0"/>
          </a:p>
          <a:p>
            <a:pPr marL="342900" indent="-342900">
              <a:buFont typeface="+mj-lt"/>
              <a:buAutoNum type="arabicPeriod"/>
            </a:pPr>
            <a:endParaRPr lang="en-GB" sz="1400" dirty="0"/>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807767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6" name="Title 1">
            <a:extLst>
              <a:ext uri="{FF2B5EF4-FFF2-40B4-BE49-F238E27FC236}">
                <a16:creationId xmlns:a16="http://schemas.microsoft.com/office/drawing/2014/main" id="{0111EFE7-BAC8-48CB-A5C3-8524BC587E50}"/>
              </a:ext>
            </a:extLst>
          </p:cNvPr>
          <p:cNvSpPr>
            <a:spLocks noGrp="1"/>
          </p:cNvSpPr>
          <p:nvPr>
            <p:ph type="title"/>
          </p:nvPr>
        </p:nvSpPr>
        <p:spPr>
          <a:xfrm>
            <a:off x="0" y="216011"/>
            <a:ext cx="8928992" cy="339515"/>
          </a:xfrm>
        </p:spPr>
        <p:txBody>
          <a:bodyPr>
            <a:noAutofit/>
          </a:bodyPr>
          <a:lstStyle/>
          <a:p>
            <a:r>
              <a:rPr lang="en-GB" sz="2400" dirty="0"/>
              <a:t>2. Xoserve Change Fund – background and intent</a:t>
            </a:r>
          </a:p>
        </p:txBody>
      </p:sp>
      <p:sp>
        <p:nvSpPr>
          <p:cNvPr id="5" name="TextBox 4">
            <a:extLst>
              <a:ext uri="{FF2B5EF4-FFF2-40B4-BE49-F238E27FC236}">
                <a16:creationId xmlns:a16="http://schemas.microsoft.com/office/drawing/2014/main" id="{58AE785B-73C0-4A43-865E-8130821B12A4}"/>
              </a:ext>
            </a:extLst>
          </p:cNvPr>
          <p:cNvSpPr txBox="1"/>
          <p:nvPr/>
        </p:nvSpPr>
        <p:spPr>
          <a:xfrm>
            <a:off x="612576" y="759664"/>
            <a:ext cx="8064896" cy="2292935"/>
          </a:xfrm>
          <a:prstGeom prst="rect">
            <a:avLst/>
          </a:prstGeom>
          <a:noFill/>
        </p:spPr>
        <p:txBody>
          <a:bodyPr wrap="square" rtlCol="0">
            <a:spAutoFit/>
          </a:bodyPr>
          <a:lstStyle/>
          <a:p>
            <a:pPr marL="171450" indent="-171450">
              <a:buFont typeface="Arial" panose="020B0604020202020204" pitchFamily="34" charset="0"/>
              <a:buChar char="•"/>
            </a:pPr>
            <a:r>
              <a:rPr lang="en-GB" sz="1100" dirty="0"/>
              <a:t>The concept of was discussed in ChMC during the business planning process and was ultimately recommended for approval by ChMC in September 2020 (and subsequently approved as part of the wider business plan) </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dirty="0"/>
              <a:t>A ‘parent’ XRN 5237 has been raised to allow drawdown from the associated budget of £200,000 for financial year 21/22, with the aim to:</a:t>
            </a:r>
          </a:p>
          <a:p>
            <a:pPr marL="171450" indent="-171450">
              <a:buFont typeface="Arial" panose="020B0604020202020204" pitchFamily="34" charset="0"/>
              <a:buChar char="•"/>
            </a:pPr>
            <a:endParaRPr lang="en-GB" sz="1100" dirty="0"/>
          </a:p>
          <a:p>
            <a:pPr marL="171450" indent="-171450">
              <a:buFont typeface="Arial" panose="020B0604020202020204" pitchFamily="34" charset="0"/>
              <a:buChar char="•"/>
            </a:pPr>
            <a:r>
              <a:rPr lang="en-GB" sz="1100" b="1" i="1" dirty="0"/>
              <a:t>“Allow </a:t>
            </a:r>
            <a:r>
              <a:rPr lang="en-US" sz="1100" b="1" i="1" dirty="0"/>
              <a:t>Xoserve greater flexibility to deliver appropriate changes with more agility, which will further lead to process and system improvements to increase efficiency and boost customer experience”</a:t>
            </a:r>
          </a:p>
          <a:p>
            <a:pPr marL="171450" indent="-171450">
              <a:buFont typeface="Arial" panose="020B0604020202020204" pitchFamily="34" charset="0"/>
              <a:buChar char="•"/>
            </a:pPr>
            <a:endParaRPr lang="en-US" sz="1100" i="1" dirty="0"/>
          </a:p>
          <a:p>
            <a:pPr marL="171450" indent="-171450">
              <a:buFont typeface="Arial" panose="020B0604020202020204" pitchFamily="34" charset="0"/>
              <a:buChar char="•"/>
            </a:pPr>
            <a:r>
              <a:rPr lang="en-US" sz="1100" dirty="0"/>
              <a:t>XRN 5237 was deferred by ChMC in March 2021 so that members could better understand the process via which the funds could be accessed and how ChMC would be engaged – this is the purpose of this agenda item </a:t>
            </a:r>
          </a:p>
          <a:p>
            <a:pPr marL="171450" indent="-171450">
              <a:buFont typeface="Arial" panose="020B0604020202020204" pitchFamily="34" charset="0"/>
              <a:buChar char="•"/>
            </a:pPr>
            <a:endParaRPr lang="en-US" sz="1100" dirty="0"/>
          </a:p>
          <a:p>
            <a:pPr marL="171450" indent="-171450">
              <a:buFont typeface="Arial" panose="020B0604020202020204" pitchFamily="34" charset="0"/>
              <a:buChar char="•"/>
            </a:pPr>
            <a:r>
              <a:rPr lang="en-US" sz="1100" dirty="0"/>
              <a:t>In principle, the fund would be accessible to deliver Change Requests (CRs) if:</a:t>
            </a:r>
            <a:endParaRPr lang="en-GB" sz="1100" dirty="0"/>
          </a:p>
        </p:txBody>
      </p:sp>
      <p:pic>
        <p:nvPicPr>
          <p:cNvPr id="9" name="Graphic 8" descr="Unlock">
            <a:extLst>
              <a:ext uri="{FF2B5EF4-FFF2-40B4-BE49-F238E27FC236}">
                <a16:creationId xmlns:a16="http://schemas.microsoft.com/office/drawing/2014/main" id="{ED126FB3-204E-4EC1-928C-E92999B06C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552" y="3135846"/>
            <a:ext cx="504056" cy="504056"/>
          </a:xfrm>
          <a:prstGeom prst="rect">
            <a:avLst/>
          </a:prstGeom>
        </p:spPr>
      </p:pic>
      <p:pic>
        <p:nvPicPr>
          <p:cNvPr id="10" name="Graphic 9" descr="Unlock">
            <a:extLst>
              <a:ext uri="{FF2B5EF4-FFF2-40B4-BE49-F238E27FC236}">
                <a16:creationId xmlns:a16="http://schemas.microsoft.com/office/drawing/2014/main" id="{5683DC81-58DA-46AE-9A60-8952480624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9552" y="3654191"/>
            <a:ext cx="504056" cy="504056"/>
          </a:xfrm>
          <a:prstGeom prst="rect">
            <a:avLst/>
          </a:prstGeom>
        </p:spPr>
      </p:pic>
      <p:pic>
        <p:nvPicPr>
          <p:cNvPr id="11" name="Graphic 10" descr="Unlock">
            <a:extLst>
              <a:ext uri="{FF2B5EF4-FFF2-40B4-BE49-F238E27FC236}">
                <a16:creationId xmlns:a16="http://schemas.microsoft.com/office/drawing/2014/main" id="{F40AD47D-418E-4BCE-92D8-890708A8E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926" y="4227934"/>
            <a:ext cx="504056" cy="504056"/>
          </a:xfrm>
          <a:prstGeom prst="rect">
            <a:avLst/>
          </a:prstGeom>
        </p:spPr>
      </p:pic>
      <p:sp>
        <p:nvSpPr>
          <p:cNvPr id="12" name="TextBox 11">
            <a:extLst>
              <a:ext uri="{FF2B5EF4-FFF2-40B4-BE49-F238E27FC236}">
                <a16:creationId xmlns:a16="http://schemas.microsoft.com/office/drawing/2014/main" id="{8B520490-FA11-432D-8DAD-02764937CB60}"/>
              </a:ext>
            </a:extLst>
          </p:cNvPr>
          <p:cNvSpPr txBox="1"/>
          <p:nvPr/>
        </p:nvSpPr>
        <p:spPr>
          <a:xfrm>
            <a:off x="1115616" y="3352114"/>
            <a:ext cx="4955254" cy="261610"/>
          </a:xfrm>
          <a:prstGeom prst="rect">
            <a:avLst/>
          </a:prstGeom>
          <a:noFill/>
        </p:spPr>
        <p:txBody>
          <a:bodyPr wrap="square" rtlCol="0">
            <a:spAutoFit/>
          </a:bodyPr>
          <a:lstStyle/>
          <a:p>
            <a:r>
              <a:rPr lang="en-GB" sz="1100" dirty="0"/>
              <a:t>Customer benefits can be clearly articulated </a:t>
            </a:r>
          </a:p>
        </p:txBody>
      </p:sp>
      <p:sp>
        <p:nvSpPr>
          <p:cNvPr id="13" name="TextBox 12">
            <a:extLst>
              <a:ext uri="{FF2B5EF4-FFF2-40B4-BE49-F238E27FC236}">
                <a16:creationId xmlns:a16="http://schemas.microsoft.com/office/drawing/2014/main" id="{87C13FE6-A675-4182-BE71-C7A5B44CBDE5}"/>
              </a:ext>
            </a:extLst>
          </p:cNvPr>
          <p:cNvSpPr txBox="1"/>
          <p:nvPr/>
        </p:nvSpPr>
        <p:spPr>
          <a:xfrm>
            <a:off x="1079104" y="3872082"/>
            <a:ext cx="4068960" cy="261610"/>
          </a:xfrm>
          <a:prstGeom prst="rect">
            <a:avLst/>
          </a:prstGeom>
          <a:noFill/>
        </p:spPr>
        <p:txBody>
          <a:bodyPr wrap="square" rtlCol="0">
            <a:spAutoFit/>
          </a:bodyPr>
          <a:lstStyle/>
          <a:p>
            <a:r>
              <a:rPr lang="en-GB" sz="1100" dirty="0"/>
              <a:t>No functional impacts to customer systems have be identified </a:t>
            </a:r>
          </a:p>
        </p:txBody>
      </p:sp>
      <p:sp>
        <p:nvSpPr>
          <p:cNvPr id="14" name="TextBox 13">
            <a:extLst>
              <a:ext uri="{FF2B5EF4-FFF2-40B4-BE49-F238E27FC236}">
                <a16:creationId xmlns:a16="http://schemas.microsoft.com/office/drawing/2014/main" id="{DEF547A4-05D5-47ED-A75B-DD2EA9DFCB89}"/>
              </a:ext>
            </a:extLst>
          </p:cNvPr>
          <p:cNvSpPr txBox="1"/>
          <p:nvPr/>
        </p:nvSpPr>
        <p:spPr>
          <a:xfrm>
            <a:off x="1079104" y="4406353"/>
            <a:ext cx="3348880" cy="261610"/>
          </a:xfrm>
          <a:prstGeom prst="rect">
            <a:avLst/>
          </a:prstGeom>
          <a:noFill/>
        </p:spPr>
        <p:txBody>
          <a:bodyPr wrap="square" rtlCol="0">
            <a:spAutoFit/>
          </a:bodyPr>
          <a:lstStyle/>
          <a:p>
            <a:r>
              <a:rPr lang="en-GB" sz="1100" dirty="0"/>
              <a:t>Flexibility is beneficial to deliver the change   </a:t>
            </a:r>
          </a:p>
        </p:txBody>
      </p:sp>
      <p:pic>
        <p:nvPicPr>
          <p:cNvPr id="16" name="Graphic 15" descr="Checkmark">
            <a:extLst>
              <a:ext uri="{FF2B5EF4-FFF2-40B4-BE49-F238E27FC236}">
                <a16:creationId xmlns:a16="http://schemas.microsoft.com/office/drawing/2014/main" id="{60100947-3C80-4543-A9EF-41D73C9236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67945" y="3241584"/>
            <a:ext cx="504057" cy="504057"/>
          </a:xfrm>
          <a:prstGeom prst="rect">
            <a:avLst/>
          </a:prstGeom>
        </p:spPr>
      </p:pic>
      <p:pic>
        <p:nvPicPr>
          <p:cNvPr id="17" name="Graphic 16" descr="Checkmark">
            <a:extLst>
              <a:ext uri="{FF2B5EF4-FFF2-40B4-BE49-F238E27FC236}">
                <a16:creationId xmlns:a16="http://schemas.microsoft.com/office/drawing/2014/main" id="{7C128224-95C5-4327-B23D-C6920BC9BC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76056" y="3723877"/>
            <a:ext cx="504057" cy="504057"/>
          </a:xfrm>
          <a:prstGeom prst="rect">
            <a:avLst/>
          </a:prstGeom>
        </p:spPr>
      </p:pic>
      <p:pic>
        <p:nvPicPr>
          <p:cNvPr id="18" name="Graphic 17" descr="Checkmark">
            <a:extLst>
              <a:ext uri="{FF2B5EF4-FFF2-40B4-BE49-F238E27FC236}">
                <a16:creationId xmlns:a16="http://schemas.microsoft.com/office/drawing/2014/main" id="{A42DF9D8-A6F2-42E0-AE56-E078F99E80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8263" y="4281897"/>
            <a:ext cx="504057" cy="504057"/>
          </a:xfrm>
          <a:prstGeom prst="rect">
            <a:avLst/>
          </a:prstGeom>
        </p:spPr>
      </p:pic>
    </p:spTree>
    <p:extLst>
      <p:ext uri="{BB962C8B-B14F-4D97-AF65-F5344CB8AC3E}">
        <p14:creationId xmlns:p14="http://schemas.microsoft.com/office/powerpoint/2010/main" val="29861708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5CB65F-85CC-40D2-BC65-400AF5A2BBBC}"/>
              </a:ext>
            </a:extLst>
          </p:cNvPr>
          <p:cNvSpPr/>
          <p:nvPr/>
        </p:nvSpPr>
        <p:spPr>
          <a:xfrm>
            <a:off x="6335942" y="1434104"/>
            <a:ext cx="2232501" cy="1652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6" name="Title 1">
            <a:extLst>
              <a:ext uri="{FF2B5EF4-FFF2-40B4-BE49-F238E27FC236}">
                <a16:creationId xmlns:a16="http://schemas.microsoft.com/office/drawing/2014/main" id="{0111EFE7-BAC8-48CB-A5C3-8524BC587E50}"/>
              </a:ext>
            </a:extLst>
          </p:cNvPr>
          <p:cNvSpPr>
            <a:spLocks noGrp="1"/>
          </p:cNvSpPr>
          <p:nvPr>
            <p:ph type="title"/>
          </p:nvPr>
        </p:nvSpPr>
        <p:spPr>
          <a:xfrm>
            <a:off x="0" y="216011"/>
            <a:ext cx="8928992" cy="339515"/>
          </a:xfrm>
        </p:spPr>
        <p:txBody>
          <a:bodyPr>
            <a:noAutofit/>
          </a:bodyPr>
          <a:lstStyle/>
          <a:p>
            <a:r>
              <a:rPr lang="en-GB" sz="2400" dirty="0"/>
              <a:t>Documentation proposal </a:t>
            </a:r>
          </a:p>
        </p:txBody>
      </p:sp>
      <p:sp>
        <p:nvSpPr>
          <p:cNvPr id="5" name="TextBox 4">
            <a:extLst>
              <a:ext uri="{FF2B5EF4-FFF2-40B4-BE49-F238E27FC236}">
                <a16:creationId xmlns:a16="http://schemas.microsoft.com/office/drawing/2014/main" id="{58AE785B-73C0-4A43-865E-8130821B12A4}"/>
              </a:ext>
            </a:extLst>
          </p:cNvPr>
          <p:cNvSpPr txBox="1"/>
          <p:nvPr/>
        </p:nvSpPr>
        <p:spPr>
          <a:xfrm>
            <a:off x="360548" y="747739"/>
            <a:ext cx="8531932" cy="400110"/>
          </a:xfrm>
          <a:prstGeom prst="rect">
            <a:avLst/>
          </a:prstGeom>
          <a:noFill/>
        </p:spPr>
        <p:txBody>
          <a:bodyPr wrap="square" rtlCol="0">
            <a:spAutoFit/>
          </a:bodyPr>
          <a:lstStyle/>
          <a:p>
            <a:pPr marL="171450" indent="-171450">
              <a:buFont typeface="Arial" panose="020B0604020202020204" pitchFamily="34" charset="0"/>
              <a:buChar char="•"/>
            </a:pPr>
            <a:r>
              <a:rPr lang="en-GB" sz="1000" dirty="0"/>
              <a:t>A stated aim of having a ring-fenced budget is to reduce the need for individual (child) XRNs to pass through CP governance and therefore lead to greater fluency / flexibility.  Changes that would draw on this money will be Change Requests (CRs) rather than Change Proposals (CPs)</a:t>
            </a:r>
          </a:p>
        </p:txBody>
      </p:sp>
      <p:pic>
        <p:nvPicPr>
          <p:cNvPr id="15" name="Picture 14">
            <a:extLst>
              <a:ext uri="{FF2B5EF4-FFF2-40B4-BE49-F238E27FC236}">
                <a16:creationId xmlns:a16="http://schemas.microsoft.com/office/drawing/2014/main" id="{EDC15C27-BF8D-4D82-9A13-6A33ACA6B53A}"/>
              </a:ext>
            </a:extLst>
          </p:cNvPr>
          <p:cNvPicPr>
            <a:picLocks noChangeAspect="1"/>
          </p:cNvPicPr>
          <p:nvPr/>
        </p:nvPicPr>
        <p:blipFill>
          <a:blip r:embed="rId2"/>
          <a:stretch>
            <a:fillRect/>
          </a:stretch>
        </p:blipFill>
        <p:spPr>
          <a:xfrm>
            <a:off x="611560" y="1425976"/>
            <a:ext cx="5544108" cy="1660182"/>
          </a:xfrm>
          <a:prstGeom prst="rect">
            <a:avLst/>
          </a:prstGeom>
        </p:spPr>
      </p:pic>
      <p:sp>
        <p:nvSpPr>
          <p:cNvPr id="2" name="Rectangle 1">
            <a:extLst>
              <a:ext uri="{FF2B5EF4-FFF2-40B4-BE49-F238E27FC236}">
                <a16:creationId xmlns:a16="http://schemas.microsoft.com/office/drawing/2014/main" id="{B1000287-1742-4C9C-9B9D-95A8BC08114B}"/>
              </a:ext>
            </a:extLst>
          </p:cNvPr>
          <p:cNvSpPr/>
          <p:nvPr/>
        </p:nvSpPr>
        <p:spPr>
          <a:xfrm>
            <a:off x="359532" y="3315524"/>
            <a:ext cx="8460940" cy="1631216"/>
          </a:xfrm>
          <a:prstGeom prst="rect">
            <a:avLst/>
          </a:prstGeom>
        </p:spPr>
        <p:txBody>
          <a:bodyPr wrap="square">
            <a:spAutoFit/>
          </a:bodyPr>
          <a:lstStyle/>
          <a:p>
            <a:pPr marL="171450" indent="-171450">
              <a:buFont typeface="Arial" panose="020B0604020202020204" pitchFamily="34" charset="0"/>
              <a:buChar char="•"/>
            </a:pPr>
            <a:r>
              <a:rPr lang="en-GB" sz="1000" dirty="0"/>
              <a:t>The changes that will be consistent with the principles on the previous slide are CRs (not CPs).  As such we </a:t>
            </a:r>
            <a:r>
              <a:rPr lang="en-GB" sz="1000" b="1" dirty="0"/>
              <a:t>propose that XRN 5237 is re-launched as a parent CR and given its own location on Xoserve.com</a:t>
            </a:r>
            <a:r>
              <a:rPr lang="en-GB" sz="1000" dirty="0"/>
              <a:t> (e.g. like a release page).  </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000" dirty="0"/>
              <a:t>Any subsequent child CR that seeks to draw-down on the budget will be given it’s own XRN reference and will be published on the dedicated part of Xoserve.com and discussed in the quarterly DSC Governance Sub-Committee before funds are drawn / work started</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000" b="1" dirty="0"/>
              <a:t>Each child XRN will stipulate customer benefits and (lack of) customer impacts and state associated costs of work</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000" dirty="0"/>
              <a:t>Plan and associated costs of delivery will be shared on Xoserve.com and discussed in the DSC Governance Sub-Committee with </a:t>
            </a:r>
            <a:r>
              <a:rPr lang="en-GB" sz="1000" b="1" dirty="0"/>
              <a:t>financial MI included in the appropriate ChMC agenda item that tracks spend v remaining budget </a:t>
            </a:r>
          </a:p>
        </p:txBody>
      </p:sp>
      <p:sp>
        <p:nvSpPr>
          <p:cNvPr id="16" name="Rectangle 15">
            <a:extLst>
              <a:ext uri="{FF2B5EF4-FFF2-40B4-BE49-F238E27FC236}">
                <a16:creationId xmlns:a16="http://schemas.microsoft.com/office/drawing/2014/main" id="{D787849F-A219-4273-9FCF-84E2335F08B6}"/>
              </a:ext>
            </a:extLst>
          </p:cNvPr>
          <p:cNvSpPr/>
          <p:nvPr/>
        </p:nvSpPr>
        <p:spPr>
          <a:xfrm>
            <a:off x="6335942" y="1607364"/>
            <a:ext cx="1836458" cy="1569660"/>
          </a:xfrm>
          <a:prstGeom prst="rect">
            <a:avLst/>
          </a:prstGeom>
        </p:spPr>
        <p:txBody>
          <a:bodyPr wrap="square">
            <a:spAutoFit/>
          </a:bodyPr>
          <a:lstStyle/>
          <a:p>
            <a:pPr marL="342900" lvl="0" indent="-342900" fontAlgn="base">
              <a:spcAft>
                <a:spcPts val="0"/>
              </a:spcAft>
              <a:buSzPts val="1000"/>
              <a:buFont typeface="Wingdings" panose="05000000000000000000" pitchFamily="2" charset="2"/>
              <a:buChar char=""/>
              <a:tabLst>
                <a:tab pos="457200" algn="l"/>
              </a:tabLst>
            </a:pPr>
            <a:r>
              <a:rPr lang="en-GB" sz="600" i="1" dirty="0">
                <a:solidFill>
                  <a:schemeClr val="bg1"/>
                </a:solidFill>
                <a:latin typeface="Arial" panose="020B0604020202020204" pitchFamily="34" charset="0"/>
                <a:ea typeface="Calibri" panose="020F0502020204030204" pitchFamily="34" charset="0"/>
              </a:rPr>
              <a:t>Changes to screens (portal, DES, Gemini, etc.)</a:t>
            </a:r>
            <a:r>
              <a:rPr lang="en-GB" sz="600" dirty="0">
                <a:solidFill>
                  <a:schemeClr val="bg1"/>
                </a:solidFill>
                <a:latin typeface="Arial" panose="020B0604020202020204" pitchFamily="34" charset="0"/>
                <a:ea typeface="Calibri" panose="020F0502020204030204" pitchFamily="34" charset="0"/>
              </a:rPr>
              <a:t> </a:t>
            </a:r>
            <a:endParaRPr lang="en-GB" sz="600" dirty="0">
              <a:solidFill>
                <a:schemeClr val="bg1"/>
              </a:solidFill>
              <a:latin typeface="Calibri" panose="020F0502020204030204" pitchFamily="34" charset="0"/>
              <a:ea typeface="Calibri" panose="020F0502020204030204" pitchFamily="34" charset="0"/>
            </a:endParaRPr>
          </a:p>
          <a:p>
            <a:pPr marL="342900" lvl="0" indent="-342900" fontAlgn="base">
              <a:spcAft>
                <a:spcPts val="0"/>
              </a:spcAft>
              <a:buSzPts val="1000"/>
              <a:buFont typeface="Wingdings" panose="05000000000000000000" pitchFamily="2" charset="2"/>
              <a:buChar char=""/>
              <a:tabLst>
                <a:tab pos="457200" algn="l"/>
              </a:tabLst>
            </a:pPr>
            <a:r>
              <a:rPr lang="en-GB" sz="600" i="1" dirty="0">
                <a:solidFill>
                  <a:schemeClr val="bg1"/>
                </a:solidFill>
                <a:latin typeface="Arial" panose="020B0604020202020204" pitchFamily="34" charset="0"/>
                <a:ea typeface="Calibri" panose="020F0502020204030204" pitchFamily="34" charset="0"/>
              </a:rPr>
              <a:t>Change in process</a:t>
            </a:r>
            <a:r>
              <a:rPr lang="en-GB" sz="600" dirty="0">
                <a:solidFill>
                  <a:schemeClr val="bg1"/>
                </a:solidFill>
                <a:latin typeface="Arial" panose="020B0604020202020204" pitchFamily="34" charset="0"/>
                <a:ea typeface="Calibri" panose="020F0502020204030204" pitchFamily="34" charset="0"/>
              </a:rPr>
              <a:t> </a:t>
            </a:r>
            <a:endParaRPr lang="en-GB" sz="600" dirty="0">
              <a:solidFill>
                <a:schemeClr val="bg1"/>
              </a:solidFill>
              <a:latin typeface="Calibri" panose="020F0502020204030204" pitchFamily="34" charset="0"/>
              <a:ea typeface="Calibri" panose="020F0502020204030204" pitchFamily="34" charset="0"/>
            </a:endParaRPr>
          </a:p>
          <a:p>
            <a:pPr marL="342900" lvl="0" indent="-342900" fontAlgn="base">
              <a:spcAft>
                <a:spcPts val="0"/>
              </a:spcAft>
              <a:buSzPts val="1000"/>
              <a:buFont typeface="Wingdings" panose="05000000000000000000" pitchFamily="2" charset="2"/>
              <a:buChar char=""/>
              <a:tabLst>
                <a:tab pos="457200" algn="l"/>
              </a:tabLst>
            </a:pPr>
            <a:r>
              <a:rPr lang="en-GB" sz="600" i="1" dirty="0">
                <a:solidFill>
                  <a:schemeClr val="bg1"/>
                </a:solidFill>
                <a:latin typeface="Arial" panose="020B0604020202020204" pitchFamily="34" charset="0"/>
                <a:ea typeface="Calibri" panose="020F0502020204030204" pitchFamily="34" charset="0"/>
              </a:rPr>
              <a:t>New rejection code</a:t>
            </a:r>
            <a:r>
              <a:rPr lang="en-GB" sz="600" dirty="0">
                <a:solidFill>
                  <a:schemeClr val="bg1"/>
                </a:solidFill>
                <a:latin typeface="Arial" panose="020B0604020202020204" pitchFamily="34" charset="0"/>
                <a:ea typeface="Calibri" panose="020F0502020204030204" pitchFamily="34" charset="0"/>
              </a:rPr>
              <a:t> </a:t>
            </a:r>
            <a:endParaRPr lang="en-GB" sz="600" dirty="0">
              <a:solidFill>
                <a:schemeClr val="bg1"/>
              </a:solidFill>
              <a:latin typeface="Calibri" panose="020F0502020204030204" pitchFamily="34" charset="0"/>
              <a:ea typeface="Calibri" panose="020F0502020204030204" pitchFamily="34" charset="0"/>
            </a:endParaRPr>
          </a:p>
          <a:p>
            <a:pPr marL="342900" lvl="0" indent="-342900" fontAlgn="base">
              <a:spcAft>
                <a:spcPts val="0"/>
              </a:spcAft>
              <a:buSzPts val="1000"/>
              <a:buFont typeface="Wingdings" panose="05000000000000000000" pitchFamily="2" charset="2"/>
              <a:buChar char=""/>
              <a:tabLst>
                <a:tab pos="457200" algn="l"/>
              </a:tabLst>
            </a:pPr>
            <a:r>
              <a:rPr lang="en-GB" sz="600" i="1" dirty="0">
                <a:solidFill>
                  <a:schemeClr val="bg1"/>
                </a:solidFill>
                <a:latin typeface="Arial" panose="020B0604020202020204" pitchFamily="34" charset="0"/>
                <a:ea typeface="Calibri" panose="020F0502020204030204" pitchFamily="34" charset="0"/>
              </a:rPr>
              <a:t>Any change required to file formats and allowable values</a:t>
            </a:r>
            <a:r>
              <a:rPr lang="en-GB" sz="600" dirty="0">
                <a:solidFill>
                  <a:schemeClr val="bg1"/>
                </a:solidFill>
                <a:latin typeface="Arial" panose="020B0604020202020204" pitchFamily="34" charset="0"/>
                <a:ea typeface="Calibri" panose="020F0502020204030204" pitchFamily="34" charset="0"/>
              </a:rPr>
              <a:t> </a:t>
            </a:r>
            <a:endParaRPr lang="en-GB" sz="600" dirty="0">
              <a:solidFill>
                <a:schemeClr val="bg1"/>
              </a:solidFill>
              <a:latin typeface="Calibri" panose="020F0502020204030204" pitchFamily="34" charset="0"/>
              <a:ea typeface="Calibri" panose="020F0502020204030204" pitchFamily="34" charset="0"/>
            </a:endParaRPr>
          </a:p>
          <a:p>
            <a:pPr marL="342900" lvl="0" indent="-342900" fontAlgn="base">
              <a:spcAft>
                <a:spcPts val="0"/>
              </a:spcAft>
              <a:buSzPts val="1000"/>
              <a:buFont typeface="Wingdings" panose="05000000000000000000" pitchFamily="2" charset="2"/>
              <a:buChar char=""/>
              <a:tabLst>
                <a:tab pos="457200" algn="l"/>
              </a:tabLst>
            </a:pPr>
            <a:r>
              <a:rPr lang="en-GB" sz="600" i="1" dirty="0">
                <a:solidFill>
                  <a:schemeClr val="bg1"/>
                </a:solidFill>
                <a:latin typeface="Arial" panose="020B0604020202020204" pitchFamily="34" charset="0"/>
                <a:ea typeface="Calibri" panose="020F0502020204030204" pitchFamily="34" charset="0"/>
              </a:rPr>
              <a:t>Change to UNC code communications</a:t>
            </a:r>
            <a:r>
              <a:rPr lang="en-GB" sz="600" dirty="0">
                <a:solidFill>
                  <a:schemeClr val="bg1"/>
                </a:solidFill>
                <a:latin typeface="Arial" panose="020B0604020202020204" pitchFamily="34" charset="0"/>
                <a:ea typeface="Calibri" panose="020F0502020204030204" pitchFamily="34" charset="0"/>
              </a:rPr>
              <a:t> </a:t>
            </a:r>
            <a:endParaRPr lang="en-GB" sz="600" dirty="0">
              <a:solidFill>
                <a:schemeClr val="bg1"/>
              </a:solidFill>
              <a:latin typeface="Calibri" panose="020F0502020204030204" pitchFamily="34" charset="0"/>
              <a:ea typeface="Calibri" panose="020F0502020204030204" pitchFamily="34" charset="0"/>
            </a:endParaRPr>
          </a:p>
          <a:p>
            <a:pPr marL="342900" lvl="0" indent="-342900" fontAlgn="base">
              <a:spcAft>
                <a:spcPts val="0"/>
              </a:spcAft>
              <a:buSzPts val="1000"/>
              <a:buFont typeface="Wingdings" panose="05000000000000000000" pitchFamily="2" charset="2"/>
              <a:buChar char=""/>
              <a:tabLst>
                <a:tab pos="457200" algn="l"/>
              </a:tabLst>
            </a:pPr>
            <a:r>
              <a:rPr lang="en-GB" sz="600" i="1" dirty="0">
                <a:solidFill>
                  <a:schemeClr val="bg1"/>
                </a:solidFill>
                <a:latin typeface="Arial" panose="020B0604020202020204" pitchFamily="34" charset="0"/>
                <a:ea typeface="Calibri" panose="020F0502020204030204" pitchFamily="34" charset="0"/>
              </a:rPr>
              <a:t>Any functional change to UK Link systems, including the full suite of UK Link Systems: the UK Link Network, UK Link Gemini, DES and CMS</a:t>
            </a:r>
            <a:r>
              <a:rPr lang="en-GB" sz="600" dirty="0">
                <a:solidFill>
                  <a:schemeClr val="bg1"/>
                </a:solidFill>
                <a:latin typeface="Arial" panose="020B0604020202020204" pitchFamily="34" charset="0"/>
                <a:ea typeface="Calibri" panose="020F0502020204030204" pitchFamily="34" charset="0"/>
              </a:rPr>
              <a:t> </a:t>
            </a:r>
            <a:endParaRPr lang="en-GB" sz="600" dirty="0">
              <a:solidFill>
                <a:schemeClr val="bg1"/>
              </a:solidFill>
              <a:latin typeface="Calibri" panose="020F0502020204030204" pitchFamily="34" charset="0"/>
              <a:ea typeface="Calibri" panose="020F0502020204030204" pitchFamily="34" charset="0"/>
            </a:endParaRPr>
          </a:p>
          <a:p>
            <a:pPr marL="342900" lvl="0" indent="-342900" fontAlgn="base">
              <a:spcAft>
                <a:spcPts val="0"/>
              </a:spcAft>
              <a:buSzPts val="1000"/>
              <a:buFont typeface="Wingdings" panose="05000000000000000000" pitchFamily="2" charset="2"/>
              <a:buChar char=""/>
              <a:tabLst>
                <a:tab pos="457200" algn="l"/>
              </a:tabLst>
            </a:pPr>
            <a:r>
              <a:rPr lang="en-GB" sz="600" i="1" dirty="0">
                <a:solidFill>
                  <a:schemeClr val="bg1"/>
                </a:solidFill>
                <a:latin typeface="Arial" panose="020B0604020202020204" pitchFamily="34" charset="0"/>
                <a:ea typeface="Calibri" panose="020F0502020204030204" pitchFamily="34" charset="0"/>
              </a:rPr>
              <a:t>Any change to the UK Link Manual including all interface documents, rejection codes, screens, etc.</a:t>
            </a:r>
            <a:r>
              <a:rPr lang="en-GB" sz="600" dirty="0">
                <a:solidFill>
                  <a:schemeClr val="bg1"/>
                </a:solidFill>
                <a:latin typeface="Times New Roman" panose="02020603050405020304" pitchFamily="18" charset="0"/>
                <a:ea typeface="Calibri" panose="020F0502020204030204" pitchFamily="34" charset="0"/>
              </a:rPr>
              <a:t> </a:t>
            </a:r>
            <a:endParaRPr lang="en-GB" sz="600" dirty="0">
              <a:solidFill>
                <a:schemeClr val="bg1"/>
              </a:solidFill>
              <a:latin typeface="Calibri" panose="020F0502020204030204" pitchFamily="34" charset="0"/>
              <a:ea typeface="Calibri" panose="020F0502020204030204" pitchFamily="34" charset="0"/>
            </a:endParaRPr>
          </a:p>
          <a:p>
            <a:r>
              <a:rPr lang="en-GB" sz="600" dirty="0">
                <a:solidFill>
                  <a:schemeClr val="bg1"/>
                </a:solidFill>
                <a:latin typeface="Calibri" panose="020F0502020204030204" pitchFamily="34" charset="0"/>
                <a:ea typeface="Calibri" panose="020F0502020204030204" pitchFamily="34" charset="0"/>
              </a:rPr>
              <a:t> </a:t>
            </a:r>
            <a:endParaRPr lang="en-GB" sz="600" dirty="0">
              <a:solidFill>
                <a:schemeClr val="bg1"/>
              </a:solidFill>
            </a:endParaRPr>
          </a:p>
        </p:txBody>
      </p:sp>
      <p:sp>
        <p:nvSpPr>
          <p:cNvPr id="17" name="TextBox 16">
            <a:extLst>
              <a:ext uri="{FF2B5EF4-FFF2-40B4-BE49-F238E27FC236}">
                <a16:creationId xmlns:a16="http://schemas.microsoft.com/office/drawing/2014/main" id="{41F28E67-27E7-48AD-AAF4-DA13914152F0}"/>
              </a:ext>
            </a:extLst>
          </p:cNvPr>
          <p:cNvSpPr txBox="1"/>
          <p:nvPr/>
        </p:nvSpPr>
        <p:spPr>
          <a:xfrm>
            <a:off x="6313278" y="1434104"/>
            <a:ext cx="2700554" cy="215444"/>
          </a:xfrm>
          <a:prstGeom prst="rect">
            <a:avLst/>
          </a:prstGeom>
          <a:noFill/>
        </p:spPr>
        <p:txBody>
          <a:bodyPr wrap="square" rtlCol="0">
            <a:spAutoFit/>
          </a:bodyPr>
          <a:lstStyle/>
          <a:p>
            <a:r>
              <a:rPr lang="en-GB" sz="800" b="1" dirty="0">
                <a:solidFill>
                  <a:schemeClr val="bg1"/>
                </a:solidFill>
              </a:rPr>
              <a:t>Assessment criteria of customer ‘impact’</a:t>
            </a:r>
          </a:p>
        </p:txBody>
      </p:sp>
    </p:spTree>
    <p:extLst>
      <p:ext uri="{BB962C8B-B14F-4D97-AF65-F5344CB8AC3E}">
        <p14:creationId xmlns:p14="http://schemas.microsoft.com/office/powerpoint/2010/main" val="1740534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fontScale="90000"/>
          </a:bodyPr>
          <a:lstStyle/>
          <a:p>
            <a:r>
              <a:rPr lang="en-GB" sz="3600" dirty="0">
                <a:latin typeface="Arial"/>
                <a:cs typeface="Arial"/>
              </a:rPr>
              <a:t>XRN 5321 - PAC ring-fenced budget reapportionment </a:t>
            </a:r>
          </a:p>
        </p:txBody>
      </p:sp>
    </p:spTree>
    <p:extLst>
      <p:ext uri="{BB962C8B-B14F-4D97-AF65-F5344CB8AC3E}">
        <p14:creationId xmlns:p14="http://schemas.microsoft.com/office/powerpoint/2010/main" val="2232925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95486"/>
            <a:ext cx="8229600" cy="415970"/>
          </a:xfrm>
        </p:spPr>
        <p:txBody>
          <a:bodyPr>
            <a:noAutofit/>
          </a:bodyPr>
          <a:lstStyle/>
          <a:p>
            <a:r>
              <a:rPr lang="en-GB" sz="2400" i="1" dirty="0"/>
              <a:t>Project 1stop </a:t>
            </a:r>
          </a:p>
        </p:txBody>
      </p:sp>
      <p:sp>
        <p:nvSpPr>
          <p:cNvPr id="4" name="TextBox 3">
            <a:extLst>
              <a:ext uri="{FF2B5EF4-FFF2-40B4-BE49-F238E27FC236}">
                <a16:creationId xmlns:a16="http://schemas.microsoft.com/office/drawing/2014/main" id="{6B82B1EE-395B-4C0A-9108-7D8FF511F78E}"/>
              </a:ext>
            </a:extLst>
          </p:cNvPr>
          <p:cNvSpPr txBox="1"/>
          <p:nvPr/>
        </p:nvSpPr>
        <p:spPr>
          <a:xfrm>
            <a:off x="460252" y="776157"/>
            <a:ext cx="8332240" cy="1169551"/>
          </a:xfrm>
          <a:prstGeom prst="rect">
            <a:avLst/>
          </a:prstGeom>
          <a:noFill/>
        </p:spPr>
        <p:txBody>
          <a:bodyPr wrap="square" rtlCol="0">
            <a:spAutoFit/>
          </a:bodyPr>
          <a:lstStyle/>
          <a:p>
            <a:pPr marL="171450" indent="-171450">
              <a:buFont typeface="Arial" panose="020B0604020202020204" pitchFamily="34" charset="0"/>
              <a:buChar char="•"/>
            </a:pPr>
            <a:r>
              <a:rPr lang="en-GB" sz="1000" dirty="0"/>
              <a:t>We propose to make improvements to the change-related pages on xoserve.com to improve customer experience and think this change (associated XRN to follow) is suitable for the ring-fenced budget </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000" dirty="0"/>
              <a:t>These changes will provide a ‘1-stop-shop’ for consumers of this content (e.g. DSG, ChMC, any individual or organisation that uses the information we share)</a:t>
            </a:r>
          </a:p>
          <a:p>
            <a:pPr marL="171450" indent="-171450">
              <a:buFont typeface="Arial" panose="020B0604020202020204" pitchFamily="34" charset="0"/>
              <a:buChar char="•"/>
            </a:pPr>
            <a:endParaRPr lang="en-GB" sz="1000" dirty="0"/>
          </a:p>
          <a:p>
            <a:pPr marL="171450" indent="-171450">
              <a:buFont typeface="Arial" panose="020B0604020202020204" pitchFamily="34" charset="0"/>
              <a:buChar char="•"/>
            </a:pPr>
            <a:r>
              <a:rPr lang="en-GB" sz="1000" b="1" u="sng" dirty="0"/>
              <a:t>We will be seeking your input</a:t>
            </a:r>
            <a:r>
              <a:rPr lang="en-GB" sz="1000" dirty="0"/>
              <a:t> (now and in upcoming dedicated sessions) </a:t>
            </a:r>
            <a:r>
              <a:rPr lang="en-GB" sz="1000" b="1" u="sng" dirty="0"/>
              <a:t>to build ‘user stories’ and prioritise them for delivery</a:t>
            </a:r>
            <a:r>
              <a:rPr lang="en-GB" sz="1000" dirty="0"/>
              <a:t> </a:t>
            </a:r>
          </a:p>
        </p:txBody>
      </p:sp>
      <p:sp>
        <p:nvSpPr>
          <p:cNvPr id="5" name="Speech Bubble: Rectangle 4">
            <a:extLst>
              <a:ext uri="{FF2B5EF4-FFF2-40B4-BE49-F238E27FC236}">
                <a16:creationId xmlns:a16="http://schemas.microsoft.com/office/drawing/2014/main" id="{388FB1D1-9956-42CA-8FA9-8942FAE51653}"/>
              </a:ext>
            </a:extLst>
          </p:cNvPr>
          <p:cNvSpPr/>
          <p:nvPr/>
        </p:nvSpPr>
        <p:spPr>
          <a:xfrm>
            <a:off x="186413" y="2641618"/>
            <a:ext cx="2736304" cy="630322"/>
          </a:xfrm>
          <a:prstGeom prst="wedgeRectCallout">
            <a:avLst>
              <a:gd name="adj1" fmla="val -21261"/>
              <a:gd name="adj2" fmla="val 74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050" dirty="0"/>
              <a:t>“</a:t>
            </a:r>
            <a:r>
              <a:rPr lang="en-GB" sz="1050" i="1" dirty="0"/>
              <a:t>I am a shipper and I only want to see the changes that impact me etc – without having to go into an embedded s/s in a ChMC slide</a:t>
            </a:r>
            <a:r>
              <a:rPr lang="en-GB" sz="1050" dirty="0"/>
              <a:t>”</a:t>
            </a:r>
          </a:p>
        </p:txBody>
      </p:sp>
      <p:sp>
        <p:nvSpPr>
          <p:cNvPr id="8" name="Speech Bubble: Rectangle 7">
            <a:extLst>
              <a:ext uri="{FF2B5EF4-FFF2-40B4-BE49-F238E27FC236}">
                <a16:creationId xmlns:a16="http://schemas.microsoft.com/office/drawing/2014/main" id="{2C6A89FB-9ABD-4F25-8FE1-46DC91C83250}"/>
              </a:ext>
            </a:extLst>
          </p:cNvPr>
          <p:cNvSpPr/>
          <p:nvPr/>
        </p:nvSpPr>
        <p:spPr>
          <a:xfrm>
            <a:off x="3809239" y="4173676"/>
            <a:ext cx="2736304" cy="630322"/>
          </a:xfrm>
          <a:prstGeom prst="wedgeRectCallout">
            <a:avLst>
              <a:gd name="adj1" fmla="val -23450"/>
              <a:gd name="adj2" fmla="val -88974"/>
            </a:avLst>
          </a:prstGeom>
          <a:solidFill>
            <a:srgbClr val="B1D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050" dirty="0">
                <a:solidFill>
                  <a:schemeClr val="tx1"/>
                </a:solidFill>
              </a:rPr>
              <a:t>“</a:t>
            </a:r>
            <a:r>
              <a:rPr lang="en-GB" sz="1050" i="1" dirty="0">
                <a:solidFill>
                  <a:schemeClr val="tx1"/>
                </a:solidFill>
              </a:rPr>
              <a:t>I want to be able to more easily navigate the UKL Manual so I can understand and visualise key gas industry processes”</a:t>
            </a:r>
            <a:r>
              <a:rPr lang="en-GB" sz="1050" dirty="0">
                <a:solidFill>
                  <a:schemeClr val="tx1"/>
                </a:solidFill>
              </a:rPr>
              <a:t> </a:t>
            </a:r>
          </a:p>
        </p:txBody>
      </p:sp>
      <p:sp>
        <p:nvSpPr>
          <p:cNvPr id="6" name="Thought Bubble: Cloud 5">
            <a:extLst>
              <a:ext uri="{FF2B5EF4-FFF2-40B4-BE49-F238E27FC236}">
                <a16:creationId xmlns:a16="http://schemas.microsoft.com/office/drawing/2014/main" id="{2C02F169-144C-4CE4-9749-FB0693B8574B}"/>
              </a:ext>
            </a:extLst>
          </p:cNvPr>
          <p:cNvSpPr/>
          <p:nvPr/>
        </p:nvSpPr>
        <p:spPr>
          <a:xfrm>
            <a:off x="60531" y="3770584"/>
            <a:ext cx="3412821" cy="630322"/>
          </a:xfrm>
          <a:prstGeom prst="cloudCallout">
            <a:avLst>
              <a:gd name="adj1" fmla="val -8379"/>
              <a:gd name="adj2" fmla="val -116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t>Let’s build ‘slice / dice’ options so different customers to get to relevant info quicker</a:t>
            </a:r>
          </a:p>
        </p:txBody>
      </p:sp>
      <p:sp>
        <p:nvSpPr>
          <p:cNvPr id="9" name="Thought Bubble: Cloud 8">
            <a:extLst>
              <a:ext uri="{FF2B5EF4-FFF2-40B4-BE49-F238E27FC236}">
                <a16:creationId xmlns:a16="http://schemas.microsoft.com/office/drawing/2014/main" id="{0F08B067-CF74-4AA0-B1F7-26701C9F98D9}"/>
              </a:ext>
            </a:extLst>
          </p:cNvPr>
          <p:cNvSpPr/>
          <p:nvPr/>
        </p:nvSpPr>
        <p:spPr>
          <a:xfrm>
            <a:off x="2987824" y="2973288"/>
            <a:ext cx="3412821" cy="630322"/>
          </a:xfrm>
          <a:prstGeom prst="cloudCallout">
            <a:avLst>
              <a:gd name="adj1" fmla="val 17805"/>
              <a:gd name="adj2" fmla="val 119017"/>
            </a:avLst>
          </a:prstGeom>
          <a:solidFill>
            <a:srgbClr val="B1D6E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tx1"/>
                </a:solidFill>
              </a:rPr>
              <a:t>Let’s build visual key process maps that can be updated when changes to them occur</a:t>
            </a:r>
          </a:p>
        </p:txBody>
      </p:sp>
      <p:sp>
        <p:nvSpPr>
          <p:cNvPr id="10" name="Speech Bubble: Rectangle 9">
            <a:extLst>
              <a:ext uri="{FF2B5EF4-FFF2-40B4-BE49-F238E27FC236}">
                <a16:creationId xmlns:a16="http://schemas.microsoft.com/office/drawing/2014/main" id="{C297DE98-148E-495F-88E9-25F1D4D0D9B2}"/>
              </a:ext>
            </a:extLst>
          </p:cNvPr>
          <p:cNvSpPr/>
          <p:nvPr/>
        </p:nvSpPr>
        <p:spPr>
          <a:xfrm>
            <a:off x="6329519" y="3455423"/>
            <a:ext cx="2736304" cy="630322"/>
          </a:xfrm>
          <a:prstGeom prst="wedgeRectCallout">
            <a:avLst>
              <a:gd name="adj1" fmla="val -23450"/>
              <a:gd name="adj2" fmla="val -88974"/>
            </a:avLst>
          </a:prstGeom>
          <a:solidFill>
            <a:srgbClr val="2B80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050" dirty="0">
                <a:solidFill>
                  <a:schemeClr val="bg1"/>
                </a:solidFill>
              </a:rPr>
              <a:t>“</a:t>
            </a:r>
            <a:r>
              <a:rPr lang="en-GB" sz="1050" i="1" dirty="0">
                <a:solidFill>
                  <a:schemeClr val="bg1"/>
                </a:solidFill>
              </a:rPr>
              <a:t>I want  the CP form on the website to be easier to list stated aims and benefits of my change”</a:t>
            </a:r>
            <a:r>
              <a:rPr lang="en-GB" sz="1050" dirty="0">
                <a:solidFill>
                  <a:schemeClr val="bg1"/>
                </a:solidFill>
              </a:rPr>
              <a:t> </a:t>
            </a:r>
          </a:p>
        </p:txBody>
      </p:sp>
      <p:sp>
        <p:nvSpPr>
          <p:cNvPr id="11" name="Thought Bubble: Cloud 10">
            <a:extLst>
              <a:ext uri="{FF2B5EF4-FFF2-40B4-BE49-F238E27FC236}">
                <a16:creationId xmlns:a16="http://schemas.microsoft.com/office/drawing/2014/main" id="{D2968F72-8F00-4B4B-87FB-FAB52B6EA3D2}"/>
              </a:ext>
            </a:extLst>
          </p:cNvPr>
          <p:cNvSpPr/>
          <p:nvPr/>
        </p:nvSpPr>
        <p:spPr>
          <a:xfrm>
            <a:off x="5731179" y="2144337"/>
            <a:ext cx="3412821" cy="630322"/>
          </a:xfrm>
          <a:prstGeom prst="cloudCallout">
            <a:avLst>
              <a:gd name="adj1" fmla="val 16351"/>
              <a:gd name="adj2" fmla="val 135886"/>
            </a:avLst>
          </a:prstGeom>
          <a:solidFill>
            <a:srgbClr val="2B80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bg1"/>
                </a:solidFill>
              </a:rPr>
              <a:t>Let’s update the form to drive good  conversations in ChMC re priority </a:t>
            </a:r>
          </a:p>
        </p:txBody>
      </p:sp>
    </p:spTree>
    <p:extLst>
      <p:ext uri="{BB962C8B-B14F-4D97-AF65-F5344CB8AC3E}">
        <p14:creationId xmlns:p14="http://schemas.microsoft.com/office/powerpoint/2010/main" val="8066082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23571"/>
            <a:ext cx="8262953" cy="3672408"/>
          </a:xfrm>
        </p:spPr>
        <p:txBody>
          <a:bodyPr>
            <a:normAutofit/>
          </a:bodyPr>
          <a:lstStyle/>
          <a:p>
            <a:r>
              <a:rPr lang="en-GB" dirty="0">
                <a:solidFill>
                  <a:srgbClr val="84B8DA"/>
                </a:solidFill>
              </a:rPr>
              <a:t>What are your ideas for how we can improve your experience of change via self-serve on xoserve.com?</a:t>
            </a:r>
            <a:br>
              <a:rPr lang="en-GB" dirty="0"/>
            </a:br>
            <a:br>
              <a:rPr lang="en-GB" dirty="0"/>
            </a:br>
            <a:r>
              <a:rPr lang="en-GB" dirty="0">
                <a:solidFill>
                  <a:srgbClr val="84B8DA"/>
                </a:solidFill>
              </a:rPr>
              <a:t>Do you agree </a:t>
            </a:r>
            <a:r>
              <a:rPr lang="en-GB" i="1" dirty="0">
                <a:solidFill>
                  <a:srgbClr val="84B8DA"/>
                </a:solidFill>
              </a:rPr>
              <a:t>1stop</a:t>
            </a:r>
            <a:r>
              <a:rPr lang="en-GB" dirty="0">
                <a:solidFill>
                  <a:srgbClr val="84B8DA"/>
                </a:solidFill>
              </a:rPr>
              <a:t> is a suitable candidate for accessing the ring-fenced budget?</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pic>
        <p:nvPicPr>
          <p:cNvPr id="6" name="Graphic 5" descr="Question mark">
            <a:extLst>
              <a:ext uri="{FF2B5EF4-FFF2-40B4-BE49-F238E27FC236}">
                <a16:creationId xmlns:a16="http://schemas.microsoft.com/office/drawing/2014/main" id="{F1980B0E-4A1E-441E-8B11-FC3CF97916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6912" y="159482"/>
            <a:ext cx="1512168" cy="1512168"/>
          </a:xfrm>
          <a:prstGeom prst="rect">
            <a:avLst/>
          </a:prstGeom>
        </p:spPr>
      </p:pic>
    </p:spTree>
    <p:extLst>
      <p:ext uri="{BB962C8B-B14F-4D97-AF65-F5344CB8AC3E}">
        <p14:creationId xmlns:p14="http://schemas.microsoft.com/office/powerpoint/2010/main" val="3901699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30" y="196059"/>
            <a:ext cx="8522642" cy="637580"/>
          </a:xfrm>
        </p:spPr>
        <p:txBody>
          <a:bodyPr>
            <a:noAutofit/>
          </a:bodyPr>
          <a:lstStyle/>
          <a:p>
            <a:r>
              <a:rPr lang="en-GB" sz="2400" dirty="0"/>
              <a:t>3. ChMC interactions with non-DSC-change-funded programmes </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4" name="TextBox 3">
            <a:extLst>
              <a:ext uri="{FF2B5EF4-FFF2-40B4-BE49-F238E27FC236}">
                <a16:creationId xmlns:a16="http://schemas.microsoft.com/office/drawing/2014/main" id="{FB880A25-A6BB-44A2-9DFD-A5C746B9835D}"/>
              </a:ext>
            </a:extLst>
          </p:cNvPr>
          <p:cNvSpPr txBox="1"/>
          <p:nvPr/>
        </p:nvSpPr>
        <p:spPr>
          <a:xfrm>
            <a:off x="400183" y="947528"/>
            <a:ext cx="8190945" cy="3416320"/>
          </a:xfrm>
          <a:prstGeom prst="rect">
            <a:avLst/>
          </a:prstGeom>
          <a:noFill/>
        </p:spPr>
        <p:txBody>
          <a:bodyPr wrap="square" rtlCol="0">
            <a:spAutoFit/>
          </a:bodyPr>
          <a:lstStyle/>
          <a:p>
            <a:pPr marL="285750" indent="-285750">
              <a:buFont typeface="Arial" panose="020B0604020202020204" pitchFamily="34" charset="0"/>
              <a:buChar char="•"/>
            </a:pPr>
            <a:r>
              <a:rPr lang="en-GB" b="1" dirty="0"/>
              <a:t>What are they </a:t>
            </a:r>
            <a:r>
              <a:rPr lang="en-GB" dirty="0"/>
              <a:t>- CSSC, CMS Rebuild, UK Link Cloud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What we do </a:t>
            </a:r>
            <a:r>
              <a:rPr lang="en-GB" dirty="0"/>
              <a:t>– when we need decisions on solution/design options we utilise existing governance framework (DSG, ChMC, solution/design change packs, outages).  We manage these approvals alongside ‘BAU’ decisions to help keep voting condensed - </a:t>
            </a:r>
            <a:r>
              <a:rPr lang="en-GB" b="1" dirty="0">
                <a:solidFill>
                  <a:srgbClr val="84B8DA"/>
                </a:solidFill>
              </a:rPr>
              <a:t>is this still a requirement, or is it confusing for people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What we don’t do </a:t>
            </a:r>
            <a:r>
              <a:rPr lang="en-GB" dirty="0"/>
              <a:t>– ask for approval of spend (EQR, BER etc) because the work is not being paid for via the DSC Change Budget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solidFill>
                  <a:srgbClr val="84B8DA"/>
                </a:solidFill>
              </a:rPr>
              <a:t>Does this work and what (if anything) should we do differently</a:t>
            </a:r>
          </a:p>
        </p:txBody>
      </p:sp>
      <p:pic>
        <p:nvPicPr>
          <p:cNvPr id="6" name="Graphic 5" descr="Question mark">
            <a:extLst>
              <a:ext uri="{FF2B5EF4-FFF2-40B4-BE49-F238E27FC236}">
                <a16:creationId xmlns:a16="http://schemas.microsoft.com/office/drawing/2014/main" id="{FC8295FD-F4CA-4A6D-89D7-CC8D61D2E65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24328" y="3855406"/>
            <a:ext cx="504056" cy="504056"/>
          </a:xfrm>
          <a:prstGeom prst="rect">
            <a:avLst/>
          </a:prstGeom>
        </p:spPr>
      </p:pic>
      <p:pic>
        <p:nvPicPr>
          <p:cNvPr id="7" name="Graphic 6" descr="Question mark">
            <a:extLst>
              <a:ext uri="{FF2B5EF4-FFF2-40B4-BE49-F238E27FC236}">
                <a16:creationId xmlns:a16="http://schemas.microsoft.com/office/drawing/2014/main" id="{AEB733A8-E8D5-448E-9EDB-C0F6DF3CCA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35696" y="2598432"/>
            <a:ext cx="495004" cy="495004"/>
          </a:xfrm>
          <a:prstGeom prst="rect">
            <a:avLst/>
          </a:prstGeom>
        </p:spPr>
      </p:pic>
    </p:spTree>
    <p:extLst>
      <p:ext uri="{BB962C8B-B14F-4D97-AF65-F5344CB8AC3E}">
        <p14:creationId xmlns:p14="http://schemas.microsoft.com/office/powerpoint/2010/main" val="5080746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5486"/>
            <a:ext cx="8712968" cy="637580"/>
          </a:xfrm>
        </p:spPr>
        <p:txBody>
          <a:bodyPr>
            <a:noAutofit/>
          </a:bodyPr>
          <a:lstStyle/>
          <a:p>
            <a:r>
              <a:rPr lang="en-GB" sz="2400" dirty="0"/>
              <a:t>4. Financial Analysis and Management Information Discussion </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4" name="TextBox 3">
            <a:extLst>
              <a:ext uri="{FF2B5EF4-FFF2-40B4-BE49-F238E27FC236}">
                <a16:creationId xmlns:a16="http://schemas.microsoft.com/office/drawing/2014/main" id="{F242B009-6588-4E73-B35F-4630280B46C2}"/>
              </a:ext>
            </a:extLst>
          </p:cNvPr>
          <p:cNvSpPr txBox="1"/>
          <p:nvPr/>
        </p:nvSpPr>
        <p:spPr>
          <a:xfrm>
            <a:off x="172852" y="987574"/>
            <a:ext cx="8582272" cy="3693319"/>
          </a:xfrm>
          <a:prstGeom prst="rect">
            <a:avLst/>
          </a:prstGeom>
          <a:noFill/>
        </p:spPr>
        <p:txBody>
          <a:bodyPr wrap="square" rtlCol="0">
            <a:spAutoFit/>
          </a:bodyPr>
          <a:lstStyle/>
          <a:p>
            <a:pPr marL="285750" indent="-285750">
              <a:buFont typeface="Arial" panose="020B0604020202020204" pitchFamily="34" charset="0"/>
              <a:buChar char="•"/>
            </a:pPr>
            <a:r>
              <a:rPr lang="en-GB" b="1" dirty="0"/>
              <a:t>What are we measuring (and will be publishing) </a:t>
            </a:r>
            <a:r>
              <a:rPr lang="en-GB" dirty="0"/>
              <a:t>– the evolution from initial estimate (High Level Solution Option) through the lifecycle and related refinements / fixing of cost (Evaluation Quotation Report, Business Evaluation Report) for changes that draw down on the DSC Change Budget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Why </a:t>
            </a:r>
            <a:r>
              <a:rPr lang="en-GB" dirty="0"/>
              <a:t>– to measure how accurate estimated costs (HLSO ‘t-shirt’ sizes) are in relation to costs ChMC are asked to approve and to use the statistics to articulate what we learn from one release to the next  </a:t>
            </a:r>
            <a:endParaRPr lang="en-GB" b="1" dirty="0">
              <a:solidFill>
                <a:srgbClr val="84B8DA"/>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What initial analysis shows us </a:t>
            </a:r>
            <a:r>
              <a:rPr lang="en-GB" dirty="0"/>
              <a:t>– that our estimates are becoming more accurate through each major release since t-shirt sizing was established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solidFill>
                  <a:srgbClr val="84B8DA"/>
                </a:solidFill>
              </a:rPr>
              <a:t>What else would be useful to see when we share findings in June ChMC </a:t>
            </a:r>
          </a:p>
        </p:txBody>
      </p:sp>
      <p:pic>
        <p:nvPicPr>
          <p:cNvPr id="5" name="Graphic 4" descr="Question mark">
            <a:extLst>
              <a:ext uri="{FF2B5EF4-FFF2-40B4-BE49-F238E27FC236}">
                <a16:creationId xmlns:a16="http://schemas.microsoft.com/office/drawing/2014/main" id="{09ACB38C-B697-4AE9-BC2D-2997338EB2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36927" y="4190574"/>
            <a:ext cx="504056" cy="504056"/>
          </a:xfrm>
          <a:prstGeom prst="rect">
            <a:avLst/>
          </a:prstGeom>
        </p:spPr>
      </p:pic>
    </p:spTree>
    <p:extLst>
      <p:ext uri="{BB962C8B-B14F-4D97-AF65-F5344CB8AC3E}">
        <p14:creationId xmlns:p14="http://schemas.microsoft.com/office/powerpoint/2010/main" val="5682863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536" y="227566"/>
            <a:ext cx="8658927" cy="637580"/>
          </a:xfrm>
        </p:spPr>
        <p:txBody>
          <a:bodyPr>
            <a:normAutofit/>
          </a:bodyPr>
          <a:lstStyle/>
          <a:p>
            <a:r>
              <a:rPr lang="en-GB" dirty="0"/>
              <a:t>5. Summary of Outcomes (post-meeting update) </a:t>
            </a:r>
          </a:p>
        </p:txBody>
      </p:sp>
      <p:sp>
        <p:nvSpPr>
          <p:cNvPr id="3" name="Rectangle 2"/>
          <p:cNvSpPr/>
          <p:nvPr/>
        </p:nvSpPr>
        <p:spPr>
          <a:xfrm>
            <a:off x="557519" y="915566"/>
            <a:ext cx="8424936" cy="416011"/>
          </a:xfrm>
          <a:prstGeom prst="rect">
            <a:avLst/>
          </a:prstGeom>
        </p:spPr>
        <p:txBody>
          <a:bodyPr wrap="square">
            <a:spAutoFit/>
          </a:bodyPr>
          <a:lstStyle/>
          <a:p>
            <a:pPr>
              <a:lnSpc>
                <a:spcPct val="150000"/>
              </a:lnSpc>
            </a:pPr>
            <a:endParaRPr lang="en-GB" sz="1600" dirty="0">
              <a:latin typeface="+mj-lt"/>
            </a:endParaRPr>
          </a:p>
        </p:txBody>
      </p:sp>
      <p:sp>
        <p:nvSpPr>
          <p:cNvPr id="5" name="TextBox 4">
            <a:extLst>
              <a:ext uri="{FF2B5EF4-FFF2-40B4-BE49-F238E27FC236}">
                <a16:creationId xmlns:a16="http://schemas.microsoft.com/office/drawing/2014/main" id="{2A37F94A-76E3-4E6C-BEC6-88F1A706D4A3}"/>
              </a:ext>
            </a:extLst>
          </p:cNvPr>
          <p:cNvSpPr txBox="1"/>
          <p:nvPr/>
        </p:nvSpPr>
        <p:spPr>
          <a:xfrm>
            <a:off x="461313" y="833066"/>
            <a:ext cx="8370895" cy="5016758"/>
          </a:xfrm>
          <a:prstGeom prst="rect">
            <a:avLst/>
          </a:prstGeom>
          <a:noFill/>
        </p:spPr>
        <p:txBody>
          <a:bodyPr wrap="square" rtlCol="0">
            <a:spAutoFit/>
          </a:bodyPr>
          <a:lstStyle/>
          <a:p>
            <a:pPr indent="-228600"/>
            <a:r>
              <a:rPr lang="en-GB" sz="1000" dirty="0"/>
              <a:t>2. ‘Xoserve Change Fund’</a:t>
            </a:r>
          </a:p>
          <a:p>
            <a:pPr indent="-228600">
              <a:buFont typeface="Wingdings" panose="05000000000000000000" pitchFamily="2" charset="2"/>
              <a:buChar char="§"/>
            </a:pPr>
            <a:r>
              <a:rPr lang="en-GB" sz="1000" dirty="0">
                <a:solidFill>
                  <a:srgbClr val="2B80B1"/>
                </a:solidFill>
              </a:rPr>
              <a:t>Further thought has gone into how we can make the most effective use of this pot of money (formally approved into the DSC Change Budget via BP21), while allaying any concerns raised in February ChMC re XRN 5327 (which was deferred pending discussion in the sub-committee)</a:t>
            </a:r>
          </a:p>
          <a:p>
            <a:pPr indent="-228600">
              <a:buFont typeface="Wingdings" panose="05000000000000000000" pitchFamily="2" charset="2"/>
              <a:buChar char="§"/>
            </a:pPr>
            <a:r>
              <a:rPr lang="en-GB" sz="1000" dirty="0">
                <a:solidFill>
                  <a:srgbClr val="2B80B1"/>
                </a:solidFill>
              </a:rPr>
              <a:t>Instead of using the money to deliver small scale / non-customer impacting UK Link change requests (CRs) with more flexibility than major/minor release windows allow, the CDSP believes it can utilise some of these funds (how much is to be determined following consultation with ChMC / sub-committee on priorities and then with Correla on delivery costs) to make improvements to the change process itself, focussing at first on the change-related content on Xoserve.com</a:t>
            </a:r>
          </a:p>
          <a:p>
            <a:pPr indent="-228600">
              <a:buFont typeface="Wingdings" panose="05000000000000000000" pitchFamily="2" charset="2"/>
              <a:buChar char="§"/>
            </a:pPr>
            <a:r>
              <a:rPr lang="en-GB" sz="1000" dirty="0">
                <a:solidFill>
                  <a:srgbClr val="2B80B1"/>
                </a:solidFill>
              </a:rPr>
              <a:t>This is to make the experience of using xo.com for change related activity easier, so that the consumers of change info have more opportunity to self-serve and can navigate to what they need to know quicker and more intuitively. </a:t>
            </a:r>
          </a:p>
          <a:p>
            <a:pPr indent="-228600">
              <a:buFont typeface="Wingdings" panose="05000000000000000000" pitchFamily="2" charset="2"/>
              <a:buChar char="§"/>
            </a:pPr>
            <a:r>
              <a:rPr lang="en-GB" sz="1000" dirty="0">
                <a:solidFill>
                  <a:srgbClr val="2B80B1"/>
                </a:solidFill>
              </a:rPr>
              <a:t>This work will be packaged-up under </a:t>
            </a:r>
            <a:r>
              <a:rPr lang="en-GB" sz="1000" b="1" i="1" dirty="0">
                <a:solidFill>
                  <a:srgbClr val="2B80B1"/>
                </a:solidFill>
              </a:rPr>
              <a:t>Project 1stop </a:t>
            </a:r>
            <a:r>
              <a:rPr lang="en-GB" sz="1000" dirty="0">
                <a:solidFill>
                  <a:srgbClr val="2B80B1"/>
                </a:solidFill>
              </a:rPr>
              <a:t>with ChMC and the sub-committee driving priority of delivery of user stories identified (by customers)</a:t>
            </a:r>
          </a:p>
          <a:p>
            <a:pPr indent="-228600">
              <a:buFont typeface="Wingdings" panose="05000000000000000000" pitchFamily="2" charset="2"/>
              <a:buChar char="§"/>
            </a:pPr>
            <a:r>
              <a:rPr lang="en-GB" sz="1000" dirty="0">
                <a:solidFill>
                  <a:srgbClr val="2B80B1"/>
                </a:solidFill>
              </a:rPr>
              <a:t>A CR XRN for ‘</a:t>
            </a:r>
            <a:r>
              <a:rPr lang="en-GB" sz="1000" i="1" dirty="0">
                <a:solidFill>
                  <a:srgbClr val="2B80B1"/>
                </a:solidFill>
              </a:rPr>
              <a:t>Project 1stop</a:t>
            </a:r>
            <a:r>
              <a:rPr lang="en-GB" sz="1000" dirty="0">
                <a:solidFill>
                  <a:srgbClr val="2B80B1"/>
                </a:solidFill>
              </a:rPr>
              <a:t>’ to be raised and formally introduced in June’s ChMC with a page on Xo.com dedicated to it when appropriate.  Customer concerns over lack of governance / transparency of cost drawdown and any risk of CDSP making ‘ungoverned’ changes therefor will be avoided, with new opportunities to drive efficiencies created.</a:t>
            </a:r>
          </a:p>
          <a:p>
            <a:pPr marL="228600" indent="-228600">
              <a:buAutoNum type="arabicPeriod" startAt="2"/>
            </a:pPr>
            <a:endParaRPr lang="en-GB" sz="1000" dirty="0"/>
          </a:p>
          <a:p>
            <a:pPr marL="228600" indent="-228600">
              <a:buAutoNum type="arabicPeriod" startAt="3"/>
            </a:pPr>
            <a:r>
              <a:rPr lang="en-GB" sz="1000" dirty="0"/>
              <a:t>ChMC interactions with non-DSC-change-funded change programmes</a:t>
            </a:r>
          </a:p>
          <a:p>
            <a:pPr marL="171450" indent="-171450">
              <a:buFont typeface="Wingdings" panose="05000000000000000000" pitchFamily="2" charset="2"/>
              <a:buChar char="§"/>
            </a:pPr>
            <a:r>
              <a:rPr lang="en-GB" sz="1000" dirty="0">
                <a:solidFill>
                  <a:srgbClr val="2B80B1"/>
                </a:solidFill>
              </a:rPr>
              <a:t>Agreement that non-DSC budget-impacting investment projects need to continue to come to ChMC for updates with greater clarity in material produced on website / in the committee as to how each project fits into total change delivery ‘POAP’ </a:t>
            </a:r>
          </a:p>
          <a:p>
            <a:pPr marL="171450" indent="-171450">
              <a:buFont typeface="Wingdings" panose="05000000000000000000" pitchFamily="2" charset="2"/>
              <a:buChar char="§"/>
            </a:pPr>
            <a:r>
              <a:rPr lang="en-GB" sz="1000" dirty="0">
                <a:solidFill>
                  <a:srgbClr val="2B80B1"/>
                </a:solidFill>
              </a:rPr>
              <a:t>CDSP took action to explore whether updates on these investments were as detailed as required in CoMC and report back to attendees / wider DSC committee members on improvements </a:t>
            </a:r>
          </a:p>
          <a:p>
            <a:pPr marL="342900" indent="-342900">
              <a:buFont typeface="+mj-lt"/>
              <a:buAutoNum type="arabicPeriod"/>
            </a:pPr>
            <a:endParaRPr lang="en-GB" sz="1000" dirty="0"/>
          </a:p>
          <a:p>
            <a:pPr marL="228600" indent="-228600">
              <a:buAutoNum type="arabicPeriod" startAt="4"/>
            </a:pPr>
            <a:r>
              <a:rPr lang="en-GB" sz="1000" dirty="0"/>
              <a:t>Financial Analysis and Management Information Discussion </a:t>
            </a:r>
          </a:p>
          <a:p>
            <a:pPr marL="171450" indent="-171450">
              <a:buFont typeface="Wingdings" panose="05000000000000000000" pitchFamily="2" charset="2"/>
              <a:buChar char="§"/>
            </a:pPr>
            <a:r>
              <a:rPr lang="en-GB" sz="1000" dirty="0">
                <a:solidFill>
                  <a:srgbClr val="2B80B1"/>
                </a:solidFill>
              </a:rPr>
              <a:t>Xoserve planning to bring some analysis of how costs evolve from initial estimates (HLSO) through to CCR, starting with major releases</a:t>
            </a:r>
          </a:p>
          <a:p>
            <a:pPr marL="171450" indent="-171450">
              <a:buFont typeface="Wingdings" panose="05000000000000000000" pitchFamily="2" charset="2"/>
              <a:buChar char="§"/>
            </a:pPr>
            <a:r>
              <a:rPr lang="en-GB" sz="1000" dirty="0">
                <a:solidFill>
                  <a:srgbClr val="2B80B1"/>
                </a:solidFill>
              </a:rPr>
              <a:t>Sub-committee would also like to see evidence that lessons are being learned and costs becoming more accurate</a:t>
            </a:r>
          </a:p>
          <a:p>
            <a:pPr marL="171450" indent="-171450">
              <a:buFont typeface="Wingdings" panose="05000000000000000000" pitchFamily="2" charset="2"/>
              <a:buChar char="§"/>
            </a:pPr>
            <a:r>
              <a:rPr lang="en-GB" sz="1000" dirty="0">
                <a:solidFill>
                  <a:srgbClr val="2B80B1"/>
                </a:solidFill>
              </a:rPr>
              <a:t>Despite being pragmatic in recognising that HLSOs are high level estimates and can’t be detailed, sub-committee would like to know the elements that make up a HLSO, which can be shared in the scheduled  </a:t>
            </a:r>
          </a:p>
          <a:p>
            <a:pPr marL="342900" indent="-342900">
              <a:buFont typeface="+mj-lt"/>
              <a:buAutoNum type="arabicPeriod"/>
            </a:pPr>
            <a:endParaRPr lang="en-GB" sz="1000" dirty="0"/>
          </a:p>
          <a:p>
            <a:pPr marL="342900" indent="-342900">
              <a:buFont typeface="+mj-lt"/>
              <a:buAutoNum type="arabicPeriod"/>
            </a:pPr>
            <a:endParaRPr lang="en-GB" sz="1000" dirty="0"/>
          </a:p>
          <a:p>
            <a:pPr marL="342900" indent="-342900">
              <a:buFont typeface="+mj-lt"/>
              <a:buAutoNum type="arabicPeriod"/>
            </a:pPr>
            <a:endParaRPr lang="en-GB" sz="1000" dirty="0"/>
          </a:p>
          <a:p>
            <a:pPr marL="342900" indent="-342900">
              <a:buFont typeface="+mj-lt"/>
              <a:buAutoNum type="arabicPeriod"/>
            </a:pPr>
            <a:endParaRPr lang="en-GB" sz="1000" dirty="0"/>
          </a:p>
          <a:p>
            <a:pPr marL="285750" indent="-285750">
              <a:buFont typeface="Arial" panose="020B0604020202020204" pitchFamily="34" charset="0"/>
              <a:buChar char="•"/>
            </a:pPr>
            <a:endParaRPr lang="en-GB" sz="1000" dirty="0"/>
          </a:p>
          <a:p>
            <a:pPr marL="285750" indent="-285750">
              <a:buFont typeface="Arial" panose="020B0604020202020204" pitchFamily="34" charset="0"/>
              <a:buChar char="•"/>
            </a:pPr>
            <a:endParaRPr lang="en-GB" sz="1000" dirty="0"/>
          </a:p>
        </p:txBody>
      </p:sp>
    </p:spTree>
    <p:extLst>
      <p:ext uri="{BB962C8B-B14F-4D97-AF65-F5344CB8AC3E}">
        <p14:creationId xmlns:p14="http://schemas.microsoft.com/office/powerpoint/2010/main" val="2051403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24820863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B9AD-DBC4-49BB-84C3-893A069405D4}"/>
              </a:ext>
            </a:extLst>
          </p:cNvPr>
          <p:cNvSpPr>
            <a:spLocks noGrp="1"/>
          </p:cNvSpPr>
          <p:nvPr>
            <p:ph type="title"/>
          </p:nvPr>
        </p:nvSpPr>
        <p:spPr/>
        <p:txBody>
          <a:bodyPr/>
          <a:lstStyle/>
          <a:p>
            <a:r>
              <a:rPr lang="en-GB" dirty="0"/>
              <a:t>Outages</a:t>
            </a:r>
          </a:p>
        </p:txBody>
      </p:sp>
      <p:graphicFrame>
        <p:nvGraphicFramePr>
          <p:cNvPr id="3" name="Table 2">
            <a:extLst>
              <a:ext uri="{FF2B5EF4-FFF2-40B4-BE49-F238E27FC236}">
                <a16:creationId xmlns:a16="http://schemas.microsoft.com/office/drawing/2014/main" id="{A5368331-96D9-4D5E-9A1B-4032314CFC2C}"/>
              </a:ext>
            </a:extLst>
          </p:cNvPr>
          <p:cNvGraphicFramePr>
            <a:graphicFrameLocks noGrp="1"/>
          </p:cNvGraphicFramePr>
          <p:nvPr>
            <p:extLst>
              <p:ext uri="{D42A27DB-BD31-4B8C-83A1-F6EECF244321}">
                <p14:modId xmlns:p14="http://schemas.microsoft.com/office/powerpoint/2010/main" val="676431245"/>
              </p:ext>
            </p:extLst>
          </p:nvPr>
        </p:nvGraphicFramePr>
        <p:xfrm>
          <a:off x="230909" y="761058"/>
          <a:ext cx="8758380" cy="3995094"/>
        </p:xfrm>
        <a:graphic>
          <a:graphicData uri="http://schemas.openxmlformats.org/drawingml/2006/table">
            <a:tbl>
              <a:tblPr/>
              <a:tblGrid>
                <a:gridCol w="644084">
                  <a:extLst>
                    <a:ext uri="{9D8B030D-6E8A-4147-A177-3AD203B41FA5}">
                      <a16:colId xmlns:a16="http://schemas.microsoft.com/office/drawing/2014/main" val="2472473222"/>
                    </a:ext>
                  </a:extLst>
                </a:gridCol>
                <a:gridCol w="711134">
                  <a:extLst>
                    <a:ext uri="{9D8B030D-6E8A-4147-A177-3AD203B41FA5}">
                      <a16:colId xmlns:a16="http://schemas.microsoft.com/office/drawing/2014/main" val="3095701061"/>
                    </a:ext>
                  </a:extLst>
                </a:gridCol>
                <a:gridCol w="611397">
                  <a:extLst>
                    <a:ext uri="{9D8B030D-6E8A-4147-A177-3AD203B41FA5}">
                      <a16:colId xmlns:a16="http://schemas.microsoft.com/office/drawing/2014/main" val="363225878"/>
                    </a:ext>
                  </a:extLst>
                </a:gridCol>
                <a:gridCol w="625375">
                  <a:extLst>
                    <a:ext uri="{9D8B030D-6E8A-4147-A177-3AD203B41FA5}">
                      <a16:colId xmlns:a16="http://schemas.microsoft.com/office/drawing/2014/main" val="277183297"/>
                    </a:ext>
                  </a:extLst>
                </a:gridCol>
                <a:gridCol w="569464">
                  <a:extLst>
                    <a:ext uri="{9D8B030D-6E8A-4147-A177-3AD203B41FA5}">
                      <a16:colId xmlns:a16="http://schemas.microsoft.com/office/drawing/2014/main" val="571426060"/>
                    </a:ext>
                  </a:extLst>
                </a:gridCol>
                <a:gridCol w="583442">
                  <a:extLst>
                    <a:ext uri="{9D8B030D-6E8A-4147-A177-3AD203B41FA5}">
                      <a16:colId xmlns:a16="http://schemas.microsoft.com/office/drawing/2014/main" val="2726484453"/>
                    </a:ext>
                  </a:extLst>
                </a:gridCol>
                <a:gridCol w="3598363">
                  <a:extLst>
                    <a:ext uri="{9D8B030D-6E8A-4147-A177-3AD203B41FA5}">
                      <a16:colId xmlns:a16="http://schemas.microsoft.com/office/drawing/2014/main" val="1095785511"/>
                    </a:ext>
                  </a:extLst>
                </a:gridCol>
                <a:gridCol w="1415121">
                  <a:extLst>
                    <a:ext uri="{9D8B030D-6E8A-4147-A177-3AD203B41FA5}">
                      <a16:colId xmlns:a16="http://schemas.microsoft.com/office/drawing/2014/main" val="19527211"/>
                    </a:ext>
                  </a:extLst>
                </a:gridCol>
              </a:tblGrid>
              <a:tr h="203928">
                <a:tc gridSpan="8">
                  <a:txBody>
                    <a:bodyPr/>
                    <a:lstStyle/>
                    <a:p>
                      <a:pPr algn="ctr" fontAlgn="ctr"/>
                      <a:r>
                        <a:rPr lang="en-GB" sz="1100" b="1" i="0" u="none" strike="noStrike">
                          <a:solidFill>
                            <a:srgbClr val="000000"/>
                          </a:solidFill>
                          <a:effectLst/>
                          <a:latin typeface="Arial" panose="020B0604020202020204" pitchFamily="34" charset="0"/>
                        </a:rPr>
                        <a:t>Outages</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60921394"/>
                  </a:ext>
                </a:extLst>
              </a:tr>
              <a:tr h="167862">
                <a:tc rowSpan="2">
                  <a:txBody>
                    <a:bodyPr/>
                    <a:lstStyle/>
                    <a:p>
                      <a:pPr algn="ctr" fontAlgn="ctr"/>
                      <a:r>
                        <a:rPr lang="en-GB" sz="900" b="0" i="0" u="none" strike="noStrike">
                          <a:solidFill>
                            <a:srgbClr val="000000"/>
                          </a:solidFill>
                          <a:effectLst/>
                          <a:latin typeface="Arial" panose="020B0604020202020204" pitchFamily="34" charset="0"/>
                        </a:rPr>
                        <a:t>Change  Request Number</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GB" sz="900" b="0" i="0" u="none" strike="noStrike">
                          <a:solidFill>
                            <a:srgbClr val="000000"/>
                          </a:solidFill>
                          <a:effectLst/>
                          <a:latin typeface="Arial" panose="020B0604020202020204" pitchFamily="34" charset="0"/>
                        </a:rPr>
                        <a:t>Impacted System</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5">
                  <a:txBody>
                    <a:bodyPr/>
                    <a:lstStyle/>
                    <a:p>
                      <a:pPr algn="ctr" fontAlgn="ctr"/>
                      <a:r>
                        <a:rPr lang="en-GB" sz="900" b="0" i="0" u="none" strike="noStrike">
                          <a:solidFill>
                            <a:srgbClr val="000000"/>
                          </a:solidFill>
                          <a:effectLst/>
                          <a:latin typeface="Arial" panose="020B0604020202020204" pitchFamily="34" charset="0"/>
                        </a:rPr>
                        <a:t>Outage Duration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900" b="0" i="0" u="none" strike="noStrike">
                          <a:solidFill>
                            <a:srgbClr val="000000"/>
                          </a:solidFill>
                          <a:effectLst/>
                          <a:latin typeface="Arial" panose="020B0604020202020204" pitchFamily="34" charset="0"/>
                        </a:rPr>
                        <a:t>Committee Notified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4117526320"/>
                  </a:ext>
                </a:extLst>
              </a:tr>
              <a:tr h="324595">
                <a:tc vMerge="1">
                  <a:txBody>
                    <a:bodyPr/>
                    <a:lstStyle/>
                    <a:p>
                      <a:endParaRPr lang="en-GB"/>
                    </a:p>
                  </a:txBody>
                  <a:tcPr/>
                </a:tc>
                <a:tc vMerge="1">
                  <a:txBody>
                    <a:bodyPr/>
                    <a:lstStyle/>
                    <a:p>
                      <a:endParaRPr lang="en-GB"/>
                    </a:p>
                  </a:txBody>
                  <a:tcPr/>
                </a:tc>
                <a:tc>
                  <a:txBody>
                    <a:bodyPr/>
                    <a:lstStyle/>
                    <a:p>
                      <a:pPr algn="ctr" fontAlgn="ctr"/>
                      <a:r>
                        <a:rPr lang="en-GB" sz="900" b="0" i="0" u="none" strike="noStrike">
                          <a:solidFill>
                            <a:srgbClr val="000000"/>
                          </a:solidFill>
                          <a:effectLst/>
                          <a:latin typeface="Arial" panose="020B0604020202020204" pitchFamily="34" charset="0"/>
                        </a:rPr>
                        <a:t>Start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Start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End Date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dirty="0">
                          <a:solidFill>
                            <a:srgbClr val="000000"/>
                          </a:solidFill>
                          <a:effectLst/>
                          <a:latin typeface="Arial" panose="020B0604020202020204" pitchFamily="34" charset="0"/>
                        </a:rPr>
                        <a:t>End Time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a:txBody>
                    <a:bodyPr/>
                    <a:lstStyle/>
                    <a:p>
                      <a:pPr algn="ctr" fontAlgn="ctr"/>
                      <a:r>
                        <a:rPr lang="en-GB" sz="900" b="0" i="0" u="none" strike="noStrike">
                          <a:solidFill>
                            <a:srgbClr val="000000"/>
                          </a:solidFill>
                          <a:effectLst/>
                          <a:latin typeface="Arial" panose="020B0604020202020204" pitchFamily="34" charset="0"/>
                        </a:rPr>
                        <a:t>Brief Description</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vMerge="1">
                  <a:txBody>
                    <a:bodyPr/>
                    <a:lstStyle/>
                    <a:p>
                      <a:endParaRPr lang="en-GB"/>
                    </a:p>
                  </a:txBody>
                  <a:tcPr/>
                </a:tc>
                <a:extLst>
                  <a:ext uri="{0D108BD9-81ED-4DB2-BD59-A6C34878D82A}">
                    <a16:rowId xmlns:a16="http://schemas.microsoft.com/office/drawing/2014/main" val="1835409728"/>
                  </a:ext>
                </a:extLst>
              </a:tr>
              <a:tr h="1141647">
                <a:tc>
                  <a:txBody>
                    <a:bodyPr/>
                    <a:lstStyle/>
                    <a:p>
                      <a:pPr algn="ctr" fontAlgn="ctr"/>
                      <a:r>
                        <a:rPr lang="en-GB" sz="700" b="0" i="0" u="none" strike="noStrike">
                          <a:solidFill>
                            <a:srgbClr val="000000"/>
                          </a:solidFill>
                          <a:effectLst/>
                          <a:latin typeface="Arial" panose="020B0604020202020204" pitchFamily="34" charset="0"/>
                        </a:rPr>
                        <a:t>CHG0031092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Gemini</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15/05/2021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03:15</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15/05/2021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highlight>
                            <a:srgbClr val="FFFF00"/>
                          </a:highlight>
                          <a:latin typeface="Arial" panose="020B0604020202020204" pitchFamily="34" charset="0"/>
                        </a:rPr>
                        <a:t>07:30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Gemini Disaster Recovery Test 2021</a:t>
                      </a: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This is an annual activity to confirm Gemini services can be migrated to a secondary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 location should there be a catastrophic failure within the primary data </a:t>
                      </a:r>
                      <a:r>
                        <a:rPr lang="en-US" sz="700" b="0" i="0" u="none" strike="noStrike" dirty="0" err="1">
                          <a:solidFill>
                            <a:srgbClr val="000000"/>
                          </a:solidFill>
                          <a:effectLst/>
                          <a:latin typeface="Arial" panose="020B0604020202020204" pitchFamily="34" charset="0"/>
                        </a:rPr>
                        <a:t>centre</a:t>
                      </a:r>
                      <a:r>
                        <a:rPr lang="en-US" sz="700" b="0" i="0" u="none" strike="noStrike" dirty="0">
                          <a:solidFill>
                            <a:srgbClr val="000000"/>
                          </a:solidFill>
                          <a:effectLst/>
                          <a:latin typeface="Arial" panose="020B0604020202020204" pitchFamily="34" charset="0"/>
                        </a:rPr>
                        <a:t>.</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Gemini services will failover from the primary site to the secondary site.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The activity starts within the scheduled maintenance window and the system will operate normally during times where there is no outage. </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highlight>
                            <a:srgbClr val="FFFF00"/>
                          </a:highlight>
                          <a:latin typeface="Arial" panose="020B0604020202020204" pitchFamily="34" charset="0"/>
                        </a:rPr>
                        <a:t>Note: The activity starts within the scheduled Gemini maintenance window and continues to the times specified</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10/02/2021</a:t>
                      </a:r>
                      <a:br>
                        <a:rPr lang="en-US" sz="700" b="0" i="0" u="none" strike="noStrike">
                          <a:solidFill>
                            <a:srgbClr val="000000"/>
                          </a:solidFill>
                          <a:effectLst/>
                          <a:latin typeface="Arial" panose="020B0604020202020204" pitchFamily="34" charset="0"/>
                        </a:rPr>
                      </a:b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12/05/2021</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Time updated from 8:30 to 7:30</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Updated note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830829"/>
                  </a:ext>
                </a:extLst>
              </a:tr>
              <a:tr h="889184">
                <a:tc>
                  <a:txBody>
                    <a:bodyPr/>
                    <a:lstStyle/>
                    <a:p>
                      <a:pPr algn="ctr" fontAlgn="ctr"/>
                      <a:r>
                        <a:rPr lang="en-GB" sz="700" b="0" i="0" u="none" strike="noStrike">
                          <a:solidFill>
                            <a:srgbClr val="000000"/>
                          </a:solidFill>
                          <a:effectLst/>
                          <a:latin typeface="Arial" panose="020B0604020202020204" pitchFamily="34" charset="0"/>
                        </a:rPr>
                        <a:t>CHG0031092</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Gemini</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16/05/2021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03:00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16/05/2021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highlight>
                            <a:srgbClr val="FFFF00"/>
                          </a:highlight>
                          <a:latin typeface="Arial" panose="020B0604020202020204" pitchFamily="34" charset="0"/>
                        </a:rPr>
                        <a:t>07:30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Gemini Disaster Recovery Test 2021</a:t>
                      </a: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During this phase of the test Gemini services will failback from the secondary site to the primary site.</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Again the activity starts within the scheduled maintenance window and the system will operate normally during times where there is no outage.</a:t>
                      </a: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highlight>
                            <a:srgbClr val="FFFF00"/>
                          </a:highlight>
                          <a:latin typeface="Arial" panose="020B0604020202020204" pitchFamily="34" charset="0"/>
                        </a:rPr>
                        <a:t>Note: The activity starts within the scheduled Gemini maintenance window and continues to the times specified</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effectLst/>
                          <a:latin typeface="Arial" panose="020B0604020202020204" pitchFamily="34" charset="0"/>
                        </a:rPr>
                        <a:t>10/02/2021</a:t>
                      </a:r>
                      <a:br>
                        <a:rPr lang="en-US" sz="700" b="0" i="0" u="none" strike="noStrike">
                          <a:solidFill>
                            <a:srgbClr val="000000"/>
                          </a:solidFill>
                          <a:effectLst/>
                          <a:latin typeface="Arial" panose="020B0604020202020204" pitchFamily="34" charset="0"/>
                        </a:rPr>
                      </a:b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12/05/2021</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Time updated from 8:30 to 7:30</a:t>
                      </a:r>
                      <a:br>
                        <a:rPr lang="en-US" sz="700" b="0" i="0" u="none" strike="noStrike">
                          <a:solidFill>
                            <a:srgbClr val="000000"/>
                          </a:solidFill>
                          <a:effectLst/>
                          <a:latin typeface="Arial" panose="020B0604020202020204" pitchFamily="34" charset="0"/>
                        </a:rPr>
                      </a:br>
                      <a:r>
                        <a:rPr lang="en-US" sz="700" b="0" i="0" u="none" strike="noStrike">
                          <a:solidFill>
                            <a:srgbClr val="000000"/>
                          </a:solidFill>
                          <a:effectLst/>
                          <a:latin typeface="Arial" panose="020B0604020202020204" pitchFamily="34" charset="0"/>
                        </a:rPr>
                        <a:t>Updated note</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3514294"/>
                  </a:ext>
                </a:extLst>
              </a:tr>
              <a:tr h="1267878">
                <a:tc>
                  <a:txBody>
                    <a:bodyPr/>
                    <a:lstStyle/>
                    <a:p>
                      <a:pPr algn="ctr" fontAlgn="ctr"/>
                      <a:r>
                        <a:rPr lang="en-GB" sz="700" b="0" i="0" u="none" strike="noStrike">
                          <a:solidFill>
                            <a:srgbClr val="000000"/>
                          </a:solidFill>
                          <a:effectLst/>
                          <a:latin typeface="Arial" panose="020B0604020202020204" pitchFamily="34" charset="0"/>
                        </a:rPr>
                        <a:t>CHG0031070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Arial" panose="020B0604020202020204" pitchFamily="34" charset="0"/>
                        </a:rPr>
                        <a:t>EFT</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11/06/2021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05:00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13/06/2021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06:00</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US" sz="700" b="1" i="0" u="sng" strike="noStrike" dirty="0">
                          <a:solidFill>
                            <a:srgbClr val="000000"/>
                          </a:solidFill>
                          <a:effectLst/>
                          <a:latin typeface="Arial" panose="020B0604020202020204" pitchFamily="34" charset="0"/>
                        </a:rPr>
                        <a:t>EFT Disaster Recovery Test 2021</a:t>
                      </a:r>
                      <a:br>
                        <a:rPr lang="en-US" sz="700" b="1" i="0" u="sng" strike="noStrike" dirty="0">
                          <a:solidFill>
                            <a:srgbClr val="000000"/>
                          </a:solidFill>
                          <a:effectLst/>
                          <a:latin typeface="Arial" panose="020B0604020202020204" pitchFamily="34" charset="0"/>
                        </a:rPr>
                      </a:br>
                      <a:br>
                        <a:rPr lang="en-US" sz="700" b="1" i="0" u="sng"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As part of our annual disaster recovery testing the EFT application will run solely out of our primary and then secondary </a:t>
                      </a:r>
                      <a:r>
                        <a:rPr lang="en-US" sz="700" b="0" i="0" u="none" strike="noStrike" dirty="0" err="1">
                          <a:solidFill>
                            <a:srgbClr val="000000"/>
                          </a:solidFill>
                          <a:effectLst/>
                          <a:latin typeface="Arial" panose="020B0604020202020204" pitchFamily="34" charset="0"/>
                        </a:rPr>
                        <a:t>datacentre</a:t>
                      </a:r>
                      <a:r>
                        <a:rPr lang="en-US" sz="700" b="0" i="0" u="none" strike="noStrike" dirty="0">
                          <a:solidFill>
                            <a:srgbClr val="000000"/>
                          </a:solidFill>
                          <a:effectLst/>
                          <a:latin typeface="Arial" panose="020B0604020202020204" pitchFamily="34" charset="0"/>
                        </a:rPr>
                        <a:t> locations for a 24 hour period.</a:t>
                      </a:r>
                      <a:br>
                        <a:rPr lang="en-US" sz="700" b="0" i="0" u="none" strike="noStrike" dirty="0">
                          <a:solidFill>
                            <a:srgbClr val="000000"/>
                          </a:solidFill>
                          <a:effectLst/>
                          <a:latin typeface="Arial" panose="020B0604020202020204" pitchFamily="34" charset="0"/>
                        </a:rPr>
                      </a:br>
                      <a:br>
                        <a:rPr lang="en-US" sz="700" b="0" i="0" u="none" strike="noStrike" dirty="0">
                          <a:solidFill>
                            <a:srgbClr val="000000"/>
                          </a:solidFill>
                          <a:effectLst/>
                          <a:latin typeface="Arial" panose="020B0604020202020204" pitchFamily="34" charset="0"/>
                        </a:rPr>
                      </a:br>
                      <a:r>
                        <a:rPr lang="en-US" sz="700" b="0" i="0" u="none" strike="noStrike" dirty="0">
                          <a:solidFill>
                            <a:srgbClr val="000000"/>
                          </a:solidFill>
                          <a:effectLst/>
                          <a:latin typeface="Arial" panose="020B0604020202020204" pitchFamily="34" charset="0"/>
                        </a:rPr>
                        <a:t>NOTE: This is an FYI as no outage is expected as under normal conditions the application is configured as active - active across </a:t>
                      </a:r>
                      <a:r>
                        <a:rPr lang="en-US" sz="700" b="0" i="0" u="none" strike="noStrike" dirty="0" err="1">
                          <a:solidFill>
                            <a:srgbClr val="000000"/>
                          </a:solidFill>
                          <a:effectLst/>
                          <a:latin typeface="Arial" panose="020B0604020202020204" pitchFamily="34" charset="0"/>
                        </a:rPr>
                        <a:t>datacentres</a:t>
                      </a:r>
                      <a:r>
                        <a:rPr lang="en-US" sz="700" b="0" i="0" u="none" strike="noStrike" dirty="0">
                          <a:solidFill>
                            <a:srgbClr val="000000"/>
                          </a:solidFill>
                          <a:effectLst/>
                          <a:latin typeface="Arial" panose="020B0604020202020204" pitchFamily="34" charset="0"/>
                        </a:rPr>
                        <a:t> and the test ensures that the system is capable of running from one </a:t>
                      </a:r>
                      <a:r>
                        <a:rPr lang="en-US" sz="700" b="0" i="0" u="none" strike="noStrike" dirty="0" err="1">
                          <a:solidFill>
                            <a:srgbClr val="000000"/>
                          </a:solidFill>
                          <a:effectLst/>
                          <a:latin typeface="Arial" panose="020B0604020202020204" pitchFamily="34" charset="0"/>
                        </a:rPr>
                        <a:t>datacentre</a:t>
                      </a:r>
                      <a:r>
                        <a:rPr lang="en-US" sz="700" b="0" i="0" u="none" strike="noStrike" dirty="0">
                          <a:solidFill>
                            <a:srgbClr val="000000"/>
                          </a:solidFill>
                          <a:effectLst/>
                          <a:latin typeface="Arial" panose="020B0604020202020204" pitchFamily="34" charset="0"/>
                        </a:rPr>
                        <a:t> location for an extended period of time by moving services between locations (day 1,2) before resuming full capability across </a:t>
                      </a:r>
                      <a:r>
                        <a:rPr lang="en-US" sz="700" b="0" i="0" u="none" strike="noStrike" dirty="0" err="1">
                          <a:solidFill>
                            <a:srgbClr val="000000"/>
                          </a:solidFill>
                          <a:effectLst/>
                          <a:latin typeface="Arial" panose="020B0604020202020204" pitchFamily="34" charset="0"/>
                        </a:rPr>
                        <a:t>datacentres</a:t>
                      </a:r>
                      <a:r>
                        <a:rPr lang="en-US" sz="700" b="0" i="0" u="none" strike="noStrike" dirty="0">
                          <a:solidFill>
                            <a:srgbClr val="000000"/>
                          </a:solidFill>
                          <a:effectLst/>
                          <a:latin typeface="Arial" panose="020B0604020202020204" pitchFamily="34" charset="0"/>
                        </a:rPr>
                        <a:t> (day 3</a:t>
                      </a:r>
                      <a:r>
                        <a:rPr lang="en-US" sz="700" b="1" i="0" u="sng" strike="noStrike" dirty="0">
                          <a:solidFill>
                            <a:srgbClr val="000000"/>
                          </a:solidFill>
                          <a:effectLst/>
                          <a:latin typeface="Arial" panose="020B0604020202020204" pitchFamily="34" charset="0"/>
                        </a:rPr>
                        <a:t>) .</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GB" sz="700" b="0" i="0" u="none" strike="noStrike" dirty="0">
                          <a:solidFill>
                            <a:srgbClr val="000000"/>
                          </a:solidFill>
                          <a:effectLst/>
                          <a:latin typeface="Arial" panose="020B0604020202020204" pitchFamily="34" charset="0"/>
                        </a:rPr>
                        <a:t>07/04/2021</a:t>
                      </a:r>
                    </a:p>
                  </a:txBody>
                  <a:tcPr marL="4703" marR="4703" marT="47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705222"/>
                  </a:ext>
                </a:extLst>
              </a:tr>
            </a:tbl>
          </a:graphicData>
        </a:graphic>
      </p:graphicFrame>
    </p:spTree>
    <p:extLst>
      <p:ext uri="{BB962C8B-B14F-4D97-AF65-F5344CB8AC3E}">
        <p14:creationId xmlns:p14="http://schemas.microsoft.com/office/powerpoint/2010/main" val="507012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863D-91B5-4B8B-9A66-632533BC5C59}"/>
              </a:ext>
            </a:extLst>
          </p:cNvPr>
          <p:cNvSpPr>
            <a:spLocks noGrp="1"/>
          </p:cNvSpPr>
          <p:nvPr>
            <p:ph type="title"/>
          </p:nvPr>
        </p:nvSpPr>
        <p:spPr/>
        <p:txBody>
          <a:bodyPr/>
          <a:lstStyle/>
          <a:p>
            <a:r>
              <a:rPr lang="en-GB" dirty="0"/>
              <a:t>Portfolio POAP</a:t>
            </a:r>
          </a:p>
        </p:txBody>
      </p:sp>
      <p:graphicFrame>
        <p:nvGraphicFramePr>
          <p:cNvPr id="3" name="Object 2">
            <a:extLst>
              <a:ext uri="{FF2B5EF4-FFF2-40B4-BE49-F238E27FC236}">
                <a16:creationId xmlns:a16="http://schemas.microsoft.com/office/drawing/2014/main" id="{65F0B6E9-02C3-4913-A91A-0595F9575B0E}"/>
              </a:ext>
            </a:extLst>
          </p:cNvPr>
          <p:cNvGraphicFramePr>
            <a:graphicFrameLocks noChangeAspect="1"/>
          </p:cNvGraphicFramePr>
          <p:nvPr>
            <p:extLst>
              <p:ext uri="{D42A27DB-BD31-4B8C-83A1-F6EECF244321}">
                <p14:modId xmlns:p14="http://schemas.microsoft.com/office/powerpoint/2010/main" val="1714541443"/>
              </p:ext>
            </p:extLst>
          </p:nvPr>
        </p:nvGraphicFramePr>
        <p:xfrm>
          <a:off x="3704661" y="1819564"/>
          <a:ext cx="1545931" cy="1339271"/>
        </p:xfrm>
        <a:graphic>
          <a:graphicData uri="http://schemas.openxmlformats.org/presentationml/2006/ole">
            <mc:AlternateContent xmlns:mc="http://schemas.openxmlformats.org/markup-compatibility/2006">
              <mc:Choice xmlns:v="urn:schemas-microsoft-com:vml" Requires="v">
                <p:oleObj spid="_x0000_s5123" name="Acrobat Document" showAsIcon="1" r:id="rId3" imgW="914400" imgH="792360" progId="AcroExch.Document.DC">
                  <p:embed/>
                </p:oleObj>
              </mc:Choice>
              <mc:Fallback>
                <p:oleObj name="Acrobat Document" showAsIcon="1" r:id="rId3" imgW="914400" imgH="792360" progId="AcroExch.Document.DC">
                  <p:embed/>
                  <p:pic>
                    <p:nvPicPr>
                      <p:cNvPr id="3" name="Object 2">
                        <a:extLst>
                          <a:ext uri="{FF2B5EF4-FFF2-40B4-BE49-F238E27FC236}">
                            <a16:creationId xmlns:a16="http://schemas.microsoft.com/office/drawing/2014/main" id="{65F0B6E9-02C3-4913-A91A-0595F9575B0E}"/>
                          </a:ext>
                        </a:extLst>
                      </p:cNvPr>
                      <p:cNvPicPr/>
                      <p:nvPr/>
                    </p:nvPicPr>
                    <p:blipFill>
                      <a:blip r:embed="rId4"/>
                      <a:stretch>
                        <a:fillRect/>
                      </a:stretch>
                    </p:blipFill>
                    <p:spPr>
                      <a:xfrm>
                        <a:off x="3704661" y="1819564"/>
                        <a:ext cx="1545931" cy="1339271"/>
                      </a:xfrm>
                      <a:prstGeom prst="rect">
                        <a:avLst/>
                      </a:prstGeom>
                    </p:spPr>
                  </p:pic>
                </p:oleObj>
              </mc:Fallback>
            </mc:AlternateContent>
          </a:graphicData>
        </a:graphic>
      </p:graphicFrame>
    </p:spTree>
    <p:extLst>
      <p:ext uri="{BB962C8B-B14F-4D97-AF65-F5344CB8AC3E}">
        <p14:creationId xmlns:p14="http://schemas.microsoft.com/office/powerpoint/2010/main" val="4796582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May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2280745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8000" y="410091"/>
          <a:ext cx="9036000" cy="4558979"/>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remains at a Green </a:t>
                      </a:r>
                      <a:r>
                        <a:rPr lang="en-US" sz="900" b="0" kern="1200" baseline="0" dirty="0">
                          <a:solidFill>
                            <a:schemeClr val="tx1"/>
                          </a:solidFill>
                          <a:latin typeface="+mn-lt"/>
                          <a:ea typeface="+mn-ea"/>
                          <a:cs typeface="Arial"/>
                        </a:rPr>
                        <a:t>status however we are actively monitoring the COVID-19 situation in India to mitigate any potential impacts on to our suppliers. This risk is also actively being monitored at the Switching Programme level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a:solidFill>
                            <a:schemeClr val="tx1"/>
                          </a:solidFill>
                          <a:latin typeface="+mn-lt"/>
                          <a:ea typeface="+mn-ea"/>
                          <a:cs typeface="Arial"/>
                        </a:rPr>
                        <a:t>Smoke Testing is complete for DM Live Rehearsal. All preparatory activities are now complete for entry into UEPT . Preparations continue for Operational Testing. However, at the point of writing this, 2 multi-party defects are being progressed. Should testing of these fail, there is a risk to the commencement of UEPT. An ad-hoc implementation group has been planned to discuss if necessary. Xoserve also encountered this defect, which has been fixed and tested internally, awaiting joint-up testing.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Xoserve key internal and external milestones have been met</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and external preparatory activities continue towards DM Live Rehearsal and Transition test phases.CR-D071 which proposes to de-scope In-Flights from the transitional period is now due for approval on 11th May 2021. Internal detailed workshops have commenced with all key stakeholders. Preparations are underway to create an external facing cutover calling out all key activities for shippers to undertake during the various phases. Governance planning will commence following CR-D071 approval. An open question exists with the Switching Programme to understand the catch-up processing approach. This will need to be planned in both the cutover plan and potentially within UNC governance.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err="1">
                          <a:solidFill>
                            <a:schemeClr val="tx1"/>
                          </a:solidFill>
                          <a:effectLst/>
                          <a:latin typeface="+mn-lt"/>
                          <a:ea typeface="+mn-ea"/>
                          <a:cs typeface="+mn-cs"/>
                        </a:rPr>
                        <a:t>SoLR</a:t>
                      </a:r>
                      <a:r>
                        <a:rPr lang="en-GB" sz="900" b="1" kern="1200" dirty="0">
                          <a:solidFill>
                            <a:schemeClr val="tx1"/>
                          </a:solidFill>
                          <a:effectLst/>
                          <a:latin typeface="+mn-lt"/>
                          <a:ea typeface="+mn-ea"/>
                          <a:cs typeface="+mn-cs"/>
                        </a:rPr>
                        <a:t>; </a:t>
                      </a:r>
                      <a:r>
                        <a:rPr lang="en-GB" sz="900" b="0" kern="1200" dirty="0">
                          <a:solidFill>
                            <a:schemeClr val="tx1"/>
                          </a:solidFill>
                          <a:effectLst/>
                          <a:latin typeface="+mn-lt"/>
                          <a:ea typeface="+mn-ea"/>
                          <a:cs typeface="+mn-cs"/>
                        </a:rPr>
                        <a:t>Discussions continue with Ofgem.</a:t>
                      </a:r>
                      <a:endParaRPr lang="en-GB" sz="900" dirty="0"/>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Programme change requests continue to be progressed through internal testing in line with the Switching Programme release cycles and/or milestones.</a:t>
                      </a:r>
                      <a:endParaRPr lang="en-GB" sz="900" b="1" kern="1200" baseline="0" dirty="0">
                        <a:solidFill>
                          <a:schemeClr val="tx1"/>
                        </a:solidFill>
                        <a:latin typeface="+mn-lt"/>
                        <a:ea typeface="+mn-ea"/>
                        <a:cs typeface="Arial"/>
                      </a:endParaRPr>
                    </a:p>
                    <a:p>
                      <a:pPr marL="171450" indent="-171450">
                        <a:buFont typeface="Arial" panose="020B0604020202020204" pitchFamily="34" charset="0"/>
                        <a:buChar char="•"/>
                      </a:pPr>
                      <a:r>
                        <a:rPr lang="en-GB" sz="900" b="1" dirty="0"/>
                        <a:t>Data Migration: </a:t>
                      </a:r>
                      <a:r>
                        <a:rPr lang="en-US" sz="90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900" b="0" kern="1200" baseline="0" dirty="0" err="1">
                          <a:solidFill>
                            <a:schemeClr val="tx1"/>
                          </a:solidFill>
                          <a:effectLst/>
                          <a:latin typeface="+mn-lt"/>
                          <a:ea typeface="+mn-ea"/>
                          <a:cs typeface="+mn-cs"/>
                        </a:rPr>
                        <a:t>rel</a:t>
                      </a:r>
                      <a:r>
                        <a:rPr lang="en-US" sz="900" b="0" kern="1200" baseline="0" dirty="0">
                          <a:solidFill>
                            <a:schemeClr val="tx1"/>
                          </a:solidFill>
                          <a:effectLst/>
                          <a:latin typeface="+mn-lt"/>
                          <a:ea typeface="+mn-ea"/>
                          <a:cs typeface="+mn-cs"/>
                        </a:rPr>
                        <a:t>) Analysis reports due for delivery on July.</a:t>
                      </a:r>
                    </a:p>
                    <a:p>
                      <a:pPr marL="171450" lvl="0" indent="-171450">
                        <a:buFont typeface="Arial" panose="020B0604020202020204" pitchFamily="34" charset="0"/>
                        <a:buChar char="•"/>
                      </a:pPr>
                      <a:r>
                        <a:rPr lang="en-GB" sz="900" b="1" dirty="0"/>
                        <a:t>Market Trials: </a:t>
                      </a:r>
                      <a:r>
                        <a:rPr lang="en-GB" sz="900" b="0" dirty="0"/>
                        <a:t>The CR to remove Market Trials has been approved by the Switching Programme. A support group has been set up provide support, information  and set up in readiness for E2E</a:t>
                      </a:r>
                    </a:p>
                    <a:p>
                      <a:pPr marL="171450" lvl="0" indent="-171450">
                        <a:buFont typeface="Arial" panose="020B0604020202020204" pitchFamily="34" charset="0"/>
                        <a:buChar char="•"/>
                      </a:pPr>
                      <a:r>
                        <a:rPr lang="en-GB" sz="900" b="1" dirty="0"/>
                        <a:t>Business Change: </a:t>
                      </a:r>
                      <a:r>
                        <a:rPr lang="en-GB" sz="900" b="0" dirty="0"/>
                        <a:t>Internal knowledge transfer sessions continue. Target Operating Model </a:t>
                      </a:r>
                      <a:r>
                        <a:rPr lang="en-GB" sz="900" b="0" dirty="0" err="1"/>
                        <a:t>activitiies</a:t>
                      </a:r>
                      <a:r>
                        <a:rPr lang="en-GB" sz="900" b="0" dirty="0"/>
                        <a:t> are on track</a:t>
                      </a:r>
                      <a:endParaRPr lang="en-GB" sz="900" b="1" dirty="0"/>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Live Rehearsal: </a:t>
                      </a:r>
                      <a:r>
                        <a:rPr lang="en-GB" sz="900" b="0" kern="1200" dirty="0">
                          <a:solidFill>
                            <a:schemeClr val="tx1"/>
                          </a:solidFill>
                          <a:effectLst/>
                          <a:latin typeface="+mn-lt"/>
                          <a:ea typeface="+mn-ea"/>
                          <a:cs typeface="+mn-cs"/>
                        </a:rPr>
                        <a:t>Smoke testing complete</a:t>
                      </a:r>
                    </a:p>
                    <a:p>
                      <a:pPr marL="171450" marR="0" lvl="0" indent="-171450" algn="l">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a:t>
                      </a:r>
                      <a:r>
                        <a:rPr lang="en-GB" sz="900" b="0" kern="1200" dirty="0">
                          <a:solidFill>
                            <a:schemeClr val="tx1"/>
                          </a:solidFill>
                          <a:effectLst/>
                          <a:latin typeface="+mn-lt"/>
                          <a:ea typeface="+mn-ea"/>
                          <a:cs typeface="+mn-cs"/>
                        </a:rPr>
                        <a:t> Progress CR testing and any relevant regression tests</a:t>
                      </a:r>
                      <a:endParaRPr lang="en-GB" sz="9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DES</a:t>
                      </a:r>
                      <a:r>
                        <a:rPr lang="en-GB" sz="900" b="0" kern="1200" dirty="0">
                          <a:solidFill>
                            <a:schemeClr val="tx1"/>
                          </a:solidFill>
                          <a:effectLst/>
                          <a:latin typeface="+mn-lt"/>
                          <a:ea typeface="+mn-ea"/>
                          <a:cs typeface="+mn-cs"/>
                        </a:rPr>
                        <a:t>:</a:t>
                      </a:r>
                      <a:r>
                        <a:rPr lang="en-GB" sz="900" b="1" kern="1200" dirty="0">
                          <a:solidFill>
                            <a:schemeClr val="tx1"/>
                          </a:solidFill>
                          <a:effectLst/>
                          <a:latin typeface="+mn-lt"/>
                          <a:ea typeface="+mn-ea"/>
                          <a:cs typeface="+mn-cs"/>
                        </a:rPr>
                        <a:t>&amp; Secondary APIs</a:t>
                      </a:r>
                      <a:r>
                        <a:rPr lang="en-GB" sz="9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Transition:</a:t>
                      </a:r>
                      <a:r>
                        <a:rPr lang="en-GB" sz="900" b="0" kern="1200" baseline="0" dirty="0">
                          <a:solidFill>
                            <a:schemeClr val="tx1"/>
                          </a:solidFill>
                          <a:effectLst/>
                          <a:latin typeface="+mn-lt"/>
                          <a:ea typeface="+mn-ea"/>
                          <a:cs typeface="+mn-cs"/>
                        </a:rPr>
                        <a:t> Continue Live Rehearsal &amp; Transition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err="1">
                          <a:solidFill>
                            <a:schemeClr val="tx1"/>
                          </a:solidFill>
                          <a:effectLst/>
                          <a:latin typeface="+mn-lt"/>
                          <a:ea typeface="+mn-ea"/>
                          <a:cs typeface="+mn-cs"/>
                        </a:rPr>
                        <a:t>SoLR</a:t>
                      </a:r>
                      <a:r>
                        <a:rPr lang="en-GB" sz="900" b="1" kern="1200" baseline="0" dirty="0">
                          <a:solidFill>
                            <a:schemeClr val="tx1"/>
                          </a:solidFill>
                          <a:effectLst/>
                          <a:latin typeface="+mn-lt"/>
                          <a:ea typeface="+mn-ea"/>
                          <a:cs typeface="+mn-cs"/>
                        </a:rPr>
                        <a:t>: </a:t>
                      </a:r>
                      <a:r>
                        <a:rPr lang="en-GB" sz="900" b="0" kern="1200" baseline="0" dirty="0">
                          <a:solidFill>
                            <a:schemeClr val="tx1"/>
                          </a:solidFill>
                          <a:effectLst/>
                          <a:latin typeface="+mn-lt"/>
                          <a:ea typeface="+mn-ea"/>
                          <a:cs typeface="+mn-cs"/>
                        </a:rPr>
                        <a:t>Discussions continue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MAP C: </a:t>
                      </a:r>
                      <a:r>
                        <a:rPr lang="en-GB" sz="900" b="0" kern="1200" baseline="0" dirty="0">
                          <a:solidFill>
                            <a:schemeClr val="tx1"/>
                          </a:solidFill>
                          <a:effectLst/>
                          <a:latin typeface="+mn-lt"/>
                          <a:ea typeface="+mn-ea"/>
                          <a:cs typeface="+mn-cs"/>
                        </a:rPr>
                        <a:t>Shipper Change Pack out for reps. MAMCOP change pack due for release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REC: </a:t>
                      </a:r>
                      <a:r>
                        <a:rPr lang="en-GB" sz="900" b="0" kern="1200" baseline="0" dirty="0">
                          <a:solidFill>
                            <a:schemeClr val="tx1"/>
                          </a:solidFill>
                          <a:effectLst/>
                          <a:latin typeface="+mn-lt"/>
                          <a:ea typeface="+mn-ea"/>
                          <a:cs typeface="+mn-cs"/>
                        </a:rPr>
                        <a:t>Continue REC schedule review as per Ofgem timelines</a:t>
                      </a:r>
                      <a:r>
                        <a:rPr lang="en-GB" sz="900" b="1" kern="1200" baseline="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baseline="0" dirty="0">
                          <a:solidFill>
                            <a:schemeClr val="tx1"/>
                          </a:solidFill>
                          <a:effectLst/>
                          <a:latin typeface="+mn-lt"/>
                          <a:ea typeface="+mn-ea"/>
                          <a:cs typeface="+mn-cs"/>
                        </a:rPr>
                        <a:t>Business Change: </a:t>
                      </a:r>
                      <a:r>
                        <a:rPr lang="en-GB" sz="900" b="0" kern="1200" baseline="0" dirty="0">
                          <a:solidFill>
                            <a:schemeClr val="tx1"/>
                          </a:solidFill>
                          <a:effectLst/>
                          <a:latin typeface="+mn-lt"/>
                          <a:ea typeface="+mn-ea"/>
                          <a:cs typeface="+mn-cs"/>
                        </a:rPr>
                        <a:t>Continue awareness and knowledge transfer session</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94361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370620" y="161384"/>
            <a:ext cx="9030585" cy="384105"/>
          </a:xfrm>
        </p:spPr>
        <p:txBody>
          <a:bodyPr>
            <a:noAutofit/>
          </a:bodyPr>
          <a:lstStyle/>
          <a:p>
            <a:r>
              <a:rPr lang="en-GB" sz="2400" dirty="0"/>
              <a:t>Recommendation for approval</a:t>
            </a:r>
          </a:p>
        </p:txBody>
      </p:sp>
      <p:sp>
        <p:nvSpPr>
          <p:cNvPr id="3" name="TextBox 2">
            <a:extLst>
              <a:ext uri="{FF2B5EF4-FFF2-40B4-BE49-F238E27FC236}">
                <a16:creationId xmlns:a16="http://schemas.microsoft.com/office/drawing/2014/main" id="{F79DCBB3-BF98-4CF3-8240-46A9FD0BB2FD}"/>
              </a:ext>
            </a:extLst>
          </p:cNvPr>
          <p:cNvSpPr txBox="1"/>
          <p:nvPr/>
        </p:nvSpPr>
        <p:spPr>
          <a:xfrm>
            <a:off x="148854" y="737191"/>
            <a:ext cx="8690345"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a:t>It was noted in the February 2021 ChMC that NTS does not have representation at the Performance Assurance Committee (PAC)</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As such the NTS constituency group should not pay a % share of the ringfenced PAC budget - a 2.1% share (£2,108) for FY 21/22 was approved in BP21</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We proposed to reapportion % share of costs so that the other 3 constituencies pick up an equal 0.7% share of these costs for XRN 5321 (the parent XRN for this FY’s PAC budget)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monetary terms this would represent an extra £703 each for DN, Shipper and IGT constituencies</a:t>
            </a:r>
          </a:p>
        </p:txBody>
      </p:sp>
      <p:sp>
        <p:nvSpPr>
          <p:cNvPr id="6" name="TextBox 5">
            <a:extLst>
              <a:ext uri="{FF2B5EF4-FFF2-40B4-BE49-F238E27FC236}">
                <a16:creationId xmlns:a16="http://schemas.microsoft.com/office/drawing/2014/main" id="{2AF4BBF6-0106-4758-995B-FC87A4CDBAEB}"/>
              </a:ext>
            </a:extLst>
          </p:cNvPr>
          <p:cNvSpPr txBox="1"/>
          <p:nvPr/>
        </p:nvSpPr>
        <p:spPr>
          <a:xfrm>
            <a:off x="219740" y="4221643"/>
            <a:ext cx="7142546" cy="646331"/>
          </a:xfrm>
          <a:prstGeom prst="rect">
            <a:avLst/>
          </a:prstGeom>
          <a:solidFill>
            <a:srgbClr val="40D1F5"/>
          </a:solidFill>
        </p:spPr>
        <p:txBody>
          <a:bodyPr wrap="square" rtlCol="0">
            <a:spAutoFit/>
          </a:bodyPr>
          <a:lstStyle/>
          <a:p>
            <a:r>
              <a:rPr lang="en-GB" b="1" dirty="0"/>
              <a:t>We are seeking committee approval to reapportion the costs as per the table  </a:t>
            </a:r>
          </a:p>
        </p:txBody>
      </p:sp>
      <p:pic>
        <p:nvPicPr>
          <p:cNvPr id="7" name="Picture 6">
            <a:extLst>
              <a:ext uri="{FF2B5EF4-FFF2-40B4-BE49-F238E27FC236}">
                <a16:creationId xmlns:a16="http://schemas.microsoft.com/office/drawing/2014/main" id="{7C086769-6D45-49AD-8421-CA1183AF4D14}"/>
              </a:ext>
            </a:extLst>
          </p:cNvPr>
          <p:cNvPicPr>
            <a:picLocks noChangeAspect="1"/>
          </p:cNvPicPr>
          <p:nvPr/>
        </p:nvPicPr>
        <p:blipFill>
          <a:blip r:embed="rId3"/>
          <a:stretch>
            <a:fillRect/>
          </a:stretch>
        </p:blipFill>
        <p:spPr>
          <a:xfrm>
            <a:off x="219740" y="3124894"/>
            <a:ext cx="7142546" cy="955815"/>
          </a:xfrm>
          <a:prstGeom prst="rect">
            <a:avLst/>
          </a:prstGeom>
        </p:spPr>
      </p:pic>
    </p:spTree>
    <p:extLst>
      <p:ext uri="{BB962C8B-B14F-4D97-AF65-F5344CB8AC3E}">
        <p14:creationId xmlns:p14="http://schemas.microsoft.com/office/powerpoint/2010/main" val="26755351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446380"/>
          <a:ext cx="9125999" cy="4361259"/>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Delivery on track for UEPT. Work continues with the SI to load DES User for UEPT/E2E. Logon details will be provided via the SI.</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dirty="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complete for all upcoming test phases such as UEPT, E2E, OT. Smoke testing complete for UIT and OT</a:t>
                      </a:r>
                    </a:p>
                    <a:p>
                      <a:pPr marL="0" indent="0">
                        <a:buFont typeface="Arial" panose="020B0604020202020204" pitchFamily="34" charset="0"/>
                        <a:buNone/>
                      </a:pPr>
                      <a:r>
                        <a:rPr lang="en-US" sz="1000" b="0" kern="1200" baseline="0" dirty="0">
                          <a:solidFill>
                            <a:schemeClr val="tx1"/>
                          </a:solidFill>
                          <a:latin typeface="+mn-lt"/>
                          <a:ea typeface="+mn-ea"/>
                          <a:cs typeface="Arial"/>
                        </a:rPr>
                        <a:t>2 multi-party defects are being progressed at the </a:t>
                      </a:r>
                      <a:r>
                        <a:rPr lang="en-US" sz="1000" b="0" kern="1200" baseline="0" dirty="0" err="1">
                          <a:solidFill>
                            <a:schemeClr val="tx1"/>
                          </a:solidFill>
                          <a:latin typeface="+mn-lt"/>
                          <a:ea typeface="+mn-ea"/>
                          <a:cs typeface="Arial"/>
                        </a:rPr>
                        <a:t>progarmme</a:t>
                      </a:r>
                      <a:r>
                        <a:rPr lang="en-US" sz="1000" b="0" kern="1200" baseline="0" dirty="0">
                          <a:solidFill>
                            <a:schemeClr val="tx1"/>
                          </a:solidFill>
                          <a:latin typeface="+mn-lt"/>
                          <a:ea typeface="+mn-ea"/>
                          <a:cs typeface="Arial"/>
                        </a:rPr>
                        <a:t> level. Should testing of these fail, there is a risk to the commencement of UEPT. </a:t>
                      </a:r>
                      <a:endParaRPr lang="en-GB"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Internal Service Management activities continue to feed into OT and internal OAT</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A CR has been raised (CR-072) and discussed at Change Advisory Workgroup (CAT) to align Switching Programme SLAs to match Xoserve’s existing response times. Awaiting direction from Ofgem on the next steps.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deliver and test Switching Programme changes raised through the last few months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nvPr>
        </p:nvGraphicFramePr>
        <p:xfrm>
          <a:off x="0" y="744083"/>
          <a:ext cx="9125999" cy="33771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57626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50" b="0" kern="1200" baseline="0" dirty="0">
                          <a:solidFill>
                            <a:schemeClr val="tx1"/>
                          </a:solidFill>
                          <a:effectLst/>
                          <a:latin typeface="+mn-lt"/>
                          <a:ea typeface="+mn-ea"/>
                          <a:cs typeface="+mn-cs"/>
                        </a:rPr>
                        <a:t>REL cycle 4 data work has completed and has been delivered 1 week early. A request has been received for Cycle 5 (non-</a:t>
                      </a:r>
                      <a:r>
                        <a:rPr lang="en-US" sz="1050" b="0" kern="1200" baseline="0" dirty="0" err="1">
                          <a:solidFill>
                            <a:schemeClr val="tx1"/>
                          </a:solidFill>
                          <a:effectLst/>
                          <a:latin typeface="+mn-lt"/>
                          <a:ea typeface="+mn-ea"/>
                          <a:cs typeface="+mn-cs"/>
                        </a:rPr>
                        <a:t>rel</a:t>
                      </a:r>
                      <a:r>
                        <a:rPr lang="en-US" sz="1050" b="0" kern="1200" baseline="0" dirty="0">
                          <a:solidFill>
                            <a:schemeClr val="tx1"/>
                          </a:solidFill>
                          <a:effectLst/>
                          <a:latin typeface="+mn-lt"/>
                          <a:ea typeface="+mn-ea"/>
                          <a:cs typeface="+mn-cs"/>
                        </a:rPr>
                        <a:t>) Analysis reports due for delivery on July.</a:t>
                      </a:r>
                      <a:endParaRPr lang="en-GB" sz="1050" dirty="0"/>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 for all upcoming activities.</a:t>
                      </a:r>
                    </a:p>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Awaiting confirmation from DCC and REC around the need for enduring environments post Go-live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MAP C</a:t>
                      </a:r>
                    </a:p>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(XRN-4780C)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Shipper Change Pack is out for reps. MAMCOP Change Pack is due for release.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164328"/>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err="1">
                          <a:solidFill>
                            <a:schemeClr val="tx1"/>
                          </a:solidFill>
                          <a:latin typeface="+mn-lt"/>
                          <a:ea typeface="+mn-ea"/>
                          <a:cs typeface="+mn-cs"/>
                        </a:rPr>
                        <a:t>SoLR</a:t>
                      </a:r>
                      <a:r>
                        <a:rPr lang="en-US" sz="1050" b="1" kern="1200" baseline="0" dirty="0">
                          <a:solidFill>
                            <a:schemeClr val="tx1"/>
                          </a:solidFill>
                          <a:latin typeface="+mn-lt"/>
                          <a:ea typeface="+mn-ea"/>
                          <a:cs typeface="+mn-cs"/>
                        </a:rPr>
                        <a:t> (XRN-5144)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Industry discussion continue with Ofgem</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3904655"/>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(1/3)</a:t>
            </a:r>
          </a:p>
        </p:txBody>
      </p:sp>
      <p:graphicFrame>
        <p:nvGraphicFramePr>
          <p:cNvPr id="5" name="Table 4"/>
          <p:cNvGraphicFramePr>
            <a:graphicFrameLocks noGrp="1"/>
          </p:cNvGraphicFramePr>
          <p:nvPr>
            <p:extLst/>
          </p:nvPr>
        </p:nvGraphicFramePr>
        <p:xfrm>
          <a:off x="85652" y="483884"/>
          <a:ext cx="8972695" cy="4511799"/>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20476">
                  <a:extLst>
                    <a:ext uri="{9D8B030D-6E8A-4147-A177-3AD203B41FA5}">
                      <a16:colId xmlns:a16="http://schemas.microsoft.com/office/drawing/2014/main" val="20002"/>
                    </a:ext>
                  </a:extLst>
                </a:gridCol>
                <a:gridCol w="1610797">
                  <a:extLst>
                    <a:ext uri="{9D8B030D-6E8A-4147-A177-3AD203B41FA5}">
                      <a16:colId xmlns:a16="http://schemas.microsoft.com/office/drawing/2014/main" val="20003"/>
                    </a:ext>
                  </a:extLst>
                </a:gridCol>
                <a:gridCol w="1828801">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475145">
                <a:tc>
                  <a:txBody>
                    <a:bodyPr/>
                    <a:lstStyle/>
                    <a:p>
                      <a:pPr algn="ctr"/>
                      <a:r>
                        <a:rPr lang="en-GB" sz="700" dirty="0">
                          <a:solidFill>
                            <a:schemeClr val="bg1"/>
                          </a:solidFill>
                        </a:rPr>
                        <a:t>RTC</a:t>
                      </a:r>
                    </a:p>
                  </a:txBody>
                  <a:tcPr marL="36000" marR="36000" marT="36000" marB="36000" anchor="ctr"/>
                </a:tc>
                <a:tc>
                  <a:txBody>
                    <a:bodyPr/>
                    <a:lstStyle/>
                    <a:p>
                      <a:pPr algn="ctr"/>
                      <a:r>
                        <a:rPr lang="en-GB" sz="700" dirty="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65114</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and Cutover</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Live Rehearsal may not reflect the Transition Runbook because of the number of CRs in flight which will impact on the Transition plan leading to Previously untested process change at formal Transition testing</a:t>
                      </a: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Track progress at SITDG</a:t>
                      </a:r>
                    </a:p>
                  </a:txBody>
                  <a:tcPr marL="0" marR="0" marT="0" marB="0" anchor="ctr"/>
                </a:tc>
                <a:tc>
                  <a:txBody>
                    <a:bodyPr/>
                    <a:lstStyle/>
                    <a:p>
                      <a:pPr algn="l" rtl="0" fontAlgn="ctr"/>
                      <a:r>
                        <a:rPr lang="en-US" sz="650" b="0" i="0" u="none" strike="noStrike" dirty="0">
                          <a:solidFill>
                            <a:schemeClr val="tx1"/>
                          </a:solidFill>
                          <a:effectLst/>
                          <a:latin typeface="+mj-lt"/>
                        </a:rPr>
                        <a:t>escalated by parties at SITDG on 20/04. Risk remains</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26/07/21</a:t>
                      </a:r>
                    </a:p>
                  </a:txBody>
                  <a:tcPr marL="0" marR="0" marT="0" marB="0" anchor="ctr"/>
                </a:tc>
                <a:extLst>
                  <a:ext uri="{0D108BD9-81ED-4DB2-BD59-A6C34878D82A}">
                    <a16:rowId xmlns:a16="http://schemas.microsoft.com/office/drawing/2014/main" val="1684658215"/>
                  </a:ext>
                </a:extLst>
              </a:tr>
              <a:tr h="475145">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64158</a:t>
                      </a:r>
                    </a:p>
                  </a:txBody>
                  <a:tcPr marL="6350" marR="6350" marT="6350" marB="0" anchor="ct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Programme</a:t>
                      </a:r>
                    </a:p>
                  </a:txBody>
                  <a:tcPr marL="6350" marR="6350" marT="6350" marB="0" anchor="ctr"/>
                </a:tc>
                <a:tc>
                  <a:txBody>
                    <a:bodyPr/>
                    <a:lstStyle/>
                    <a:p>
                      <a:pPr algn="l" fontAlgn="ctr"/>
                      <a:r>
                        <a:rPr lang="en-US" sz="650" b="0" i="0" u="none" strike="noStrike" dirty="0">
                          <a:solidFill>
                            <a:schemeClr val="tx1"/>
                          </a:solidFill>
                          <a:effectLst/>
                          <a:latin typeface="+mj-lt"/>
                        </a:rPr>
                        <a:t>There is a risk that that the Operational Choreography CR that is in progress may be approved because it might be deemed necessary by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leading to further plan considerations (at both the central and individual PUI's plans) and cost implications to </a:t>
                      </a:r>
                      <a:r>
                        <a:rPr lang="en-US" sz="650" b="0" i="0" u="none" strike="noStrike" dirty="0" err="1">
                          <a:solidFill>
                            <a:schemeClr val="tx1"/>
                          </a:solidFill>
                          <a:effectLst/>
                          <a:latin typeface="+mj-lt"/>
                        </a:rPr>
                        <a:t>Xoserve</a:t>
                      </a:r>
                      <a:endParaRPr lang="en-US" sz="650" b="0" i="0" u="none" strike="noStrike" dirty="0">
                        <a:solidFill>
                          <a:schemeClr val="tx1"/>
                        </a:solidFill>
                        <a:effectLst/>
                        <a:latin typeface="+mj-lt"/>
                      </a:endParaRPr>
                    </a:p>
                  </a:txBody>
                  <a:tcPr marL="0" marR="0" marT="0" marB="0" anchor="ctr"/>
                </a:tc>
                <a:tc>
                  <a:txBody>
                    <a:bodyPr/>
                    <a:lstStyle/>
                    <a:p>
                      <a:pPr algn="l" fontAlgn="ctr"/>
                      <a:r>
                        <a:rPr lang="en-US" sz="650" b="0" i="0" u="none" strike="noStrike" kern="1200" dirty="0">
                          <a:solidFill>
                            <a:schemeClr val="tx1"/>
                          </a:solidFill>
                          <a:effectLst/>
                          <a:latin typeface="+mj-lt"/>
                          <a:ea typeface="+mn-ea"/>
                          <a:cs typeface="+mn-cs"/>
                        </a:rPr>
                        <a:t>This has been raised with SI/DCC &amp; Ofgem. This is being tracked collectively via the MAD log actions. Should this CR be approved, this action will be addressed with central bodies</a:t>
                      </a:r>
                    </a:p>
                  </a:txBody>
                  <a:tcPr marL="0" marR="0" marT="0" marB="0" anchor="ctr"/>
                </a:tc>
                <a:tc>
                  <a:txBody>
                    <a:bodyPr/>
                    <a:lstStyle/>
                    <a:p>
                      <a:pPr algn="l" rtl="0" fontAlgn="ctr"/>
                      <a:r>
                        <a:rPr lang="en-US" sz="650" b="0" i="0" u="none" strike="noStrike" dirty="0">
                          <a:solidFill>
                            <a:schemeClr val="tx1"/>
                          </a:solidFill>
                          <a:effectLst/>
                          <a:latin typeface="+mj-lt"/>
                          <a:ea typeface="+mn-ea"/>
                          <a:cs typeface="+mn-cs"/>
                        </a:rPr>
                        <a:t>Still awaiting clarity. Ofgem/SI/DCC meeting next week to discuss further</a:t>
                      </a:r>
                      <a:endParaRPr lang="en-GB" sz="650" b="0" i="0" u="none" strike="noStrike" dirty="0">
                        <a:solidFill>
                          <a:schemeClr val="tx1"/>
                        </a:solidFill>
                        <a:effectLst/>
                        <a:latin typeface="+mj-lt"/>
                      </a:endParaRPr>
                    </a:p>
                  </a:txBody>
                  <a:tcPr marL="36000" marR="36000" marT="36000" marB="36000" anchor="ctr"/>
                </a:tc>
                <a:tc>
                  <a:txBody>
                    <a:bodyPr/>
                    <a:lstStyle/>
                    <a:p>
                      <a:pPr algn="ctr" fontAlgn="ctr"/>
                      <a:r>
                        <a:rPr lang="en-GB" sz="650" b="0" i="0" u="none" strike="noStrike" dirty="0">
                          <a:solidFill>
                            <a:schemeClr val="tx1"/>
                          </a:solidFill>
                          <a:effectLst/>
                          <a:latin typeface="+mj-lt"/>
                        </a:rPr>
                        <a:t>25/05/21</a:t>
                      </a:r>
                    </a:p>
                  </a:txBody>
                  <a:tcPr marL="0" marR="0" marT="0" marB="0" anchor="ctr"/>
                </a:tc>
                <a:extLst>
                  <a:ext uri="{0D108BD9-81ED-4DB2-BD59-A6C34878D82A}">
                    <a16:rowId xmlns:a16="http://schemas.microsoft.com/office/drawing/2014/main" val="3829687984"/>
                  </a:ext>
                </a:extLst>
              </a:tr>
              <a:tr h="1388757">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64171</a:t>
                      </a:r>
                    </a:p>
                  </a:txBody>
                  <a:tcPr marL="6350" marR="6350" marT="635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a:t>
                      </a:r>
                      <a:r>
                        <a:rPr lang="en-US" sz="650" b="0" i="0" u="none" strike="noStrike" dirty="0" err="1">
                          <a:solidFill>
                            <a:schemeClr val="tx1"/>
                          </a:solidFill>
                          <a:effectLst/>
                          <a:latin typeface="+mj-lt"/>
                        </a:rPr>
                        <a:t>SoLR</a:t>
                      </a:r>
                      <a:r>
                        <a:rPr lang="en-US" sz="650" b="0" i="0" u="none" strike="noStrike" dirty="0">
                          <a:solidFill>
                            <a:schemeClr val="tx1"/>
                          </a:solidFill>
                          <a:effectLst/>
                          <a:latin typeface="+mj-lt"/>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Raise the risk with Ofgem and SI to understand what non-functional considerations have been applied to enable Landmark to manage the increased volumes</a:t>
                      </a:r>
                    </a:p>
                    <a:p>
                      <a:pPr algn="l" fontAlgn="ctr"/>
                      <a:r>
                        <a:rPr lang="en-US" sz="650" b="0" i="0" u="none" strike="noStrike" dirty="0">
                          <a:solidFill>
                            <a:schemeClr val="tx1"/>
                          </a:solidFill>
                          <a:effectLst/>
                          <a:latin typeface="+mj-lt"/>
                        </a:rPr>
                        <a:t>Raise with the SI to include a transition test scenario if relevant to mitigate this possibility</a:t>
                      </a:r>
                    </a:p>
                  </a:txBody>
                  <a:tcPr marL="0" marR="0" marT="0" marB="0" anchor="ctr">
                    <a:solidFill>
                      <a:srgbClr val="CED1E2"/>
                    </a:solidFill>
                  </a:tcPr>
                </a:tc>
                <a:tc>
                  <a:txBody>
                    <a:bodyPr/>
                    <a:lstStyle/>
                    <a:p>
                      <a:r>
                        <a:rPr lang="en-US" sz="650" dirty="0">
                          <a:solidFill>
                            <a:schemeClr val="tx1"/>
                          </a:solidFill>
                          <a:latin typeface="+mj-lt"/>
                        </a:rPr>
                        <a:t>SI to draft scenarios and walk through / role play to identify impacts</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28/05/21</a:t>
                      </a:r>
                    </a:p>
                  </a:txBody>
                  <a:tcPr marL="0" marR="0" marT="0" marB="0" anchor="ctr">
                    <a:solidFill>
                      <a:srgbClr val="CED1E2"/>
                    </a:solidFill>
                  </a:tcPr>
                </a:tc>
                <a:extLst>
                  <a:ext uri="{0D108BD9-81ED-4DB2-BD59-A6C34878D82A}">
                    <a16:rowId xmlns:a16="http://schemas.microsoft.com/office/drawing/2014/main" val="1215021621"/>
                  </a:ext>
                </a:extLst>
              </a:tr>
              <a:tr h="718908">
                <a:tc>
                  <a:txBody>
                    <a:bodyPr/>
                    <a:lstStyle/>
                    <a:p>
                      <a:pPr algn="ctr" fontAlgn="ctr"/>
                      <a:r>
                        <a:rPr lang="en-GB" sz="650" b="1" i="0" u="none" strike="noStrike" dirty="0">
                          <a:solidFill>
                            <a:schemeClr val="tx1"/>
                          </a:solidFill>
                          <a:effectLst/>
                          <a:latin typeface="+mj-lt"/>
                        </a:rPr>
                        <a:t>65122</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kern="1200" dirty="0">
                          <a:solidFill>
                            <a:schemeClr val="tx1"/>
                          </a:solidFill>
                          <a:effectLst/>
                          <a:latin typeface="+mj-lt"/>
                          <a:ea typeface="+mn-ea"/>
                          <a:cs typeface="+mn-cs"/>
                        </a:rPr>
                        <a:t>Transition and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risk that additional Transitional changes could change scope of Transition because more changes are identified as Transition planning continues at the Central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level leading to changes to the Transition plan and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planned activities.</a:t>
                      </a:r>
                    </a:p>
                  </a:txBody>
                  <a:tcPr marL="0" marR="0" marT="0" marB="0" anchor="ctr">
                    <a:solidFill>
                      <a:srgbClr val="CED1E2"/>
                    </a:solidFill>
                  </a:tcPr>
                </a:tc>
                <a:tc>
                  <a:txBody>
                    <a:bodyPr/>
                    <a:lstStyle/>
                    <a:p>
                      <a:pPr algn="l" fontAlgn="ctr"/>
                      <a:r>
                        <a:rPr lang="en-US" sz="650" b="0" i="0" u="none" strike="noStrike" kern="1200" dirty="0" err="1">
                          <a:solidFill>
                            <a:schemeClr val="tx1"/>
                          </a:solidFill>
                          <a:effectLst/>
                          <a:latin typeface="+mj-lt"/>
                          <a:ea typeface="+mn-ea"/>
                          <a:cs typeface="+mn-cs"/>
                        </a:rPr>
                        <a:t>Xoserve</a:t>
                      </a:r>
                      <a:r>
                        <a:rPr lang="en-US" sz="650" b="0" i="0" u="none" strike="noStrike" kern="1200" dirty="0">
                          <a:solidFill>
                            <a:schemeClr val="tx1"/>
                          </a:solidFill>
                          <a:effectLst/>
                          <a:latin typeface="+mj-lt"/>
                          <a:ea typeface="+mn-ea"/>
                          <a:cs typeface="+mn-cs"/>
                        </a:rPr>
                        <a:t> are actively involved in all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work groups to monitor and mitigate this risk.</a:t>
                      </a:r>
                    </a:p>
                  </a:txBody>
                  <a:tcPr marL="0" marR="0" marT="0" marB="0" anchor="ctr">
                    <a:solidFill>
                      <a:srgbClr val="CED1E2"/>
                    </a:solidFill>
                  </a:tcPr>
                </a:tc>
                <a:tc>
                  <a:txBody>
                    <a:bodyPr/>
                    <a:lstStyle/>
                    <a:p>
                      <a:pPr algn="l" rtl="0" fontAlgn="ctr"/>
                      <a:r>
                        <a:rPr lang="en-GB" sz="650" b="0" i="0" u="none" strike="noStrike" dirty="0" err="1">
                          <a:solidFill>
                            <a:schemeClr val="tx1"/>
                          </a:solidFill>
                          <a:effectLst/>
                          <a:latin typeface="+mj-lt"/>
                        </a:rPr>
                        <a:t>Xoserve</a:t>
                      </a:r>
                      <a:r>
                        <a:rPr lang="en-GB" sz="650" b="0" i="0" u="none" strike="noStrike" dirty="0">
                          <a:solidFill>
                            <a:schemeClr val="tx1"/>
                          </a:solidFill>
                          <a:effectLst/>
                          <a:latin typeface="+mj-lt"/>
                        </a:rPr>
                        <a:t> actively monitoring this.</a:t>
                      </a: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3099326727"/>
                  </a:ext>
                </a:extLst>
              </a:tr>
              <a:tr h="958544">
                <a:tc>
                  <a:txBody>
                    <a:bodyPr/>
                    <a:lstStyle/>
                    <a:p>
                      <a:pPr algn="ctr" fontAlgn="ctr"/>
                      <a:r>
                        <a:rPr lang="en-GB" sz="650" b="1" i="0" u="none" strike="noStrike" dirty="0">
                          <a:solidFill>
                            <a:schemeClr val="tx1"/>
                          </a:solidFill>
                          <a:effectLst/>
                          <a:latin typeface="+mj-lt"/>
                        </a:rPr>
                        <a:t>64513</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Data</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ea typeface="+mn-ea"/>
                          <a:cs typeface="+mn-cs"/>
                        </a:rPr>
                        <a:t>There is a risk that data cleansing requirements may not be met because </a:t>
                      </a: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are not responsible for the data in UK Link, and can't compel shippers / GTs / </a:t>
                      </a:r>
                      <a:r>
                        <a:rPr lang="en-US" sz="650" b="0" i="0" u="none" strike="noStrike" dirty="0" err="1">
                          <a:solidFill>
                            <a:schemeClr val="tx1"/>
                          </a:solidFill>
                          <a:effectLst/>
                          <a:latin typeface="+mj-lt"/>
                          <a:ea typeface="+mn-ea"/>
                          <a:cs typeface="+mn-cs"/>
                        </a:rPr>
                        <a:t>iGTs</a:t>
                      </a:r>
                      <a:r>
                        <a:rPr lang="en-US" sz="650" b="0" i="0" u="none" strike="noStrike" dirty="0">
                          <a:solidFill>
                            <a:schemeClr val="tx1"/>
                          </a:solidFill>
                          <a:effectLst/>
                          <a:latin typeface="+mj-lt"/>
                          <a:ea typeface="+mn-ea"/>
                          <a:cs typeface="+mn-cs"/>
                        </a:rPr>
                        <a:t> to correct their data leading to incorrect data at the point of go live.</a:t>
                      </a:r>
                      <a:endParaRPr lang="en-US" sz="650" b="0" i="0" u="none" strike="noStrike" dirty="0">
                        <a:solidFill>
                          <a:schemeClr val="tx1"/>
                        </a:solidFill>
                        <a:effectLst/>
                        <a:latin typeface="+mj-lt"/>
                      </a:endParaRP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Communicate requirements through DSG and track progress</a:t>
                      </a:r>
                    </a:p>
                  </a:txBody>
                  <a:tcPr marL="0" marR="0" marT="0" marB="0" anchor="ctr">
                    <a:solidFill>
                      <a:srgbClr val="CED1E2"/>
                    </a:solidFill>
                  </a:tcPr>
                </a:tc>
                <a:tc>
                  <a:txBody>
                    <a:bodyPr/>
                    <a:lstStyle/>
                    <a:p>
                      <a:pPr algn="l" rtl="0" fontAlgn="ctr"/>
                      <a:r>
                        <a:rPr lang="en-US" sz="650" b="0" i="0" u="none" strike="noStrike" dirty="0" err="1">
                          <a:solidFill>
                            <a:schemeClr val="tx1"/>
                          </a:solidFill>
                          <a:effectLst/>
                          <a:latin typeface="+mj-lt"/>
                          <a:ea typeface="+mn-ea"/>
                          <a:cs typeface="+mn-cs"/>
                        </a:rPr>
                        <a:t>Xoserve</a:t>
                      </a:r>
                      <a:r>
                        <a:rPr lang="en-US" sz="650" b="0" i="0" u="none" strike="noStrike" dirty="0">
                          <a:solidFill>
                            <a:schemeClr val="tx1"/>
                          </a:solidFill>
                          <a:effectLst/>
                          <a:latin typeface="+mj-lt"/>
                          <a:ea typeface="+mn-ea"/>
                          <a:cs typeface="+mn-cs"/>
                        </a:rPr>
                        <a:t> will continue to advise customers of cleansing requirements, but can't guarantee compliance</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30/12/22</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(2/3)</a:t>
            </a:r>
          </a:p>
        </p:txBody>
      </p:sp>
      <p:graphicFrame>
        <p:nvGraphicFramePr>
          <p:cNvPr id="5" name="Table 4"/>
          <p:cNvGraphicFramePr>
            <a:graphicFrameLocks noGrp="1"/>
          </p:cNvGraphicFramePr>
          <p:nvPr>
            <p:extLst/>
          </p:nvPr>
        </p:nvGraphicFramePr>
        <p:xfrm>
          <a:off x="85651" y="503604"/>
          <a:ext cx="8972695" cy="3709942"/>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dirty="0">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650" b="1" i="0" u="none" strike="noStrike" dirty="0">
                          <a:solidFill>
                            <a:schemeClr val="tx1"/>
                          </a:solidFill>
                          <a:effectLst/>
                          <a:latin typeface="+mj-lt"/>
                        </a:rPr>
                        <a:t>55513</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in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01/08/21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650" b="1" i="0" u="none" strike="noStrike" dirty="0">
                          <a:solidFill>
                            <a:schemeClr val="tx1"/>
                          </a:solidFill>
                          <a:effectLst/>
                          <a:latin typeface="+mj-lt"/>
                          <a:ea typeface="+mn-ea"/>
                          <a:cs typeface="+mn-cs"/>
                        </a:rPr>
                        <a:t>55549</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Programme</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that the approval of the CSS Physical Design does not take into consideration the complete E2E impacts of the Switching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because the CSS design is solely focused on the core CSS and primary interactions with CSS. Leading to an inaccurate critical path being followed for the </a:t>
                      </a:r>
                      <a:r>
                        <a:rPr lang="en-US" sz="650" b="0" i="0" u="none" strike="noStrike" dirty="0" err="1">
                          <a:solidFill>
                            <a:schemeClr val="tx1"/>
                          </a:solidFill>
                          <a:effectLst/>
                          <a:latin typeface="+mj-lt"/>
                        </a:rPr>
                        <a:t>Programme</a:t>
                      </a:r>
                      <a:r>
                        <a:rPr lang="en-US" sz="650" b="0" i="0" u="none" strike="noStrike" dirty="0">
                          <a:solidFill>
                            <a:schemeClr val="tx1"/>
                          </a:solidFill>
                          <a:effectLst/>
                          <a:latin typeface="+mj-lt"/>
                        </a:rPr>
                        <a:t> and subsequent downstream delays to the delivery timeline.</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1. Raise with Ofgem to identify owner/RACI </a:t>
                      </a:r>
                    </a:p>
                    <a:p>
                      <a:pPr algn="l" fontAlgn="ctr"/>
                      <a:r>
                        <a:rPr lang="en-US" sz="650" b="0" i="0" u="none" strike="noStrike" kern="1200" dirty="0">
                          <a:solidFill>
                            <a:schemeClr val="tx1"/>
                          </a:solidFill>
                          <a:effectLst/>
                          <a:latin typeface="+mj-lt"/>
                          <a:ea typeface="+mn-ea"/>
                          <a:cs typeface="+mn-cs"/>
                        </a:rPr>
                        <a:t>2. E2E CSS design needs to be in place involving all components/systems/interactions which needs to be form the architectural baseline that the </a:t>
                      </a:r>
                      <a:r>
                        <a:rPr lang="en-US" sz="650" b="0" i="0" u="none" strike="noStrike" kern="1200" dirty="0" err="1">
                          <a:solidFill>
                            <a:schemeClr val="tx1"/>
                          </a:solidFill>
                          <a:effectLst/>
                          <a:latin typeface="+mj-lt"/>
                          <a:ea typeface="+mn-ea"/>
                          <a:cs typeface="+mn-cs"/>
                        </a:rPr>
                        <a:t>Programme</a:t>
                      </a:r>
                      <a:r>
                        <a:rPr lang="en-US" sz="650" b="0" i="0" u="none" strike="noStrike" kern="1200" dirty="0">
                          <a:solidFill>
                            <a:schemeClr val="tx1"/>
                          </a:solidFill>
                          <a:effectLst/>
                          <a:latin typeface="+mj-lt"/>
                          <a:ea typeface="+mn-ea"/>
                          <a:cs typeface="+mn-cs"/>
                        </a:rPr>
                        <a:t> is governed against.</a:t>
                      </a:r>
                    </a:p>
                  </a:txBody>
                  <a:tcPr marL="0" marR="0" marT="0" marB="0" anchor="ctr">
                    <a:solidFill>
                      <a:srgbClr val="CED1E2"/>
                    </a:solidFill>
                  </a:tcPr>
                </a:tc>
                <a:tc>
                  <a:txBody>
                    <a:bodyPr/>
                    <a:lstStyle/>
                    <a:p>
                      <a:pPr algn="l" rtl="0" fontAlgn="ctr"/>
                      <a:r>
                        <a:rPr lang="en-US" sz="650" b="0" i="0" u="none" strike="noStrike" kern="1200" dirty="0">
                          <a:solidFill>
                            <a:schemeClr val="tx1"/>
                          </a:solidFill>
                          <a:effectLst/>
                          <a:latin typeface="+mj-lt"/>
                          <a:ea typeface="+mn-ea"/>
                          <a:cs typeface="+mn-cs"/>
                        </a:rPr>
                        <a:t>Continues to be monitored until Tranche 1 of E2E is complete</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tc>
                  <a:txBody>
                    <a:bodyPr/>
                    <a:lstStyle/>
                    <a:p>
                      <a:pPr lvl="0" algn="ctr">
                        <a:buNone/>
                      </a:pPr>
                      <a:r>
                        <a:rPr lang="en-GB" sz="650" b="0" i="0" u="none" strike="noStrike" dirty="0">
                          <a:solidFill>
                            <a:schemeClr val="tx1"/>
                          </a:solidFill>
                          <a:effectLst/>
                          <a:latin typeface="+mj-lt"/>
                        </a:rPr>
                        <a:t>01/08/21</a:t>
                      </a:r>
                      <a:endParaRPr lang="en-GB" sz="650" b="0" i="0" u="none" strike="noStrike" kern="1200" dirty="0">
                        <a:solidFill>
                          <a:schemeClr val="tx1"/>
                        </a:solidFill>
                        <a:effectLst/>
                        <a:latin typeface="+mj-lt"/>
                        <a:ea typeface="+mn-ea"/>
                        <a:cs typeface="+mn-cs"/>
                      </a:endParaRPr>
                    </a:p>
                  </a:txBody>
                  <a:tcPr marL="36000" marR="36000" marT="36000" marB="3600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dirty="0">
                          <a:solidFill>
                            <a:schemeClr val="tx1"/>
                          </a:solidFill>
                          <a:effectLst/>
                          <a:latin typeface="+mj-lt"/>
                        </a:rPr>
                        <a:t>61894</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650" b="0" i="0" u="none" strike="noStrike" dirty="0">
                          <a:solidFill>
                            <a:schemeClr val="tx1"/>
                          </a:solidFill>
                          <a:effectLst/>
                          <a:latin typeface="+mj-lt"/>
                        </a:rPr>
                        <a:t>Our working assumption is that existing SLAs will prevail however, there are ongoing discussions taking place with DCC to understand their expectation.</a:t>
                      </a:r>
                    </a:p>
                    <a:p>
                      <a:pPr algn="l" fontAlgn="ctr"/>
                      <a:endParaRPr lang="en-US" sz="650" b="0" i="0" u="none" strike="noStrike" dirty="0">
                        <a:solidFill>
                          <a:schemeClr val="tx1"/>
                        </a:solidFill>
                        <a:effectLst/>
                        <a:latin typeface="+mj-lt"/>
                      </a:endParaRPr>
                    </a:p>
                    <a:p>
                      <a:pPr algn="l" fontAlgn="ctr"/>
                      <a:endParaRPr lang="en-US" sz="650" b="0" i="0" u="none" strike="noStrike" dirty="0">
                        <a:solidFill>
                          <a:schemeClr val="tx1"/>
                        </a:solidFill>
                        <a:effectLst/>
                        <a:latin typeface="+mj-lt"/>
                      </a:endParaRPr>
                    </a:p>
                    <a:p>
                      <a:pPr algn="l" fontAlgn="ctr"/>
                      <a:r>
                        <a:rPr lang="en-US" sz="650" b="0" i="0" u="none" strike="noStrike" dirty="0">
                          <a:solidFill>
                            <a:schemeClr val="tx1"/>
                          </a:solidFill>
                          <a:effectLst/>
                          <a:latin typeface="+mj-lt"/>
                        </a:rPr>
                        <a:t>REC review - no such SLA's imposed on us currently.</a:t>
                      </a:r>
                    </a:p>
                  </a:txBody>
                  <a:tcPr marL="0" marR="0" marT="0" marB="0" anchor="ctr">
                    <a:solidFill>
                      <a:srgbClr val="CED1E2"/>
                    </a:solidFill>
                  </a:tcPr>
                </a:tc>
                <a:tc>
                  <a:txBody>
                    <a:bodyPr/>
                    <a:lstStyle/>
                    <a:p>
                      <a:r>
                        <a:rPr lang="en-US" sz="650" dirty="0">
                          <a:solidFill>
                            <a:schemeClr val="tx1"/>
                          </a:solidFill>
                          <a:latin typeface="+mj-lt"/>
                        </a:rPr>
                        <a:t>CR was presented at Switching </a:t>
                      </a:r>
                      <a:r>
                        <a:rPr lang="en-US" sz="650" dirty="0" err="1">
                          <a:solidFill>
                            <a:schemeClr val="tx1"/>
                          </a:solidFill>
                          <a:latin typeface="+mj-lt"/>
                        </a:rPr>
                        <a:t>Programme</a:t>
                      </a:r>
                      <a:r>
                        <a:rPr lang="en-US" sz="650" dirty="0">
                          <a:solidFill>
                            <a:schemeClr val="tx1"/>
                          </a:solidFill>
                          <a:latin typeface="+mj-lt"/>
                        </a:rPr>
                        <a:t> CAB on 26/3.</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ea typeface="+mn-ea"/>
                          <a:cs typeface="+mn-cs"/>
                        </a:rPr>
                        <a:t>31/05/21</a:t>
                      </a:r>
                    </a:p>
                  </a:txBody>
                  <a:tcPr marL="0" marR="0" marT="0" marB="0" anchor="ctr">
                    <a:solidFill>
                      <a:srgbClr val="CED1E2"/>
                    </a:solidFill>
                  </a:tcPr>
                </a:tc>
                <a:extLst>
                  <a:ext uri="{0D108BD9-81ED-4DB2-BD59-A6C34878D82A}">
                    <a16:rowId xmlns:a16="http://schemas.microsoft.com/office/drawing/2014/main" val="3257186867"/>
                  </a:ext>
                </a:extLst>
              </a:tr>
              <a:tr h="824071">
                <a:tc>
                  <a:txBody>
                    <a:bodyPr/>
                    <a:lstStyle/>
                    <a:p>
                      <a:pPr marL="0" algn="ctr" defTabSz="914378" rtl="0" eaLnBrk="1" fontAlgn="ctr" latinLnBrk="0" hangingPunct="1"/>
                      <a:r>
                        <a:rPr lang="en-GB" sz="650" b="1" i="0" u="none" strike="noStrike" kern="1200" dirty="0">
                          <a:solidFill>
                            <a:schemeClr val="tx1"/>
                          </a:solidFill>
                          <a:effectLst/>
                          <a:latin typeface="+mj-lt"/>
                          <a:ea typeface="+mn-ea"/>
                          <a:cs typeface="+mn-cs"/>
                        </a:rPr>
                        <a:t>65127</a:t>
                      </a:r>
                    </a:p>
                  </a:txBody>
                  <a:tcPr marL="6350" marR="6350" marT="635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Transition &amp; Cutover</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risk that the reconciliation change could impact transition timelines because the reconciliation approach is yet to be finalized leading to leading to downstream impacts.</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kern="1200" dirty="0">
                          <a:solidFill>
                            <a:schemeClr val="tx1"/>
                          </a:solidFill>
                          <a:effectLst/>
                          <a:latin typeface="+mj-lt"/>
                          <a:ea typeface="+mn-ea"/>
                          <a:cs typeface="+mn-cs"/>
                        </a:rPr>
                        <a:t>Work with the SI to agree an approach with minimal impacts</a:t>
                      </a:r>
                    </a:p>
                  </a:txBody>
                  <a:tcPr marL="0" marR="0" marT="0" marB="0" anchor="ctr">
                    <a:solidFill>
                      <a:srgbClr val="CED1E2"/>
                    </a:solidFill>
                  </a:tcPr>
                </a:tc>
                <a:tc>
                  <a:txBody>
                    <a:bodyPr/>
                    <a:lstStyle/>
                    <a:p>
                      <a:r>
                        <a:rPr lang="en-US" sz="650" dirty="0">
                          <a:solidFill>
                            <a:schemeClr val="tx1"/>
                          </a:solidFill>
                          <a:latin typeface="+mj-lt"/>
                        </a:rPr>
                        <a:t>Discussions in progress to agree on an approach with SI.</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2460951014"/>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C9E-A6DE-4B5B-B917-82EF1BF57F3C}"/>
              </a:ext>
            </a:extLst>
          </p:cNvPr>
          <p:cNvSpPr>
            <a:spLocks noGrp="1"/>
          </p:cNvSpPr>
          <p:nvPr>
            <p:ph type="title"/>
          </p:nvPr>
        </p:nvSpPr>
        <p:spPr/>
        <p:txBody>
          <a:bodyPr/>
          <a:lstStyle/>
          <a:p>
            <a:endParaRPr lang="en-GB"/>
          </a:p>
        </p:txBody>
      </p:sp>
      <p:graphicFrame>
        <p:nvGraphicFramePr>
          <p:cNvPr id="4" name="Table 3">
            <a:extLst>
              <a:ext uri="{FF2B5EF4-FFF2-40B4-BE49-F238E27FC236}">
                <a16:creationId xmlns:a16="http://schemas.microsoft.com/office/drawing/2014/main" id="{92A882FF-E97A-47B7-BC7E-C730965AAB16}"/>
              </a:ext>
            </a:extLst>
          </p:cNvPr>
          <p:cNvGraphicFramePr>
            <a:graphicFrameLocks noGrp="1"/>
          </p:cNvGraphicFramePr>
          <p:nvPr>
            <p:extLst/>
          </p:nvPr>
        </p:nvGraphicFramePr>
        <p:xfrm>
          <a:off x="50008" y="946517"/>
          <a:ext cx="8972695" cy="28858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087089">
                  <a:extLst>
                    <a:ext uri="{9D8B030D-6E8A-4147-A177-3AD203B41FA5}">
                      <a16:colId xmlns:a16="http://schemas.microsoft.com/office/drawing/2014/main" val="20002"/>
                    </a:ext>
                  </a:extLst>
                </a:gridCol>
                <a:gridCol w="1707687">
                  <a:extLst>
                    <a:ext uri="{9D8B030D-6E8A-4147-A177-3AD203B41FA5}">
                      <a16:colId xmlns:a16="http://schemas.microsoft.com/office/drawing/2014/main" val="20003"/>
                    </a:ext>
                  </a:extLst>
                </a:gridCol>
                <a:gridCol w="1556297">
                  <a:extLst>
                    <a:ext uri="{9D8B030D-6E8A-4147-A177-3AD203B41FA5}">
                      <a16:colId xmlns:a16="http://schemas.microsoft.com/office/drawing/2014/main" val="2992598958"/>
                    </a:ext>
                  </a:extLst>
                </a:gridCol>
                <a:gridCol w="937747">
                  <a:extLst>
                    <a:ext uri="{9D8B030D-6E8A-4147-A177-3AD203B41FA5}">
                      <a16:colId xmlns:a16="http://schemas.microsoft.com/office/drawing/2014/main" val="2261462523"/>
                    </a:ext>
                  </a:extLst>
                </a:gridCol>
              </a:tblGrid>
              <a:tr h="413658">
                <a:tc>
                  <a:txBody>
                    <a:bodyPr/>
                    <a:lstStyle/>
                    <a:p>
                      <a:pPr algn="ctr"/>
                      <a:r>
                        <a:rPr lang="en-GB" sz="700" dirty="0">
                          <a:solidFill>
                            <a:schemeClr val="bg1"/>
                          </a:solidFill>
                        </a:rPr>
                        <a:t>RTC</a:t>
                      </a:r>
                    </a:p>
                  </a:txBody>
                  <a:tcPr marL="36000" marR="36000" marT="36000" marB="36000" anchor="ctr"/>
                </a:tc>
                <a:tc>
                  <a:txBody>
                    <a:bodyPr/>
                    <a:lstStyle/>
                    <a:p>
                      <a:pPr algn="ctr"/>
                      <a:r>
                        <a:rPr lang="en-GB" sz="7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dirty="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700" u="none">
                          <a:solidFill>
                            <a:schemeClr val="bg1"/>
                          </a:solidFill>
                        </a:rPr>
                        <a:t>Description</a:t>
                      </a:r>
                    </a:p>
                  </a:txBody>
                  <a:tcPr marL="36000" marR="36000" marT="36000" marB="36000" anchor="ctr"/>
                </a:tc>
                <a:tc>
                  <a:txBody>
                    <a:bodyPr/>
                    <a:lstStyle/>
                    <a:p>
                      <a:pPr algn="ctr"/>
                      <a:r>
                        <a:rPr lang="en-GB" sz="700" dirty="0">
                          <a:solidFill>
                            <a:schemeClr val="bg1"/>
                          </a:solidFill>
                        </a:rPr>
                        <a:t>Mitigation Strategy</a:t>
                      </a:r>
                    </a:p>
                  </a:txBody>
                  <a:tcPr marL="36000" marR="36000" marT="36000" marB="36000" anchor="ctr"/>
                </a:tc>
                <a:tc>
                  <a:txBody>
                    <a:bodyPr/>
                    <a:lstStyle/>
                    <a:p>
                      <a:pPr algn="ctr"/>
                      <a:r>
                        <a:rPr lang="en-GB" sz="700" dirty="0">
                          <a:solidFill>
                            <a:schemeClr val="bg1"/>
                          </a:solidFill>
                        </a:rPr>
                        <a:t>Latest Update</a:t>
                      </a:r>
                    </a:p>
                  </a:txBody>
                  <a:tcPr marL="36000" marR="36000" marT="36000" marB="36000" anchor="ctr"/>
                </a:tc>
                <a:tc>
                  <a:txBody>
                    <a:bodyPr/>
                    <a:lstStyle/>
                    <a:p>
                      <a:pPr algn="ctr"/>
                      <a:r>
                        <a:rPr lang="en-GB" sz="700" dirty="0">
                          <a:solidFill>
                            <a:schemeClr val="bg1"/>
                          </a:solidFill>
                        </a:rPr>
                        <a:t>Resolution</a:t>
                      </a:r>
                    </a:p>
                    <a:p>
                      <a:pPr algn="ctr"/>
                      <a:r>
                        <a:rPr lang="en-GB" sz="700" dirty="0">
                          <a:solidFill>
                            <a:schemeClr val="bg1"/>
                          </a:solidFill>
                        </a:rPr>
                        <a:t>Date</a:t>
                      </a:r>
                    </a:p>
                  </a:txBody>
                  <a:tcPr marL="36000" marR="36000" marT="36000" marB="36000" anchor="ctr"/>
                </a:tc>
                <a:extLst>
                  <a:ext uri="{0D108BD9-81ED-4DB2-BD59-A6C34878D82A}">
                    <a16:rowId xmlns:a16="http://schemas.microsoft.com/office/drawing/2014/main" val="10000"/>
                  </a:ext>
                </a:extLst>
              </a:tr>
              <a:tr h="824071">
                <a:tc>
                  <a:txBody>
                    <a:bodyPr/>
                    <a:lstStyle/>
                    <a:p>
                      <a:pPr algn="ctr" fontAlgn="ctr"/>
                      <a:r>
                        <a:rPr lang="en-GB" sz="650" b="1" i="0" u="none" strike="noStrike" dirty="0">
                          <a:solidFill>
                            <a:schemeClr val="tx1"/>
                          </a:solidFill>
                          <a:effectLst/>
                          <a:latin typeface="+mj-lt"/>
                        </a:rPr>
                        <a:t>64642</a:t>
                      </a:r>
                    </a:p>
                  </a:txBody>
                  <a:tcPr marL="0" marR="0" marT="0" marB="0" anchor="ctr">
                    <a:solidFill>
                      <a:srgbClr val="CED1E2"/>
                    </a:solidFill>
                  </a:tcPr>
                </a:tc>
                <a:tc>
                  <a:txBody>
                    <a:bodyPr/>
                    <a:lstStyle/>
                    <a:p>
                      <a:pPr algn="ctr"/>
                      <a:endParaRPr lang="en-GB" sz="650" dirty="0">
                        <a:solidFill>
                          <a:schemeClr val="tx1"/>
                        </a:solidFill>
                        <a:latin typeface="+mj-lt"/>
                      </a:endParaRPr>
                    </a:p>
                  </a:txBody>
                  <a:tcPr marL="36000" marR="36000" marT="36000" marB="36000" anchor="ctr">
                    <a:solidFill>
                      <a:srgbClr val="FFC000"/>
                    </a:solidFill>
                  </a:tcPr>
                </a:tc>
                <a:tc>
                  <a:txBody>
                    <a:bodyPr/>
                    <a:lstStyle/>
                    <a:p>
                      <a:pPr algn="ctr" fontAlgn="b"/>
                      <a:r>
                        <a:rPr lang="en-GB" sz="650" b="0" i="0" u="none" strike="noStrike" dirty="0">
                          <a:solidFill>
                            <a:schemeClr val="tx1"/>
                          </a:solidFill>
                          <a:effectLst/>
                          <a:latin typeface="+mj-lt"/>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There is a risk that the CSS implementation plan does not capture all Service Management activities because of DCC and SI requesting information or completion of documents at the last minute or not currently within scope, </a:t>
                      </a:r>
                      <a:r>
                        <a:rPr lang="en-US" sz="650" b="0" i="0" u="none" strike="noStrike" dirty="0" err="1">
                          <a:solidFill>
                            <a:schemeClr val="tx1"/>
                          </a:solidFill>
                          <a:effectLst/>
                          <a:latin typeface="+mj-lt"/>
                        </a:rPr>
                        <a:t>I.e</a:t>
                      </a:r>
                      <a:r>
                        <a:rPr lang="en-US" sz="650" b="0" i="0" u="none" strike="noStrike" dirty="0">
                          <a:solidFill>
                            <a:schemeClr val="tx1"/>
                          </a:solidFill>
                          <a:effectLst/>
                          <a:latin typeface="+mj-lt"/>
                        </a:rPr>
                        <a:t> recent Service Design Assurance exercise leading to additional time, and therefore impact and cost on CSS staff, and potentially also changing of scope and requirements.</a:t>
                      </a:r>
                    </a:p>
                  </a:txBody>
                  <a:tcPr marL="0" marR="0" marT="0" marB="0" anchor="ctr">
                    <a:solidFill>
                      <a:srgbClr val="CED1E2"/>
                    </a:solidFill>
                  </a:tcPr>
                </a:tc>
                <a:tc>
                  <a:txBody>
                    <a:bodyPr/>
                    <a:lstStyle/>
                    <a:p>
                      <a:pPr algn="l" fontAlgn="ctr"/>
                      <a:r>
                        <a:rPr lang="en-US" sz="650" dirty="0">
                          <a:solidFill>
                            <a:schemeClr val="tx1"/>
                          </a:solidFill>
                          <a:latin typeface="+mj-lt"/>
                        </a:rPr>
                        <a:t>Any concerns to be raised with SI and DCC and CSSC Management team</a:t>
                      </a:r>
                      <a:endParaRPr lang="en-US" sz="650" b="0" i="0" u="none" strike="noStrike" dirty="0">
                        <a:solidFill>
                          <a:schemeClr val="tx1"/>
                        </a:solidFill>
                        <a:effectLst/>
                        <a:latin typeface="+mj-lt"/>
                      </a:endParaRPr>
                    </a:p>
                  </a:txBody>
                  <a:tcPr marL="0" marR="0" marT="0" marB="0" anchor="ctr">
                    <a:solidFill>
                      <a:srgbClr val="CED1E2"/>
                    </a:solidFill>
                  </a:tcPr>
                </a:tc>
                <a:tc>
                  <a:txBody>
                    <a:bodyPr/>
                    <a:lstStyle/>
                    <a:p>
                      <a:r>
                        <a:rPr lang="en-US" sz="650" dirty="0">
                          <a:solidFill>
                            <a:schemeClr val="tx1"/>
                          </a:solidFill>
                          <a:latin typeface="+mj-lt"/>
                        </a:rPr>
                        <a:t>Any concerns to be raised with SI and DCC and CSSC Management team. </a:t>
                      </a:r>
                      <a:r>
                        <a:rPr lang="en-GB" sz="650" b="0" i="0" u="none" strike="noStrike" dirty="0">
                          <a:solidFill>
                            <a:schemeClr val="tx1"/>
                          </a:solidFill>
                          <a:effectLst/>
                          <a:latin typeface="+mj-lt"/>
                          <a:ea typeface="+mn-ea"/>
                          <a:cs typeface="+mn-cs"/>
                        </a:rPr>
                        <a:t>Continued to be monitored</a:t>
                      </a:r>
                      <a:endParaRPr lang="en-GB" sz="650" dirty="0">
                        <a:solidFill>
                          <a:schemeClr val="tx1"/>
                        </a:solidFill>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31/12/21</a:t>
                      </a:r>
                    </a:p>
                  </a:txBody>
                  <a:tcPr marL="0" marR="0" marT="0" marB="0" anchor="ctr">
                    <a:solidFill>
                      <a:srgbClr val="CED1E2"/>
                    </a:solidFill>
                  </a:tcPr>
                </a:tc>
                <a:extLst>
                  <a:ext uri="{0D108BD9-81ED-4DB2-BD59-A6C34878D82A}">
                    <a16:rowId xmlns:a16="http://schemas.microsoft.com/office/drawing/2014/main" val="1233174744"/>
                  </a:ext>
                </a:extLst>
              </a:tr>
              <a:tr h="824071">
                <a:tc>
                  <a:txBody>
                    <a:bodyPr/>
                    <a:lstStyle/>
                    <a:p>
                      <a:pPr algn="ctr" fontAlgn="ctr"/>
                      <a:r>
                        <a:rPr lang="en-GB" sz="650" b="1" i="0" u="none" strike="noStrike" dirty="0">
                          <a:solidFill>
                            <a:schemeClr val="tx1"/>
                          </a:solidFill>
                          <a:effectLst/>
                          <a:latin typeface="+mj-lt"/>
                        </a:rPr>
                        <a:t>63646</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algn="ctr" fontAlgn="b"/>
                      <a:r>
                        <a:rPr lang="en-GB" sz="650" b="0" i="0" u="none" strike="noStrike" kern="1200" dirty="0">
                          <a:solidFill>
                            <a:schemeClr val="tx1"/>
                          </a:solidFill>
                          <a:effectLst/>
                          <a:latin typeface="+mj-lt"/>
                          <a:ea typeface="+mn-ea"/>
                          <a:cs typeface="+mn-cs"/>
                        </a:rPr>
                        <a:t>Service Management</a:t>
                      </a:r>
                    </a:p>
                  </a:txBody>
                  <a:tcPr marL="6350" marR="6350" marT="6350" marB="0" anchor="ctr">
                    <a:solidFill>
                      <a:srgbClr val="CED1E2"/>
                    </a:solidFill>
                  </a:tcPr>
                </a:tc>
                <a:tc>
                  <a:txBody>
                    <a:bodyPr/>
                    <a:lstStyle/>
                    <a:p>
                      <a:pPr algn="l" fontAlgn="ctr"/>
                      <a:r>
                        <a:rPr lang="en-US" sz="650" b="0" i="0" u="none" strike="noStrike" dirty="0">
                          <a:solidFill>
                            <a:schemeClr val="tx1"/>
                          </a:solidFill>
                          <a:effectLst/>
                          <a:latin typeface="+mj-lt"/>
                        </a:rPr>
                        <a:t>The DCC will be establishing a Service Review.  There is a risk that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 will be misrepresented because the DCC have not confirmed what the reporting requirements are for this forum leading to </a:t>
                      </a:r>
                      <a:r>
                        <a:rPr lang="en-US" sz="650" b="0" i="0" u="none" strike="noStrike" dirty="0" err="1">
                          <a:solidFill>
                            <a:schemeClr val="tx1"/>
                          </a:solidFill>
                          <a:effectLst/>
                          <a:latin typeface="+mj-lt"/>
                        </a:rPr>
                        <a:t>to</a:t>
                      </a:r>
                      <a:r>
                        <a:rPr lang="en-US" sz="650" b="0" i="0" u="none" strike="noStrike" dirty="0">
                          <a:solidFill>
                            <a:schemeClr val="tx1"/>
                          </a:solidFill>
                          <a:effectLst/>
                          <a:latin typeface="+mj-lt"/>
                        </a:rPr>
                        <a:t> the Review not providing an accurate view to market participants and a reputation impact on </a:t>
                      </a:r>
                      <a:r>
                        <a:rPr lang="en-US" sz="650" b="0" i="0" u="none" strike="noStrike" dirty="0" err="1">
                          <a:solidFill>
                            <a:schemeClr val="tx1"/>
                          </a:solidFill>
                          <a:effectLst/>
                          <a:latin typeface="+mj-lt"/>
                        </a:rPr>
                        <a:t>Xoserve</a:t>
                      </a:r>
                      <a:r>
                        <a:rPr lang="en-US" sz="650" b="0" i="0" u="none" strike="noStrike" dirty="0">
                          <a:solidFill>
                            <a:schemeClr val="tx1"/>
                          </a:solidFill>
                          <a:effectLst/>
                          <a:latin typeface="+mj-lt"/>
                        </a:rPr>
                        <a:t>.</a:t>
                      </a:r>
                    </a:p>
                  </a:txBody>
                  <a:tcPr marL="0" marR="0" marT="0" marB="0" anchor="ctr">
                    <a:solidFill>
                      <a:srgbClr val="CED1E2"/>
                    </a:solidFill>
                  </a:tcPr>
                </a:tc>
                <a:tc>
                  <a:txBody>
                    <a:bodyPr/>
                    <a:lstStyle/>
                    <a:p>
                      <a:pPr algn="l" fontAlgn="ctr"/>
                      <a:r>
                        <a:rPr lang="en-US" sz="650" b="0" i="0" u="none" strike="noStrike" kern="1200" dirty="0">
                          <a:solidFill>
                            <a:schemeClr val="tx1"/>
                          </a:solidFill>
                          <a:effectLst/>
                          <a:latin typeface="+mj-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650" b="0" i="0" u="none" strike="noStrike" dirty="0">
                          <a:solidFill>
                            <a:schemeClr val="tx1"/>
                          </a:solidFill>
                          <a:effectLst/>
                          <a:latin typeface="+mj-lt"/>
                        </a:rPr>
                        <a:t>Some reporting is being tested during SM OT testing. We will review this and continue to discuss wider reporting requirements with DCC</a:t>
                      </a:r>
                      <a:endParaRPr lang="en-GB" sz="650" b="0" i="0" u="none" strike="noStrike" dirty="0">
                        <a:solidFill>
                          <a:schemeClr val="tx1"/>
                        </a:solidFill>
                        <a:effectLst/>
                        <a:latin typeface="+mj-lt"/>
                      </a:endParaRPr>
                    </a:p>
                  </a:txBody>
                  <a:tcPr marL="36000" marR="36000" marT="36000" marB="36000" anchor="ctr">
                    <a:solidFill>
                      <a:srgbClr val="CED1E2"/>
                    </a:solidFill>
                  </a:tcPr>
                </a:tc>
                <a:tc>
                  <a:txBody>
                    <a:bodyPr/>
                    <a:lstStyle/>
                    <a:p>
                      <a:pPr algn="ctr" fontAlgn="ctr"/>
                      <a:r>
                        <a:rPr lang="en-GB" sz="650" b="0" i="0" u="none" strike="noStrike" dirty="0">
                          <a:solidFill>
                            <a:schemeClr val="tx1"/>
                          </a:solidFill>
                          <a:effectLst/>
                          <a:latin typeface="+mj-lt"/>
                        </a:rPr>
                        <a:t>31/08/21</a:t>
                      </a:r>
                    </a:p>
                  </a:txBody>
                  <a:tcPr marL="0" marR="0" marT="0" marB="0" anchor="ctr">
                    <a:solidFill>
                      <a:srgbClr val="CED1E2"/>
                    </a:solidFill>
                  </a:tcPr>
                </a:tc>
                <a:extLst>
                  <a:ext uri="{0D108BD9-81ED-4DB2-BD59-A6C34878D82A}">
                    <a16:rowId xmlns:a16="http://schemas.microsoft.com/office/drawing/2014/main" val="2377116742"/>
                  </a:ext>
                </a:extLst>
              </a:tr>
              <a:tr h="824071">
                <a:tc>
                  <a:txBody>
                    <a:bodyPr/>
                    <a:lstStyle/>
                    <a:p>
                      <a:pPr algn="ctr" fontAlgn="ctr"/>
                      <a:r>
                        <a:rPr lang="en-GB" sz="650" b="1" i="0" u="none" strike="noStrike" kern="1200" dirty="0">
                          <a:solidFill>
                            <a:schemeClr val="tx1"/>
                          </a:solidFill>
                          <a:effectLst/>
                          <a:latin typeface="+mj-lt"/>
                          <a:ea typeface="+mn-ea"/>
                          <a:cs typeface="+mn-cs"/>
                        </a:rPr>
                        <a:t>65155</a:t>
                      </a:r>
                    </a:p>
                  </a:txBody>
                  <a:tcPr marL="0" marR="0" marT="0" marB="0" anchor="ctr">
                    <a:solidFill>
                      <a:srgbClr val="CED1E2"/>
                    </a:solidFill>
                  </a:tcPr>
                </a:tc>
                <a:tc>
                  <a:txBody>
                    <a:bodyPr/>
                    <a:lstStyle/>
                    <a:p>
                      <a:pPr algn="ctr" fontAlgn="b"/>
                      <a:endParaRPr lang="en-GB" sz="650" b="0" i="0" u="none" strike="noStrike" kern="1200" dirty="0">
                        <a:solidFill>
                          <a:schemeClr val="tx1"/>
                        </a:solidFill>
                        <a:effectLst/>
                        <a:latin typeface="+mj-lt"/>
                        <a:ea typeface="+mn-ea"/>
                        <a:cs typeface="+mn-cs"/>
                      </a:endParaRPr>
                    </a:p>
                  </a:txBody>
                  <a:tcPr marL="6350" marR="6350" marT="6350" marB="0" anchor="ctr">
                    <a:solidFill>
                      <a:srgbClr val="FFC00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ea typeface="+mn-ea"/>
                          <a:cs typeface="+mn-cs"/>
                        </a:rPr>
                        <a:t>Transition &amp; Cutover</a:t>
                      </a:r>
                    </a:p>
                  </a:txBody>
                  <a:tcPr marL="6350" marR="6350" marT="635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There is risk that reconciliation change may not be deployed in time for DM LR because the reconciliation approach is yet to be finalized leading to an impact during Transitional testing.</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650" b="0" i="0" u="none" strike="noStrike" dirty="0">
                          <a:solidFill>
                            <a:schemeClr val="tx1"/>
                          </a:solidFill>
                          <a:effectLst/>
                          <a:latin typeface="+mj-lt"/>
                        </a:rPr>
                        <a:t>Work with the SI to agree an approach with minimal impacts</a:t>
                      </a:r>
                    </a:p>
                  </a:txBody>
                  <a:tcPr marL="0" marR="0" marT="0" marB="0" anchor="ctr">
                    <a:solidFill>
                      <a:srgbClr val="CED1E2"/>
                    </a:solidFill>
                  </a:tcPr>
                </a:tc>
                <a:tc>
                  <a:txBody>
                    <a:bodyPr/>
                    <a:lstStyle/>
                    <a:p>
                      <a:r>
                        <a:rPr lang="en-GB" sz="650" dirty="0">
                          <a:solidFill>
                            <a:schemeClr val="tx1"/>
                          </a:solidFill>
                          <a:latin typeface="+mj-lt"/>
                        </a:rPr>
                        <a:t>New risk raised on 27/04</a:t>
                      </a:r>
                    </a:p>
                  </a:txBody>
                  <a:tcPr marL="36000" marR="36000" marT="36000" marB="36000" anchor="ctr">
                    <a:solidFill>
                      <a:srgbClr val="CED1E2"/>
                    </a:solidFill>
                  </a:tcPr>
                </a:tc>
                <a:tc>
                  <a:txBody>
                    <a:bodyPr/>
                    <a:lstStyle/>
                    <a:p>
                      <a:pPr marL="0" marR="0" lvl="0" indent="0" algn="ctr" defTabSz="914378" rtl="0" eaLnBrk="1" fontAlgn="ctr" latinLnBrk="0" hangingPunct="1">
                        <a:lnSpc>
                          <a:spcPct val="100000"/>
                        </a:lnSpc>
                        <a:spcBef>
                          <a:spcPts val="0"/>
                        </a:spcBef>
                        <a:spcAft>
                          <a:spcPts val="0"/>
                        </a:spcAft>
                        <a:buClrTx/>
                        <a:buSzTx/>
                        <a:buFontTx/>
                        <a:buNone/>
                        <a:tabLst/>
                        <a:defRPr/>
                      </a:pPr>
                      <a:r>
                        <a:rPr lang="en-GB" sz="650" b="0" i="0" u="none" strike="noStrike" dirty="0">
                          <a:solidFill>
                            <a:schemeClr val="tx1"/>
                          </a:solidFill>
                          <a:effectLst/>
                          <a:latin typeface="+mj-lt"/>
                        </a:rPr>
                        <a:t>26/07/21</a:t>
                      </a:r>
                    </a:p>
                  </a:txBody>
                  <a:tcPr marL="0" marR="0" marT="0" marB="0" anchor="ctr">
                    <a:solidFill>
                      <a:srgbClr val="CED1E2"/>
                    </a:solidFill>
                  </a:tcPr>
                </a:tc>
                <a:extLst>
                  <a:ext uri="{0D108BD9-81ED-4DB2-BD59-A6C34878D82A}">
                    <a16:rowId xmlns:a16="http://schemas.microsoft.com/office/drawing/2014/main" val="3257186867"/>
                  </a:ext>
                </a:extLst>
              </a:tr>
            </a:tbl>
          </a:graphicData>
        </a:graphic>
      </p:graphicFrame>
    </p:spTree>
    <p:extLst>
      <p:ext uri="{BB962C8B-B14F-4D97-AF65-F5344CB8AC3E}">
        <p14:creationId xmlns:p14="http://schemas.microsoft.com/office/powerpoint/2010/main" val="23048680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5" name="Picture 4">
            <a:extLst>
              <a:ext uri="{FF2B5EF4-FFF2-40B4-BE49-F238E27FC236}">
                <a16:creationId xmlns:a16="http://schemas.microsoft.com/office/drawing/2014/main" id="{19CF99FA-C535-49E2-B311-2DE694847E48}"/>
              </a:ext>
            </a:extLst>
          </p:cNvPr>
          <p:cNvPicPr>
            <a:picLocks noChangeAspect="1"/>
          </p:cNvPicPr>
          <p:nvPr/>
        </p:nvPicPr>
        <p:blipFill>
          <a:blip r:embed="rId3"/>
          <a:stretch>
            <a:fillRect/>
          </a:stretch>
        </p:blipFill>
        <p:spPr>
          <a:xfrm>
            <a:off x="114299" y="387626"/>
            <a:ext cx="8901113" cy="4653233"/>
          </a:xfrm>
          <a:prstGeom prst="rect">
            <a:avLst/>
          </a:prstGeom>
        </p:spPr>
      </p:pic>
    </p:spTree>
    <p:extLst>
      <p:ext uri="{BB962C8B-B14F-4D97-AF65-F5344CB8AC3E}">
        <p14:creationId xmlns:p14="http://schemas.microsoft.com/office/powerpoint/2010/main" val="504422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246595" y="403512"/>
          <a:ext cx="8523081" cy="4525681"/>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531781">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243635">
                <a:tc>
                  <a:txBody>
                    <a:bodyPr/>
                    <a:lstStyle/>
                    <a:p>
                      <a:pPr algn="l" fontAlgn="t"/>
                      <a:r>
                        <a:rPr lang="en-GB" sz="800" b="0" i="0" u="none" strike="noStrike" dirty="0">
                          <a:solidFill>
                            <a:srgbClr val="000000"/>
                          </a:solidFill>
                          <a:effectLst/>
                          <a:latin typeface="+mj-lt"/>
                        </a:rPr>
                        <a:t>Programme Plan Re-Baseline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528655"/>
                  </a:ext>
                </a:extLst>
              </a:tr>
              <a:tr h="264542">
                <a:tc>
                  <a:txBody>
                    <a:bodyPr/>
                    <a:lstStyle/>
                    <a:p>
                      <a:pPr algn="l" fontAlgn="t"/>
                      <a:r>
                        <a:rPr lang="en-US" sz="800" b="0" i="0" u="none" strike="noStrike" dirty="0">
                          <a:solidFill>
                            <a:srgbClr val="000000"/>
                          </a:solidFill>
                          <a:effectLst/>
                          <a:latin typeface="+mj-lt"/>
                        </a:rPr>
                        <a:t>Updates to the CSS Physical Interface Design (</a:t>
                      </a:r>
                      <a:r>
                        <a:rPr lang="en-US" sz="800" b="0" i="0" u="none" strike="noStrike" dirty="0" err="1">
                          <a:solidFill>
                            <a:srgbClr val="000000"/>
                          </a:solidFill>
                          <a:effectLst/>
                          <a:latin typeface="+mj-lt"/>
                        </a:rPr>
                        <a:t>PhID</a:t>
                      </a:r>
                      <a:r>
                        <a:rPr lang="en-US" sz="800" b="0" i="0" u="none" strike="noStrike" dirty="0">
                          <a:solidFill>
                            <a:srgbClr val="000000"/>
                          </a:solidFill>
                          <a:effectLst/>
                          <a:latin typeface="+mj-lt"/>
                        </a:rPr>
                        <a: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£17,250.00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22/01/2020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7258831"/>
                  </a:ext>
                </a:extLst>
              </a:tr>
              <a:tr h="264542">
                <a:tc>
                  <a:txBody>
                    <a:bodyPr/>
                    <a:lstStyle/>
                    <a:p>
                      <a:pPr algn="l" fontAlgn="t"/>
                      <a:r>
                        <a:rPr lang="en-GB" sz="800" b="0" i="0" u="none" strike="noStrike" dirty="0">
                          <a:solidFill>
                            <a:srgbClr val="000000"/>
                          </a:solidFill>
                          <a:effectLst/>
                          <a:latin typeface="+mj-lt"/>
                        </a:rPr>
                        <a:t>CSS_Exception_Handling_Strategy_v0.2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9646371"/>
                  </a:ext>
                </a:extLst>
              </a:tr>
              <a:tr h="264542">
                <a:tc>
                  <a:txBody>
                    <a:bodyPr/>
                    <a:lstStyle/>
                    <a:p>
                      <a:pPr algn="l" fontAlgn="t"/>
                      <a:r>
                        <a:rPr lang="en-US" sz="800" b="0" i="0" u="none" strike="noStrike" dirty="0" err="1">
                          <a:solidFill>
                            <a:srgbClr val="000000"/>
                          </a:solidFill>
                          <a:effectLst/>
                          <a:latin typeface="+mj-lt"/>
                        </a:rPr>
                        <a:t>Provide_CSS_RegistrationID_to_PUI_and_LPs</a:t>
                      </a:r>
                      <a:endParaRPr lang="en-US"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£12,643.00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07/08/2020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945083"/>
                  </a:ext>
                </a:extLst>
              </a:tr>
              <a:tr h="264542">
                <a:tc>
                  <a:txBody>
                    <a:bodyPr/>
                    <a:lstStyle/>
                    <a:p>
                      <a:pPr algn="l" fontAlgn="t"/>
                      <a:r>
                        <a:rPr lang="en-US" sz="800" b="0" i="0" u="none" strike="noStrike" dirty="0" err="1">
                          <a:solidFill>
                            <a:srgbClr val="000000"/>
                          </a:solidFill>
                          <a:effectLst/>
                          <a:latin typeface="+mj-lt"/>
                        </a:rPr>
                        <a:t>Licence</a:t>
                      </a:r>
                      <a:r>
                        <a:rPr lang="en-US" sz="800" b="0" i="0" u="none" strike="noStrike" dirty="0">
                          <a:solidFill>
                            <a:srgbClr val="000000"/>
                          </a:solidFill>
                          <a:effectLst/>
                          <a:latin typeface="+mj-lt"/>
                        </a:rPr>
                        <a:t> Exempt Network Customer Identifier – ABACUS Data Model update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CR-E51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29/10/2019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Complete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68744"/>
                  </a:ext>
                </a:extLst>
              </a:tr>
              <a:tr h="264542">
                <a:tc>
                  <a:txBody>
                    <a:bodyPr/>
                    <a:lstStyle/>
                    <a:p>
                      <a:pPr algn="l" fontAlgn="t"/>
                      <a:r>
                        <a:rPr lang="en-US" sz="800" b="0" i="0" u="none" strike="noStrike" dirty="0">
                          <a:solidFill>
                            <a:srgbClr val="000000"/>
                          </a:solidFill>
                          <a:effectLst/>
                          <a:latin typeface="+mj-lt"/>
                        </a:rPr>
                        <a:t>Amendments to the DMS artefact suite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£6,500.00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7033543"/>
                  </a:ext>
                </a:extLst>
              </a:tr>
              <a:tr h="264542">
                <a:tc>
                  <a:txBody>
                    <a:bodyPr/>
                    <a:lstStyle/>
                    <a:p>
                      <a:pPr algn="l" fontAlgn="t"/>
                      <a:r>
                        <a:rPr lang="en-US" sz="800" b="0" i="0" u="none" strike="noStrike" dirty="0">
                          <a:solidFill>
                            <a:srgbClr val="000000"/>
                          </a:solidFill>
                          <a:effectLst/>
                          <a:latin typeface="+mj-lt"/>
                        </a:rPr>
                        <a:t>Migration of Terminated Gas RMPS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77588"/>
                  </a:ext>
                </a:extLst>
              </a:tr>
              <a:tr h="264542">
                <a:tc>
                  <a:txBody>
                    <a:bodyPr/>
                    <a:lstStyle/>
                    <a:p>
                      <a:pPr algn="l" fontAlgn="t"/>
                      <a:r>
                        <a:rPr lang="en-US" sz="800" b="0" i="0" u="none" strike="noStrike" dirty="0">
                          <a:solidFill>
                            <a:srgbClr val="000000"/>
                          </a:solidFill>
                          <a:effectLst/>
                          <a:latin typeface="+mj-lt"/>
                        </a:rPr>
                        <a:t>Amendments to the NC-0079 for REL (Retail Energy Location) Data Migration and Reconciliation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06/07/2020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Approved - Internal CR Created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3703546"/>
                  </a:ext>
                </a:extLst>
              </a:tr>
              <a:tr h="264542">
                <a:tc>
                  <a:txBody>
                    <a:bodyPr/>
                    <a:lstStyle/>
                    <a:p>
                      <a:pPr algn="l" fontAlgn="b"/>
                      <a:r>
                        <a:rPr lang="en-GB" sz="800" b="0" i="0" u="none" strike="noStrike" dirty="0">
                          <a:solidFill>
                            <a:srgbClr val="000000"/>
                          </a:solidFill>
                          <a:effectLst/>
                          <a:latin typeface="+mj-lt"/>
                        </a:rPr>
                        <a:t>DMS - PHID Alignment Parties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974469"/>
                  </a:ext>
                </a:extLst>
              </a:tr>
              <a:tr h="264542">
                <a:tc>
                  <a:txBody>
                    <a:bodyPr/>
                    <a:lstStyle/>
                    <a:p>
                      <a:pPr algn="l" fontAlgn="b"/>
                      <a:r>
                        <a:rPr lang="en-US" sz="800" b="0" i="0" u="none" strike="noStrike" dirty="0">
                          <a:solidFill>
                            <a:srgbClr val="000000"/>
                          </a:solidFill>
                          <a:effectLst/>
                          <a:latin typeface="+mj-lt"/>
                        </a:rPr>
                        <a:t>Request For a New or Upgraded DMT Environment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£256,009.00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3742555"/>
                  </a:ext>
                </a:extLst>
              </a:tr>
              <a:tr h="311219">
                <a:tc>
                  <a:txBody>
                    <a:bodyPr/>
                    <a:lstStyle/>
                    <a:p>
                      <a:pPr algn="l" fontAlgn="b"/>
                      <a:r>
                        <a:rPr lang="en-US" sz="800" b="0" i="0" u="none" strike="noStrike" dirty="0">
                          <a:solidFill>
                            <a:srgbClr val="000000"/>
                          </a:solidFill>
                          <a:effectLst/>
                          <a:latin typeface="+mj-lt"/>
                        </a:rPr>
                        <a:t>Enable TLS connection pooling for all directly connected parties to CSS]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898194"/>
                  </a:ext>
                </a:extLst>
              </a:tr>
              <a:tr h="264542">
                <a:tc>
                  <a:txBody>
                    <a:bodyPr/>
                    <a:lstStyle/>
                    <a:p>
                      <a:pPr algn="l" fontAlgn="b"/>
                      <a:r>
                        <a:rPr lang="en-GB" sz="800" b="0" i="0" u="none" strike="noStrike">
                          <a:solidFill>
                            <a:srgbClr val="000000"/>
                          </a:solidFill>
                          <a:effectLst/>
                          <a:latin typeface="+mj-lt"/>
                        </a:rPr>
                        <a:t>Message Header Format for PKI Certificate Identification]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377997"/>
                  </a:ext>
                </a:extLst>
              </a:tr>
              <a:tr h="264542">
                <a:tc>
                  <a:txBody>
                    <a:bodyPr/>
                    <a:lstStyle/>
                    <a:p>
                      <a:pPr algn="l" fontAlgn="b"/>
                      <a:r>
                        <a:rPr lang="en-US" sz="800" b="0" i="0" u="none" strike="noStrike">
                          <a:solidFill>
                            <a:srgbClr val="000000"/>
                          </a:solidFill>
                          <a:effectLst/>
                          <a:latin typeface="+mj-lt"/>
                        </a:rPr>
                        <a:t>SIT Functional Test Re Plan  Enabling Parallel Testing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£56,000.00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20/07/2020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2708138"/>
                  </a:ext>
                </a:extLst>
              </a:tr>
              <a:tr h="264542">
                <a:tc>
                  <a:txBody>
                    <a:bodyPr/>
                    <a:lstStyle/>
                    <a:p>
                      <a:pPr algn="l" fontAlgn="b"/>
                      <a:r>
                        <a:rPr lang="fr-FR" sz="800" b="0" i="0" u="none" strike="noStrike">
                          <a:solidFill>
                            <a:srgbClr val="000000"/>
                          </a:solidFill>
                          <a:effectLst/>
                          <a:latin typeface="+mj-lt"/>
                        </a:rPr>
                        <a:t>DM_Validation Catalogue_Shipper_Effective_Date_Change_</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03/08/2020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725783"/>
                  </a:ext>
                </a:extLst>
              </a:tr>
              <a:tr h="264542">
                <a:tc>
                  <a:txBody>
                    <a:bodyPr/>
                    <a:lstStyle/>
                    <a:p>
                      <a:pPr algn="l" fontAlgn="b"/>
                      <a:r>
                        <a:rPr lang="en-GB" sz="800" b="0" i="0" u="none" strike="noStrike">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bl>
          </a:graphicData>
        </a:graphic>
      </p:graphicFrame>
    </p:spTree>
    <p:extLst>
      <p:ext uri="{BB962C8B-B14F-4D97-AF65-F5344CB8AC3E}">
        <p14:creationId xmlns:p14="http://schemas.microsoft.com/office/powerpoint/2010/main" val="32679153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9649" y="-81503"/>
            <a:ext cx="7876975" cy="638401"/>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impacting </a:t>
            </a:r>
            <a:r>
              <a:rPr lang="en-GB" sz="1998" dirty="0" err="1">
                <a:solidFill>
                  <a:schemeClr val="accent1"/>
                </a:solidFill>
                <a:latin typeface="+mn-lt"/>
                <a:cs typeface="Arial"/>
              </a:rPr>
              <a:t>Xoserve</a:t>
            </a:r>
            <a:endParaRPr lang="en-GB" sz="1998" dirty="0">
              <a:solidFill>
                <a:schemeClr val="accent1"/>
              </a:solidFill>
              <a:latin typeface="+mn-lt"/>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246595" y="403511"/>
          <a:ext cx="8523081" cy="4532822"/>
        </p:xfrm>
        <a:graphic>
          <a:graphicData uri="http://schemas.openxmlformats.org/drawingml/2006/table">
            <a:tbl>
              <a:tblPr firstRow="1" bandRow="1">
                <a:tableStyleId>{5C22544A-7EE6-4342-B048-85BDC9FD1C3A}</a:tableStyleId>
              </a:tblPr>
              <a:tblGrid>
                <a:gridCol w="4208416">
                  <a:extLst>
                    <a:ext uri="{9D8B030D-6E8A-4147-A177-3AD203B41FA5}">
                      <a16:colId xmlns:a16="http://schemas.microsoft.com/office/drawing/2014/main" val="997061046"/>
                    </a:ext>
                  </a:extLst>
                </a:gridCol>
                <a:gridCol w="539418">
                  <a:extLst>
                    <a:ext uri="{9D8B030D-6E8A-4147-A177-3AD203B41FA5}">
                      <a16:colId xmlns:a16="http://schemas.microsoft.com/office/drawing/2014/main" val="2723771934"/>
                    </a:ext>
                  </a:extLst>
                </a:gridCol>
                <a:gridCol w="1120104">
                  <a:extLst>
                    <a:ext uri="{9D8B030D-6E8A-4147-A177-3AD203B41FA5}">
                      <a16:colId xmlns:a16="http://schemas.microsoft.com/office/drawing/2014/main" val="3830117845"/>
                    </a:ext>
                  </a:extLst>
                </a:gridCol>
                <a:gridCol w="950526">
                  <a:extLst>
                    <a:ext uri="{9D8B030D-6E8A-4147-A177-3AD203B41FA5}">
                      <a16:colId xmlns:a16="http://schemas.microsoft.com/office/drawing/2014/main" val="194189712"/>
                    </a:ext>
                  </a:extLst>
                </a:gridCol>
                <a:gridCol w="1704617">
                  <a:extLst>
                    <a:ext uri="{9D8B030D-6E8A-4147-A177-3AD203B41FA5}">
                      <a16:colId xmlns:a16="http://schemas.microsoft.com/office/drawing/2014/main" val="3065248341"/>
                    </a:ext>
                  </a:extLst>
                </a:gridCol>
              </a:tblGrid>
              <a:tr h="636787">
                <a:tc>
                  <a:txBody>
                    <a:bodyPr/>
                    <a:lstStyle/>
                    <a:p>
                      <a:pPr algn="l" rtl="0" fontAlgn="ctr"/>
                      <a:r>
                        <a:rPr lang="en-GB" sz="800" b="1" i="0" u="none" strike="noStrike" dirty="0">
                          <a:solidFill>
                            <a:srgbClr val="FFFFFF"/>
                          </a:solidFill>
                          <a:effectLst/>
                          <a:latin typeface="+mj-lt"/>
                          <a:cs typeface="Arial" panose="020B0604020202020204" pitchFamily="34" charset="0"/>
                        </a:rPr>
                        <a:t>CR Name</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a:solidFill>
                            <a:srgbClr val="FFFFFF"/>
                          </a:solidFill>
                          <a:effectLst/>
                          <a:latin typeface="+mj-lt"/>
                          <a:cs typeface="Arial" panose="020B0604020202020204" pitchFamily="34" charset="0"/>
                        </a:rPr>
                        <a:t>CR Ref</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US" sz="800" b="1" i="0" u="none" strike="noStrike" dirty="0">
                          <a:solidFill>
                            <a:srgbClr val="FFFFFF"/>
                          </a:solidFill>
                          <a:effectLst/>
                          <a:latin typeface="+mj-lt"/>
                          <a:cs typeface="Arial" panose="020B0604020202020204" pitchFamily="34" charset="0"/>
                        </a:rPr>
                        <a:t>High Level Cost IA Cost</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Date Raised</a:t>
                      </a:r>
                    </a:p>
                  </a:txBody>
                  <a:tcPr marL="4757" marR="4757" marT="4757" marB="0" anchor="ctr">
                    <a:lnB w="12700" cap="flat" cmpd="sng" algn="ctr">
                      <a:solidFill>
                        <a:schemeClr val="tx1"/>
                      </a:solidFill>
                      <a:prstDash val="solid"/>
                      <a:round/>
                      <a:headEnd type="none" w="med" len="med"/>
                      <a:tailEnd type="none" w="med" len="med"/>
                    </a:lnB>
                  </a:tcPr>
                </a:tc>
                <a:tc>
                  <a:txBody>
                    <a:bodyPr/>
                    <a:lstStyle/>
                    <a:p>
                      <a:pPr algn="l" rtl="0" fontAlgn="ctr"/>
                      <a:r>
                        <a:rPr lang="en-GB" sz="800" b="1" i="0" u="none" strike="noStrike" dirty="0">
                          <a:solidFill>
                            <a:srgbClr val="FFFFFF"/>
                          </a:solidFill>
                          <a:effectLst/>
                          <a:latin typeface="+mj-lt"/>
                          <a:cs typeface="Arial" panose="020B0604020202020204" pitchFamily="34" charset="0"/>
                        </a:rPr>
                        <a:t>Status</a:t>
                      </a:r>
                    </a:p>
                  </a:txBody>
                  <a:tcPr marL="4757" marR="4757" marT="4757"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316779">
                <a:tc>
                  <a:txBody>
                    <a:bodyPr/>
                    <a:lstStyle/>
                    <a:p>
                      <a:pPr algn="l" fontAlgn="b"/>
                      <a:r>
                        <a:rPr lang="en-GB" sz="800" b="0" i="0" u="none" strike="noStrike" dirty="0">
                          <a:solidFill>
                            <a:srgbClr val="000000"/>
                          </a:solidFill>
                          <a:effectLst/>
                          <a:latin typeface="+mj-lt"/>
                        </a:rPr>
                        <a:t>Compression During Data Migration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25048"/>
                  </a:ext>
                </a:extLst>
              </a:tr>
              <a:tr h="310393">
                <a:tc>
                  <a:txBody>
                    <a:bodyPr/>
                    <a:lstStyle/>
                    <a:p>
                      <a:pPr algn="l" fontAlgn="b"/>
                      <a:r>
                        <a:rPr lang="en-US" sz="800" b="0" i="0" u="none" strike="noStrike" dirty="0">
                          <a:solidFill>
                            <a:srgbClr val="000000"/>
                          </a:solidFill>
                          <a:effectLst/>
                          <a:latin typeface="+mj-lt"/>
                        </a:rPr>
                        <a:t>Uplift to the CSS Interface Specifications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£70,000.00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07/10/2020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169379"/>
                  </a:ext>
                </a:extLst>
              </a:tr>
              <a:tr h="316779">
                <a:tc>
                  <a:txBody>
                    <a:bodyPr/>
                    <a:lstStyle/>
                    <a:p>
                      <a:pPr algn="l" fontAlgn="b"/>
                      <a:r>
                        <a:rPr lang="en-US" sz="800" b="0" i="0" u="none" strike="noStrike" dirty="0">
                          <a:solidFill>
                            <a:srgbClr val="000000"/>
                          </a:solidFill>
                          <a:effectLst/>
                          <a:latin typeface="+mj-lt"/>
                        </a:rPr>
                        <a:t>Uplift to Business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£20,000.00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9581709"/>
                  </a:ext>
                </a:extLst>
              </a:tr>
              <a:tr h="316779">
                <a:tc>
                  <a:txBody>
                    <a:bodyPr/>
                    <a:lstStyle/>
                    <a:p>
                      <a:pPr algn="l" fontAlgn="b"/>
                      <a:r>
                        <a:rPr lang="en-GB" sz="800" b="0" i="0" u="none" strike="noStrike" dirty="0">
                          <a:solidFill>
                            <a:srgbClr val="000000"/>
                          </a:solidFill>
                          <a:effectLst/>
                          <a:latin typeface="+mj-lt"/>
                        </a:rPr>
                        <a:t>Programme Plan Re-Baseline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£14,913,000.00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28/09/2020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307551"/>
                  </a:ext>
                </a:extLst>
              </a:tr>
              <a:tr h="316779">
                <a:tc>
                  <a:txBody>
                    <a:bodyPr/>
                    <a:lstStyle/>
                    <a:p>
                      <a:pPr algn="l" fontAlgn="b"/>
                      <a:r>
                        <a:rPr lang="en-US" sz="800" b="0" i="0" u="none" strike="noStrike" dirty="0">
                          <a:solidFill>
                            <a:srgbClr val="000000"/>
                          </a:solidFill>
                          <a:effectLst/>
                          <a:latin typeface="+mj-lt"/>
                        </a:rPr>
                        <a:t>Changes to Support Energy Company Data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£25,500.00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782153"/>
                  </a:ext>
                </a:extLst>
              </a:tr>
              <a:tr h="316779">
                <a:tc>
                  <a:txBody>
                    <a:bodyPr/>
                    <a:lstStyle/>
                    <a:p>
                      <a:pPr algn="l" fontAlgn="b"/>
                      <a:r>
                        <a:rPr lang="en-GB" sz="800" b="0" i="0" u="none" strike="noStrike" dirty="0">
                          <a:solidFill>
                            <a:srgbClr val="000000"/>
                          </a:solidFill>
                          <a:effectLst/>
                          <a:latin typeface="+mj-lt"/>
                        </a:rPr>
                        <a:t>Operational Choreography Detection 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£308,205.00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0541801"/>
                  </a:ext>
                </a:extLst>
              </a:tr>
              <a:tr h="316779">
                <a:tc>
                  <a:txBody>
                    <a:bodyPr/>
                    <a:lstStyle/>
                    <a:p>
                      <a:pPr algn="l" fontAlgn="b"/>
                      <a:r>
                        <a:rPr lang="en-GB" sz="800" b="0" i="0" u="none" strike="noStrike">
                          <a:solidFill>
                            <a:srgbClr val="000000"/>
                          </a:solidFill>
                          <a:effectLst/>
                          <a:latin typeface="+mj-lt"/>
                        </a:rPr>
                        <a:t>Operational Choreography Rectification 0.3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417852">
                <a:tc>
                  <a:txBody>
                    <a:bodyPr/>
                    <a:lstStyle/>
                    <a:p>
                      <a:pPr algn="l" fontAlgn="b"/>
                      <a:r>
                        <a:rPr lang="en-US" sz="800" b="0" i="0" u="none" strike="noStrike">
                          <a:solidFill>
                            <a:srgbClr val="000000"/>
                          </a:solidFill>
                          <a:effectLst/>
                          <a:latin typeface="+mj-lt"/>
                        </a:rPr>
                        <a:t>Amendment of Data Migration Solution to Protect Programme Timescales - Removal of Transition Stage 1 Delta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£83,490.00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25/02/2021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Approved - Internal CR Created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9267783"/>
                  </a:ext>
                </a:extLst>
              </a:tr>
              <a:tr h="316779">
                <a:tc>
                  <a:txBody>
                    <a:bodyPr/>
                    <a:lstStyle/>
                    <a:p>
                      <a:pPr algn="l" fontAlgn="b"/>
                      <a:r>
                        <a:rPr lang="en-US" sz="800" b="0" i="0" u="none" strike="noStrike">
                          <a:solidFill>
                            <a:srgbClr val="000000"/>
                          </a:solidFill>
                          <a:effectLst/>
                          <a:latin typeface="+mj-lt"/>
                        </a:rPr>
                        <a:t>Uplift to the CSS Business Data Validation Rules Doc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9916139"/>
                  </a:ext>
                </a:extLst>
              </a:tr>
              <a:tr h="316779">
                <a:tc>
                  <a:txBody>
                    <a:bodyPr/>
                    <a:lstStyle/>
                    <a:p>
                      <a:pPr algn="l" fontAlgn="b"/>
                      <a:r>
                        <a:rPr lang="en-US" sz="800" b="0" i="0" u="none" strike="noStrike">
                          <a:solidFill>
                            <a:srgbClr val="000000"/>
                          </a:solidFill>
                          <a:effectLst/>
                          <a:latin typeface="+mj-lt"/>
                        </a:rPr>
                        <a:t>Uplift to the CSS Interface Specification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dirty="0">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3635751"/>
                  </a:ext>
                </a:extLst>
              </a:tr>
              <a:tr h="316779">
                <a:tc>
                  <a:txBody>
                    <a:bodyPr/>
                    <a:lstStyle/>
                    <a:p>
                      <a:pPr algn="l" fontAlgn="b"/>
                      <a:r>
                        <a:rPr lang="en-US" sz="800" b="0" i="0" u="none" strike="noStrike">
                          <a:solidFill>
                            <a:srgbClr val="000000"/>
                          </a:solidFill>
                          <a:effectLst/>
                          <a:latin typeface="+mj-lt"/>
                        </a:rPr>
                        <a:t>REL Dissemination to iDNO and DNO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endParaRPr lang="en-GB" sz="800" b="0" i="0" u="none" strike="noStrike">
                        <a:solidFill>
                          <a:srgbClr val="000000"/>
                        </a:solidFill>
                        <a:effectLst/>
                        <a:latin typeface="+mj-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PIA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270279"/>
                  </a:ext>
                </a:extLst>
              </a:tr>
              <a:tr h="316779">
                <a:tc>
                  <a:txBody>
                    <a:bodyPr/>
                    <a:lstStyle/>
                    <a:p>
                      <a:pPr algn="l" fontAlgn="b"/>
                      <a:r>
                        <a:rPr lang="en-US" sz="800" b="0" i="0" u="none" strike="noStrike" dirty="0">
                          <a:solidFill>
                            <a:srgbClr val="000000"/>
                          </a:solidFill>
                          <a:effectLst/>
                          <a:latin typeface="+mj-lt"/>
                        </a:rPr>
                        <a:t>Change to Management of In-Flight Switches Approach</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Pending SI Response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93555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1276" y="582165"/>
          <a:ext cx="9132724" cy="4225580"/>
        </p:xfrm>
        <a:graphic>
          <a:graphicData uri="http://schemas.openxmlformats.org/drawingml/2006/table">
            <a:tbl>
              <a:tblPr firstRow="1" bandRow="1">
                <a:tableStyleId>{5C22544A-7EE6-4342-B048-85BDC9FD1C3A}</a:tableStyleId>
              </a:tblPr>
              <a:tblGrid>
                <a:gridCol w="5005424">
                  <a:extLst>
                    <a:ext uri="{9D8B030D-6E8A-4147-A177-3AD203B41FA5}">
                      <a16:colId xmlns:a16="http://schemas.microsoft.com/office/drawing/2014/main" val="997061046"/>
                    </a:ext>
                  </a:extLst>
                </a:gridCol>
                <a:gridCol w="637686">
                  <a:extLst>
                    <a:ext uri="{9D8B030D-6E8A-4147-A177-3AD203B41FA5}">
                      <a16:colId xmlns:a16="http://schemas.microsoft.com/office/drawing/2014/main" val="2723771934"/>
                    </a:ext>
                  </a:extLst>
                </a:gridCol>
                <a:gridCol w="935312">
                  <a:extLst>
                    <a:ext uri="{9D8B030D-6E8A-4147-A177-3AD203B41FA5}">
                      <a16:colId xmlns:a16="http://schemas.microsoft.com/office/drawing/2014/main" val="3830117845"/>
                    </a:ext>
                  </a:extLst>
                </a:gridCol>
                <a:gridCol w="727756">
                  <a:extLst>
                    <a:ext uri="{9D8B030D-6E8A-4147-A177-3AD203B41FA5}">
                      <a16:colId xmlns:a16="http://schemas.microsoft.com/office/drawing/2014/main" val="194189712"/>
                    </a:ext>
                  </a:extLst>
                </a:gridCol>
                <a:gridCol w="1826546">
                  <a:extLst>
                    <a:ext uri="{9D8B030D-6E8A-4147-A177-3AD203B41FA5}">
                      <a16:colId xmlns:a16="http://schemas.microsoft.com/office/drawing/2014/main" val="3065248341"/>
                    </a:ext>
                  </a:extLst>
                </a:gridCol>
              </a:tblGrid>
              <a:tr h="331410">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Ref</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US" sz="8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Date Raised</a:t>
                      </a:r>
                    </a:p>
                  </a:txBody>
                  <a:tcPr marL="4757" marR="4757" marT="3575"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57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62091">
                <a:tc>
                  <a:txBody>
                    <a:bodyPr/>
                    <a:lstStyle/>
                    <a:p>
                      <a:pPr algn="l" fontAlgn="t"/>
                      <a:r>
                        <a:rPr lang="it-IT" sz="800" b="0" i="0" u="none" strike="noStrike" dirty="0">
                          <a:solidFill>
                            <a:srgbClr val="000000"/>
                          </a:solidFill>
                          <a:effectLst/>
                          <a:latin typeface="+mj-lt"/>
                        </a:rPr>
                        <a:t>Non_Mandatory_MPAS_Metered_Indicator_v0.4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27/01/2020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819855"/>
                  </a:ext>
                </a:extLst>
              </a:tr>
              <a:tr h="162091">
                <a:tc>
                  <a:txBody>
                    <a:bodyPr/>
                    <a:lstStyle/>
                    <a:p>
                      <a:pPr algn="l" fontAlgn="t"/>
                      <a:r>
                        <a:rPr lang="en-GB" sz="800" b="0" i="0" u="none" strike="noStrike" dirty="0">
                          <a:solidFill>
                            <a:srgbClr val="000000"/>
                          </a:solidFill>
                          <a:effectLst/>
                          <a:latin typeface="+mj-lt"/>
                        </a:rPr>
                        <a:t>REC Manager Procurement Timelines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02/12/2019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34460"/>
                  </a:ext>
                </a:extLst>
              </a:tr>
              <a:tr h="162091">
                <a:tc>
                  <a:txBody>
                    <a:bodyPr/>
                    <a:lstStyle/>
                    <a:p>
                      <a:pPr algn="l" fontAlgn="t"/>
                      <a:r>
                        <a:rPr lang="en-GB" sz="800" b="0" i="0" u="none" strike="noStrike" dirty="0">
                          <a:solidFill>
                            <a:srgbClr val="000000"/>
                          </a:solidFill>
                          <a:effectLst/>
                          <a:latin typeface="+mj-lt"/>
                        </a:rPr>
                        <a:t>MPAS Related MPAN Disconnection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897310"/>
                  </a:ext>
                </a:extLst>
              </a:tr>
              <a:tr h="162091">
                <a:tc>
                  <a:txBody>
                    <a:bodyPr/>
                    <a:lstStyle/>
                    <a:p>
                      <a:pPr algn="l" fontAlgn="t"/>
                      <a:r>
                        <a:rPr lang="en-US" sz="800" b="0" i="0" u="none" strike="noStrike" dirty="0">
                          <a:solidFill>
                            <a:srgbClr val="000000"/>
                          </a:solidFill>
                          <a:effectLst/>
                          <a:latin typeface="+mj-lt"/>
                        </a:rPr>
                        <a:t>Introduction of Validation Message to Logical Mode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CR-D005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£61,000.00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25/11/2019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5327869"/>
                  </a:ext>
                </a:extLst>
              </a:tr>
              <a:tr h="162091">
                <a:tc>
                  <a:txBody>
                    <a:bodyPr/>
                    <a:lstStyle/>
                    <a:p>
                      <a:pPr algn="l" fontAlgn="t"/>
                      <a:r>
                        <a:rPr lang="en-US" sz="800" b="0" i="0" u="none" strike="noStrike" dirty="0">
                          <a:solidFill>
                            <a:srgbClr val="000000"/>
                          </a:solidFill>
                          <a:effectLst/>
                          <a:latin typeface="+mj-lt"/>
                        </a:rPr>
                        <a:t>Modification of Related MPAN Cleanse Checkpoint Milestones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27/11/2019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3763996"/>
                  </a:ext>
                </a:extLst>
              </a:tr>
              <a:tr h="162091">
                <a:tc>
                  <a:txBody>
                    <a:bodyPr/>
                    <a:lstStyle/>
                    <a:p>
                      <a:pPr algn="l" fontAlgn="t"/>
                      <a:r>
                        <a:rPr lang="en-GB" sz="800" b="0" i="0" u="none" strike="noStrike" dirty="0">
                          <a:solidFill>
                            <a:srgbClr val="000000"/>
                          </a:solidFill>
                          <a:effectLst/>
                          <a:latin typeface="+mj-lt"/>
                        </a:rPr>
                        <a:t>ABACUS Corrections and Re-alignments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04/12/2019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8544491"/>
                  </a:ext>
                </a:extLst>
              </a:tr>
              <a:tr h="162091">
                <a:tc>
                  <a:txBody>
                    <a:bodyPr/>
                    <a:lstStyle/>
                    <a:p>
                      <a:pPr algn="l" fontAlgn="t"/>
                      <a:r>
                        <a:rPr lang="en-GB" sz="800" b="0" i="0" u="none" strike="noStrike" dirty="0">
                          <a:solidFill>
                            <a:srgbClr val="000000"/>
                          </a:solidFill>
                          <a:effectLst/>
                          <a:latin typeface="+mj-lt"/>
                        </a:rPr>
                        <a:t>ECOES REL API </a:t>
                      </a:r>
                      <a:r>
                        <a:rPr lang="en-GB" sz="800" b="0" i="0" u="none" strike="noStrike" dirty="0" err="1">
                          <a:solidFill>
                            <a:srgbClr val="000000"/>
                          </a:solidFill>
                          <a:effectLst/>
                          <a:latin typeface="+mj-lt"/>
                        </a:rPr>
                        <a:t>Webmethod</a:t>
                      </a:r>
                      <a:endParaRPr lang="en-GB" sz="800" b="0" i="0" u="none" strike="noStrike" dirty="0">
                        <a:solidFill>
                          <a:srgbClr val="000000"/>
                        </a:solidFill>
                        <a:effectLst/>
                        <a:latin typeface="+mj-lt"/>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1433931"/>
                  </a:ext>
                </a:extLst>
              </a:tr>
              <a:tr h="162091">
                <a:tc>
                  <a:txBody>
                    <a:bodyPr/>
                    <a:lstStyle/>
                    <a:p>
                      <a:pPr algn="l" fontAlgn="t"/>
                      <a:r>
                        <a:rPr lang="en-GB" sz="800" b="0" i="0" u="none" strike="noStrike" dirty="0">
                          <a:solidFill>
                            <a:srgbClr val="000000"/>
                          </a:solidFill>
                          <a:effectLst/>
                          <a:latin typeface="+mj-lt"/>
                        </a:rPr>
                        <a:t>CSSIA Uplift to Implement IG Recommendations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17/12/2019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0142257"/>
                  </a:ext>
                </a:extLst>
              </a:tr>
              <a:tr h="162091">
                <a:tc>
                  <a:txBody>
                    <a:bodyPr/>
                    <a:lstStyle/>
                    <a:p>
                      <a:pPr algn="l" fontAlgn="t"/>
                      <a:r>
                        <a:rPr lang="en-US" sz="800" b="0" i="0" u="none" strike="noStrike" dirty="0">
                          <a:solidFill>
                            <a:srgbClr val="000000"/>
                          </a:solidFill>
                          <a:effectLst/>
                          <a:latin typeface="+mj-lt"/>
                        </a:rPr>
                        <a:t>Update 3 E2Es to align to CSSIA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10/06/2020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5566418"/>
                  </a:ext>
                </a:extLst>
              </a:tr>
              <a:tr h="162091">
                <a:tc>
                  <a:txBody>
                    <a:bodyPr/>
                    <a:lstStyle/>
                    <a:p>
                      <a:pPr algn="l" fontAlgn="t"/>
                      <a:r>
                        <a:rPr lang="en-US" sz="800" b="0" i="0" u="none" strike="noStrike" dirty="0">
                          <a:solidFill>
                            <a:srgbClr val="000000"/>
                          </a:solidFill>
                          <a:effectLst/>
                          <a:latin typeface="+mj-lt"/>
                        </a:rPr>
                        <a:t>CSS_Physical_Interface_Design_Updates_mpxn_v0.2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30/01/2020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2798800"/>
                  </a:ext>
                </a:extLst>
              </a:tr>
              <a:tr h="162091">
                <a:tc>
                  <a:txBody>
                    <a:bodyPr/>
                    <a:lstStyle/>
                    <a:p>
                      <a:pPr algn="l" fontAlgn="t"/>
                      <a:r>
                        <a:rPr lang="en-US" sz="800" b="0" i="0" u="none" strike="noStrike">
                          <a:solidFill>
                            <a:srgbClr val="000000"/>
                          </a:solidFill>
                          <a:effectLst/>
                          <a:latin typeface="+mj-lt"/>
                        </a:rPr>
                        <a:t>Messaging_Requirements_Revisions_REC_Code_Manager_and_CSS_v0.1 Clean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28/01/2020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269300"/>
                  </a:ext>
                </a:extLst>
              </a:tr>
              <a:tr h="162091">
                <a:tc>
                  <a:txBody>
                    <a:bodyPr/>
                    <a:lstStyle/>
                    <a:p>
                      <a:pPr algn="l" fontAlgn="t"/>
                      <a:r>
                        <a:rPr lang="en-US" sz="800" b="0" i="0" u="none" strike="noStrike">
                          <a:solidFill>
                            <a:srgbClr val="000000"/>
                          </a:solidFill>
                          <a:effectLst/>
                          <a:latin typeface="+mj-lt"/>
                        </a:rPr>
                        <a:t>Amendment_of_Xoserve_Consequential_Change_Milestone_Delivery_Dates_v0.2[DRAFT]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dirty="0">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26/02/2020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724958"/>
                  </a:ext>
                </a:extLst>
              </a:tr>
              <a:tr h="162091">
                <a:tc>
                  <a:txBody>
                    <a:bodyPr/>
                    <a:lstStyle/>
                    <a:p>
                      <a:pPr algn="l" fontAlgn="t"/>
                      <a:r>
                        <a:rPr lang="en-US" sz="800" b="0" i="0" u="none" strike="noStrike" dirty="0">
                          <a:solidFill>
                            <a:srgbClr val="000000"/>
                          </a:solidFill>
                          <a:effectLst/>
                          <a:latin typeface="+mj-lt"/>
                        </a:rPr>
                        <a:t>CSS_Handling_of_MPAS_Business_Dates_v0.2[DRAFT]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£3,500.00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20/07/2020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331093"/>
                  </a:ext>
                </a:extLst>
              </a:tr>
              <a:tr h="162091">
                <a:tc>
                  <a:txBody>
                    <a:bodyPr/>
                    <a:lstStyle/>
                    <a:p>
                      <a:pPr algn="l" fontAlgn="t"/>
                      <a:r>
                        <a:rPr lang="en-GB" sz="800" b="0" i="0" u="none" strike="noStrike" dirty="0">
                          <a:solidFill>
                            <a:srgbClr val="000000"/>
                          </a:solidFill>
                          <a:effectLst/>
                          <a:latin typeface="+mj-lt"/>
                        </a:rPr>
                        <a:t>Confirmation_Responses_to_Outbound_Synchronisations_v0.2[DRAFT]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a:solidFill>
                            <a:srgbClr val="000000"/>
                          </a:solidFill>
                          <a:effectLst/>
                          <a:latin typeface="+mj-lt"/>
                        </a:rPr>
                        <a:t>02/03/2020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9275229"/>
                  </a:ext>
                </a:extLst>
              </a:tr>
              <a:tr h="162091">
                <a:tc>
                  <a:txBody>
                    <a:bodyPr/>
                    <a:lstStyle/>
                    <a:p>
                      <a:pPr algn="l" fontAlgn="t"/>
                      <a:r>
                        <a:rPr lang="en-US" sz="800" b="0" i="0" u="none" strike="noStrike">
                          <a:solidFill>
                            <a:srgbClr val="000000"/>
                          </a:solidFill>
                          <a:effectLst/>
                          <a:latin typeface="+mj-lt"/>
                        </a:rPr>
                        <a:t>Regulatory Workstream – Programme Milestones Refresh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16/03/2020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124910"/>
                  </a:ext>
                </a:extLst>
              </a:tr>
              <a:tr h="162091">
                <a:tc>
                  <a:txBody>
                    <a:bodyPr/>
                    <a:lstStyle/>
                    <a:p>
                      <a:pPr algn="l" fontAlgn="t"/>
                      <a:r>
                        <a:rPr lang="en-GB" sz="800" b="0" i="0" u="none" strike="noStrike" dirty="0">
                          <a:solidFill>
                            <a:srgbClr val="000000"/>
                          </a:solidFill>
                          <a:effectLst/>
                          <a:latin typeface="+mj-lt"/>
                        </a:rPr>
                        <a:t>Remove MPAS Interface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29/04/2020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Withdrawn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9112874"/>
                  </a:ext>
                </a:extLst>
              </a:tr>
              <a:tr h="162091">
                <a:tc>
                  <a:txBody>
                    <a:bodyPr/>
                    <a:lstStyle/>
                    <a:p>
                      <a:pPr algn="l" fontAlgn="t"/>
                      <a:r>
                        <a:rPr lang="en-US" sz="800" b="0" i="0" u="none" strike="noStrike">
                          <a:solidFill>
                            <a:srgbClr val="000000"/>
                          </a:solidFill>
                          <a:effectLst/>
                          <a:latin typeface="+mj-lt"/>
                        </a:rPr>
                        <a:t>DSP_Specific_ SIT_ Functional_Exit_Criteria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CR-D023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a:solidFill>
                            <a:srgbClr val="000000"/>
                          </a:solidFill>
                          <a:effectLst/>
                          <a:latin typeface="+mj-lt"/>
                        </a:rPr>
                        <a:t>29/05/2020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dirty="0">
                          <a:solidFill>
                            <a:srgbClr val="000000"/>
                          </a:solidFill>
                          <a:effectLst/>
                          <a:latin typeface="+mj-lt"/>
                        </a:rPr>
                        <a:t>Complete - No Xoserve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8907313"/>
                  </a:ext>
                </a:extLst>
              </a:tr>
              <a:tr h="162091">
                <a:tc>
                  <a:txBody>
                    <a:bodyPr/>
                    <a:lstStyle/>
                    <a:p>
                      <a:pPr algn="l" fontAlgn="b"/>
                      <a:r>
                        <a:rPr lang="en-GB" sz="800" b="0" i="0" u="none" strike="noStrike">
                          <a:solidFill>
                            <a:srgbClr val="000000"/>
                          </a:solidFill>
                          <a:effectLst/>
                          <a:latin typeface="+mj-lt"/>
                        </a:rPr>
                        <a:t>Changes to support enhanced Solar arrangements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CR-D025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0048739"/>
                  </a:ext>
                </a:extLst>
              </a:tr>
              <a:tr h="162091">
                <a:tc>
                  <a:txBody>
                    <a:bodyPr/>
                    <a:lstStyle/>
                    <a:p>
                      <a:pPr algn="l" fontAlgn="b"/>
                      <a:r>
                        <a:rPr lang="en-US" sz="800" b="0" i="0" u="none" strike="noStrike">
                          <a:solidFill>
                            <a:srgbClr val="000000"/>
                          </a:solidFill>
                          <a:effectLst/>
                          <a:latin typeface="+mj-lt"/>
                        </a:rPr>
                        <a:t>CSS Role-based access control (RBAC)</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£48,530.00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24/07/2020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2610449"/>
                  </a:ext>
                </a:extLst>
              </a:tr>
              <a:tr h="162091">
                <a:tc>
                  <a:txBody>
                    <a:bodyPr/>
                    <a:lstStyle/>
                    <a:p>
                      <a:pPr algn="l" fontAlgn="b"/>
                      <a:r>
                        <a:rPr lang="en-US" sz="800" b="0" i="0" u="none" strike="noStrike" dirty="0">
                          <a:solidFill>
                            <a:srgbClr val="000000"/>
                          </a:solidFill>
                          <a:effectLst/>
                          <a:latin typeface="+mj-lt"/>
                        </a:rPr>
                        <a:t>A Quality Analysis Activity of the Data being used for the DMT Non-Functional Test Phase​​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0846771"/>
                  </a:ext>
                </a:extLst>
              </a:tr>
              <a:tr h="162091">
                <a:tc>
                  <a:txBody>
                    <a:bodyPr/>
                    <a:lstStyle/>
                    <a:p>
                      <a:pPr algn="l" fontAlgn="b"/>
                      <a:r>
                        <a:rPr lang="en-US" sz="800" b="0" i="0" u="none" strike="noStrike">
                          <a:solidFill>
                            <a:srgbClr val="000000"/>
                          </a:solidFill>
                          <a:effectLst/>
                          <a:latin typeface="+mj-lt"/>
                        </a:rPr>
                        <a:t>CSS Change from UTC to Local Time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22/09/2020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08681045"/>
                  </a:ext>
                </a:extLst>
              </a:tr>
              <a:tr h="162091">
                <a:tc>
                  <a:txBody>
                    <a:bodyPr/>
                    <a:lstStyle/>
                    <a:p>
                      <a:pPr algn="l" fontAlgn="b"/>
                      <a:r>
                        <a:rPr lang="fr-FR" sz="800" b="0" i="0" u="none" strike="noStrike">
                          <a:solidFill>
                            <a:srgbClr val="000000"/>
                          </a:solidFill>
                          <a:effectLst/>
                          <a:latin typeface="+mj-lt"/>
                        </a:rPr>
                        <a:t>Xoserve CR for DES AI Removal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24/09/2020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9251928"/>
                  </a:ext>
                </a:extLst>
              </a:tr>
              <a:tr h="162091">
                <a:tc>
                  <a:txBody>
                    <a:bodyPr/>
                    <a:lstStyle/>
                    <a:p>
                      <a:pPr algn="l" fontAlgn="b"/>
                      <a:r>
                        <a:rPr lang="en-US" sz="800" b="0" i="0" u="none" strike="noStrike">
                          <a:solidFill>
                            <a:srgbClr val="000000"/>
                          </a:solidFill>
                          <a:effectLst/>
                          <a:latin typeface="+mj-lt"/>
                        </a:rPr>
                        <a:t>Provide_CSS_RegistrationID_to_LPs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CR-D037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06/10/2020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9055430"/>
                  </a:ext>
                </a:extLst>
              </a:tr>
              <a:tr h="166077">
                <a:tc>
                  <a:txBody>
                    <a:bodyPr/>
                    <a:lstStyle/>
                    <a:p>
                      <a:pPr algn="l" fontAlgn="b"/>
                      <a:r>
                        <a:rPr lang="en-GB" sz="800" b="0" i="0" u="none" strike="noStrike">
                          <a:solidFill>
                            <a:srgbClr val="000000"/>
                          </a:solidFill>
                          <a:effectLst/>
                          <a:latin typeface="+mj-lt"/>
                        </a:rPr>
                        <a:t>UEPT Tranche Regulatory Change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a:solidFill>
                            <a:srgbClr val="000000"/>
                          </a:solidFill>
                          <a:effectLst/>
                          <a:latin typeface="+mj-lt"/>
                        </a:rPr>
                        <a:t>£0.00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N/A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349378"/>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7490" y="-203424"/>
            <a:ext cx="8641293" cy="802206"/>
          </a:xfrm>
        </p:spPr>
        <p:txBody>
          <a:bodyPr vert="horz" lIns="91325" tIns="45663" rIns="91325" bIns="45663" rtlCol="0" anchor="ctr">
            <a:noAutofit/>
          </a:bodyPr>
          <a:lstStyle/>
          <a:p>
            <a:pPr defTabSz="913281"/>
            <a:r>
              <a:rPr lang="en-GB" sz="1998" dirty="0">
                <a:solidFill>
                  <a:schemeClr val="accent1"/>
                </a:solidFill>
                <a:latin typeface="+mn-lt"/>
                <a:cs typeface="Arial"/>
              </a:rPr>
              <a:t>Switching Programme CR Position – CRs not impacting </a:t>
            </a:r>
            <a:r>
              <a:rPr lang="en-GB" sz="1998" dirty="0" err="1">
                <a:solidFill>
                  <a:schemeClr val="accent1"/>
                </a:solidFill>
                <a:latin typeface="+mn-lt"/>
                <a:cs typeface="Arial"/>
              </a:rPr>
              <a:t>Xoserve</a:t>
            </a:r>
            <a:r>
              <a:rPr lang="en-GB" sz="1998" dirty="0">
                <a:solidFill>
                  <a:schemeClr val="accent1"/>
                </a:solidFill>
                <a:latin typeface="+mn-lt"/>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187486" y="376525"/>
          <a:ext cx="8641295" cy="4616958"/>
        </p:xfrm>
        <a:graphic>
          <a:graphicData uri="http://schemas.openxmlformats.org/drawingml/2006/table">
            <a:tbl>
              <a:tblPr firstRow="1" bandRow="1">
                <a:tableStyleId>{5C22544A-7EE6-4342-B048-85BDC9FD1C3A}</a:tableStyleId>
              </a:tblPr>
              <a:tblGrid>
                <a:gridCol w="5094204">
                  <a:extLst>
                    <a:ext uri="{9D8B030D-6E8A-4147-A177-3AD203B41FA5}">
                      <a16:colId xmlns:a16="http://schemas.microsoft.com/office/drawing/2014/main" val="997061046"/>
                    </a:ext>
                  </a:extLst>
                </a:gridCol>
                <a:gridCol w="708627">
                  <a:extLst>
                    <a:ext uri="{9D8B030D-6E8A-4147-A177-3AD203B41FA5}">
                      <a16:colId xmlns:a16="http://schemas.microsoft.com/office/drawing/2014/main" val="2723771934"/>
                    </a:ext>
                  </a:extLst>
                </a:gridCol>
                <a:gridCol w="808718">
                  <a:extLst>
                    <a:ext uri="{9D8B030D-6E8A-4147-A177-3AD203B41FA5}">
                      <a16:colId xmlns:a16="http://schemas.microsoft.com/office/drawing/2014/main" val="194189712"/>
                    </a:ext>
                  </a:extLst>
                </a:gridCol>
                <a:gridCol w="2029746">
                  <a:extLst>
                    <a:ext uri="{9D8B030D-6E8A-4147-A177-3AD203B41FA5}">
                      <a16:colId xmlns:a16="http://schemas.microsoft.com/office/drawing/2014/main" val="3065248341"/>
                    </a:ext>
                  </a:extLst>
                </a:gridCol>
              </a:tblGrid>
              <a:tr h="357357">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57" marR="4757" marT="3932" marB="0" anchor="ctr">
                    <a:lnB w="12700" cap="flat" cmpd="sng" algn="ctr">
                      <a:solidFill>
                        <a:schemeClr val="tx1"/>
                      </a:solidFill>
                      <a:prstDash val="solid"/>
                      <a:round/>
                      <a:headEnd type="none" w="med" len="med"/>
                      <a:tailEnd type="none" w="med" len="med"/>
                    </a:lnB>
                  </a:tcPr>
                </a:tc>
                <a:tc>
                  <a:txBody>
                    <a:bodyPr/>
                    <a:lstStyle/>
                    <a:p>
                      <a:pPr algn="ctr"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57" marR="4757" marT="3932"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9148686"/>
                  </a:ext>
                </a:extLst>
              </a:tr>
              <a:tr h="174780">
                <a:tc>
                  <a:txBody>
                    <a:bodyPr/>
                    <a:lstStyle/>
                    <a:p>
                      <a:pPr algn="l" fontAlgn="b"/>
                      <a:r>
                        <a:rPr lang="en-US" sz="800" b="0" i="0" u="none" strike="noStrike" dirty="0">
                          <a:solidFill>
                            <a:srgbClr val="000000"/>
                          </a:solidFill>
                          <a:effectLst/>
                          <a:latin typeface="+mj-lt"/>
                        </a:rPr>
                        <a:t>NCT-0073 Functional Script Master Changes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25/09/2020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9188766"/>
                  </a:ext>
                </a:extLst>
              </a:tr>
              <a:tr h="174780">
                <a:tc>
                  <a:txBody>
                    <a:bodyPr/>
                    <a:lstStyle/>
                    <a:p>
                      <a:pPr algn="l" fontAlgn="b"/>
                      <a:r>
                        <a:rPr lang="en-US" sz="800" b="0" i="0" u="none" strike="noStrike" dirty="0">
                          <a:solidFill>
                            <a:srgbClr val="000000"/>
                          </a:solidFill>
                          <a:effectLst/>
                          <a:latin typeface="+mj-lt"/>
                        </a:rPr>
                        <a:t> Update to the End to End Testing Plan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05/10/2020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537531"/>
                  </a:ext>
                </a:extLst>
              </a:tr>
              <a:tr h="174780">
                <a:tc>
                  <a:txBody>
                    <a:bodyPr/>
                    <a:lstStyle/>
                    <a:p>
                      <a:pPr algn="l" fontAlgn="b"/>
                      <a:r>
                        <a:rPr lang="en-US" sz="800" b="0" i="0" u="none" strike="noStrike" dirty="0">
                          <a:solidFill>
                            <a:srgbClr val="000000"/>
                          </a:solidFill>
                          <a:effectLst/>
                          <a:latin typeface="+mj-lt"/>
                        </a:rPr>
                        <a:t>Request For a New DMT Environment for DMT Live Rehearsal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23/10/2020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61247"/>
                  </a:ext>
                </a:extLst>
              </a:tr>
              <a:tr h="158589">
                <a:tc>
                  <a:txBody>
                    <a:bodyPr/>
                    <a:lstStyle/>
                    <a:p>
                      <a:pPr algn="l" fontAlgn="b"/>
                      <a:r>
                        <a:rPr lang="en-US" sz="800" b="0" i="0" u="none" strike="noStrike">
                          <a:solidFill>
                            <a:srgbClr val="000000"/>
                          </a:solidFill>
                          <a:effectLst/>
                          <a:latin typeface="+mj-lt"/>
                        </a:rPr>
                        <a:t>NC-0079 Adding Post Load Integrity Check Document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717103"/>
                  </a:ext>
                </a:extLst>
              </a:tr>
              <a:tr h="157215">
                <a:tc>
                  <a:txBody>
                    <a:bodyPr/>
                    <a:lstStyle/>
                    <a:p>
                      <a:pPr algn="l" fontAlgn="b"/>
                      <a:r>
                        <a:rPr lang="en-US" sz="800" b="0" i="0" u="none" strike="noStrike">
                          <a:solidFill>
                            <a:srgbClr val="000000"/>
                          </a:solidFill>
                          <a:effectLst/>
                          <a:latin typeface="+mj-lt"/>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CR-0046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4130255"/>
                  </a:ext>
                </a:extLst>
              </a:tr>
              <a:tr h="179034">
                <a:tc>
                  <a:txBody>
                    <a:bodyPr/>
                    <a:lstStyle/>
                    <a:p>
                      <a:pPr algn="l" fontAlgn="b"/>
                      <a:r>
                        <a:rPr lang="en-US" sz="800" b="0" i="0" u="none" strike="noStrike">
                          <a:solidFill>
                            <a:srgbClr val="000000"/>
                          </a:solidFill>
                          <a:effectLst/>
                          <a:latin typeface="+mj-lt"/>
                        </a:rPr>
                        <a:t>Correctional Changes to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8219123"/>
                  </a:ext>
                </a:extLst>
              </a:tr>
              <a:tr h="171404">
                <a:tc>
                  <a:txBody>
                    <a:bodyPr/>
                    <a:lstStyle/>
                    <a:p>
                      <a:pPr algn="l" fontAlgn="b"/>
                      <a:r>
                        <a:rPr lang="en-US" sz="800" b="0" i="0" u="none" strike="noStrike" dirty="0">
                          <a:solidFill>
                            <a:srgbClr val="000000"/>
                          </a:solidFill>
                          <a:effectLst/>
                          <a:latin typeface="+mj-lt"/>
                        </a:rPr>
                        <a:t>Changes to Data Milestones in MAD Log v2.0 &amp; POAP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09/11/2020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593762"/>
                  </a:ext>
                </a:extLst>
              </a:tr>
              <a:tr h="157215">
                <a:tc>
                  <a:txBody>
                    <a:bodyPr/>
                    <a:lstStyle/>
                    <a:p>
                      <a:pPr algn="l" fontAlgn="b"/>
                      <a:r>
                        <a:rPr lang="en-US" sz="800" b="0" i="0" u="none" strike="noStrike" dirty="0">
                          <a:solidFill>
                            <a:srgbClr val="000000"/>
                          </a:solidFill>
                          <a:effectLst/>
                          <a:latin typeface="+mj-lt"/>
                        </a:rPr>
                        <a:t>Consequential Changes to Testing Milestones in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CR-D049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13/11/2020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1576077"/>
                  </a:ext>
                </a:extLst>
              </a:tr>
              <a:tr h="165470">
                <a:tc>
                  <a:txBody>
                    <a:bodyPr/>
                    <a:lstStyle/>
                    <a:p>
                      <a:pPr algn="l" fontAlgn="b"/>
                      <a:r>
                        <a:rPr lang="en-US" sz="800" b="0" i="0" u="none" strike="noStrike">
                          <a:solidFill>
                            <a:srgbClr val="000000"/>
                          </a:solidFill>
                          <a:effectLst/>
                          <a:latin typeface="+mj-lt"/>
                        </a:rPr>
                        <a:t>CSS Environments for Faster Switching Enduring Service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Withdrawn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577480"/>
                  </a:ext>
                </a:extLst>
              </a:tr>
              <a:tr h="157552">
                <a:tc>
                  <a:txBody>
                    <a:bodyPr/>
                    <a:lstStyle/>
                    <a:p>
                      <a:pPr algn="l" fontAlgn="b"/>
                      <a:r>
                        <a:rPr lang="en-US" sz="800" b="0" i="0" u="none" strike="noStrike" dirty="0">
                          <a:solidFill>
                            <a:srgbClr val="000000"/>
                          </a:solidFill>
                          <a:effectLst/>
                          <a:latin typeface="+mj-lt"/>
                        </a:rPr>
                        <a:t>Changes to Data Validation Rules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30/11/2020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098535"/>
                  </a:ext>
                </a:extLst>
              </a:tr>
              <a:tr h="157215">
                <a:tc>
                  <a:txBody>
                    <a:bodyPr/>
                    <a:lstStyle/>
                    <a:p>
                      <a:pPr algn="l" fontAlgn="b"/>
                      <a:r>
                        <a:rPr lang="en-US" sz="800" b="0" i="0" u="none" strike="noStrike" dirty="0">
                          <a:solidFill>
                            <a:srgbClr val="000000"/>
                          </a:solidFill>
                          <a:effectLst/>
                          <a:latin typeface="+mj-lt"/>
                        </a:rPr>
                        <a:t>Additional and Further Correctional Changes to MAD Log v2.0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05/12/2020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1975691"/>
                  </a:ext>
                </a:extLst>
              </a:tr>
              <a:tr h="157215">
                <a:tc>
                  <a:txBody>
                    <a:bodyPr/>
                    <a:lstStyle/>
                    <a:p>
                      <a:pPr algn="l" fontAlgn="b"/>
                      <a:r>
                        <a:rPr lang="en-US" sz="800" b="0" i="0" u="none" strike="noStrike">
                          <a:solidFill>
                            <a:srgbClr val="000000"/>
                          </a:solidFill>
                          <a:effectLst/>
                          <a:latin typeface="+mj-lt"/>
                        </a:rPr>
                        <a:t> Additional Onward Dependencies for MAD Log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1204438"/>
                  </a:ext>
                </a:extLst>
              </a:tr>
              <a:tr h="157215">
                <a:tc>
                  <a:txBody>
                    <a:bodyPr/>
                    <a:lstStyle/>
                    <a:p>
                      <a:pPr algn="l" fontAlgn="b"/>
                      <a:r>
                        <a:rPr lang="en-US" sz="800" b="0" i="0" u="none" strike="noStrike">
                          <a:solidFill>
                            <a:srgbClr val="000000"/>
                          </a:solidFill>
                          <a:effectLst/>
                          <a:latin typeface="+mj-lt"/>
                        </a:rPr>
                        <a:t>Changing from GetOrganised to Landmark SFTP for SI receiving files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7240232"/>
                  </a:ext>
                </a:extLst>
              </a:tr>
              <a:tr h="157215">
                <a:tc>
                  <a:txBody>
                    <a:bodyPr/>
                    <a:lstStyle/>
                    <a:p>
                      <a:pPr algn="l" fontAlgn="b"/>
                      <a:r>
                        <a:rPr lang="en-US" sz="800" b="0" i="0" u="none" strike="noStrike">
                          <a:solidFill>
                            <a:srgbClr val="000000"/>
                          </a:solidFill>
                          <a:effectLst/>
                          <a:latin typeface="+mj-lt"/>
                        </a:rPr>
                        <a:t>Amendments to the Data Cleansing Catalogue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18/12/2020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921918"/>
                  </a:ext>
                </a:extLst>
              </a:tr>
              <a:tr h="157215">
                <a:tc>
                  <a:txBody>
                    <a:bodyPr/>
                    <a:lstStyle/>
                    <a:p>
                      <a:pPr algn="l" fontAlgn="b"/>
                      <a:r>
                        <a:rPr lang="en-GB" sz="800" b="0" i="0" u="none" strike="noStrike">
                          <a:solidFill>
                            <a:srgbClr val="000000"/>
                          </a:solidFill>
                          <a:effectLst/>
                          <a:latin typeface="+mj-lt"/>
                        </a:rPr>
                        <a:t>MAD Log Changes for UIT Environment Verification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080113"/>
                  </a:ext>
                </a:extLst>
              </a:tr>
              <a:tr h="157215">
                <a:tc>
                  <a:txBody>
                    <a:bodyPr/>
                    <a:lstStyle/>
                    <a:p>
                      <a:pPr algn="l" fontAlgn="b"/>
                      <a:r>
                        <a:rPr lang="en-GB" sz="800" b="0" i="0" u="none" strike="noStrike">
                          <a:solidFill>
                            <a:srgbClr val="000000"/>
                          </a:solidFill>
                          <a:effectLst/>
                          <a:latin typeface="+mj-lt"/>
                        </a:rPr>
                        <a:t>Discontinuance of Xoserve Consequential Change Market Trials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a:solidFill>
                            <a:srgbClr val="000000"/>
                          </a:solidFill>
                          <a:effectLst/>
                          <a:latin typeface="+mj-lt"/>
                        </a:rPr>
                        <a:t>25/01/2021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4569037"/>
                  </a:ext>
                </a:extLst>
              </a:tr>
              <a:tr h="157215">
                <a:tc>
                  <a:txBody>
                    <a:bodyPr/>
                    <a:lstStyle/>
                    <a:p>
                      <a:pPr algn="l" fontAlgn="b"/>
                      <a:r>
                        <a:rPr lang="en-GB" sz="800" b="0" i="0" u="none" strike="noStrike">
                          <a:solidFill>
                            <a:srgbClr val="000000"/>
                          </a:solidFill>
                          <a:effectLst/>
                          <a:latin typeface="+mj-lt"/>
                        </a:rPr>
                        <a:t>Uplift to SMS CoCo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587971"/>
                  </a:ext>
                </a:extLst>
              </a:tr>
              <a:tr h="157215">
                <a:tc>
                  <a:txBody>
                    <a:bodyPr/>
                    <a:lstStyle/>
                    <a:p>
                      <a:pPr algn="l" fontAlgn="b"/>
                      <a:r>
                        <a:rPr lang="en-US" sz="800" b="0" i="0" u="none" strike="noStrike">
                          <a:solidFill>
                            <a:srgbClr val="000000"/>
                          </a:solidFill>
                          <a:effectLst/>
                          <a:latin typeface="+mj-lt"/>
                        </a:rPr>
                        <a:t>Changes to SIT Functional Test Scenarios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585764"/>
                  </a:ext>
                </a:extLst>
              </a:tr>
              <a:tr h="191426">
                <a:tc>
                  <a:txBody>
                    <a:bodyPr/>
                    <a:lstStyle/>
                    <a:p>
                      <a:pPr algn="l" fontAlgn="b"/>
                      <a:r>
                        <a:rPr lang="en-US" sz="800" b="0" i="0" u="none" strike="noStrike" dirty="0">
                          <a:solidFill>
                            <a:srgbClr val="000000"/>
                          </a:solidFill>
                          <a:effectLst/>
                          <a:latin typeface="+mj-lt"/>
                        </a:rPr>
                        <a:t>Uplift to the Code of Connection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a:solidFill>
                            <a:srgbClr val="000000"/>
                          </a:solidFill>
                          <a:effectLst/>
                          <a:latin typeface="+mj-lt"/>
                        </a:rPr>
                        <a:t>CR-D065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29/01/2021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913272"/>
                  </a:ext>
                </a:extLst>
              </a:tr>
              <a:tr h="284909">
                <a:tc>
                  <a:txBody>
                    <a:bodyPr/>
                    <a:lstStyle/>
                    <a:p>
                      <a:pPr algn="l" fontAlgn="b"/>
                      <a:r>
                        <a:rPr lang="en-US" sz="800" b="0" i="0" u="none" strike="noStrike" dirty="0">
                          <a:solidFill>
                            <a:srgbClr val="000000"/>
                          </a:solidFill>
                          <a:effectLst/>
                          <a:latin typeface="+mj-lt"/>
                        </a:rPr>
                        <a:t>Removal of UEPT Stage 1 Data Allocation and Verification for Tranche 3 and 4 Participants and delivery acceleration of Stage 2 Data Allocation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dirty="0">
                          <a:solidFill>
                            <a:srgbClr val="000000"/>
                          </a:solidFill>
                          <a:effectLst/>
                          <a:latin typeface="+mj-lt"/>
                        </a:rPr>
                        <a:t>CR-D070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dirty="0">
                          <a:solidFill>
                            <a:srgbClr val="000000"/>
                          </a:solidFill>
                          <a:effectLst/>
                          <a:latin typeface="+mj-lt"/>
                        </a:rPr>
                        <a:t>05/03/2021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j-lt"/>
                        </a:rPr>
                        <a:t>Complete - No </a:t>
                      </a:r>
                      <a:r>
                        <a:rPr lang="en-GB" sz="800" b="0" i="0" u="none" strike="noStrike" dirty="0" err="1">
                          <a:solidFill>
                            <a:srgbClr val="000000"/>
                          </a:solidFill>
                          <a:effectLst/>
                          <a:latin typeface="+mj-lt"/>
                        </a:rPr>
                        <a:t>Xoserve</a:t>
                      </a:r>
                      <a:r>
                        <a:rPr lang="en-GB" sz="800" b="0" i="0" u="none" strike="noStrike" dirty="0">
                          <a:solidFill>
                            <a:srgbClr val="000000"/>
                          </a:solidFill>
                          <a:effectLst/>
                          <a:latin typeface="+mj-lt"/>
                        </a:rPr>
                        <a:t>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2191556"/>
                  </a:ext>
                </a:extLst>
              </a:tr>
              <a:tr h="284909">
                <a:tc>
                  <a:txBody>
                    <a:bodyPr/>
                    <a:lstStyle/>
                    <a:p>
                      <a:pPr algn="l" fontAlgn="b"/>
                      <a:r>
                        <a:rPr lang="en-US" sz="800" b="0" i="0" u="none" strike="noStrike" kern="1200" dirty="0">
                          <a:solidFill>
                            <a:srgbClr val="000000"/>
                          </a:solidFill>
                          <a:effectLst/>
                          <a:latin typeface="+mj-lt"/>
                          <a:ea typeface="+mn-ea"/>
                          <a:cs typeface="+mn-cs"/>
                        </a:rPr>
                        <a:t>Re-align Switching Programme Response SLAs with Xoserve response SLAs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kern="1200">
                          <a:solidFill>
                            <a:srgbClr val="000000"/>
                          </a:solidFill>
                          <a:effectLst/>
                          <a:latin typeface="+mj-lt"/>
                          <a:ea typeface="+mn-ea"/>
                          <a:cs typeface="+mn-cs"/>
                        </a:rPr>
                        <a:t>CR-D072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800" b="0" i="0" u="none" strike="noStrike" kern="1200" dirty="0">
                        <a:solidFill>
                          <a:srgbClr val="000000"/>
                        </a:solidFill>
                        <a:effectLst/>
                        <a:latin typeface="+mj-lt"/>
                        <a:ea typeface="+mn-ea"/>
                        <a:cs typeface="+mn-cs"/>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a:solidFill>
                            <a:srgbClr val="000000"/>
                          </a:solidFill>
                          <a:effectLst/>
                          <a:latin typeface="+mj-lt"/>
                          <a:ea typeface="+mn-ea"/>
                          <a:cs typeface="+mn-cs"/>
                        </a:rPr>
                        <a:t>On Hold</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0855485"/>
                  </a:ext>
                </a:extLst>
              </a:tr>
              <a:tr h="284909">
                <a:tc>
                  <a:txBody>
                    <a:bodyPr/>
                    <a:lstStyle/>
                    <a:p>
                      <a:pPr algn="l" fontAlgn="b"/>
                      <a:r>
                        <a:rPr lang="en-US" sz="800" b="0" i="0" u="none" strike="noStrike" kern="1200" dirty="0">
                          <a:solidFill>
                            <a:srgbClr val="000000"/>
                          </a:solidFill>
                          <a:effectLst/>
                          <a:latin typeface="+mj-lt"/>
                          <a:ea typeface="+mn-ea"/>
                          <a:cs typeface="+mn-cs"/>
                        </a:rPr>
                        <a:t>Changes to MAD Log v2.2 to rectify incorrect milestone descriptions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GB" sz="800" b="0" i="0" u="none" strike="noStrike" kern="1200">
                          <a:solidFill>
                            <a:srgbClr val="000000"/>
                          </a:solidFill>
                          <a:effectLst/>
                          <a:latin typeface="+mj-lt"/>
                          <a:ea typeface="+mn-ea"/>
                          <a:cs typeface="+mn-cs"/>
                        </a:rPr>
                        <a:t>CR-D074</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GB" sz="800" b="0" i="0" u="none" strike="noStrike" kern="1200" dirty="0">
                          <a:solidFill>
                            <a:srgbClr val="000000"/>
                          </a:solidFill>
                          <a:effectLst/>
                          <a:latin typeface="+mj-lt"/>
                          <a:ea typeface="+mn-ea"/>
                          <a:cs typeface="+mn-cs"/>
                        </a:rPr>
                        <a:t>29/03/2021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kern="1200" dirty="0">
                          <a:solidFill>
                            <a:srgbClr val="000000"/>
                          </a:solidFill>
                          <a:effectLst/>
                          <a:latin typeface="+mj-lt"/>
                          <a:ea typeface="+mn-ea"/>
                          <a:cs typeface="+mn-cs"/>
                        </a:rPr>
                        <a:t>Complete - No Xoserve Impact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8665274"/>
                  </a:ext>
                </a:extLst>
              </a:tr>
              <a:tr h="284909">
                <a:tc>
                  <a:txBody>
                    <a:bodyPr/>
                    <a:lstStyle/>
                    <a:p>
                      <a:pPr algn="l" fontAlgn="t"/>
                      <a:r>
                        <a:rPr lang="en-GB" sz="800" b="0" i="0" u="none" strike="noStrike" kern="1200" dirty="0">
                          <a:solidFill>
                            <a:srgbClr val="000000"/>
                          </a:solidFill>
                          <a:effectLst/>
                          <a:latin typeface="+mj-lt"/>
                          <a:ea typeface="+mn-ea"/>
                          <a:cs typeface="+mn-cs"/>
                        </a:rPr>
                        <a:t>Update Service Management Baseline Requirement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r>
                        <a:rPr lang="en-GB" sz="800" b="0" i="0" u="none" strike="noStrike" kern="1200" dirty="0">
                          <a:solidFill>
                            <a:srgbClr val="000000"/>
                          </a:solidFill>
                          <a:effectLst/>
                          <a:latin typeface="+mj-lt"/>
                          <a:ea typeface="+mn-ea"/>
                          <a:cs typeface="+mn-cs"/>
                        </a:rPr>
                        <a:t>CR-D076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t"/>
                      <a:r>
                        <a:rPr lang="en-GB" sz="800" b="0" i="0" u="none" strike="noStrike" kern="1200" dirty="0">
                          <a:solidFill>
                            <a:srgbClr val="000000"/>
                          </a:solidFill>
                          <a:effectLst/>
                          <a:latin typeface="+mj-lt"/>
                          <a:ea typeface="+mn-ea"/>
                          <a:cs typeface="+mn-cs"/>
                        </a:rPr>
                        <a:t>20/04/2021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GB" sz="800" b="0" i="0" u="none" strike="noStrike" kern="1200" dirty="0">
                          <a:solidFill>
                            <a:srgbClr val="000000"/>
                          </a:solidFill>
                          <a:effectLst/>
                          <a:latin typeface="+mj-lt"/>
                          <a:ea typeface="+mn-ea"/>
                          <a:cs typeface="+mn-cs"/>
                        </a:rPr>
                        <a:t>Complete - No </a:t>
                      </a:r>
                      <a:r>
                        <a:rPr lang="en-GB" sz="800" b="0" i="0" u="none" strike="noStrike" kern="1200" dirty="0" err="1">
                          <a:solidFill>
                            <a:srgbClr val="000000"/>
                          </a:solidFill>
                          <a:effectLst/>
                          <a:latin typeface="+mj-lt"/>
                          <a:ea typeface="+mn-ea"/>
                          <a:cs typeface="+mn-cs"/>
                        </a:rPr>
                        <a:t>Xoserve</a:t>
                      </a:r>
                      <a:r>
                        <a:rPr lang="en-GB" sz="800" b="0" i="0" u="none" strike="noStrike" kern="1200" dirty="0">
                          <a:solidFill>
                            <a:srgbClr val="000000"/>
                          </a:solidFill>
                          <a:effectLst/>
                          <a:latin typeface="+mj-lt"/>
                          <a:ea typeface="+mn-ea"/>
                          <a:cs typeface="+mn-cs"/>
                        </a:rPr>
                        <a:t> Impact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291840"/>
                  </a:ext>
                </a:extLst>
              </a:tr>
            </a:tbl>
          </a:graphicData>
        </a:graphic>
      </p:graphicFrame>
    </p:spTree>
    <p:extLst>
      <p:ext uri="{BB962C8B-B14F-4D97-AF65-F5344CB8AC3E}">
        <p14:creationId xmlns:p14="http://schemas.microsoft.com/office/powerpoint/2010/main" val="413753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3600" dirty="0">
                <a:latin typeface="Arial"/>
                <a:cs typeface="Arial"/>
              </a:rPr>
              <a:t>2.2 – Change Pipeline</a:t>
            </a:r>
          </a:p>
        </p:txBody>
      </p:sp>
    </p:spTree>
    <p:extLst>
      <p:ext uri="{BB962C8B-B14F-4D97-AF65-F5344CB8AC3E}">
        <p14:creationId xmlns:p14="http://schemas.microsoft.com/office/powerpoint/2010/main" val="365754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a:xfrm>
            <a:off x="63795" y="122081"/>
            <a:ext cx="9030585" cy="637580"/>
          </a:xfrm>
        </p:spPr>
        <p:txBody>
          <a:bodyPr>
            <a:noAutofit/>
          </a:bodyPr>
          <a:lstStyle/>
          <a:p>
            <a:r>
              <a:rPr lang="en-GB" sz="1800" dirty="0"/>
              <a:t>Change Development &amp; Delivery Pipeline (DSC Change / Minor Release Budget) </a:t>
            </a:r>
          </a:p>
        </p:txBody>
      </p:sp>
      <p:sp>
        <p:nvSpPr>
          <p:cNvPr id="3" name="TextBox 2">
            <a:extLst>
              <a:ext uri="{FF2B5EF4-FFF2-40B4-BE49-F238E27FC236}">
                <a16:creationId xmlns:a16="http://schemas.microsoft.com/office/drawing/2014/main" id="{63D3E0BB-32E6-45F2-B87D-9FD7A1946B9A}"/>
              </a:ext>
            </a:extLst>
          </p:cNvPr>
          <p:cNvSpPr txBox="1"/>
          <p:nvPr/>
        </p:nvSpPr>
        <p:spPr>
          <a:xfrm>
            <a:off x="5413152" y="4466264"/>
            <a:ext cx="2513311"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Arial"/>
                <a:ea typeface="+mn-ea"/>
                <a:cs typeface="+mn-cs"/>
              </a:rPr>
              <a:t>* Pre-capture may contain changes that won’t require delivery / funding</a:t>
            </a:r>
          </a:p>
        </p:txBody>
      </p:sp>
      <p:graphicFrame>
        <p:nvGraphicFramePr>
          <p:cNvPr id="10" name="Chart 9">
            <a:extLst>
              <a:ext uri="{FF2B5EF4-FFF2-40B4-BE49-F238E27FC236}">
                <a16:creationId xmlns:a16="http://schemas.microsoft.com/office/drawing/2014/main" id="{EBB33185-1A26-4927-9BE7-51CC2DD6B684}"/>
              </a:ext>
            </a:extLst>
          </p:cNvPr>
          <p:cNvGraphicFramePr>
            <a:graphicFrameLocks/>
          </p:cNvGraphicFramePr>
          <p:nvPr/>
        </p:nvGraphicFramePr>
        <p:xfrm>
          <a:off x="150804" y="759661"/>
          <a:ext cx="4570095" cy="181208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4">
            <a:extLst>
              <a:ext uri="{FF2B5EF4-FFF2-40B4-BE49-F238E27FC236}">
                <a16:creationId xmlns:a16="http://schemas.microsoft.com/office/drawing/2014/main" id="{5CADB8F9-7DE0-4B50-A9A0-9E41E06E4C2A}"/>
              </a:ext>
            </a:extLst>
          </p:cNvPr>
          <p:cNvGraphicFramePr>
            <a:graphicFrameLocks noChangeAspect="1"/>
          </p:cNvGraphicFramePr>
          <p:nvPr/>
        </p:nvGraphicFramePr>
        <p:xfrm>
          <a:off x="7931187" y="4229256"/>
          <a:ext cx="914400" cy="792163"/>
        </p:xfrm>
        <a:graphic>
          <a:graphicData uri="http://schemas.openxmlformats.org/presentationml/2006/ole">
            <mc:AlternateContent xmlns:mc="http://schemas.openxmlformats.org/markup-compatibility/2006">
              <mc:Choice xmlns:v="urn:schemas-microsoft-com:vml" Requires="v">
                <p:oleObj spid="_x0000_s1027" name="Worksheet" showAsIcon="1" r:id="rId5" imgW="914400" imgH="792360" progId="Excel.Sheet.12">
                  <p:embed/>
                </p:oleObj>
              </mc:Choice>
              <mc:Fallback>
                <p:oleObj name="Worksheet" showAsIcon="1" r:id="rId5" imgW="914400" imgH="792360" progId="Excel.Sheet.12">
                  <p:embed/>
                  <p:pic>
                    <p:nvPicPr>
                      <p:cNvPr id="5" name="Object 4">
                        <a:extLst>
                          <a:ext uri="{FF2B5EF4-FFF2-40B4-BE49-F238E27FC236}">
                            <a16:creationId xmlns:a16="http://schemas.microsoft.com/office/drawing/2014/main" id="{5CADB8F9-7DE0-4B50-A9A0-9E41E06E4C2A}"/>
                          </a:ext>
                        </a:extLst>
                      </p:cNvPr>
                      <p:cNvPicPr/>
                      <p:nvPr/>
                    </p:nvPicPr>
                    <p:blipFill>
                      <a:blip r:embed="rId6"/>
                      <a:stretch>
                        <a:fillRect/>
                      </a:stretch>
                    </p:blipFill>
                    <p:spPr>
                      <a:xfrm>
                        <a:off x="7931187" y="4229256"/>
                        <a:ext cx="914400" cy="792163"/>
                      </a:xfrm>
                      <a:prstGeom prst="rect">
                        <a:avLst/>
                      </a:prstGeom>
                    </p:spPr>
                  </p:pic>
                </p:oleObj>
              </mc:Fallback>
            </mc:AlternateContent>
          </a:graphicData>
        </a:graphic>
      </p:graphicFrame>
      <p:graphicFrame>
        <p:nvGraphicFramePr>
          <p:cNvPr id="11" name="Chart 10">
            <a:extLst>
              <a:ext uri="{FF2B5EF4-FFF2-40B4-BE49-F238E27FC236}">
                <a16:creationId xmlns:a16="http://schemas.microsoft.com/office/drawing/2014/main" id="{5F8B6B86-99A7-4021-B7D2-D91686F0B9B7}"/>
              </a:ext>
            </a:extLst>
          </p:cNvPr>
          <p:cNvGraphicFramePr>
            <a:graphicFrameLocks/>
          </p:cNvGraphicFramePr>
          <p:nvPr/>
        </p:nvGraphicFramePr>
        <p:xfrm>
          <a:off x="63795" y="2654842"/>
          <a:ext cx="5114304" cy="22269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F6AA795A-C587-4022-A089-5AAC31FD3C60}"/>
              </a:ext>
            </a:extLst>
          </p:cNvPr>
          <p:cNvGraphicFramePr>
            <a:graphicFrameLocks/>
          </p:cNvGraphicFramePr>
          <p:nvPr/>
        </p:nvGraphicFramePr>
        <p:xfrm>
          <a:off x="5413152" y="902784"/>
          <a:ext cx="3570202" cy="2487187"/>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87836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8I6kE1ty90in0JwvfCqEjA"/>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8I6kE1ty90in0JwvfCqEjA"/>
  <p:tag name="VCTCREATESHAPEHANDLED" val="0"/>
</p:tagLst>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9D4E94D94ABB48A35A572EF9A60258" ma:contentTypeVersion="14" ma:contentTypeDescription="Create a new document." ma:contentTypeScope="" ma:versionID="33b8fecee8c4713a57430302bf85c5cc">
  <xsd:schema xmlns:xsd="http://www.w3.org/2001/XMLSchema" xmlns:xs="http://www.w3.org/2001/XMLSchema" xmlns:p="http://schemas.microsoft.com/office/2006/metadata/properties" xmlns:ns2="5844fa40-a696-4ac9-bd38-c0330d295109" xmlns:ns3="c78a4dae-5fc0-4ed3-ad80-da51122ab114" targetNamespace="http://schemas.microsoft.com/office/2006/metadata/properties" ma:root="true" ma:fieldsID="f5412dd98e0cafb03a0a30bd6733c8ea" ns2:_="" ns3:_="">
    <xsd:import namespace="5844fa40-a696-4ac9-bd38-c0330d295109"/>
    <xsd:import namespace="c78a4dae-5fc0-4ed3-ad80-da51122ab114"/>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CAM" minOccurs="0"/>
                <xsd:element ref="ns2:Customer_x0020_Contracts_x0020_Lead" minOccurs="0"/>
                <xsd:element ref="ns2:Date_x0020_of_x0020_Meetings" minOccurs="0"/>
                <xsd:element ref="ns2:_x006a_hd3"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4fa40-a696-4ac9-bd38-c0330d295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CAM" ma:index="12" nillable="true" ma:displayName="CAM" ma:format="Dropdown" ma:internalName="CAM">
      <xsd:simpleType>
        <xsd:restriction base="dms:Text">
          <xsd:maxLength value="255"/>
        </xsd:restriction>
      </xsd:simpleType>
    </xsd:element>
    <xsd:element name="Customer_x0020_Contracts_x0020_Lead" ma:index="13" nillable="true" ma:displayName="Customer Contracts Lead" ma:format="Dropdown" ma:internalName="Customer_x0020_Contracts_x0020_Lead">
      <xsd:simpleType>
        <xsd:restriction base="dms:Text">
          <xsd:maxLength value="255"/>
        </xsd:restriction>
      </xsd:simpleType>
    </xsd:element>
    <xsd:element name="Date_x0020_of_x0020_Meetings" ma:index="14" nillable="true" ma:displayName="Date of Meetings" ma:format="Dropdown" ma:internalName="Date_x0020_of_x0020_Meetings">
      <xsd:simpleType>
        <xsd:restriction base="dms:Text">
          <xsd:maxLength value="255"/>
        </xsd:restriction>
      </xsd:simpleType>
    </xsd:element>
    <xsd:element name="_x006a_hd3" ma:index="15" nillable="true" ma:displayName="Date of Meeting" ma:internalName="_x006a_hd3">
      <xsd:simpleType>
        <xsd:restriction base="dms:DateTim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0" nillable="true" ma:displayName="Tags" ma:internalName="MediaServiceAutoTag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8a4dae-5fc0-4ed3-ad80-da51122ab11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CAM xmlns="5844fa40-a696-4ac9-bd38-c0330d295109" xsi:nil="true"/>
    <Date_x0020_of_x0020_Meetings xmlns="5844fa40-a696-4ac9-bd38-c0330d295109" xsi:nil="true"/>
    <_x006a_hd3 xmlns="5844fa40-a696-4ac9-bd38-c0330d295109" xsi:nil="true"/>
    <Customer_x0020_Contracts_x0020_Lead xmlns="5844fa40-a696-4ac9-bd38-c0330d295109" xsi:nil="true"/>
    <SharedWithUsers xmlns="c78a4dae-5fc0-4ed3-ad80-da51122ab114">
      <UserInfo>
        <DisplayName>Tony Klein</DisplayName>
        <AccountId>189</AccountId>
        <AccountType/>
      </UserInfo>
      <UserInfo>
        <DisplayName>Charan Singh</DisplayName>
        <AccountId>59</AccountId>
        <AccountType/>
      </UserInfo>
      <UserInfo>
        <DisplayName>James Rigby</DisplayName>
        <AccountId>80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E24821-F629-4E24-AE94-13030549FC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44fa40-a696-4ac9-bd38-c0330d295109"/>
    <ds:schemaRef ds:uri="c78a4dae-5fc0-4ed3-ad80-da51122ab1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966AA5-3D01-4B81-BAE0-8020A2E16EFF}">
  <ds:schemaRefs>
    <ds:schemaRef ds:uri="http://purl.org/dc/terms/"/>
    <ds:schemaRef ds:uri="http://purl.org/dc/dcmitype/"/>
    <ds:schemaRef ds:uri="http://schemas.microsoft.com/office/2006/documentManagement/types"/>
    <ds:schemaRef ds:uri="http://www.w3.org/XML/1998/namespace"/>
    <ds:schemaRef ds:uri="http://schemas.openxmlformats.org/package/2006/metadata/core-properties"/>
    <ds:schemaRef ds:uri="5844fa40-a696-4ac9-bd38-c0330d295109"/>
    <ds:schemaRef ds:uri="http://schemas.microsoft.com/office/infopath/2007/PartnerControls"/>
    <ds:schemaRef ds:uri="c78a4dae-5fc0-4ed3-ad80-da51122ab114"/>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2A513DF9-3E74-488E-B239-1C5C999E5C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6336</TotalTime>
  <Words>10182</Words>
  <Application>Microsoft Office PowerPoint</Application>
  <PresentationFormat>On-screen Show (16:9)</PresentationFormat>
  <Paragraphs>1659</Paragraphs>
  <Slides>79</Slides>
  <Notes>23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79</vt:i4>
      </vt:variant>
    </vt:vector>
  </HeadingPairs>
  <TitlesOfParts>
    <vt:vector size="91" baseType="lpstr">
      <vt:lpstr>ＭＳ Ｐゴシック</vt:lpstr>
      <vt:lpstr>Arial</vt:lpstr>
      <vt:lpstr>Calibri</vt:lpstr>
      <vt:lpstr>Poppins Medium</vt:lpstr>
      <vt:lpstr>Poppins-Light</vt:lpstr>
      <vt:lpstr>Times New Roman</vt:lpstr>
      <vt:lpstr>Verdana</vt:lpstr>
      <vt:lpstr>Wingdings</vt:lpstr>
      <vt:lpstr>Office Theme</vt:lpstr>
      <vt:lpstr>Worksheet</vt:lpstr>
      <vt:lpstr>Document</vt:lpstr>
      <vt:lpstr>Acrobat Document</vt:lpstr>
      <vt:lpstr>Change Management Committee</vt:lpstr>
      <vt:lpstr>Section 2: DSC Change Budget &amp; Horizon Planning</vt:lpstr>
      <vt:lpstr>2.1 – DSC Change Budget 20/21 (Final) &amp; 21/22 YTD</vt:lpstr>
      <vt:lpstr>Budget v Spend BP20/21 Financial Year To Date</vt:lpstr>
      <vt:lpstr>Budget v Committed Spend BP21/22</vt:lpstr>
      <vt:lpstr>XRN 5321 - PAC ring-fenced budget reapportionment </vt:lpstr>
      <vt:lpstr>Recommendation for approval</vt:lpstr>
      <vt:lpstr>2.2 – Change Pipeline</vt:lpstr>
      <vt:lpstr>Change Development &amp; Delivery Pipeline (DSC Change / Minor Release Budget) </vt:lpstr>
      <vt:lpstr>PowerPoint Presentation</vt:lpstr>
      <vt:lpstr>Section 3: Capture</vt:lpstr>
      <vt:lpstr>3.1 New Change Proposals – Initial Review</vt:lpstr>
      <vt:lpstr>XRN5341 - UNC745 - Mandatory Setting of Auction Bid Parameters </vt:lpstr>
      <vt:lpstr>XRN5352 - Development of the REC Performance Assurance reporting </vt:lpstr>
      <vt:lpstr>XRN5362 - Amendments to Service Description Table V17 </vt:lpstr>
      <vt:lpstr>XRN5251 Gemini Exit Zone Change</vt:lpstr>
      <vt:lpstr>3.2 Change Proposals – Post Solution Review for Approval </vt:lpstr>
      <vt:lpstr>XRN5188 - Interim Data Loads of MAP Id into UK Link</vt:lpstr>
      <vt:lpstr>XRN5309 - FSG - Automating the FSR ‘Standard Liability’ Process</vt:lpstr>
      <vt:lpstr> section 4. Design &amp; Delivery  </vt:lpstr>
      <vt:lpstr>Design Change Pack </vt:lpstr>
      <vt:lpstr>PowerPoint Presentation</vt:lpstr>
      <vt:lpstr>PowerPoint Presentation</vt:lpstr>
      <vt:lpstr>Standalone Change Documents for Approval (BER, CCR, EQR)</vt:lpstr>
      <vt:lpstr>XRN5294 – Minor Release Drop 9 - Status Update</vt:lpstr>
      <vt:lpstr>XRN5294 – Minor Release Drop 9  - Approval</vt:lpstr>
      <vt:lpstr>XRN5289 – November 21 Major Release - Status Update</vt:lpstr>
      <vt:lpstr>N21 Delivery Scope</vt:lpstr>
      <vt:lpstr>Introduction</vt:lpstr>
      <vt:lpstr>Correla Evaluation/Recommendation</vt:lpstr>
      <vt:lpstr>Decisions and Approvals</vt:lpstr>
      <vt:lpstr>CSSC Impact Assessment</vt:lpstr>
      <vt:lpstr>CSSC Timeline Impacts</vt:lpstr>
      <vt:lpstr>XRN4941 Reduced Scope</vt:lpstr>
      <vt:lpstr>XRN4941 Scope comparison</vt:lpstr>
      <vt:lpstr>PowerPoint Presentation</vt:lpstr>
      <vt:lpstr>PowerPoint Presentation</vt:lpstr>
      <vt:lpstr>XRN5091 Reason to Descope </vt:lpstr>
      <vt:lpstr>5091 impacts</vt:lpstr>
      <vt:lpstr>XRN5091 – Decision: Remove from November 21 Scope</vt:lpstr>
      <vt:lpstr>Decision and Action </vt:lpstr>
      <vt:lpstr>XRN5289 – November 21 Major Release - Approval</vt:lpstr>
      <vt:lpstr>Minor Release Drop 10 – Request For Scope Approval</vt:lpstr>
      <vt:lpstr>XRN5110 – Nov 20 Release - Status Update</vt:lpstr>
      <vt:lpstr>XRN5253 June 21 Major Release - Status Update</vt:lpstr>
      <vt:lpstr>PowerPoint Presentation</vt:lpstr>
      <vt:lpstr>Gemini Horizon Plan</vt:lpstr>
      <vt:lpstr>CSSC Programme Dashboard</vt:lpstr>
      <vt:lpstr>PowerPoint Presentation</vt:lpstr>
      <vt:lpstr>UK Link Cloud Programme</vt:lpstr>
      <vt:lpstr>CMS Rebuild Update</vt:lpstr>
      <vt:lpstr>CMS Rebuild - Progress to date</vt:lpstr>
      <vt:lpstr>CMS Rebuild – High Level Solution Options </vt:lpstr>
      <vt:lpstr>High Level Solution Options</vt:lpstr>
      <vt:lpstr>Section 6: Any Other Business   </vt:lpstr>
      <vt:lpstr>DSC Governance Sub-Committee 27th April 2021</vt:lpstr>
      <vt:lpstr>Agenda / Approximate Timings </vt:lpstr>
      <vt:lpstr>2. Xoserve Change Fund – background and intent</vt:lpstr>
      <vt:lpstr>Documentation proposal </vt:lpstr>
      <vt:lpstr>Project 1stop </vt:lpstr>
      <vt:lpstr>What are your ideas for how we can improve your experience of change via self-serve on xoserve.com?  Do you agree 1stop is a suitable candidate for accessing the ring-fenced budget?</vt:lpstr>
      <vt:lpstr>3. ChMC interactions with non-DSC-change-funded programmes </vt:lpstr>
      <vt:lpstr>4. Financial Analysis and Management Information Discussion </vt:lpstr>
      <vt:lpstr>5. Summary of Outcomes (post-meeting update) </vt:lpstr>
      <vt:lpstr>APPENDIX   </vt:lpstr>
      <vt:lpstr>Outages</vt:lpstr>
      <vt:lpstr>Portfolio POAP</vt:lpstr>
      <vt:lpstr>CSSC Programme Dashboard</vt:lpstr>
      <vt:lpstr>PowerPoint Presentation</vt:lpstr>
      <vt:lpstr>Green Workstream Updates</vt:lpstr>
      <vt:lpstr>Green Workstream Updates</vt:lpstr>
      <vt:lpstr>Key Programme Risks (1/3)</vt:lpstr>
      <vt:lpstr>Key Programme Risks (2/3)</vt:lpstr>
      <vt:lpstr>PowerPoint Presentation</vt:lpstr>
      <vt:lpstr>PowerPoint Presentation</vt:lpstr>
      <vt:lpstr>Switching Programme CR Position – CRs impacting Xoserve</vt:lpstr>
      <vt:lpstr>Switching Programme CR Position – CRs impacting Xoserve</vt:lpstr>
      <vt:lpstr>Switching Programme CR Position – CRs not impacting Xoserve </vt:lpstr>
      <vt:lpstr>Switching Programme CR Position – CRs not impacting Xoserve </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Rachel Taggart</cp:lastModifiedBy>
  <cp:revision>1</cp:revision>
  <dcterms:created xsi:type="dcterms:W3CDTF">2018-09-02T17:12:15Z</dcterms:created>
  <dcterms:modified xsi:type="dcterms:W3CDTF">2021-05-12T07:50:56Z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ies>
</file>