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1458" r:id="rId10"/>
    <p:sldId id="1462" r:id="rId11"/>
    <p:sldId id="301" r:id="rId12"/>
    <p:sldId id="1461" r:id="rId13"/>
    <p:sldId id="1463" r:id="rId14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EF9BE-8FC1-5E23-7EFD-8AF9ECEE7FE7}" v="113" dt="2021-05-13T07:17:43.752"/>
    <p1510:client id="{D2D78DA1-BD2A-4F48-9178-A851CDD53598}" v="1527" dt="2021-05-13T07:52:36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68" d="100"/>
          <a:sy n="68" d="100"/>
        </p:scale>
        <p:origin x="64" y="2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14/05/2021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err="1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eChMC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5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May Meeting</a:t>
            </a:r>
          </a:p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ChMC 12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May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926182"/>
              </p:ext>
            </p:extLst>
          </p:nvPr>
        </p:nvGraphicFramePr>
        <p:xfrm>
          <a:off x="107504" y="434493"/>
          <a:ext cx="8928992" cy="25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200" dirty="0"/>
                        <a:t>5341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UNC745 - Mandatory Setting of Auction Bid Parameters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 Area 14: Gemini Services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200" dirty="0"/>
                        <a:t>5352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noProof="0" dirty="0">
                          <a:effectLst/>
                        </a:rPr>
                        <a:t>Development of the REC Performance Assurance reporting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TBC once solution options known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200" dirty="0"/>
                        <a:t>5362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noProof="0" dirty="0">
                          <a:effectLst/>
                        </a:rPr>
                        <a:t>Amendments to Service Description Table V17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For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87913845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200" dirty="0"/>
                        <a:t>5251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kern="1200" noProof="0" dirty="0">
                          <a:effectLst/>
                        </a:rPr>
                        <a:t>Gemini Exit Zone Change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 Area 14: Gemini Services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354605464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F6B3974-9B74-4DF0-A2D2-ACCEC37E2D00}"/>
              </a:ext>
            </a:extLst>
          </p:cNvPr>
          <p:cNvSpPr txBox="1">
            <a:spLocks/>
          </p:cNvSpPr>
          <p:nvPr/>
        </p:nvSpPr>
        <p:spPr>
          <a:xfrm>
            <a:off x="457200" y="3062238"/>
            <a:ext cx="8229600" cy="1885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800" b="0" dirty="0">
                <a:solidFill>
                  <a:schemeClr val="tx1"/>
                </a:solidFill>
              </a:rPr>
              <a:t>There has been a decision by REC that the Gas industry will need to align the Major releases to Electricity and SPAA.  A new change (no XRN assigned), to be presented in June, has been raised to complete an impact assessment  on moving the implementation day and completing 3 major releases a year. </a:t>
            </a:r>
          </a:p>
        </p:txBody>
      </p:sp>
    </p:spTree>
    <p:extLst>
      <p:ext uri="{BB962C8B-B14F-4D97-AF65-F5344CB8AC3E}">
        <p14:creationId xmlns:p14="http://schemas.microsoft.com/office/powerpoint/2010/main" val="205165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07A5987-90AC-409B-A20D-968BA0F855E1}"/>
              </a:ext>
            </a:extLst>
          </p:cNvPr>
          <p:cNvSpPr txBox="1">
            <a:spLocks/>
          </p:cNvSpPr>
          <p:nvPr/>
        </p:nvSpPr>
        <p:spPr>
          <a:xfrm>
            <a:off x="457200" y="181370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Detailed Design Outcomes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E4F109-353D-48B8-B190-94E884E32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5772"/>
              </p:ext>
            </p:extLst>
          </p:nvPr>
        </p:nvGraphicFramePr>
        <p:xfrm>
          <a:off x="107847" y="2162690"/>
          <a:ext cx="892830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753">
                  <a:extLst>
                    <a:ext uri="{9D8B030D-6E8A-4147-A177-3AD203B41FA5}">
                      <a16:colId xmlns:a16="http://schemas.microsoft.com/office/drawing/2014/main" val="2954686288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3411116023"/>
                    </a:ext>
                  </a:extLst>
                </a:gridCol>
                <a:gridCol w="2447929">
                  <a:extLst>
                    <a:ext uri="{9D8B030D-6E8A-4147-A177-3AD203B41FA5}">
                      <a16:colId xmlns:a16="http://schemas.microsoft.com/office/drawing/2014/main" val="4198414729"/>
                    </a:ext>
                  </a:extLst>
                </a:gridCol>
              </a:tblGrid>
              <a:tr h="342134">
                <a:tc>
                  <a:txBody>
                    <a:bodyPr/>
                    <a:lstStyle/>
                    <a:p>
                      <a:r>
                        <a:rPr lang="en-GB" sz="1200" dirty="0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44721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4780c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Inclusion of Meter Asset Provider Identity (MAP Id) in the UK Link system (CSS Consequential Change)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Design Approved (5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May)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50514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 updates to meter read frequency (MOD0692)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 (5th May)</a:t>
                      </a:r>
                      <a:endParaRPr kumimoji="0"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0700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Deferral of creation of Class change reads at transfer of ownership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 (5th May)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144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Inner Tolerance Validation for replacement reads and read insertions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 (5th May)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10129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 0710 - CDSP Provision of the Class 1 Service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Design Approved (12th May)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815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CSSC Shipper BRD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Design Approved (12th May)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347709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D737E92C-F422-4E3D-9B28-2219D8E54B09}"/>
              </a:ext>
            </a:extLst>
          </p:cNvPr>
          <p:cNvSpPr txBox="1">
            <a:spLocks/>
          </p:cNvSpPr>
          <p:nvPr/>
        </p:nvSpPr>
        <p:spPr>
          <a:xfrm>
            <a:off x="121757" y="100490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Solution Review Outcomes</a:t>
            </a:r>
            <a:endParaRPr lang="en-GB" sz="2400" dirty="0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F0C62596-A8A8-40B8-9A49-E06697138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486712"/>
              </p:ext>
            </p:extLst>
          </p:nvPr>
        </p:nvGraphicFramePr>
        <p:xfrm>
          <a:off x="121757" y="460682"/>
          <a:ext cx="8928306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16">
                <a:tc>
                  <a:txBody>
                    <a:bodyPr/>
                    <a:lstStyle/>
                    <a:p>
                      <a:r>
                        <a:rPr lang="en-GB" sz="1200" dirty="0"/>
                        <a:t>5188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Interim Data Loads of MAP Id into UK Link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delivery (proposed for MiR10 &amp; MiR11)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396984">
                <a:tc>
                  <a:txBody>
                    <a:bodyPr/>
                    <a:lstStyle/>
                    <a:p>
                      <a:r>
                        <a:rPr lang="en-GB" sz="1200" dirty="0"/>
                        <a:t>5309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FSG - Automating the FSR ‘Standard Liability’ Process</a:t>
                      </a:r>
                      <a:endParaRPr lang="en-US" sz="1200" dirty="0"/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delivery (proposed for MiR10)</a:t>
                      </a:r>
                    </a:p>
                  </a:txBody>
                  <a:tcPr marL="83820" marR="83820" marT="41910" marB="4191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D89B92FD-FDCD-457E-B292-6BDF8D08914E}"/>
              </a:ext>
            </a:extLst>
          </p:cNvPr>
          <p:cNvSpPr txBox="1">
            <a:spLocks/>
          </p:cNvSpPr>
          <p:nvPr/>
        </p:nvSpPr>
        <p:spPr>
          <a:xfrm>
            <a:off x="139925" y="2462345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Change Documents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B6A0B3-F149-4375-87A6-CD803B4426C8}"/>
              </a:ext>
            </a:extLst>
          </p:cNvPr>
          <p:cNvSpPr txBox="1">
            <a:spLocks/>
          </p:cNvSpPr>
          <p:nvPr/>
        </p:nvSpPr>
        <p:spPr>
          <a:xfrm>
            <a:off x="219056" y="3019154"/>
            <a:ext cx="8831051" cy="19501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Arial"/>
                <a:cs typeface="Arial"/>
              </a:rPr>
              <a:t>Change Completion Reports Approved:</a:t>
            </a:r>
          </a:p>
          <a:p>
            <a:r>
              <a:rPr lang="en-US" sz="1800" dirty="0"/>
              <a:t>XRN5038 Convert Class 2, 3 or 4 meter points to Class 1 when [G2.3.15] criteria are met (MOD 0691) </a:t>
            </a:r>
          </a:p>
          <a:p>
            <a:r>
              <a:rPr lang="en-US" sz="1800" dirty="0"/>
              <a:t>XRN5294 Minor Release Drop 9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8BF944BB-6E45-40BA-AAAD-AA54CF6B4895}"/>
              </a:ext>
            </a:extLst>
          </p:cNvPr>
          <p:cNvSpPr txBox="1">
            <a:spLocks/>
          </p:cNvSpPr>
          <p:nvPr/>
        </p:nvSpPr>
        <p:spPr>
          <a:xfrm>
            <a:off x="324548" y="195486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Finance – Key Messages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E14009-9A4B-414A-80BE-6DE1A8CEE4E5}"/>
              </a:ext>
            </a:extLst>
          </p:cNvPr>
          <p:cNvSpPr txBox="1">
            <a:spLocks/>
          </p:cNvSpPr>
          <p:nvPr/>
        </p:nvSpPr>
        <p:spPr>
          <a:xfrm>
            <a:off x="219056" y="699542"/>
            <a:ext cx="8787090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XRN 5321 - PAC ring-fenced budget reapportionment 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It has been noted that NTS does not have representation at PAC.  Xoserve proposed to reapportion NTS % so that the other 3 constituencies pick up an equal 0.7% share of these costs for XRN 5321.  This was deferred to June to see if the costs could be weighted differently / more proportionately across constituency size.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8BF944BB-6E45-40BA-AAAD-AA54CF6B4895}"/>
              </a:ext>
            </a:extLst>
          </p:cNvPr>
          <p:cNvSpPr txBox="1">
            <a:spLocks/>
          </p:cNvSpPr>
          <p:nvPr/>
        </p:nvSpPr>
        <p:spPr>
          <a:xfrm>
            <a:off x="324548" y="168326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Project Updates – Key Messages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E14009-9A4B-414A-80BE-6DE1A8CEE4E5}"/>
              </a:ext>
            </a:extLst>
          </p:cNvPr>
          <p:cNvSpPr txBox="1">
            <a:spLocks/>
          </p:cNvSpPr>
          <p:nvPr/>
        </p:nvSpPr>
        <p:spPr>
          <a:xfrm>
            <a:off x="322508" y="553632"/>
            <a:ext cx="8496944" cy="32422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November 21</a:t>
            </a:r>
          </a:p>
          <a:p>
            <a:r>
              <a:rPr lang="en-US" sz="1800" dirty="0"/>
              <a:t>ChMC agreed to proceed with a November 21 release and to include an impact assessment against CSS</a:t>
            </a:r>
          </a:p>
          <a:p>
            <a:r>
              <a:rPr lang="en-US" sz="1800" dirty="0"/>
              <a:t>XRN4941 has major code impacts to CSSC.  An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alternative scope can be delivered within the CSSC timelines and will deliver the requirements of the MOD with no impact to the CSSC design</a:t>
            </a:r>
          </a:p>
          <a:p>
            <a:r>
              <a:rPr lang="en-US" sz="1800" dirty="0"/>
              <a:t>XRN5091 has major design impacts to CSSC. Alternative Solutions were reviewed but none would mitigate the main customer impacts of this change</a:t>
            </a:r>
          </a:p>
          <a:p>
            <a:r>
              <a:rPr lang="en-US" sz="1800" dirty="0" err="1">
                <a:latin typeface="Arial"/>
                <a:cs typeface="Arial"/>
              </a:rPr>
              <a:t>ChMC</a:t>
            </a:r>
            <a:r>
              <a:rPr lang="en-US" sz="1800" dirty="0">
                <a:latin typeface="Arial"/>
                <a:cs typeface="Arial"/>
              </a:rPr>
              <a:t> approved the reduced scope of XRN4941 and the descoping of XRN5091 and the associated BER 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Minor Release Drop 10 </a:t>
            </a:r>
            <a:r>
              <a:rPr lang="en-US" sz="1800" dirty="0"/>
              <a:t>– Scope approved for the following changes</a:t>
            </a:r>
            <a:r>
              <a:rPr lang="en-GB" sz="1800" b="1" dirty="0">
                <a:solidFill>
                  <a:srgbClr val="FFFFFF"/>
                </a:solidFill>
              </a:rPr>
              <a:t>5309</a:t>
            </a:r>
            <a:endParaRPr lang="en-GB" sz="4000" dirty="0"/>
          </a:p>
          <a:p>
            <a:pPr fontAlgn="t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XRN5309 FSG: Automating the FSR Process</a:t>
            </a:r>
          </a:p>
          <a:p>
            <a:pPr fontAlgn="t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XRN5188 Interim Data Loads of MAP ID into UK Link</a:t>
            </a:r>
          </a:p>
          <a:p>
            <a:pPr fontAlgn="t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XRN5246 Confirmation File Processing Capacity Improvement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87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  <UserInfo>
        <DisplayName>Rachel Taggart</DisplayName>
        <AccountId>29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01f7a547-d57a-44ce-a211-81869c79743b"/>
    <ds:schemaRef ds:uri="http://schemas.microsoft.com/office/infopath/2007/PartnerControls"/>
    <ds:schemaRef ds:uri="http://schemas.openxmlformats.org/package/2006/metadata/core-properties"/>
    <ds:schemaRef ds:uri="3092569d-7549-4f1f-b838-122d264c6bd8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6EB306-9CC8-4115-BE2F-CEC6A40EC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21405</TotalTime>
  <Words>548</Words>
  <Application>Microsoft Office PowerPoint</Application>
  <PresentationFormat>On-screen Show (16:9)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676</cp:revision>
  <cp:lastPrinted>2019-05-07T07:36:37Z</cp:lastPrinted>
  <dcterms:created xsi:type="dcterms:W3CDTF">2018-09-02T17:12:15Z</dcterms:created>
  <dcterms:modified xsi:type="dcterms:W3CDTF">2021-05-14T08:59:43Z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