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88" r:id="rId5"/>
    <p:sldId id="308" r:id="rId6"/>
    <p:sldId id="309" r:id="rId7"/>
    <p:sldId id="310" r:id="rId8"/>
    <p:sldId id="1768" r:id="rId9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119929-E1E0-4FDC-8973-4D053EC390CA}" v="34" dt="2021-05-04T10:35:12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03" d="100"/>
          <a:sy n="103" d="100"/>
        </p:scale>
        <p:origin x="114" y="4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8D119929-E1E0-4FDC-8973-4D053EC390CA}"/>
    <pc:docChg chg="custSel modSld">
      <pc:chgData name="Rachel Taggart" userId="4f8aad94-55b7-4ba6-8498-7cad127c11eb" providerId="ADAL" clId="{8D119929-E1E0-4FDC-8973-4D053EC390CA}" dt="2021-05-04T10:35:00.169" v="32" actId="20577"/>
      <pc:docMkLst>
        <pc:docMk/>
      </pc:docMkLst>
      <pc:sldChg chg="delSp modSp">
        <pc:chgData name="Rachel Taggart" userId="4f8aad94-55b7-4ba6-8498-7cad127c11eb" providerId="ADAL" clId="{8D119929-E1E0-4FDC-8973-4D053EC390CA}" dt="2021-05-04T10:35:00.169" v="32" actId="20577"/>
        <pc:sldMkLst>
          <pc:docMk/>
          <pc:sldMk cId="862162089" sldId="308"/>
        </pc:sldMkLst>
        <pc:spChg chg="mod">
          <ac:chgData name="Rachel Taggart" userId="4f8aad94-55b7-4ba6-8498-7cad127c11eb" providerId="ADAL" clId="{8D119929-E1E0-4FDC-8973-4D053EC390CA}" dt="2021-05-04T10:35:00.169" v="32" actId="20577"/>
          <ac:spMkLst>
            <pc:docMk/>
            <pc:sldMk cId="862162089" sldId="308"/>
            <ac:spMk id="5" creationId="{A41E83A2-9D91-4DDD-889E-8991F40921D8}"/>
          </ac:spMkLst>
        </pc:spChg>
        <pc:graphicFrameChg chg="del mod">
          <ac:chgData name="Rachel Taggart" userId="4f8aad94-55b7-4ba6-8498-7cad127c11eb" providerId="ADAL" clId="{8D119929-E1E0-4FDC-8973-4D053EC390CA}" dt="2021-05-04T10:34:26.140" v="1" actId="478"/>
          <ac:graphicFrameMkLst>
            <pc:docMk/>
            <pc:sldMk cId="862162089" sldId="308"/>
            <ac:graphicFrameMk id="6" creationId="{DD0170CA-918B-4480-885B-27F5D294EF1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May%202021%20v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900"/>
              <a:t>Total Budget v Committed Spend BP20/21 FYTD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May 2021 v2.xlsx]20-21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'[2.1. Finance Update May 2021 v2.xlsx]20-21 Year End Forecast'!$F$3</c:f>
              <c:numCache>
                <c:formatCode>"£"#,##0_);[Red]\("£"#,##0\)</c:formatCode>
                <c:ptCount val="1"/>
                <c:pt idx="0">
                  <c:v>1559292.8568485561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FC-4B72-BE13-FF81E36357BA}"/>
            </c:ext>
          </c:extLst>
        </c:ser>
        <c:ser>
          <c:idx val="1"/>
          <c:order val="1"/>
          <c:tx>
            <c:strRef>
              <c:f>'[2.1. Finance Update May 2021 v2.xlsx]20-21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May 2021 v2.xlsx]20-21 Year End Forecast'!$F$2</c:f>
              <c:strCache>
                <c:ptCount val="1"/>
                <c:pt idx="0">
                  <c:v>Total £</c:v>
                </c:pt>
              </c:strCache>
            </c:strRef>
          </c:cat>
          <c:val>
            <c:numRef>
              <c:f>'[2.1. Finance Update May 2021 v2.xlsx]20-21 Year End Forecast'!$F$4</c:f>
              <c:numCache>
                <c:formatCode>"£"#,##0_);[Red]\("£"#,##0\)</c:formatCode>
                <c:ptCount val="1"/>
                <c:pt idx="0">
                  <c:v>3000000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FC-4B72-BE13-FF81E36357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8678224"/>
        <c:axId val="129420320"/>
      </c:barChart>
      <c:catAx>
        <c:axId val="38867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20320"/>
        <c:crosses val="autoZero"/>
        <c:auto val="1"/>
        <c:lblAlgn val="ctr"/>
        <c:lblOffset val="100"/>
        <c:noMultiLvlLbl val="0"/>
      </c:catAx>
      <c:valAx>
        <c:axId val="129420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678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/>
              <a:t>Varience in avilable funds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v2.xlsx]20-21 Year End Forecast'!$H$10</c:f>
              <c:strCache>
                <c:ptCount val="1"/>
                <c:pt idx="0">
                  <c:v>Varience in avilable funds since last report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May 2021 v2.xlsx]20-21 Year End Forecast'!$I$9:$L$9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'[2.1. Finance Update May 2021 v2.xlsx]20-21 Year End Forecast'!$I$10:$L$10</c:f>
              <c:numCache>
                <c:formatCode>"£"#,##0_);[Red]\("£"#,##0\)</c:formatCode>
                <c:ptCount val="4"/>
                <c:pt idx="0">
                  <c:v>12750.000000000002</c:v>
                </c:pt>
                <c:pt idx="1">
                  <c:v>67250</c:v>
                </c:pt>
                <c:pt idx="2">
                  <c:v>0</c:v>
                </c:pt>
                <c:pt idx="3">
                  <c:v>80000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94-41F3-B320-D0A37FBD3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85541696"/>
        <c:axId val="2083245792"/>
      </c:barChart>
      <c:catAx>
        <c:axId val="1885541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245792"/>
        <c:crosses val="autoZero"/>
        <c:auto val="1"/>
        <c:lblAlgn val="ctr"/>
        <c:lblOffset val="100"/>
        <c:noMultiLvlLbl val="0"/>
      </c:catAx>
      <c:valAx>
        <c:axId val="2083245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55416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1000" dirty="0"/>
              <a:t>Constituency </a:t>
            </a:r>
            <a:r>
              <a:rPr lang="en-GB" sz="1000" b="0" i="0" u="none" strike="noStrike" baseline="0" dirty="0">
                <a:effectLst/>
              </a:rPr>
              <a:t>Budget v Committed Spend BP20/21 FYTD</a:t>
            </a:r>
            <a:endParaRPr lang="en-GB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v2.xlsx]20-21 Year End Forecast'!$A$3</c:f>
              <c:strCache>
                <c:ptCount val="1"/>
                <c:pt idx="0">
                  <c:v>Change Budget 20/21 Pipeline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May 2021 v2.xlsx]20-21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'[2.1. Finance Update May 2021 v2.xlsx]20-21 Year End Forecast'!$B$3:$E$3</c:f>
              <c:numCache>
                <c:formatCode>"£"#,##0_);[Red]\("£"#,##0\)</c:formatCode>
                <c:ptCount val="4"/>
                <c:pt idx="0">
                  <c:v>1200</c:v>
                </c:pt>
                <c:pt idx="1">
                  <c:v>417912.65672972606</c:v>
                </c:pt>
                <c:pt idx="2">
                  <c:v>75484.933569072178</c:v>
                </c:pt>
                <c:pt idx="3">
                  <c:v>1064695.2665497579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46-461C-A793-690D3C734A0F}"/>
            </c:ext>
          </c:extLst>
        </c:ser>
        <c:ser>
          <c:idx val="1"/>
          <c:order val="1"/>
          <c:tx>
            <c:strRef>
              <c:f>'[2.1. Finance Update May 2021 v2.xlsx]20-21 Year End Forecast'!$A$4</c:f>
              <c:strCache>
                <c:ptCount val="1"/>
                <c:pt idx="0">
                  <c:v>20/21 Budget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'[2.1. Finance Update May 2021 v2.xlsx]20-21 Year End Forecast'!$B$2:$E$2</c:f>
              <c:strCache>
                <c:ptCount val="4"/>
                <c:pt idx="0">
                  <c:v>NTS £</c:v>
                </c:pt>
                <c:pt idx="1">
                  <c:v>GDN£</c:v>
                </c:pt>
                <c:pt idx="2">
                  <c:v>IGT £</c:v>
                </c:pt>
                <c:pt idx="3">
                  <c:v>Shipper £</c:v>
                </c:pt>
              </c:strCache>
            </c:strRef>
          </c:cat>
          <c:val>
            <c:numRef>
              <c:f>'[2.1. Finance Update May 2021 v2.xlsx]20-21 Year End Forecast'!$B$4:$E$4</c:f>
              <c:numCache>
                <c:formatCode>"£"#,##0_);[Red]\("£"#,##0\)</c:formatCode>
                <c:ptCount val="4"/>
                <c:pt idx="0">
                  <c:v>48000</c:v>
                </c:pt>
                <c:pt idx="1">
                  <c:v>600000</c:v>
                </c:pt>
                <c:pt idx="2">
                  <c:v>9000</c:v>
                </c:pt>
                <c:pt idx="3">
                  <c:v>2343000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B46-461C-A793-690D3C734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6173392"/>
        <c:axId val="323093168"/>
      </c:barChart>
      <c:catAx>
        <c:axId val="6617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3093168"/>
        <c:crosses val="autoZero"/>
        <c:auto val="1"/>
        <c:lblAlgn val="ctr"/>
        <c:lblOffset val="100"/>
        <c:noMultiLvlLbl val="0"/>
      </c:catAx>
      <c:valAx>
        <c:axId val="323093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_);[Red]\(&quot;£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17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Total Committed Spend</a:t>
            </a:r>
            <a:r>
              <a:rPr lang="en-GB" sz="800" baseline="0"/>
              <a:t> v Approved Budget</a:t>
            </a:r>
            <a:r>
              <a:rPr lang="en-GB" sz="80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5C-4CAF-8494-3CA0D91F3288}"/>
            </c:ext>
          </c:extLst>
        </c:ser>
        <c:ser>
          <c:idx val="1"/>
          <c:order val="1"/>
          <c:tx>
            <c:strRef>
              <c:f>'[2.1. Finance Update May 2021 v2.xlsx]BP21-22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Direct'!$K$3:$K$7</c:f>
              <c:numCache>
                <c:formatCode>"£"#,##0</c:formatCode>
                <c:ptCount val="5"/>
                <c:pt idx="0">
                  <c:v>1193485</c:v>
                </c:pt>
                <c:pt idx="1">
                  <c:v>0</c:v>
                </c:pt>
                <c:pt idx="2">
                  <c:v>100000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5C-4CAF-8494-3CA0D91F32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/>
              <a:t>Varience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'[2.1. Finance Update May 2021 v2.xlsx]BP21-22 Direct'!$B$20:$I$20</c:f>
              <c:numCache>
                <c:formatCode>General</c:formatCode>
                <c:ptCount val="8"/>
                <c:pt idx="0" formatCode="&quot;£&quot;#,##0">
                  <c:v>-93434</c:v>
                </c:pt>
                <c:pt idx="2" formatCode="&quot;£&quot;#,##0">
                  <c:v>-35457</c:v>
                </c:pt>
                <c:pt idx="4" formatCode="&quot;£&quot;#,##0">
                  <c:v>-6109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E-4609-9541-37F1A2515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06-4BF0-9CF1-37869EA026AA}"/>
            </c:ext>
          </c:extLst>
        </c:ser>
        <c:ser>
          <c:idx val="1"/>
          <c:order val="1"/>
          <c:tx>
            <c:strRef>
              <c:f>'[2.1. Finance Update May 2021 v2.xlsx]BP21-22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Direct'!$C$3:$C$7</c:f>
              <c:numCache>
                <c:formatCode>"£"#,##0</c:formatCode>
                <c:ptCount val="5"/>
                <c:pt idx="0">
                  <c:v>871385</c:v>
                </c:pt>
                <c:pt idx="1">
                  <c:v>0</c:v>
                </c:pt>
                <c:pt idx="2">
                  <c:v>58434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06-4BF0-9CF1-37869EA026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D7-44FA-97C6-D7F3C5130A4A}"/>
            </c:ext>
          </c:extLst>
        </c:ser>
        <c:ser>
          <c:idx val="1"/>
          <c:order val="1"/>
          <c:tx>
            <c:strRef>
              <c:f>'[2.1. Finance Update May 2021 v2.xlsx]BP21-22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Direct'!$E$3:$E$7</c:f>
              <c:numCache>
                <c:formatCode>"£"#,##0</c:formatCode>
                <c:ptCount val="5"/>
                <c:pt idx="0">
                  <c:v>302200</c:v>
                </c:pt>
                <c:pt idx="1">
                  <c:v>0</c:v>
                </c:pt>
                <c:pt idx="2">
                  <c:v>35457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D7-44FA-97C6-D7F3C5130A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9-4837-91F5-25A392398300}"/>
            </c:ext>
          </c:extLst>
        </c:ser>
        <c:ser>
          <c:idx val="1"/>
          <c:order val="1"/>
          <c:tx>
            <c:strRef>
              <c:f>'[2.1. Finance Update May 2021 v2.xlsx]BP21-22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Direct'!$G$3:$G$7</c:f>
              <c:numCache>
                <c:formatCode>"£"#,##0</c:formatCode>
                <c:ptCount val="5"/>
                <c:pt idx="0">
                  <c:v>19450</c:v>
                </c:pt>
                <c:pt idx="1">
                  <c:v>0</c:v>
                </c:pt>
                <c:pt idx="2">
                  <c:v>6109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9-4837-91F5-25A3923983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May 2021 v2.xlsx]BP21-22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1-4B07-B9E3-F91ED66A83AA}"/>
            </c:ext>
          </c:extLst>
        </c:ser>
        <c:ser>
          <c:idx val="1"/>
          <c:order val="1"/>
          <c:tx>
            <c:strRef>
              <c:f>'[2.1. Finance Update May 2021 v2.xlsx]BP21-22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May 2021 v2.xlsx]BP21-22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May 2021 v2.xlsx]BP21-22 Direct'!$I$3:$I$7</c:f>
              <c:numCache>
                <c:formatCode>"£"#,##0</c:formatCode>
                <c:ptCount val="5"/>
                <c:pt idx="0">
                  <c:v>450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F1-4B07-B9E3-F91ED66A83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88">
              <a:defRPr/>
            </a:pPr>
            <a:fld id="{2A2357B9-A31F-4FC7-A38A-70DF36F645F3}" type="slidenum">
              <a:rPr lang="en-GB">
                <a:solidFill>
                  <a:prstClr val="black"/>
                </a:solidFill>
                <a:latin typeface="Calibri"/>
              </a:rPr>
              <a:pPr defTabSz="914288">
                <a:defRPr/>
              </a:pPr>
              <a:t>5</a:t>
            </a:fld>
            <a:endParaRPr lang="en-GB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0480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www.xoserve.com/media/42055/latest-chmc-change-budget.xlsx" TargetMode="Externa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2.1 – DSC Change Budget 20/21 (Final) &amp;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9548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Spend BP20/21 Financial Year To Date</a:t>
            </a:r>
          </a:p>
        </p:txBody>
      </p:sp>
      <p:sp>
        <p:nvSpPr>
          <p:cNvPr id="3" name="Rectangle 2"/>
          <p:cNvSpPr/>
          <p:nvPr/>
        </p:nvSpPr>
        <p:spPr>
          <a:xfrm>
            <a:off x="557519" y="987574"/>
            <a:ext cx="8424936" cy="4160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en-GB" sz="1600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1E83A2-9D91-4DDD-889E-8991F40921D8}"/>
              </a:ext>
            </a:extLst>
          </p:cNvPr>
          <p:cNvSpPr txBox="1"/>
          <p:nvPr/>
        </p:nvSpPr>
        <p:spPr>
          <a:xfrm>
            <a:off x="7259917" y="661621"/>
            <a:ext cx="156055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b="1" dirty="0"/>
              <a:t>Total </a:t>
            </a:r>
            <a:r>
              <a:rPr lang="en-GB" sz="800" b="1" u="sng" dirty="0"/>
              <a:t>available</a:t>
            </a:r>
            <a:r>
              <a:rPr lang="en-GB" sz="800" b="1" dirty="0"/>
              <a:t> funds have increased by £160,000</a:t>
            </a:r>
            <a:r>
              <a:rPr lang="en-GB" sz="800" dirty="0"/>
              <a:t> as a result of various changes moving through the lifecycle (see 2</a:t>
            </a:r>
            <a:r>
              <a:rPr lang="en-GB" sz="800" baseline="30000" dirty="0"/>
              <a:t>nd</a:t>
            </a:r>
            <a:r>
              <a:rPr lang="en-GB" sz="800" dirty="0"/>
              <a:t> tab in embedded s/s for details)</a:t>
            </a:r>
          </a:p>
          <a:p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/>
              <a:t>31 changes have drawn on £1,559,293 of the total £3,000,000 DSC Change Budget from BP20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/>
              <a:t>20 changes initially listed in BP20 have been moved to BP21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800" dirty="0"/>
              <a:t>This closes out the BP20 finance tracker with all relevant changes now being tracked in BP21 tracker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800" dirty="0"/>
          </a:p>
          <a:p>
            <a:r>
              <a:rPr lang="en-GB" sz="800" dirty="0"/>
              <a:t>     </a:t>
            </a:r>
          </a:p>
          <a:p>
            <a:endParaRPr lang="en-GB" sz="800" dirty="0"/>
          </a:p>
          <a:p>
            <a:endParaRPr lang="en-GB" sz="800" dirty="0"/>
          </a:p>
          <a:p>
            <a:r>
              <a:rPr lang="en-GB" sz="800" dirty="0">
                <a:hlinkClick r:id="rId2"/>
              </a:rPr>
              <a:t>Link to spreadsheet</a:t>
            </a:r>
            <a:endParaRPr lang="en-GB" sz="800" dirty="0"/>
          </a:p>
          <a:p>
            <a:r>
              <a:rPr lang="en-GB" sz="800" dirty="0"/>
              <a:t> 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98FB028-79DF-45ED-B33C-94FC73389E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816761"/>
              </p:ext>
            </p:extLst>
          </p:nvPr>
        </p:nvGraphicFramePr>
        <p:xfrm>
          <a:off x="85429" y="728952"/>
          <a:ext cx="3892318" cy="1872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8D83495-7D21-472D-AD79-F492C32EB9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0591636"/>
              </p:ext>
            </p:extLst>
          </p:nvPr>
        </p:nvGraphicFramePr>
        <p:xfrm>
          <a:off x="3275856" y="661621"/>
          <a:ext cx="4327161" cy="2006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1ECA0C0-4FFB-4C80-B599-6632AD24CA9F}"/>
              </a:ext>
              <a:ext uri="{147F2762-F138-4A5C-976F-8EAC2B608ADB}">
                <a16:predDERef xmlns:a16="http://schemas.microsoft.com/office/drawing/2014/main" pred="{81539D07-D235-46B0-96A4-675396BB1C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4983782"/>
              </p:ext>
            </p:extLst>
          </p:nvPr>
        </p:nvGraphicFramePr>
        <p:xfrm>
          <a:off x="189906" y="2977237"/>
          <a:ext cx="7190406" cy="207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6216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6" y="214283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E5CFD0-6550-4FFC-BA86-0D05EC74E4BB}"/>
              </a:ext>
            </a:extLst>
          </p:cNvPr>
          <p:cNvSpPr txBox="1"/>
          <p:nvPr/>
        </p:nvSpPr>
        <p:spPr>
          <a:xfrm>
            <a:off x="7197575" y="3248891"/>
            <a:ext cx="175471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Total </a:t>
            </a:r>
            <a:r>
              <a:rPr lang="en-GB" sz="1000" b="1" u="sng" dirty="0"/>
              <a:t>available</a:t>
            </a:r>
            <a:r>
              <a:rPr lang="en-GB" sz="1000" dirty="0"/>
              <a:t> funds decreased by £135k as result of XRNs 5237 and 5183 being moved to BP21 and XRN5231 being added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000" dirty="0"/>
              <a:t>Currently £1.3m (v £3.6m budget) of funds committed across 13 XRNs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89536"/>
              </p:ext>
            </p:extLst>
          </p:nvPr>
        </p:nvGraphicFramePr>
        <p:xfrm>
          <a:off x="419624" y="3066587"/>
          <a:ext cx="2934072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6877198"/>
              </p:ext>
            </p:extLst>
          </p:nvPr>
        </p:nvGraphicFramePr>
        <p:xfrm>
          <a:off x="3491880" y="3066587"/>
          <a:ext cx="3366120" cy="1659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3818779"/>
              </p:ext>
            </p:extLst>
          </p:nvPr>
        </p:nvGraphicFramePr>
        <p:xfrm>
          <a:off x="98426" y="876823"/>
          <a:ext cx="2211966" cy="18353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608308"/>
              </p:ext>
            </p:extLst>
          </p:nvPr>
        </p:nvGraphicFramePr>
        <p:xfrm>
          <a:off x="2102405" y="893860"/>
          <a:ext cx="2304256" cy="1877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147956"/>
              </p:ext>
            </p:extLst>
          </p:nvPr>
        </p:nvGraphicFramePr>
        <p:xfrm>
          <a:off x="3949862" y="905215"/>
          <a:ext cx="2574032" cy="186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8894268"/>
              </p:ext>
            </p:extLst>
          </p:nvPr>
        </p:nvGraphicFramePr>
        <p:xfrm>
          <a:off x="6441531" y="909678"/>
          <a:ext cx="2256330" cy="184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XRN 5321 - PAC ring-fenced budget reapportionment </a:t>
            </a:r>
          </a:p>
        </p:txBody>
      </p:sp>
    </p:spTree>
    <p:extLst>
      <p:ext uri="{BB962C8B-B14F-4D97-AF65-F5344CB8AC3E}">
        <p14:creationId xmlns:p14="http://schemas.microsoft.com/office/powerpoint/2010/main" val="22329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3F08-64D0-41F2-864D-9FD93219A3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70620" y="161384"/>
            <a:ext cx="9030585" cy="384105"/>
          </a:xfrm>
        </p:spPr>
        <p:txBody>
          <a:bodyPr>
            <a:noAutofit/>
          </a:bodyPr>
          <a:lstStyle/>
          <a:p>
            <a:r>
              <a:rPr lang="en-GB" sz="2400" dirty="0"/>
              <a:t>Recommendation for approval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9DCBB3-BF98-4CF3-8240-46A9FD0BB2FD}"/>
              </a:ext>
            </a:extLst>
          </p:cNvPr>
          <p:cNvSpPr txBox="1"/>
          <p:nvPr/>
        </p:nvSpPr>
        <p:spPr>
          <a:xfrm>
            <a:off x="148854" y="737191"/>
            <a:ext cx="869034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It was noted in the February 2021 ChMC that NTS does not have representation at the Performance Assurance Committee (PAC)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As such the NTS constituency group should not pay a % share of the ringfenced PAC budget - a 2.1% share (£2,108) for FY 21/22 was approved in BP21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We proposed to reapportion % share of costs so that the other 3 constituencies pick up an equal 0.7% share of these costs for XRN 5321 (the parent XRN for this FY’s PAC budget)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/>
              <a:t>In monetary terms this would represent an extra £703 each for DN, Shipper and IGT constituencies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F4BBF6-0106-4758-995B-FC87A4CDBAEB}"/>
              </a:ext>
            </a:extLst>
          </p:cNvPr>
          <p:cNvSpPr txBox="1"/>
          <p:nvPr/>
        </p:nvSpPr>
        <p:spPr>
          <a:xfrm>
            <a:off x="219740" y="4221643"/>
            <a:ext cx="7142546" cy="646331"/>
          </a:xfrm>
          <a:prstGeom prst="rect">
            <a:avLst/>
          </a:prstGeom>
          <a:solidFill>
            <a:srgbClr val="40D1F5"/>
          </a:solidFill>
        </p:spPr>
        <p:txBody>
          <a:bodyPr wrap="square" rtlCol="0">
            <a:spAutoFit/>
          </a:bodyPr>
          <a:lstStyle/>
          <a:p>
            <a:r>
              <a:rPr lang="en-GB" b="1" dirty="0"/>
              <a:t>We are seeking committee approval to reapportion the costs as per the table 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C086769-6D45-49AD-8421-CA1183AF4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740" y="3124894"/>
            <a:ext cx="7142546" cy="95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35191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terms/"/>
    <ds:schemaRef ds:uri="http://schemas.microsoft.com/office/2006/documentManagement/types"/>
    <ds:schemaRef ds:uri="http://purl.org/dc/elements/1.1/"/>
    <ds:schemaRef ds:uri="103fba77-31dd-4780-83f9-c54f26c3a260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1f1cc19-a6a2-4477-822b-8358f9edc374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C5CED7-B1F6-4F78-AB5B-80CBCCA91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18666</TotalTime>
  <Words>324</Words>
  <Application>Microsoft Office PowerPoint</Application>
  <PresentationFormat>On-screen Show (16:9)</PresentationFormat>
  <Paragraphs>40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FR3 Comms Approach v1.0 221018</vt:lpstr>
      <vt:lpstr>2.1 – DSC Change Budget 20/21 (Final) &amp; 21/22 YTD</vt:lpstr>
      <vt:lpstr>Budget v Spend BP20/21 Financial Year To Date</vt:lpstr>
      <vt:lpstr>Budget v Committed Spend BP21/22</vt:lpstr>
      <vt:lpstr>XRN 5321 - PAC ring-fenced budget reapportionment </vt:lpstr>
      <vt:lpstr>Recommendation for approval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110</cp:revision>
  <cp:lastPrinted>2020-09-03T10:38:05Z</cp:lastPrinted>
  <dcterms:created xsi:type="dcterms:W3CDTF">2018-10-22T13:17:46Z</dcterms:created>
  <dcterms:modified xsi:type="dcterms:W3CDTF">2021-05-04T10:35:16Z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