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88" r:id="rId5"/>
    <p:sldId id="298" r:id="rId6"/>
    <p:sldId id="295" r:id="rId7"/>
    <p:sldId id="299" r:id="rId8"/>
    <p:sldId id="300" r:id="rId9"/>
    <p:sldId id="296" r:id="rId10"/>
  </p:sldIdLst>
  <p:sldSz cx="9144000" cy="5143500" type="screen16x9"/>
  <p:notesSz cx="672465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4B8DA"/>
    <a:srgbClr val="B1D6E8"/>
    <a:srgbClr val="707272"/>
    <a:srgbClr val="2B80B1"/>
    <a:srgbClr val="AFB1B1"/>
    <a:srgbClr val="D97609"/>
    <a:srgbClr val="FCFC28"/>
    <a:srgbClr val="40D1F5"/>
    <a:srgbClr val="FFFFFF"/>
    <a:srgbClr val="9C48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7FFE79-2354-436B-9E15-57DA5D1F63AD}" v="2146" dt="2021-05-07T14:19:27.7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02" autoAdjust="0"/>
    <p:restoredTop sz="99645" autoAdjust="0"/>
  </p:normalViewPr>
  <p:slideViewPr>
    <p:cSldViewPr>
      <p:cViewPr varScale="1">
        <p:scale>
          <a:sx n="90" d="100"/>
          <a:sy n="90" d="100"/>
        </p:scale>
        <p:origin x="864" y="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lie Rogers" userId="9c04aa10-35ea-4c34-895a-b6d15843c33e" providerId="ADAL" clId="{29E0220B-7A47-49FE-8548-39DACB9AEDB0}"/>
    <pc:docChg chg="undo redo custSel modSld">
      <pc:chgData name="Ellie Rogers" userId="9c04aa10-35ea-4c34-895a-b6d15843c33e" providerId="ADAL" clId="{29E0220B-7A47-49FE-8548-39DACB9AEDB0}" dt="2021-05-07T14:19:27.730" v="2143" actId="2"/>
      <pc:docMkLst>
        <pc:docMk/>
      </pc:docMkLst>
      <pc:sldChg chg="modSp">
        <pc:chgData name="Ellie Rogers" userId="9c04aa10-35ea-4c34-895a-b6d15843c33e" providerId="ADAL" clId="{29E0220B-7A47-49FE-8548-39DACB9AEDB0}" dt="2021-05-07T14:00:22.925" v="1272" actId="1036"/>
        <pc:sldMkLst>
          <pc:docMk/>
          <pc:sldMk cId="2570775752" sldId="295"/>
        </pc:sldMkLst>
        <pc:spChg chg="mod">
          <ac:chgData name="Ellie Rogers" userId="9c04aa10-35ea-4c34-895a-b6d15843c33e" providerId="ADAL" clId="{29E0220B-7A47-49FE-8548-39DACB9AEDB0}" dt="2021-05-07T13:59:41.276" v="1261" actId="1036"/>
          <ac:spMkLst>
            <pc:docMk/>
            <pc:sldMk cId="2570775752" sldId="295"/>
            <ac:spMk id="2" creationId="{D8B792B1-327B-479E-ABE7-4015E929FAD2}"/>
          </ac:spMkLst>
        </pc:spChg>
        <pc:spChg chg="mod">
          <ac:chgData name="Ellie Rogers" userId="9c04aa10-35ea-4c34-895a-b6d15843c33e" providerId="ADAL" clId="{29E0220B-7A47-49FE-8548-39DACB9AEDB0}" dt="2021-05-07T14:00:22.925" v="1272" actId="1036"/>
          <ac:spMkLst>
            <pc:docMk/>
            <pc:sldMk cId="2570775752" sldId="295"/>
            <ac:spMk id="3" creationId="{2199624A-805B-498B-AD03-51E0BCAADB3B}"/>
          </ac:spMkLst>
        </pc:spChg>
      </pc:sldChg>
      <pc:sldChg chg="modSp">
        <pc:chgData name="Ellie Rogers" userId="9c04aa10-35ea-4c34-895a-b6d15843c33e" providerId="ADAL" clId="{29E0220B-7A47-49FE-8548-39DACB9AEDB0}" dt="2021-05-07T14:12:22.378" v="2134" actId="6549"/>
        <pc:sldMkLst>
          <pc:docMk/>
          <pc:sldMk cId="811717875" sldId="296"/>
        </pc:sldMkLst>
        <pc:spChg chg="mod">
          <ac:chgData name="Ellie Rogers" userId="9c04aa10-35ea-4c34-895a-b6d15843c33e" providerId="ADAL" clId="{29E0220B-7A47-49FE-8548-39DACB9AEDB0}" dt="2021-05-07T14:12:22.378" v="2134" actId="6549"/>
          <ac:spMkLst>
            <pc:docMk/>
            <pc:sldMk cId="811717875" sldId="296"/>
            <ac:spMk id="2" creationId="{D585FC8F-249C-4F17-8739-5A766AEAB1CF}"/>
          </ac:spMkLst>
        </pc:spChg>
      </pc:sldChg>
      <pc:sldChg chg="addSp modSp">
        <pc:chgData name="Ellie Rogers" userId="9c04aa10-35ea-4c34-895a-b6d15843c33e" providerId="ADAL" clId="{29E0220B-7A47-49FE-8548-39DACB9AEDB0}" dt="2021-05-07T14:17:47.821" v="2142"/>
        <pc:sldMkLst>
          <pc:docMk/>
          <pc:sldMk cId="1864499273" sldId="298"/>
        </pc:sldMkLst>
        <pc:spChg chg="mod">
          <ac:chgData name="Ellie Rogers" userId="9c04aa10-35ea-4c34-895a-b6d15843c33e" providerId="ADAL" clId="{29E0220B-7A47-49FE-8548-39DACB9AEDB0}" dt="2021-05-07T14:17:15.219" v="2139" actId="5793"/>
          <ac:spMkLst>
            <pc:docMk/>
            <pc:sldMk cId="1864499273" sldId="298"/>
            <ac:spMk id="3" creationId="{2199624A-805B-498B-AD03-51E0BCAADB3B}"/>
          </ac:spMkLst>
        </pc:spChg>
        <pc:graphicFrameChg chg="add mod">
          <ac:chgData name="Ellie Rogers" userId="9c04aa10-35ea-4c34-895a-b6d15843c33e" providerId="ADAL" clId="{29E0220B-7A47-49FE-8548-39DACB9AEDB0}" dt="2021-05-07T14:17:47.821" v="2142"/>
          <ac:graphicFrameMkLst>
            <pc:docMk/>
            <pc:sldMk cId="1864499273" sldId="298"/>
            <ac:graphicFrameMk id="4" creationId="{EA0CFAA0-43BB-460B-A0AE-2A40E7D7BCC3}"/>
          </ac:graphicFrameMkLst>
        </pc:graphicFrameChg>
      </pc:sldChg>
      <pc:sldChg chg="modSp">
        <pc:chgData name="Ellie Rogers" userId="9c04aa10-35ea-4c34-895a-b6d15843c33e" providerId="ADAL" clId="{29E0220B-7A47-49FE-8548-39DACB9AEDB0}" dt="2021-05-07T14:19:27.730" v="2143" actId="2"/>
        <pc:sldMkLst>
          <pc:docMk/>
          <pc:sldMk cId="3660658292" sldId="299"/>
        </pc:sldMkLst>
        <pc:spChg chg="mod">
          <ac:chgData name="Ellie Rogers" userId="9c04aa10-35ea-4c34-895a-b6d15843c33e" providerId="ADAL" clId="{29E0220B-7A47-49FE-8548-39DACB9AEDB0}" dt="2021-05-07T13:58:36.852" v="1255" actId="20577"/>
          <ac:spMkLst>
            <pc:docMk/>
            <pc:sldMk cId="3660658292" sldId="299"/>
            <ac:spMk id="2" creationId="{A2AD5F4C-7862-4F13-8E86-48D7FB95CD5C}"/>
          </ac:spMkLst>
        </pc:spChg>
        <pc:spChg chg="mod">
          <ac:chgData name="Ellie Rogers" userId="9c04aa10-35ea-4c34-895a-b6d15843c33e" providerId="ADAL" clId="{29E0220B-7A47-49FE-8548-39DACB9AEDB0}" dt="2021-05-07T14:19:27.730" v="2143" actId="2"/>
          <ac:spMkLst>
            <pc:docMk/>
            <pc:sldMk cId="3660658292" sldId="299"/>
            <ac:spMk id="3" creationId="{27553356-02F8-4343-BF6A-F79470AEE9E6}"/>
          </ac:spMkLst>
        </pc:spChg>
      </pc:sldChg>
      <pc:sldChg chg="modSp">
        <pc:chgData name="Ellie Rogers" userId="9c04aa10-35ea-4c34-895a-b6d15843c33e" providerId="ADAL" clId="{29E0220B-7A47-49FE-8548-39DACB9AEDB0}" dt="2021-05-07T14:12:18.171" v="2133" actId="20577"/>
        <pc:sldMkLst>
          <pc:docMk/>
          <pc:sldMk cId="2960028335" sldId="300"/>
        </pc:sldMkLst>
        <pc:spChg chg="mod">
          <ac:chgData name="Ellie Rogers" userId="9c04aa10-35ea-4c34-895a-b6d15843c33e" providerId="ADAL" clId="{29E0220B-7A47-49FE-8548-39DACB9AEDB0}" dt="2021-05-07T14:12:18.171" v="2133" actId="20577"/>
          <ac:spMkLst>
            <pc:docMk/>
            <pc:sldMk cId="2960028335" sldId="300"/>
            <ac:spMk id="3" creationId="{BC790380-B703-4E86-ADD8-AC138C94305F}"/>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015" cy="49371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09079" y="0"/>
            <a:ext cx="2914015" cy="493713"/>
          </a:xfrm>
          <a:prstGeom prst="rect">
            <a:avLst/>
          </a:prstGeom>
        </p:spPr>
        <p:txBody>
          <a:bodyPr vert="horz" lIns="91440" tIns="45720" rIns="91440" bIns="45720" rtlCol="0"/>
          <a:lstStyle>
            <a:lvl1pPr algn="r">
              <a:defRPr sz="1200"/>
            </a:lvl1pPr>
          </a:lstStyle>
          <a:p>
            <a:fld id="{30CC7C86-2D66-4C55-8F99-E153512351BA}" type="datetimeFigureOut">
              <a:rPr lang="en-GB" smtClean="0"/>
              <a:t>07/05/2021</a:t>
            </a:fld>
            <a:endParaRPr lang="en-GB" dirty="0"/>
          </a:p>
        </p:txBody>
      </p:sp>
      <p:sp>
        <p:nvSpPr>
          <p:cNvPr id="4" name="Slide Image Placeholder 3"/>
          <p:cNvSpPr>
            <a:spLocks noGrp="1" noRot="1" noChangeAspect="1"/>
          </p:cNvSpPr>
          <p:nvPr>
            <p:ph type="sldImg" idx="2"/>
          </p:nvPr>
        </p:nvSpPr>
        <p:spPr>
          <a:xfrm>
            <a:off x="73025" y="741363"/>
            <a:ext cx="6578600" cy="370205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2465" y="4690269"/>
            <a:ext cx="5379720" cy="444341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824"/>
            <a:ext cx="2914015" cy="493713"/>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79" y="9378824"/>
            <a:ext cx="2914015" cy="493713"/>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067694"/>
            <a:ext cx="7772400" cy="1102519"/>
          </a:xfrm>
        </p:spPr>
        <p:txBody>
          <a:bodyPr>
            <a:normAutofit fontScale="90000"/>
          </a:bodyPr>
          <a:lstStyle/>
          <a:p>
            <a:r>
              <a:rPr lang="en-GB" dirty="0"/>
              <a:t>Modification 0710 - Provision of Class 1 Service by CDSP </a:t>
            </a:r>
            <a:br>
              <a:rPr lang="en-GB" dirty="0"/>
            </a:br>
            <a:br>
              <a:rPr lang="en-GB" dirty="0"/>
            </a:br>
            <a:r>
              <a:rPr lang="en-GB" sz="2000" dirty="0"/>
              <a:t>DSC Class 1 Read Service Supporting Document</a:t>
            </a:r>
            <a:br>
              <a:rPr lang="en-GB" dirty="0"/>
            </a:br>
            <a:endParaRPr lang="en-GB" dirty="0"/>
          </a:p>
        </p:txBody>
      </p:sp>
      <p:sp>
        <p:nvSpPr>
          <p:cNvPr id="3" name="Subtitle 2"/>
          <p:cNvSpPr>
            <a:spLocks noGrp="1"/>
          </p:cNvSpPr>
          <p:nvPr>
            <p:ph type="subTitle" idx="1"/>
          </p:nvPr>
        </p:nvSpPr>
        <p:spPr>
          <a:xfrm>
            <a:off x="1371600" y="3701479"/>
            <a:ext cx="6400800" cy="1102519"/>
          </a:xfrm>
        </p:spPr>
        <p:txBody>
          <a:bodyPr>
            <a:normAutofit/>
          </a:bodyPr>
          <a:lstStyle/>
          <a:p>
            <a:r>
              <a:rPr lang="en-GB" sz="2000" b="1" dirty="0"/>
              <a:t>Contract Management Committee</a:t>
            </a:r>
          </a:p>
          <a:p>
            <a:r>
              <a:rPr lang="en-GB" sz="2000" b="1" dirty="0"/>
              <a:t>19 May 2021</a:t>
            </a:r>
          </a:p>
        </p:txBody>
      </p:sp>
    </p:spTree>
    <p:extLst>
      <p:ext uri="{BB962C8B-B14F-4D97-AF65-F5344CB8AC3E}">
        <p14:creationId xmlns:p14="http://schemas.microsoft.com/office/powerpoint/2010/main" val="3653749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792B1-327B-479E-ABE7-4015E929FAD2}"/>
              </a:ext>
            </a:extLst>
          </p:cNvPr>
          <p:cNvSpPr>
            <a:spLocks noGrp="1"/>
          </p:cNvSpPr>
          <p:nvPr>
            <p:ph type="title"/>
          </p:nvPr>
        </p:nvSpPr>
        <p:spPr/>
        <p:txBody>
          <a:bodyPr/>
          <a:lstStyle/>
          <a:p>
            <a:r>
              <a:rPr lang="en-GB" dirty="0"/>
              <a:t>Purpose of this presentation</a:t>
            </a:r>
          </a:p>
        </p:txBody>
      </p:sp>
      <p:sp>
        <p:nvSpPr>
          <p:cNvPr id="3" name="Content Placeholder 2">
            <a:extLst>
              <a:ext uri="{FF2B5EF4-FFF2-40B4-BE49-F238E27FC236}">
                <a16:creationId xmlns:a16="http://schemas.microsoft.com/office/drawing/2014/main" id="{2199624A-805B-498B-AD03-51E0BCAADB3B}"/>
              </a:ext>
            </a:extLst>
          </p:cNvPr>
          <p:cNvSpPr>
            <a:spLocks noGrp="1"/>
          </p:cNvSpPr>
          <p:nvPr>
            <p:ph idx="1"/>
          </p:nvPr>
        </p:nvSpPr>
        <p:spPr>
          <a:xfrm>
            <a:off x="457200" y="915566"/>
            <a:ext cx="8229600" cy="3672408"/>
          </a:xfrm>
        </p:spPr>
        <p:txBody>
          <a:bodyPr>
            <a:normAutofit lnSpcReduction="10000"/>
          </a:bodyPr>
          <a:lstStyle/>
          <a:p>
            <a:r>
              <a:rPr lang="en-GB" sz="1600" dirty="0">
                <a:solidFill>
                  <a:schemeClr val="tx2"/>
                </a:solidFill>
              </a:rPr>
              <a:t>Modification 0710 (XRN5218) obligates the CDSP to take over the contractual arrangements currently in place between Transporters and the Daily Metered Service Providers (DMSP), to procure and provide the Class 1 read service.</a:t>
            </a:r>
          </a:p>
          <a:p>
            <a:pPr marL="0" indent="0">
              <a:buNone/>
            </a:pPr>
            <a:endParaRPr lang="en-GB" sz="1600" dirty="0">
              <a:solidFill>
                <a:schemeClr val="tx2"/>
              </a:solidFill>
            </a:endParaRPr>
          </a:p>
          <a:p>
            <a:r>
              <a:rPr lang="en-GB" sz="1600" dirty="0">
                <a:solidFill>
                  <a:schemeClr val="tx2"/>
                </a:solidFill>
              </a:rPr>
              <a:t>At the April CoMC we discussed the DSC Class 1 Read Service Supporting Document and what was proposed to be included within it. To confirm, the document is proposed to be created in order to detail key information relevant to parties utilising the service and in certain cases, information which is being removed from the UNC under Modification 0710.</a:t>
            </a:r>
          </a:p>
          <a:p>
            <a:pPr marL="0" indent="0">
              <a:buNone/>
            </a:pPr>
            <a:endParaRPr lang="en-GB" sz="1600" dirty="0">
              <a:solidFill>
                <a:schemeClr val="tx2"/>
              </a:solidFill>
            </a:endParaRPr>
          </a:p>
          <a:p>
            <a:r>
              <a:rPr lang="en-GB" sz="1600" dirty="0">
                <a:solidFill>
                  <a:schemeClr val="tx2"/>
                </a:solidFill>
              </a:rPr>
              <a:t>This presentation intends to summarise the key elements of the document to support the CoMC in approving it at the May meeting.  </a:t>
            </a:r>
          </a:p>
          <a:p>
            <a:endParaRPr lang="en-GB" sz="1600" dirty="0">
              <a:solidFill>
                <a:schemeClr val="tx2"/>
              </a:solidFill>
            </a:endParaRPr>
          </a:p>
          <a:p>
            <a:r>
              <a:rPr lang="en-GB" sz="1600" dirty="0">
                <a:solidFill>
                  <a:schemeClr val="tx2"/>
                </a:solidFill>
              </a:rPr>
              <a:t>Please see attached the DSC Class 1 Read Service Supporting Document: </a:t>
            </a:r>
          </a:p>
          <a:p>
            <a:endParaRPr lang="en-GB" sz="1600" dirty="0">
              <a:solidFill>
                <a:schemeClr val="tx2"/>
              </a:solidFill>
            </a:endParaRPr>
          </a:p>
          <a:p>
            <a:pPr marL="0" indent="0">
              <a:buNone/>
            </a:pPr>
            <a:endParaRPr lang="en-GB" sz="1600" dirty="0">
              <a:solidFill>
                <a:schemeClr val="tx2"/>
              </a:solidFill>
            </a:endParaRPr>
          </a:p>
        </p:txBody>
      </p:sp>
      <p:graphicFrame>
        <p:nvGraphicFramePr>
          <p:cNvPr id="4" name="Object 3">
            <a:extLst>
              <a:ext uri="{FF2B5EF4-FFF2-40B4-BE49-F238E27FC236}">
                <a16:creationId xmlns:a16="http://schemas.microsoft.com/office/drawing/2014/main" id="{EA0CFAA0-43BB-460B-A0AE-2A40E7D7BCC3}"/>
              </a:ext>
            </a:extLst>
          </p:cNvPr>
          <p:cNvGraphicFramePr>
            <a:graphicFrameLocks noChangeAspect="1"/>
          </p:cNvGraphicFramePr>
          <p:nvPr>
            <p:extLst>
              <p:ext uri="{D42A27DB-BD31-4B8C-83A1-F6EECF244321}">
                <p14:modId xmlns:p14="http://schemas.microsoft.com/office/powerpoint/2010/main" val="2626243288"/>
              </p:ext>
            </p:extLst>
          </p:nvPr>
        </p:nvGraphicFramePr>
        <p:xfrm>
          <a:off x="755576" y="4334597"/>
          <a:ext cx="914400" cy="806450"/>
        </p:xfrm>
        <a:graphic>
          <a:graphicData uri="http://schemas.openxmlformats.org/presentationml/2006/ole">
            <mc:AlternateContent xmlns:mc="http://schemas.openxmlformats.org/markup-compatibility/2006">
              <mc:Choice xmlns:v="urn:schemas-microsoft-com:vml" Requires="v">
                <p:oleObj spid="_x0000_s1026" name="Document" showAsIcon="1" r:id="rId3" imgW="914400" imgH="806400" progId="Word.Document.12">
                  <p:embed/>
                </p:oleObj>
              </mc:Choice>
              <mc:Fallback>
                <p:oleObj name="Document" showAsIcon="1" r:id="rId3" imgW="914400" imgH="806400" progId="Word.Document.12">
                  <p:embed/>
                  <p:pic>
                    <p:nvPicPr>
                      <p:cNvPr id="4" name="Object 3">
                        <a:extLst>
                          <a:ext uri="{FF2B5EF4-FFF2-40B4-BE49-F238E27FC236}">
                            <a16:creationId xmlns:a16="http://schemas.microsoft.com/office/drawing/2014/main" id="{EA0CFAA0-43BB-460B-A0AE-2A40E7D7BCC3}"/>
                          </a:ext>
                        </a:extLst>
                      </p:cNvPr>
                      <p:cNvPicPr/>
                      <p:nvPr/>
                    </p:nvPicPr>
                    <p:blipFill>
                      <a:blip r:embed="rId4"/>
                      <a:stretch>
                        <a:fillRect/>
                      </a:stretch>
                    </p:blipFill>
                    <p:spPr>
                      <a:xfrm>
                        <a:off x="755576" y="4334597"/>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1864499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792B1-327B-479E-ABE7-4015E929FAD2}"/>
              </a:ext>
            </a:extLst>
          </p:cNvPr>
          <p:cNvSpPr>
            <a:spLocks noGrp="1"/>
          </p:cNvSpPr>
          <p:nvPr>
            <p:ph type="title"/>
          </p:nvPr>
        </p:nvSpPr>
        <p:spPr>
          <a:xfrm>
            <a:off x="457200" y="205978"/>
            <a:ext cx="8229600" cy="637580"/>
          </a:xfrm>
        </p:spPr>
        <p:txBody>
          <a:bodyPr>
            <a:normAutofit fontScale="90000"/>
          </a:bodyPr>
          <a:lstStyle/>
          <a:p>
            <a:r>
              <a:rPr lang="en-GB" dirty="0"/>
              <a:t>What is included within the DSC Class 1 Read Service Supporting Document</a:t>
            </a:r>
          </a:p>
        </p:txBody>
      </p:sp>
      <p:sp>
        <p:nvSpPr>
          <p:cNvPr id="3" name="Content Placeholder 2">
            <a:extLst>
              <a:ext uri="{FF2B5EF4-FFF2-40B4-BE49-F238E27FC236}">
                <a16:creationId xmlns:a16="http://schemas.microsoft.com/office/drawing/2014/main" id="{2199624A-805B-498B-AD03-51E0BCAADB3B}"/>
              </a:ext>
            </a:extLst>
          </p:cNvPr>
          <p:cNvSpPr>
            <a:spLocks noGrp="1"/>
          </p:cNvSpPr>
          <p:nvPr>
            <p:ph idx="1"/>
          </p:nvPr>
        </p:nvSpPr>
        <p:spPr>
          <a:xfrm>
            <a:off x="457200" y="843558"/>
            <a:ext cx="8229600" cy="4032448"/>
          </a:xfrm>
        </p:spPr>
        <p:txBody>
          <a:bodyPr>
            <a:normAutofit fontScale="92500" lnSpcReduction="20000"/>
          </a:bodyPr>
          <a:lstStyle/>
          <a:p>
            <a:pPr marL="0" indent="0">
              <a:buNone/>
            </a:pPr>
            <a:endParaRPr lang="en-GB" sz="600" dirty="0">
              <a:solidFill>
                <a:schemeClr val="tx2"/>
              </a:solidFill>
            </a:endParaRPr>
          </a:p>
          <a:p>
            <a:pPr marL="0" indent="0">
              <a:buNone/>
            </a:pPr>
            <a:endParaRPr lang="en-GB" sz="1000" dirty="0">
              <a:solidFill>
                <a:schemeClr val="tx2"/>
              </a:solidFill>
            </a:endParaRPr>
          </a:p>
          <a:p>
            <a:r>
              <a:rPr lang="en-GB" sz="1500" dirty="0">
                <a:solidFill>
                  <a:schemeClr val="tx2"/>
                </a:solidFill>
                <a:latin typeface="+mn-lt"/>
              </a:rPr>
              <a:t>Performance </a:t>
            </a:r>
          </a:p>
          <a:p>
            <a:pPr lvl="1"/>
            <a:r>
              <a:rPr lang="en-GB" sz="1300" dirty="0">
                <a:solidFill>
                  <a:schemeClr val="tx2"/>
                </a:solidFill>
              </a:rPr>
              <a:t>Current performance standards the DMSPs are expected to adhere to for the service and MI reporting.</a:t>
            </a:r>
          </a:p>
          <a:p>
            <a:pPr lvl="1"/>
            <a:endParaRPr lang="en-GB" sz="1300" dirty="0">
              <a:solidFill>
                <a:schemeClr val="tx2"/>
              </a:solidFill>
              <a:latin typeface="+mn-lt"/>
            </a:endParaRPr>
          </a:p>
          <a:p>
            <a:r>
              <a:rPr lang="en-GB" sz="1500" dirty="0">
                <a:solidFill>
                  <a:schemeClr val="tx2"/>
                </a:solidFill>
                <a:latin typeface="+mn-lt"/>
              </a:rPr>
              <a:t>Liabilities Logic </a:t>
            </a:r>
          </a:p>
          <a:p>
            <a:pPr lvl="1"/>
            <a:r>
              <a:rPr lang="en-GB" sz="1300" dirty="0">
                <a:solidFill>
                  <a:schemeClr val="tx2"/>
                </a:solidFill>
              </a:rPr>
              <a:t>Where a liability will be incurred and how it is calculated. </a:t>
            </a:r>
          </a:p>
          <a:p>
            <a:pPr lvl="1"/>
            <a:r>
              <a:rPr lang="en-GB" sz="1300" dirty="0">
                <a:solidFill>
                  <a:schemeClr val="tx2"/>
                </a:solidFill>
              </a:rPr>
              <a:t>This will predominantly be a ‘lift and shift’ of the liabilities logic currently within Section M of the UNC which will be removed post-0710. </a:t>
            </a:r>
          </a:p>
          <a:p>
            <a:pPr lvl="1"/>
            <a:endParaRPr lang="en-GB" sz="1300" dirty="0">
              <a:solidFill>
                <a:schemeClr val="tx2"/>
              </a:solidFill>
              <a:latin typeface="+mn-lt"/>
            </a:endParaRPr>
          </a:p>
          <a:p>
            <a:r>
              <a:rPr lang="en-GB" sz="1500" dirty="0">
                <a:solidFill>
                  <a:schemeClr val="tx2"/>
                </a:solidFill>
                <a:latin typeface="+mn-lt"/>
              </a:rPr>
              <a:t>Shipper Dependencies</a:t>
            </a:r>
          </a:p>
          <a:p>
            <a:pPr lvl="1"/>
            <a:r>
              <a:rPr lang="en-GB" sz="1300" dirty="0">
                <a:solidFill>
                  <a:schemeClr val="tx2"/>
                </a:solidFill>
              </a:rPr>
              <a:t>Expectation on Shippers in relation to the installation of Daily Metered (DM) Read Equipment. </a:t>
            </a:r>
          </a:p>
          <a:p>
            <a:pPr lvl="1"/>
            <a:r>
              <a:rPr lang="en-GB" sz="1300" dirty="0">
                <a:solidFill>
                  <a:schemeClr val="tx2"/>
                </a:solidFill>
              </a:rPr>
              <a:t>Please note, the current process for the installation of DM Read Equipment will remain as is, this section will simply cover this at a high level. </a:t>
            </a:r>
          </a:p>
          <a:p>
            <a:endParaRPr lang="en-GB" sz="1500" dirty="0">
              <a:solidFill>
                <a:schemeClr val="tx2"/>
              </a:solidFill>
              <a:latin typeface="+mn-lt"/>
            </a:endParaRPr>
          </a:p>
          <a:p>
            <a:r>
              <a:rPr lang="en-GB" sz="1500" dirty="0">
                <a:solidFill>
                  <a:schemeClr val="tx2"/>
                </a:solidFill>
                <a:latin typeface="+mn-lt"/>
              </a:rPr>
              <a:t>Within-Day Service</a:t>
            </a:r>
          </a:p>
          <a:p>
            <a:pPr lvl="1"/>
            <a:r>
              <a:rPr lang="en-GB" sz="1300" dirty="0">
                <a:solidFill>
                  <a:schemeClr val="tx2"/>
                </a:solidFill>
                <a:latin typeface="+mn-lt"/>
              </a:rPr>
              <a:t>High level overview of the within-Day service and how it will be delivered. </a:t>
            </a:r>
          </a:p>
          <a:p>
            <a:pPr marL="0" indent="0">
              <a:buNone/>
            </a:pPr>
            <a:endParaRPr lang="en-GB" sz="1500" dirty="0">
              <a:solidFill>
                <a:schemeClr val="tx2"/>
              </a:solidFill>
              <a:latin typeface="+mn-lt"/>
            </a:endParaRPr>
          </a:p>
          <a:p>
            <a:r>
              <a:rPr lang="en-GB" sz="1500" dirty="0">
                <a:solidFill>
                  <a:schemeClr val="tx2"/>
                </a:solidFill>
                <a:latin typeface="+mn-lt"/>
              </a:rPr>
              <a:t>Modification 0691</a:t>
            </a:r>
          </a:p>
          <a:p>
            <a:pPr lvl="1"/>
            <a:r>
              <a:rPr lang="en-GB" sz="1300" dirty="0">
                <a:solidFill>
                  <a:schemeClr val="tx2"/>
                </a:solidFill>
                <a:latin typeface="+mn-lt"/>
              </a:rPr>
              <a:t>Overview of Modification 0691 and how it interacts with the Class 1 read service</a:t>
            </a:r>
          </a:p>
        </p:txBody>
      </p:sp>
    </p:spTree>
    <p:extLst>
      <p:ext uri="{BB962C8B-B14F-4D97-AF65-F5344CB8AC3E}">
        <p14:creationId xmlns:p14="http://schemas.microsoft.com/office/powerpoint/2010/main" val="2570775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D5F4C-7862-4F13-8E86-48D7FB95CD5C}"/>
              </a:ext>
            </a:extLst>
          </p:cNvPr>
          <p:cNvSpPr>
            <a:spLocks noGrp="1"/>
          </p:cNvSpPr>
          <p:nvPr>
            <p:ph type="title"/>
          </p:nvPr>
        </p:nvSpPr>
        <p:spPr/>
        <p:txBody>
          <a:bodyPr>
            <a:normAutofit/>
          </a:bodyPr>
          <a:lstStyle/>
          <a:p>
            <a:r>
              <a:rPr lang="en-GB" dirty="0"/>
              <a:t>Things for CoMC to Consider</a:t>
            </a:r>
          </a:p>
        </p:txBody>
      </p:sp>
      <p:sp>
        <p:nvSpPr>
          <p:cNvPr id="3" name="Content Placeholder 2">
            <a:extLst>
              <a:ext uri="{FF2B5EF4-FFF2-40B4-BE49-F238E27FC236}">
                <a16:creationId xmlns:a16="http://schemas.microsoft.com/office/drawing/2014/main" id="{27553356-02F8-4343-BF6A-F79470AEE9E6}"/>
              </a:ext>
            </a:extLst>
          </p:cNvPr>
          <p:cNvSpPr>
            <a:spLocks noGrp="1"/>
          </p:cNvSpPr>
          <p:nvPr>
            <p:ph idx="1"/>
          </p:nvPr>
        </p:nvSpPr>
        <p:spPr>
          <a:xfrm>
            <a:off x="454170" y="843558"/>
            <a:ext cx="8229600" cy="4104456"/>
          </a:xfrm>
        </p:spPr>
        <p:txBody>
          <a:bodyPr>
            <a:normAutofit fontScale="55000" lnSpcReduction="20000"/>
          </a:bodyPr>
          <a:lstStyle/>
          <a:p>
            <a:pPr lvl="0"/>
            <a:r>
              <a:rPr lang="en-GB" sz="2800" dirty="0">
                <a:solidFill>
                  <a:schemeClr val="tx2"/>
                </a:solidFill>
              </a:rPr>
              <a:t>Within Section 2, it details how the document can be amended. Worth highlighting that: </a:t>
            </a:r>
          </a:p>
          <a:p>
            <a:pPr lvl="1"/>
            <a:r>
              <a:rPr lang="en-GB" dirty="0">
                <a:solidFill>
                  <a:schemeClr val="tx2"/>
                </a:solidFill>
              </a:rPr>
              <a:t>Xoserve will need to assess proposed changes against the contract and for technical changes</a:t>
            </a:r>
          </a:p>
          <a:p>
            <a:pPr lvl="1"/>
            <a:r>
              <a:rPr lang="en-GB" dirty="0">
                <a:solidFill>
                  <a:schemeClr val="tx2"/>
                </a:solidFill>
              </a:rPr>
              <a:t>If there are technical changes proposed, this will need to be assessed with other industry parties and therefore managed through DSC. The CoMC will still manage the document but the technical changes will be a deliverable under the Change Proposal</a:t>
            </a:r>
          </a:p>
          <a:p>
            <a:pPr lvl="1"/>
            <a:endParaRPr lang="en-GB" dirty="0">
              <a:solidFill>
                <a:schemeClr val="tx2"/>
              </a:solidFill>
            </a:endParaRPr>
          </a:p>
          <a:p>
            <a:pPr lvl="0"/>
            <a:r>
              <a:rPr lang="en-GB" sz="2800" dirty="0">
                <a:solidFill>
                  <a:schemeClr val="tx2"/>
                </a:solidFill>
              </a:rPr>
              <a:t>Are DSC CoMC satisfied that this document is governed under the DSC CoMC</a:t>
            </a:r>
          </a:p>
          <a:p>
            <a:pPr lvl="1"/>
            <a:r>
              <a:rPr lang="en-GB" dirty="0">
                <a:solidFill>
                  <a:schemeClr val="tx2"/>
                </a:solidFill>
              </a:rPr>
              <a:t>Are any specific amendments required to the DSC CoMC documents – e.g.</a:t>
            </a:r>
          </a:p>
          <a:p>
            <a:pPr lvl="2"/>
            <a:r>
              <a:rPr lang="en-GB" sz="2400" dirty="0">
                <a:solidFill>
                  <a:schemeClr val="tx2"/>
                </a:solidFill>
              </a:rPr>
              <a:t>ToR - change is NOT currently proposed</a:t>
            </a:r>
          </a:p>
          <a:p>
            <a:pPr lvl="2"/>
            <a:r>
              <a:rPr lang="en-GB" sz="2400" dirty="0">
                <a:solidFill>
                  <a:schemeClr val="tx2"/>
                </a:solidFill>
              </a:rPr>
              <a:t>DSC Contract Management Arrangements - change is NOT currently proposed</a:t>
            </a:r>
          </a:p>
          <a:p>
            <a:pPr lvl="2"/>
            <a:r>
              <a:rPr lang="en-GB" sz="2400" dirty="0">
                <a:solidFill>
                  <a:schemeClr val="tx2"/>
                </a:solidFill>
              </a:rPr>
              <a:t>[Others?]</a:t>
            </a:r>
          </a:p>
          <a:p>
            <a:pPr lvl="2"/>
            <a:endParaRPr lang="en-GB" sz="2400" dirty="0">
              <a:solidFill>
                <a:schemeClr val="tx2"/>
              </a:solidFill>
            </a:endParaRPr>
          </a:p>
          <a:p>
            <a:pPr lvl="0"/>
            <a:r>
              <a:rPr lang="en-GB" sz="2800" dirty="0">
                <a:solidFill>
                  <a:schemeClr val="tx2"/>
                </a:solidFill>
              </a:rPr>
              <a:t>Does the DSC CoMC require any further governance for this document (e.g. Market Domain Data Market Participant Identity Verification Approach Document was added to the UKLM)</a:t>
            </a:r>
          </a:p>
          <a:p>
            <a:pPr lvl="1"/>
            <a:r>
              <a:rPr lang="en-GB" dirty="0">
                <a:solidFill>
                  <a:schemeClr val="tx2"/>
                </a:solidFill>
              </a:rPr>
              <a:t>If so, next steps (e.g. if we need a UNC Mod – do we have a proposer)</a:t>
            </a:r>
          </a:p>
          <a:p>
            <a:pPr lvl="1"/>
            <a:endParaRPr lang="en-GB" sz="2500" dirty="0">
              <a:solidFill>
                <a:schemeClr val="tx2"/>
              </a:solidFill>
            </a:endParaRPr>
          </a:p>
          <a:p>
            <a:r>
              <a:rPr lang="en-GB" sz="2700" dirty="0">
                <a:solidFill>
                  <a:schemeClr val="tx2"/>
                </a:solidFill>
              </a:rPr>
              <a:t>As the document is governed under DSC CoMC, the escalation point is to UNCC </a:t>
            </a:r>
          </a:p>
          <a:p>
            <a:pPr lvl="1"/>
            <a:r>
              <a:rPr lang="en-GB" sz="2500" dirty="0">
                <a:solidFill>
                  <a:schemeClr val="tx2"/>
                </a:solidFill>
              </a:rPr>
              <a:t>Do we need to state this (or is this already clear)? </a:t>
            </a:r>
            <a:endParaRPr lang="en-GB" sz="2000" dirty="0">
              <a:solidFill>
                <a:schemeClr val="tx2"/>
              </a:solidFill>
            </a:endParaRPr>
          </a:p>
          <a:p>
            <a:endParaRPr lang="en-GB" dirty="0"/>
          </a:p>
        </p:txBody>
      </p:sp>
    </p:spTree>
    <p:extLst>
      <p:ext uri="{BB962C8B-B14F-4D97-AF65-F5344CB8AC3E}">
        <p14:creationId xmlns:p14="http://schemas.microsoft.com/office/powerpoint/2010/main" val="3660658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E1FBC-A208-410D-9456-A53A2935F62A}"/>
              </a:ext>
            </a:extLst>
          </p:cNvPr>
          <p:cNvSpPr>
            <a:spLocks noGrp="1"/>
          </p:cNvSpPr>
          <p:nvPr>
            <p:ph type="title"/>
          </p:nvPr>
        </p:nvSpPr>
        <p:spPr/>
        <p:txBody>
          <a:bodyPr/>
          <a:lstStyle/>
          <a:p>
            <a:r>
              <a:rPr lang="en-GB" dirty="0"/>
              <a:t>Next steps</a:t>
            </a:r>
          </a:p>
        </p:txBody>
      </p:sp>
      <p:sp>
        <p:nvSpPr>
          <p:cNvPr id="3" name="Content Placeholder 2">
            <a:extLst>
              <a:ext uri="{FF2B5EF4-FFF2-40B4-BE49-F238E27FC236}">
                <a16:creationId xmlns:a16="http://schemas.microsoft.com/office/drawing/2014/main" id="{BC790380-B703-4E86-ADD8-AC138C94305F}"/>
              </a:ext>
            </a:extLst>
          </p:cNvPr>
          <p:cNvSpPr>
            <a:spLocks noGrp="1"/>
          </p:cNvSpPr>
          <p:nvPr>
            <p:ph idx="1"/>
          </p:nvPr>
        </p:nvSpPr>
        <p:spPr/>
        <p:txBody>
          <a:bodyPr>
            <a:normAutofit/>
          </a:bodyPr>
          <a:lstStyle/>
          <a:p>
            <a:r>
              <a:rPr lang="en-GB" sz="1800" dirty="0">
                <a:solidFill>
                  <a:schemeClr val="tx2"/>
                </a:solidFill>
              </a:rPr>
              <a:t>Request formal approval of the DSC Class 1 Read Service Supporting Document by the DSC CoMC.</a:t>
            </a:r>
          </a:p>
          <a:p>
            <a:endParaRPr lang="en-GB" sz="1800" dirty="0">
              <a:solidFill>
                <a:schemeClr val="tx2"/>
              </a:solidFill>
            </a:endParaRPr>
          </a:p>
          <a:p>
            <a:r>
              <a:rPr lang="en-GB" sz="1800" dirty="0">
                <a:solidFill>
                  <a:schemeClr val="tx2"/>
                </a:solidFill>
              </a:rPr>
              <a:t>If approved, the document will become live at the same time as the Modification 0710 and XRN5218 implementation date.  </a:t>
            </a:r>
          </a:p>
          <a:p>
            <a:endParaRPr lang="en-GB" sz="1800" dirty="0">
              <a:solidFill>
                <a:schemeClr val="tx2"/>
              </a:solidFill>
            </a:endParaRPr>
          </a:p>
        </p:txBody>
      </p:sp>
    </p:spTree>
    <p:extLst>
      <p:ext uri="{BB962C8B-B14F-4D97-AF65-F5344CB8AC3E}">
        <p14:creationId xmlns:p14="http://schemas.microsoft.com/office/powerpoint/2010/main" val="2960028335"/>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5FC8F-249C-4F17-8739-5A766AEAB1CF}"/>
              </a:ext>
            </a:extLst>
          </p:cNvPr>
          <p:cNvSpPr>
            <a:spLocks noGrp="1"/>
          </p:cNvSpPr>
          <p:nvPr>
            <p:ph type="title"/>
          </p:nvPr>
        </p:nvSpPr>
        <p:spPr>
          <a:xfrm>
            <a:off x="323528" y="2067694"/>
            <a:ext cx="8229600" cy="637580"/>
          </a:xfrm>
        </p:spPr>
        <p:txBody>
          <a:bodyPr/>
          <a:lstStyle/>
          <a:p>
            <a:r>
              <a:rPr lang="en-GB" dirty="0"/>
              <a:t>Any questions?</a:t>
            </a:r>
          </a:p>
        </p:txBody>
      </p:sp>
    </p:spTree>
    <p:extLst>
      <p:ext uri="{BB962C8B-B14F-4D97-AF65-F5344CB8AC3E}">
        <p14:creationId xmlns:p14="http://schemas.microsoft.com/office/powerpoint/2010/main" val="811717875"/>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D78529C455A9849A187361FC3458725" ma:contentTypeVersion="10" ma:contentTypeDescription="Create a new document." ma:contentTypeScope="" ma:versionID="5f734f88377a37ce2bd1e185f423e635">
  <xsd:schema xmlns:xsd="http://www.w3.org/2001/XMLSchema" xmlns:xs="http://www.w3.org/2001/XMLSchema" xmlns:p="http://schemas.microsoft.com/office/2006/metadata/properties" xmlns:ns2="06f4956c-4c52-4651-8c4e-2a64183ace1b" xmlns:ns3="103fba77-31dd-4780-83f9-c54f26c3a260" targetNamespace="http://schemas.microsoft.com/office/2006/metadata/properties" ma:root="true" ma:fieldsID="d0be2b021abbea2b4eb3ceb7838e0f65" ns2:_="" ns3:_="">
    <xsd:import namespace="06f4956c-4c52-4651-8c4e-2a64183ace1b"/>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f4956c-4c52-4651-8c4e-2a64183ace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DBC54EB1-6590-4255-97D0-6A74E410A8BD}"/>
</file>

<file path=customXml/itemProps2.xml><?xml version="1.0" encoding="utf-8"?>
<ds:datastoreItem xmlns:ds="http://schemas.openxmlformats.org/officeDocument/2006/customXml" ds:itemID="{2A513DF9-3E74-488E-B239-1C5C999E5CA9}">
  <ds:schemaRefs>
    <ds:schemaRef ds:uri="http://schemas.microsoft.com/sharepoint/v3/contenttype/forms"/>
  </ds:schemaRefs>
</ds:datastoreItem>
</file>

<file path=customXml/itemProps3.xml><?xml version="1.0" encoding="utf-8"?>
<ds:datastoreItem xmlns:ds="http://schemas.openxmlformats.org/officeDocument/2006/customXml" ds:itemID="{EE966AA5-3D01-4B81-BAE0-8020A2E16EFF}">
  <ds:schemaRefs>
    <ds:schemaRef ds:uri="http://purl.org/dc/elements/1.1/"/>
    <ds:schemaRef ds:uri="http://schemas.microsoft.com/office/infopath/2007/PartnerControls"/>
    <ds:schemaRef ds:uri="http://www.w3.org/XML/1998/namespace"/>
    <ds:schemaRef ds:uri="be7838b9-f9df-4a11-9d61-bf4b27e2a56e"/>
    <ds:schemaRef ds:uri="http://purl.org/dc/dcmitype/"/>
    <ds:schemaRef ds:uri="http://schemas.microsoft.com/office/2006/documentManagement/types"/>
    <ds:schemaRef ds:uri="9a7b3e7a-0d4a-4993-87d4-e4b984056896"/>
    <ds:schemaRef ds:uri="http://schemas.microsoft.com/office/2006/metadata/propertie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3043</TotalTime>
  <Words>558</Words>
  <Application>Microsoft Office PowerPoint</Application>
  <PresentationFormat>On-screen Show (16:9)</PresentationFormat>
  <Paragraphs>51</Paragraphs>
  <Slides>6</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Calibri</vt:lpstr>
      <vt:lpstr>Office Theme</vt:lpstr>
      <vt:lpstr>Microsoft Word Document</vt:lpstr>
      <vt:lpstr>Modification 0710 - Provision of Class 1 Service by CDSP   DSC Class 1 Read Service Supporting Document </vt:lpstr>
      <vt:lpstr>Purpose of this presentation</vt:lpstr>
      <vt:lpstr>What is included within the DSC Class 1 Read Service Supporting Document</vt:lpstr>
      <vt:lpstr>Things for CoMC to Consider</vt:lpstr>
      <vt:lpstr>Next steps</vt:lpstr>
      <vt:lpstr>Any questions?</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Ellie Rogers</cp:lastModifiedBy>
  <cp:revision>91</cp:revision>
  <cp:lastPrinted>2019-03-28T16:17:10Z</cp:lastPrinted>
  <dcterms:created xsi:type="dcterms:W3CDTF">2018-09-02T17:12:15Z</dcterms:created>
  <dcterms:modified xsi:type="dcterms:W3CDTF">2021-05-07T14:19:32Z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0x010100CD78529C455A9849A187361FC3458725</vt:lpwstr>
  </property>
</Properties>
</file>