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885" r:id="rId5"/>
    <p:sldId id="1836" r:id="rId6"/>
    <p:sldId id="894" r:id="rId7"/>
    <p:sldId id="898" r:id="rId8"/>
    <p:sldId id="893" r:id="rId9"/>
    <p:sldId id="888" r:id="rId10"/>
    <p:sldId id="890" r:id="rId11"/>
    <p:sldId id="899" r:id="rId12"/>
    <p:sldId id="1833" r:id="rId13"/>
    <p:sldId id="276" r:id="rId14"/>
    <p:sldId id="901" r:id="rId15"/>
    <p:sldId id="1835" r:id="rId16"/>
    <p:sldId id="903" r:id="rId17"/>
    <p:sldId id="907" r:id="rId18"/>
    <p:sldId id="905" r:id="rId19"/>
    <p:sldId id="896" r:id="rId20"/>
    <p:sldId id="897" r:id="rId21"/>
    <p:sldId id="895" r:id="rId22"/>
    <p:sldId id="892"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Neil A" initials="MNA" lastIdx="1" clrIdx="0">
    <p:extLst>
      <p:ext uri="{19B8F6BF-5375-455C-9EA6-DF929625EA0E}">
        <p15:presenceInfo xmlns:p15="http://schemas.microsoft.com/office/powerpoint/2012/main" userId="S::neil.a.morgan@xoserve.com::6d8c68c2-074e-40cb-880a-f27a04c2b231" providerId="AD"/>
      </p:ext>
    </p:extLst>
  </p:cmAuthor>
  <p:cmAuthor id="2" name="Rigby, James" initials="RJ" lastIdx="5" clrIdx="1">
    <p:extLst>
      <p:ext uri="{19B8F6BF-5375-455C-9EA6-DF929625EA0E}">
        <p15:presenceInfo xmlns:p15="http://schemas.microsoft.com/office/powerpoint/2012/main" userId="S-1-5-21-4145888014-839675345-3125187760-6243" providerId="AD"/>
      </p:ext>
    </p:extLst>
  </p:cmAuthor>
  <p:cmAuthor id="3" name="Chris Silk" initials="CS" lastIdx="5" clrIdx="2">
    <p:extLst>
      <p:ext uri="{19B8F6BF-5375-455C-9EA6-DF929625EA0E}">
        <p15:presenceInfo xmlns:p15="http://schemas.microsoft.com/office/powerpoint/2012/main" userId="S-1-5-21-4145888014-839675345-3125187760-5160" providerId="AD"/>
      </p:ext>
    </p:extLst>
  </p:cmAuthor>
  <p:cmAuthor id="4" name="Tambe, Surfaraz" initials="TS" lastIdx="11" clrIdx="3">
    <p:extLst>
      <p:ext uri="{19B8F6BF-5375-455C-9EA6-DF929625EA0E}">
        <p15:presenceInfo xmlns:p15="http://schemas.microsoft.com/office/powerpoint/2012/main" userId="S::surfaraz.tambe@xoserve.com::21ae2c14-c22c-44a4-a0d0-23dd8613b14c" providerId="AD"/>
      </p:ext>
    </p:extLst>
  </p:cmAuthor>
  <p:cmAuthor id="5" name="Tracy OConnor" initials="TO" lastIdx="6" clrIdx="4">
    <p:extLst>
      <p:ext uri="{19B8F6BF-5375-455C-9EA6-DF929625EA0E}">
        <p15:presenceInfo xmlns:p15="http://schemas.microsoft.com/office/powerpoint/2012/main" userId="S::tracy.oconnor@xoserve.com::c165d205-f988-41c6-a790-ae0515e39fe0" providerId="AD"/>
      </p:ext>
    </p:extLst>
  </p:cmAuthor>
  <p:cmAuthor id="6" name="Tara Ross" initials="TR" lastIdx="6" clrIdx="5">
    <p:extLst>
      <p:ext uri="{19B8F6BF-5375-455C-9EA6-DF929625EA0E}">
        <p15:presenceInfo xmlns:p15="http://schemas.microsoft.com/office/powerpoint/2012/main" userId="S::tara.ross@xoserve.com::eebeb48c-0abb-434f-9a90-69fd5ba601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E9EBF5"/>
    <a:srgbClr val="3E5AA8"/>
    <a:srgbClr val="4472C4"/>
    <a:srgbClr val="FFBF00"/>
    <a:srgbClr val="FFFFFF"/>
    <a:srgbClr val="B1D6E8"/>
    <a:srgbClr val="CCFF99"/>
    <a:srgbClr val="9CCB3B"/>
    <a:srgbClr val="40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91ABF7-B33B-479B-8C3E-8F768A7F49B6}" v="2" dt="2021-04-29T09:50:02.285"/>
    <p1510:client id="{FEC47423-F967-498A-98AD-4E95652E6815}" v="242" dt="2021-04-29T10:18:23.206"/>
    <p1510:client id="{62F6F97D-4BAF-4476-AFB5-AA7B10FB28A6}" v="1" dt="2021-04-29T15:20:24.4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35" autoAdjust="0"/>
    <p:restoredTop sz="94660"/>
  </p:normalViewPr>
  <p:slideViewPr>
    <p:cSldViewPr snapToGrid="0">
      <p:cViewPr>
        <p:scale>
          <a:sx n="75" d="100"/>
          <a:sy n="75" d="100"/>
        </p:scale>
        <p:origin x="486" y="48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Silk" userId="d793f3f3-f9bb-4f4d-87cd-f1eb62c67f62" providerId="ADAL" clId="{FEC47423-F967-498A-98AD-4E95652E6815}"/>
    <pc:docChg chg="custSel modSld">
      <pc:chgData name="Chris Silk" userId="d793f3f3-f9bb-4f4d-87cd-f1eb62c67f62" providerId="ADAL" clId="{FEC47423-F967-498A-98AD-4E95652E6815}" dt="2021-04-29T10:18:23.206" v="241" actId="20577"/>
      <pc:docMkLst>
        <pc:docMk/>
      </pc:docMkLst>
      <pc:sldChg chg="modSp">
        <pc:chgData name="Chris Silk" userId="d793f3f3-f9bb-4f4d-87cd-f1eb62c67f62" providerId="ADAL" clId="{FEC47423-F967-498A-98AD-4E95652E6815}" dt="2021-04-29T10:18:23.206" v="241" actId="20577"/>
        <pc:sldMkLst>
          <pc:docMk/>
          <pc:sldMk cId="2841034452" sldId="1836"/>
        </pc:sldMkLst>
        <pc:spChg chg="mod">
          <ac:chgData name="Chris Silk" userId="d793f3f3-f9bb-4f4d-87cd-f1eb62c67f62" providerId="ADAL" clId="{FEC47423-F967-498A-98AD-4E95652E6815}" dt="2021-04-29T10:18:23.206" v="241" actId="20577"/>
          <ac:spMkLst>
            <pc:docMk/>
            <pc:sldMk cId="2841034452" sldId="1836"/>
            <ac:spMk id="4" creationId="{5E45A0A2-1907-4339-8C40-0B89DDA5A457}"/>
          </ac:spMkLst>
        </pc:spChg>
      </pc:sldChg>
    </pc:docChg>
  </pc:docChgLst>
  <pc:docChgLst>
    <pc:chgData name="Tara Ross" userId="eebeb48c-0abb-434f-9a90-69fd5ba60182" providerId="ADAL" clId="{122690BB-17A9-4F59-B040-B5D617D654BB}"/>
    <pc:docChg chg="custSel modSld">
      <pc:chgData name="Tara Ross" userId="eebeb48c-0abb-434f-9a90-69fd5ba60182" providerId="ADAL" clId="{122690BB-17A9-4F59-B040-B5D617D654BB}" dt="2021-04-29T09:57:17.598" v="1289" actId="20577"/>
      <pc:docMkLst>
        <pc:docMk/>
      </pc:docMkLst>
      <pc:sldChg chg="modSp">
        <pc:chgData name="Tara Ross" userId="eebeb48c-0abb-434f-9a90-69fd5ba60182" providerId="ADAL" clId="{122690BB-17A9-4F59-B040-B5D617D654BB}" dt="2021-04-29T09:57:17.598" v="1289" actId="20577"/>
        <pc:sldMkLst>
          <pc:docMk/>
          <pc:sldMk cId="2841034452" sldId="1836"/>
        </pc:sldMkLst>
        <pc:spChg chg="mod">
          <ac:chgData name="Tara Ross" userId="eebeb48c-0abb-434f-9a90-69fd5ba60182" providerId="ADAL" clId="{122690BB-17A9-4F59-B040-B5D617D654BB}" dt="2021-04-29T09:57:17.598" v="1289" actId="20577"/>
          <ac:spMkLst>
            <pc:docMk/>
            <pc:sldMk cId="2841034452" sldId="1836"/>
            <ac:spMk id="4" creationId="{5E45A0A2-1907-4339-8C40-0B89DDA5A457}"/>
          </ac:spMkLst>
        </pc:spChg>
      </pc:sldChg>
    </pc:docChg>
  </pc:docChgLst>
  <pc:docChgLst>
    <pc:chgData name="Rachel Taggart" userId="4f8aad94-55b7-4ba6-8498-7cad127c11eb" providerId="ADAL" clId="{62F6F97D-4BAF-4476-AFB5-AA7B10FB28A6}"/>
    <pc:docChg chg="modSld">
      <pc:chgData name="Rachel Taggart" userId="4f8aad94-55b7-4ba6-8498-7cad127c11eb" providerId="ADAL" clId="{62F6F97D-4BAF-4476-AFB5-AA7B10FB28A6}" dt="2021-04-29T15:20:24.475" v="0" actId="122"/>
      <pc:docMkLst>
        <pc:docMk/>
      </pc:docMkLst>
      <pc:sldChg chg="modSp">
        <pc:chgData name="Rachel Taggart" userId="4f8aad94-55b7-4ba6-8498-7cad127c11eb" providerId="ADAL" clId="{62F6F97D-4BAF-4476-AFB5-AA7B10FB28A6}" dt="2021-04-29T15:20:24.475" v="0" actId="122"/>
        <pc:sldMkLst>
          <pc:docMk/>
          <pc:sldMk cId="416191731" sldId="885"/>
        </pc:sldMkLst>
        <pc:spChg chg="mod">
          <ac:chgData name="Rachel Taggart" userId="4f8aad94-55b7-4ba6-8498-7cad127c11eb" providerId="ADAL" clId="{62F6F97D-4BAF-4476-AFB5-AA7B10FB28A6}" dt="2021-04-29T15:20:24.475" v="0" actId="122"/>
          <ac:spMkLst>
            <pc:docMk/>
            <pc:sldMk cId="416191731" sldId="885"/>
            <ac:spMk id="8" creationId="{1173BD95-E823-494E-B844-A329BD20F98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29/04/2021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t>1</a:t>
            </a:fld>
            <a:endParaRPr lang="en-GB"/>
          </a:p>
        </p:txBody>
      </p:sp>
    </p:spTree>
    <p:extLst>
      <p:ext uri="{BB962C8B-B14F-4D97-AF65-F5344CB8AC3E}">
        <p14:creationId xmlns:p14="http://schemas.microsoft.com/office/powerpoint/2010/main" val="2731875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2395537" y="260493"/>
            <a:ext cx="4691063" cy="476466"/>
          </a:xfrm>
          <a:prstGeom prst="rect">
            <a:avLst/>
          </a:prstGeom>
        </p:spPr>
        <p:txBody>
          <a:bodyPr wrap="square">
            <a:spAutoFit/>
          </a:bodyPr>
          <a:lstStyle>
            <a:lvl1pPr algn="ctr">
              <a:defRPr kumimoji="0" lang="en-GB" sz="2597"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2685" marR="5074" lvl="0" indent="0" algn="l" defTabSz="913303" rtl="0" eaLnBrk="1" fontAlgn="auto" latinLnBrk="0" hangingPunct="1">
              <a:lnSpc>
                <a:spcPts val="2996"/>
              </a:lnSpc>
              <a:spcBef>
                <a:spcPts val="300"/>
              </a:spcBef>
              <a:spcAft>
                <a:spcPts val="0"/>
              </a:spcAft>
              <a:buClrTx/>
              <a:buSzTx/>
              <a:buFontTx/>
              <a:buNone/>
              <a:tabLst/>
              <a:defRPr/>
            </a:pPr>
            <a:r>
              <a:rPr kumimoji="0" lang="en-GB" sz="2597"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457200" y="897417"/>
            <a:ext cx="8305800" cy="3881408"/>
          </a:xfrm>
          <a:prstGeom prst="rect">
            <a:avLst/>
          </a:prstGeom>
        </p:spPr>
        <p:txBody>
          <a:bodyPr/>
          <a:lstStyle>
            <a:lvl1pPr>
              <a:defRPr sz="899">
                <a:solidFill>
                  <a:schemeClr val="accent1"/>
                </a:solidFill>
              </a:defRPr>
            </a:lvl1pPr>
            <a:lvl2pPr>
              <a:defRPr sz="899">
                <a:solidFill>
                  <a:schemeClr val="accent1"/>
                </a:solidFill>
              </a:defRPr>
            </a:lvl2pPr>
            <a:lvl3pPr>
              <a:defRPr sz="899">
                <a:solidFill>
                  <a:schemeClr val="accent1"/>
                </a:solidFill>
              </a:defRPr>
            </a:lvl3pPr>
            <a:lvl4pPr>
              <a:defRPr sz="899">
                <a:solidFill>
                  <a:schemeClr val="accent1"/>
                </a:solidFill>
              </a:defRPr>
            </a:lvl4pPr>
            <a:lvl5pPr>
              <a:defRPr sz="8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8963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71" r:id="rId10"/>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77E0461-72E1-4069-BDF6-1D0D0F677385}"/>
              </a:ext>
            </a:extLst>
          </p:cNvPr>
          <p:cNvSpPr>
            <a:spLocks noGrp="1"/>
          </p:cNvSpPr>
          <p:nvPr>
            <p:ph type="title"/>
          </p:nvPr>
        </p:nvSpPr>
        <p:spPr>
          <a:xfrm>
            <a:off x="457200" y="1314504"/>
            <a:ext cx="8229600" cy="637580"/>
          </a:xfrm>
        </p:spPr>
        <p:txBody>
          <a:bodyPr>
            <a:noAutofit/>
          </a:bodyPr>
          <a:lstStyle/>
          <a:p>
            <a:r>
              <a:rPr lang="en-GB" sz="4000" dirty="0"/>
              <a:t>N21 Delivery Scope</a:t>
            </a:r>
          </a:p>
        </p:txBody>
      </p:sp>
      <p:sp>
        <p:nvSpPr>
          <p:cNvPr id="8" name="Title 6">
            <a:extLst>
              <a:ext uri="{FF2B5EF4-FFF2-40B4-BE49-F238E27FC236}">
                <a16:creationId xmlns:a16="http://schemas.microsoft.com/office/drawing/2014/main" id="{1173BD95-E823-494E-B844-A329BD20F986}"/>
              </a:ext>
            </a:extLst>
          </p:cNvPr>
          <p:cNvSpPr txBox="1">
            <a:spLocks/>
          </p:cNvSpPr>
          <p:nvPr/>
        </p:nvSpPr>
        <p:spPr>
          <a:xfrm>
            <a:off x="457200" y="1858790"/>
            <a:ext cx="8229600" cy="63758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r>
              <a:rPr lang="en-GB" sz="2000" dirty="0"/>
              <a:t>CSSC Impact Assessment</a:t>
            </a:r>
          </a:p>
        </p:txBody>
      </p:sp>
    </p:spTree>
    <p:extLst>
      <p:ext uri="{BB962C8B-B14F-4D97-AF65-F5344CB8AC3E}">
        <p14:creationId xmlns:p14="http://schemas.microsoft.com/office/powerpoint/2010/main" val="416191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D039978-F70A-4C74-8B7C-9E5DA1519EF0}"/>
              </a:ext>
            </a:extLst>
          </p:cNvPr>
          <p:cNvSpPr>
            <a:spLocks noGrp="1"/>
          </p:cNvSpPr>
          <p:nvPr>
            <p:ph type="body" sz="quarter" idx="17"/>
          </p:nvPr>
        </p:nvSpPr>
        <p:spPr>
          <a:xfrm>
            <a:off x="462274" y="88837"/>
            <a:ext cx="8295559" cy="523220"/>
          </a:xfrm>
        </p:spPr>
        <p:txBody>
          <a:bodyPr/>
          <a:lstStyle/>
          <a:p>
            <a:pPr marL="0" indent="0">
              <a:buNone/>
            </a:pPr>
            <a:r>
              <a:rPr lang="en-GB" sz="2800" b="1" kern="1200">
                <a:solidFill>
                  <a:srgbClr val="3E5AA8"/>
                </a:solidFill>
                <a:latin typeface="Arial" panose="020B0604020202020204" pitchFamily="34" charset="0"/>
                <a:cs typeface="Arial" panose="020B0604020202020204" pitchFamily="34" charset="0"/>
              </a:rPr>
              <a:t>XRN5091 Background</a:t>
            </a:r>
          </a:p>
        </p:txBody>
      </p:sp>
      <p:sp>
        <p:nvSpPr>
          <p:cNvPr id="3" name="Text Placeholder 2">
            <a:extLst>
              <a:ext uri="{FF2B5EF4-FFF2-40B4-BE49-F238E27FC236}">
                <a16:creationId xmlns:a16="http://schemas.microsoft.com/office/drawing/2014/main" id="{0396E762-454F-456B-AFE2-EC06D551C2E9}"/>
              </a:ext>
            </a:extLst>
          </p:cNvPr>
          <p:cNvSpPr>
            <a:spLocks noGrp="1"/>
          </p:cNvSpPr>
          <p:nvPr>
            <p:ph type="body" sz="quarter" idx="18"/>
          </p:nvPr>
        </p:nvSpPr>
        <p:spPr>
          <a:xfrm>
            <a:off x="157849" y="631148"/>
            <a:ext cx="8904407" cy="4320111"/>
          </a:xfrm>
        </p:spPr>
        <p:txBody>
          <a:bodyPr>
            <a:normAutofit fontScale="92500" lnSpcReduction="10000"/>
          </a:bodyPr>
          <a:lstStyle/>
          <a:p>
            <a:pPr marL="0" indent="0">
              <a:buNone/>
            </a:pPr>
            <a:r>
              <a:rPr lang="en-GB" sz="1398" dirty="0">
                <a:solidFill>
                  <a:schemeClr val="tx1"/>
                </a:solidFill>
                <a:latin typeface="Calibri" panose="020F0502020204030204" pitchFamily="34" charset="0"/>
                <a:cs typeface="Calibri" panose="020F0502020204030204" pitchFamily="34" charset="0"/>
              </a:rPr>
              <a:t>XRN5091 was raised by Customers due to the issue seen when there is a Change of Shipper with a change in Class (from 3 to 4 or from 4 to 3) for the same effective date (on average 40k per month) resulting in:</a:t>
            </a:r>
          </a:p>
          <a:p>
            <a:r>
              <a:rPr lang="en-GB" sz="1398" dirty="0">
                <a:solidFill>
                  <a:schemeClr val="tx1"/>
                </a:solidFill>
                <a:latin typeface="Calibri" panose="020F0502020204030204" pitchFamily="34" charset="0"/>
                <a:cs typeface="Calibri" panose="020F0502020204030204" pitchFamily="34" charset="0"/>
              </a:rPr>
              <a:t>Shippers opening reads getting rejected due to the Class change estimated read being present</a:t>
            </a:r>
          </a:p>
          <a:p>
            <a:r>
              <a:rPr lang="en-GB" sz="1398" dirty="0">
                <a:solidFill>
                  <a:schemeClr val="tx1"/>
                </a:solidFill>
                <a:latin typeface="Calibri" panose="020F0502020204030204" pitchFamily="34" charset="0"/>
                <a:cs typeface="Calibri" panose="020F0502020204030204" pitchFamily="34" charset="0"/>
              </a:rPr>
              <a:t>Class change estimated reads being issued to Shippers </a:t>
            </a:r>
          </a:p>
          <a:p>
            <a:r>
              <a:rPr lang="en-GB" sz="1398" dirty="0">
                <a:solidFill>
                  <a:schemeClr val="tx1"/>
                </a:solidFill>
                <a:latin typeface="Calibri" panose="020F0502020204030204" pitchFamily="34" charset="0"/>
                <a:cs typeface="Calibri" panose="020F0502020204030204" pitchFamily="34" charset="0"/>
              </a:rPr>
              <a:t>The opening read window being satisfied by the Class change estimated read</a:t>
            </a:r>
          </a:p>
          <a:p>
            <a:pPr marL="0" indent="0">
              <a:buNone/>
            </a:pPr>
            <a:endParaRPr lang="en-GB" sz="1398" dirty="0">
              <a:solidFill>
                <a:schemeClr val="tx1"/>
              </a:solidFill>
              <a:latin typeface="Calibri" panose="020F0502020204030204" pitchFamily="34" charset="0"/>
              <a:cs typeface="Calibri" panose="020F0502020204030204" pitchFamily="34" charset="0"/>
            </a:endParaRPr>
          </a:p>
          <a:p>
            <a:pPr marL="0" indent="0">
              <a:buNone/>
            </a:pPr>
            <a:r>
              <a:rPr lang="en-GB" sz="1398" b="1" dirty="0">
                <a:solidFill>
                  <a:schemeClr val="tx1"/>
                </a:solidFill>
                <a:latin typeface="Calibri" panose="020F0502020204030204" pitchFamily="34" charset="0"/>
                <a:cs typeface="Calibri" panose="020F0502020204030204" pitchFamily="34" charset="0"/>
              </a:rPr>
              <a:t>The prioritised impacts of this issue are:</a:t>
            </a:r>
          </a:p>
          <a:p>
            <a:pPr marL="285407" indent="-285407"/>
            <a:r>
              <a:rPr lang="en-GB" sz="1398" dirty="0">
                <a:solidFill>
                  <a:schemeClr val="tx1"/>
                </a:solidFill>
                <a:latin typeface="Calibri" panose="020F0502020204030204" pitchFamily="34" charset="0"/>
                <a:cs typeface="Calibri" panose="020F0502020204030204" pitchFamily="34" charset="0"/>
              </a:rPr>
              <a:t>The MBR is issued on the effective date which will be used by the outgoing shipper to bill the end consumer </a:t>
            </a:r>
          </a:p>
          <a:p>
            <a:pPr marL="285407" indent="-285407"/>
            <a:r>
              <a:rPr lang="en-GB" sz="1398" dirty="0">
                <a:solidFill>
                  <a:schemeClr val="tx1"/>
                </a:solidFill>
                <a:latin typeface="Calibri" panose="020F0502020204030204" pitchFamily="34" charset="0"/>
                <a:cs typeface="Calibri" panose="020F0502020204030204" pitchFamily="34" charset="0"/>
              </a:rPr>
              <a:t>Shippers are unable to submit an opening read without using the SAR process therefore the opening read provided by the end consumer may not be used to bill them</a:t>
            </a:r>
          </a:p>
          <a:p>
            <a:pPr marL="285407" indent="-285407"/>
            <a:r>
              <a:rPr lang="en-GB" sz="1398" dirty="0">
                <a:solidFill>
                  <a:schemeClr val="tx1"/>
                </a:solidFill>
                <a:latin typeface="Calibri" panose="020F0502020204030204" pitchFamily="34" charset="0"/>
                <a:cs typeface="Calibri" panose="020F0502020204030204" pitchFamily="34" charset="0"/>
              </a:rPr>
              <a:t>UK Link is not compliant to UNC as there should be an opening read window (that is not satisfied by the change in class)</a:t>
            </a:r>
          </a:p>
          <a:p>
            <a:pPr marL="285407" indent="-285407"/>
            <a:r>
              <a:rPr lang="en-GB" sz="1398" dirty="0">
                <a:solidFill>
                  <a:schemeClr val="tx1"/>
                </a:solidFill>
                <a:latin typeface="Calibri" panose="020F0502020204030204" pitchFamily="34" charset="0"/>
                <a:cs typeface="Calibri" panose="020F0502020204030204" pitchFamily="34" charset="0"/>
              </a:rPr>
              <a:t>RGMA, non-opening reads and LDZ changes occurring in the opening read window are managed differently where the class change estimated read has been generated</a:t>
            </a:r>
          </a:p>
          <a:p>
            <a:pPr marL="285407" indent="-285407"/>
            <a:r>
              <a:rPr lang="en-GB" sz="1398" dirty="0">
                <a:solidFill>
                  <a:schemeClr val="tx1"/>
                </a:solidFill>
                <a:latin typeface="Calibri" panose="020F0502020204030204" pitchFamily="34" charset="0"/>
                <a:cs typeface="Calibri" panose="020F0502020204030204" pitchFamily="34" charset="0"/>
              </a:rPr>
              <a:t>Opening Read performance for Shippers is impacted negatively as CDSP reports that an opening read has not been provided</a:t>
            </a:r>
          </a:p>
          <a:p>
            <a:pPr marL="285407" indent="-285407"/>
            <a:r>
              <a:rPr lang="en-GB" sz="1398" dirty="0">
                <a:solidFill>
                  <a:schemeClr val="tx1"/>
                </a:solidFill>
                <a:latin typeface="Calibri" panose="020F0502020204030204" pitchFamily="34" charset="0"/>
                <a:cs typeface="Calibri" panose="020F0502020204030204" pitchFamily="34" charset="0"/>
              </a:rPr>
              <a:t>Rejected Read performance for Shippers is impacted negatively </a:t>
            </a:r>
          </a:p>
          <a:p>
            <a:pPr marL="285407" indent="-285407"/>
            <a:endParaRPr lang="en-GB" sz="1398" dirty="0">
              <a:solidFill>
                <a:schemeClr val="tx1"/>
              </a:solidFill>
              <a:latin typeface="Calibri" panose="020F0502020204030204" pitchFamily="34" charset="0"/>
              <a:cs typeface="Calibri" panose="020F0502020204030204" pitchFamily="34" charset="0"/>
            </a:endParaRPr>
          </a:p>
          <a:p>
            <a:pPr marL="0" indent="0">
              <a:buNone/>
            </a:pPr>
            <a:r>
              <a:rPr lang="en-GB" sz="1398" dirty="0">
                <a:solidFill>
                  <a:schemeClr val="tx1"/>
                </a:solidFill>
                <a:latin typeface="Calibri" panose="020F0502020204030204" pitchFamily="34" charset="0"/>
                <a:cs typeface="Calibri" panose="020F0502020204030204" pitchFamily="34" charset="0"/>
              </a:rPr>
              <a:t>Shippers can currently re-issue the opening read as a replacement however this should follow the Shipper Agreed Read (SAR) process. The SAR process is in place so that both Shippers have agreed the new opening read before it is entered onto UKLink. This process also ensures that the end consumer is aware of the change to the opening read and can expect a revised bill from the outgoing Supplier.  </a:t>
            </a:r>
          </a:p>
          <a:p>
            <a:endParaRPr lang="en-GB" sz="1398"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9207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69E81-E8CE-4D46-9F0D-80E3A6619FC3}"/>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XRN5091 Reason to Descope </a:t>
            </a:r>
          </a:p>
        </p:txBody>
      </p:sp>
      <p:sp>
        <p:nvSpPr>
          <p:cNvPr id="3" name="TextBox 2">
            <a:extLst>
              <a:ext uri="{FF2B5EF4-FFF2-40B4-BE49-F238E27FC236}">
                <a16:creationId xmlns:a16="http://schemas.microsoft.com/office/drawing/2014/main" id="{9F38383F-6FF9-4F73-93B6-A001EDE8AC19}"/>
              </a:ext>
            </a:extLst>
          </p:cNvPr>
          <p:cNvSpPr txBox="1"/>
          <p:nvPr/>
        </p:nvSpPr>
        <p:spPr>
          <a:xfrm>
            <a:off x="514829" y="991112"/>
            <a:ext cx="7983711" cy="1955407"/>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GB" sz="1600" dirty="0">
                <a:latin typeface="Calibri" panose="020F0502020204030204"/>
              </a:rPr>
              <a:t>XRN5091 has major design impacts to CSSC as this is adding and amending the opening read window processes where there is a change of class</a:t>
            </a:r>
          </a:p>
          <a:p>
            <a:pPr marL="228600" lvl="0" indent="-228600">
              <a:lnSpc>
                <a:spcPct val="90000"/>
              </a:lnSpc>
              <a:spcBef>
                <a:spcPts val="1000"/>
              </a:spcBef>
              <a:buFont typeface="Arial" panose="020B0604020202020204" pitchFamily="34" charset="0"/>
              <a:buChar char="•"/>
            </a:pPr>
            <a:r>
              <a:rPr lang="en-GB" sz="1600" dirty="0">
                <a:latin typeface="Calibri" panose="020F0502020204030204"/>
              </a:rPr>
              <a:t>Time impact to redesign, amend the code and retest is not achievable alongside the CSSC timeline</a:t>
            </a:r>
          </a:p>
          <a:p>
            <a:pPr marL="228600" lvl="0" indent="-228600">
              <a:lnSpc>
                <a:spcPct val="90000"/>
              </a:lnSpc>
              <a:spcBef>
                <a:spcPts val="1000"/>
              </a:spcBef>
              <a:buFont typeface="Arial" panose="020B0604020202020204" pitchFamily="34" charset="0"/>
              <a:buChar char="•"/>
            </a:pPr>
            <a:r>
              <a:rPr lang="en-GB" sz="1600" dirty="0">
                <a:latin typeface="Calibri" panose="020F0502020204030204"/>
              </a:rPr>
              <a:t>Alternative Solutions were reviewed but none would mitigate the main customer impacts of this change</a:t>
            </a:r>
          </a:p>
          <a:p>
            <a:endParaRPr lang="en-GB" dirty="0"/>
          </a:p>
        </p:txBody>
      </p:sp>
    </p:spTree>
    <p:extLst>
      <p:ext uri="{BB962C8B-B14F-4D97-AF65-F5344CB8AC3E}">
        <p14:creationId xmlns:p14="http://schemas.microsoft.com/office/powerpoint/2010/main" val="120771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246B4B7-17F5-45CD-8E7B-3DDFE969CB76}"/>
              </a:ext>
            </a:extLst>
          </p:cNvPr>
          <p:cNvGrpSpPr/>
          <p:nvPr/>
        </p:nvGrpSpPr>
        <p:grpSpPr>
          <a:xfrm>
            <a:off x="1629096" y="162218"/>
            <a:ext cx="7206670" cy="3483935"/>
            <a:chOff x="1629096" y="162218"/>
            <a:chExt cx="7206670" cy="3483935"/>
          </a:xfrm>
        </p:grpSpPr>
        <p:sp>
          <p:nvSpPr>
            <p:cNvPr id="63" name="Rectangle 62">
              <a:extLst>
                <a:ext uri="{FF2B5EF4-FFF2-40B4-BE49-F238E27FC236}">
                  <a16:creationId xmlns:a16="http://schemas.microsoft.com/office/drawing/2014/main" id="{4FAA19E3-4F05-4736-9EE9-4742DF4EDD14}"/>
                </a:ext>
              </a:extLst>
            </p:cNvPr>
            <p:cNvSpPr/>
            <p:nvPr/>
          </p:nvSpPr>
          <p:spPr>
            <a:xfrm>
              <a:off x="7102852" y="513666"/>
              <a:ext cx="1732914" cy="3132486"/>
            </a:xfrm>
            <a:prstGeom prst="rect">
              <a:avLst/>
            </a:prstGeom>
            <a:solidFill>
              <a:schemeClr val="bg1">
                <a:lumMod val="95000"/>
              </a:schemeClr>
            </a:solidFill>
            <a:ln>
              <a:noFill/>
            </a:ln>
            <a:effectLst/>
          </p:spPr>
          <p:style>
            <a:lnRef idx="1">
              <a:schemeClr val="dk1"/>
            </a:lnRef>
            <a:fillRef idx="2">
              <a:schemeClr val="dk1"/>
            </a:fillRef>
            <a:effectRef idx="1">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rPr>
                <a:t>Regression Impacts to Estimation and Billing/Invoicing for XRN 5091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This will invoke further Regression in CSSC due to redesign of the SPA/RGMA/Reads processes.</a:t>
              </a:r>
            </a:p>
          </p:txBody>
        </p:sp>
        <p:sp>
          <p:nvSpPr>
            <p:cNvPr id="64" name="Rectangle 63">
              <a:extLst>
                <a:ext uri="{FF2B5EF4-FFF2-40B4-BE49-F238E27FC236}">
                  <a16:creationId xmlns:a16="http://schemas.microsoft.com/office/drawing/2014/main" id="{B0BAAD23-853E-4F00-A2C8-ABD68B0756B7}"/>
                </a:ext>
              </a:extLst>
            </p:cNvPr>
            <p:cNvSpPr/>
            <p:nvPr/>
          </p:nvSpPr>
          <p:spPr>
            <a:xfrm>
              <a:off x="5317176" y="513665"/>
              <a:ext cx="1732914" cy="3111173"/>
            </a:xfrm>
            <a:prstGeom prst="rect">
              <a:avLst/>
            </a:prstGeom>
            <a:solidFill>
              <a:schemeClr val="bg1">
                <a:lumMod val="95000"/>
              </a:schemeClr>
            </a:solidFill>
            <a:ln>
              <a:noFill/>
            </a:ln>
            <a:effectLst/>
          </p:spPr>
          <p:style>
            <a:lnRef idx="1">
              <a:schemeClr val="dk1"/>
            </a:lnRef>
            <a:fillRef idx="2">
              <a:schemeClr val="dk1"/>
            </a:fillRef>
            <a:effectRef idx="1">
              <a:schemeClr val="dk1"/>
            </a:effectRef>
            <a:fontRef idx="minor">
              <a:schemeClr val="dk1"/>
            </a:fontRef>
          </p:style>
          <p:txBody>
            <a:bodyPr rtlCol="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rPr>
                <a:t>Transfer Read window needs to be open for receiving Opening reads/non opening reads.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All the new rules for switch with class change (3 to 4 or 4 to 3) will have to be aligned to faster switching &amp; multiple open transfer read windows.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This will need a new design in CSSC.</a:t>
              </a:r>
            </a:p>
          </p:txBody>
        </p:sp>
        <p:sp>
          <p:nvSpPr>
            <p:cNvPr id="65" name="Rectangle 64">
              <a:extLst>
                <a:ext uri="{FF2B5EF4-FFF2-40B4-BE49-F238E27FC236}">
                  <a16:creationId xmlns:a16="http://schemas.microsoft.com/office/drawing/2014/main" id="{BCD4CC8F-CE92-4267-B080-3E63D58D0364}"/>
                </a:ext>
              </a:extLst>
            </p:cNvPr>
            <p:cNvSpPr/>
            <p:nvPr/>
          </p:nvSpPr>
          <p:spPr>
            <a:xfrm>
              <a:off x="3431757" y="513665"/>
              <a:ext cx="1796581" cy="3132487"/>
            </a:xfrm>
            <a:prstGeom prst="rect">
              <a:avLst/>
            </a:prstGeom>
            <a:solidFill>
              <a:schemeClr val="bg1">
                <a:lumMod val="95000"/>
              </a:schemeClr>
            </a:solidFill>
            <a:ln>
              <a:noFill/>
            </a:ln>
            <a:effectLst/>
          </p:spPr>
          <p:style>
            <a:lnRef idx="1">
              <a:schemeClr val="dk1"/>
            </a:lnRef>
            <a:fillRef idx="2">
              <a:schemeClr val="dk1"/>
            </a:fillRef>
            <a:effectRef idx="1">
              <a:schemeClr val="dk1"/>
            </a:effectRef>
            <a:fontRef idx="minor">
              <a:schemeClr val="dk1"/>
            </a:fontRef>
          </p:style>
          <p:txBody>
            <a:bodyPr rtlCol="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rPr>
                <a:t>RGMA requests with the appt. / read date (or processing date) within the transfer window, will follow the newer rules.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Current CSSC functionality does not check open transfers in previous class (they would have been estimated)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This will need a new design in CSSC.</a:t>
              </a:r>
            </a:p>
          </p:txBody>
        </p:sp>
        <p:sp>
          <p:nvSpPr>
            <p:cNvPr id="62" name="Rectangle 61">
              <a:extLst>
                <a:ext uri="{FF2B5EF4-FFF2-40B4-BE49-F238E27FC236}">
                  <a16:creationId xmlns:a16="http://schemas.microsoft.com/office/drawing/2014/main" id="{8738DCEC-24E5-419C-9E76-2196FFFE1714}"/>
                </a:ext>
              </a:extLst>
            </p:cNvPr>
            <p:cNvSpPr/>
            <p:nvPr/>
          </p:nvSpPr>
          <p:spPr>
            <a:xfrm>
              <a:off x="1629096" y="559832"/>
              <a:ext cx="1732914" cy="3086321"/>
            </a:xfrm>
            <a:prstGeom prst="rect">
              <a:avLst/>
            </a:prstGeom>
            <a:solidFill>
              <a:schemeClr val="bg1">
                <a:lumMod val="95000"/>
              </a:schemeClr>
            </a:solidFill>
            <a:ln>
              <a:noFill/>
            </a:ln>
            <a:effectLst/>
          </p:spPr>
          <p:style>
            <a:lnRef idx="1">
              <a:schemeClr val="dk1"/>
            </a:lnRef>
            <a:fillRef idx="2">
              <a:schemeClr val="dk1"/>
            </a:fillRef>
            <a:effectRef idx="1">
              <a:schemeClr val="dk1"/>
            </a:effectRef>
            <a:fontRef idx="minor">
              <a:schemeClr val="dk1"/>
            </a:fontRef>
          </p:style>
          <p:txBody>
            <a:bodyPr rtlCol="0" anchor="b"/>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rPr>
                <a:t>Addition of check for Shipper transfer / Re-confirmation with Class Change to &amp; from Class 3 / Class 4</a:t>
              </a:r>
              <a:br>
                <a:rPr kumimoji="0" lang="en-US"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rPr>
              </a:br>
              <a:r>
                <a:rPr kumimoji="0" lang="en-US"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rPr>
                <a:t>- Creation of a transfer window/at D+11, the reads will need to be estimated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This same functionality need to be assessed and added in CSS supplier switch (CSS_N_W_01) and shipper change workflow (CSS_N_W_02). </a:t>
              </a:r>
              <a:b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b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As part of CSS - the class change estimation of transfer read will need to be removed. </a:t>
              </a:r>
              <a:endParaRPr kumimoji="0" lang="en-US" sz="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srgbClr val="1D3E6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This will need a new design in CSSC.</a:t>
              </a:r>
            </a:p>
          </p:txBody>
        </p:sp>
        <p:sp>
          <p:nvSpPr>
            <p:cNvPr id="7" name="Rectangle 6">
              <a:extLst>
                <a:ext uri="{FF2B5EF4-FFF2-40B4-BE49-F238E27FC236}">
                  <a16:creationId xmlns:a16="http://schemas.microsoft.com/office/drawing/2014/main" id="{F7A3FDB9-C02A-4498-8928-A33057B06BBF}"/>
                </a:ext>
              </a:extLst>
            </p:cNvPr>
            <p:cNvSpPr/>
            <p:nvPr/>
          </p:nvSpPr>
          <p:spPr>
            <a:xfrm>
              <a:off x="1786895" y="178400"/>
              <a:ext cx="1303020" cy="25908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3E5AA8">
                      <a:lumMod val="75000"/>
                    </a:srgbClr>
                  </a:solidFill>
                  <a:effectLst/>
                  <a:uLnTx/>
                  <a:uFillTx/>
                  <a:latin typeface="Arial"/>
                  <a:ea typeface="+mn-ea"/>
                  <a:cs typeface="+mn-cs"/>
                </a:rPr>
                <a:t>SPA</a:t>
              </a:r>
            </a:p>
          </p:txBody>
        </p:sp>
        <p:cxnSp>
          <p:nvCxnSpPr>
            <p:cNvPr id="12" name="Straight Connector 11">
              <a:extLst>
                <a:ext uri="{FF2B5EF4-FFF2-40B4-BE49-F238E27FC236}">
                  <a16:creationId xmlns:a16="http://schemas.microsoft.com/office/drawing/2014/main" id="{EBD0D7E1-4A4B-41B1-B0B9-8E6A3AEB6E31}"/>
                </a:ext>
              </a:extLst>
            </p:cNvPr>
            <p:cNvCxnSpPr>
              <a:cxnSpLocks/>
            </p:cNvCxnSpPr>
            <p:nvPr/>
          </p:nvCxnSpPr>
          <p:spPr>
            <a:xfrm>
              <a:off x="3390903" y="170780"/>
              <a:ext cx="0" cy="3353471"/>
            </a:xfrm>
            <a:prstGeom prst="line">
              <a:avLst/>
            </a:prstGeom>
          </p:spPr>
          <p:style>
            <a:lnRef idx="1">
              <a:schemeClr val="accent5"/>
            </a:lnRef>
            <a:fillRef idx="0">
              <a:schemeClr val="accent5"/>
            </a:fillRef>
            <a:effectRef idx="0">
              <a:schemeClr val="accent5"/>
            </a:effectRef>
            <a:fontRef idx="minor">
              <a:schemeClr val="tx1"/>
            </a:fontRef>
          </p:style>
        </p:cxnSp>
        <p:cxnSp>
          <p:nvCxnSpPr>
            <p:cNvPr id="13" name="Straight Connector 12">
              <a:extLst>
                <a:ext uri="{FF2B5EF4-FFF2-40B4-BE49-F238E27FC236}">
                  <a16:creationId xmlns:a16="http://schemas.microsoft.com/office/drawing/2014/main" id="{A68F02E0-43B4-4A57-BB2F-19288E2D4E34}"/>
                </a:ext>
              </a:extLst>
            </p:cNvPr>
            <p:cNvCxnSpPr>
              <a:cxnSpLocks/>
            </p:cNvCxnSpPr>
            <p:nvPr/>
          </p:nvCxnSpPr>
          <p:spPr>
            <a:xfrm>
              <a:off x="5250183" y="162218"/>
              <a:ext cx="0" cy="3298532"/>
            </a:xfrm>
            <a:prstGeom prst="line">
              <a:avLst/>
            </a:prstGeom>
          </p:spPr>
          <p:style>
            <a:lnRef idx="1">
              <a:schemeClr val="accent5"/>
            </a:lnRef>
            <a:fillRef idx="0">
              <a:schemeClr val="accent5"/>
            </a:fillRef>
            <a:effectRef idx="0">
              <a:schemeClr val="accent5"/>
            </a:effectRef>
            <a:fontRef idx="minor">
              <a:schemeClr val="tx1"/>
            </a:fontRef>
          </p:style>
        </p:cxnSp>
        <p:cxnSp>
          <p:nvCxnSpPr>
            <p:cNvPr id="14" name="Straight Connector 13">
              <a:extLst>
                <a:ext uri="{FF2B5EF4-FFF2-40B4-BE49-F238E27FC236}">
                  <a16:creationId xmlns:a16="http://schemas.microsoft.com/office/drawing/2014/main" id="{05C13838-CC77-4264-B62E-437B0C8734A2}"/>
                </a:ext>
              </a:extLst>
            </p:cNvPr>
            <p:cNvCxnSpPr>
              <a:cxnSpLocks/>
            </p:cNvCxnSpPr>
            <p:nvPr/>
          </p:nvCxnSpPr>
          <p:spPr>
            <a:xfrm>
              <a:off x="7050093" y="162218"/>
              <a:ext cx="0" cy="3298532"/>
            </a:xfrm>
            <a:prstGeom prst="line">
              <a:avLst/>
            </a:prstGeom>
          </p:spPr>
          <p:style>
            <a:lnRef idx="1">
              <a:schemeClr val="accent5"/>
            </a:lnRef>
            <a:fillRef idx="0">
              <a:schemeClr val="accent5"/>
            </a:fillRef>
            <a:effectRef idx="0">
              <a:schemeClr val="accent5"/>
            </a:effectRef>
            <a:fontRef idx="minor">
              <a:schemeClr val="tx1"/>
            </a:fontRef>
          </p:style>
        </p:cxnSp>
        <p:sp>
          <p:nvSpPr>
            <p:cNvPr id="15" name="Rectangle 14">
              <a:extLst>
                <a:ext uri="{FF2B5EF4-FFF2-40B4-BE49-F238E27FC236}">
                  <a16:creationId xmlns:a16="http://schemas.microsoft.com/office/drawing/2014/main" id="{688207E8-FDA5-47B5-91C0-CAB03BDC4F5F}"/>
                </a:ext>
              </a:extLst>
            </p:cNvPr>
            <p:cNvSpPr/>
            <p:nvPr/>
          </p:nvSpPr>
          <p:spPr>
            <a:xfrm>
              <a:off x="3592833" y="171722"/>
              <a:ext cx="1303020" cy="25908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3E5AA8">
                      <a:lumMod val="75000"/>
                    </a:srgbClr>
                  </a:solidFill>
                  <a:effectLst/>
                  <a:uLnTx/>
                  <a:uFillTx/>
                  <a:latin typeface="Arial"/>
                  <a:ea typeface="+mn-ea"/>
                  <a:cs typeface="+mn-cs"/>
                </a:rPr>
                <a:t>RGMA/AQ</a:t>
              </a:r>
            </a:p>
          </p:txBody>
        </p:sp>
        <p:sp>
          <p:nvSpPr>
            <p:cNvPr id="16" name="Rectangle 15">
              <a:extLst>
                <a:ext uri="{FF2B5EF4-FFF2-40B4-BE49-F238E27FC236}">
                  <a16:creationId xmlns:a16="http://schemas.microsoft.com/office/drawing/2014/main" id="{EDDE944F-5FFF-4BAB-953D-1BB79AFE2B41}"/>
                </a:ext>
              </a:extLst>
            </p:cNvPr>
            <p:cNvSpPr/>
            <p:nvPr/>
          </p:nvSpPr>
          <p:spPr>
            <a:xfrm>
              <a:off x="5497832" y="170780"/>
              <a:ext cx="1303020" cy="25908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3E5AA8">
                      <a:lumMod val="75000"/>
                    </a:srgbClr>
                  </a:solidFill>
                  <a:effectLst/>
                  <a:uLnTx/>
                  <a:uFillTx/>
                  <a:latin typeface="Arial"/>
                  <a:ea typeface="+mn-ea"/>
                  <a:cs typeface="+mn-cs"/>
                </a:rPr>
                <a:t>Reads</a:t>
              </a:r>
            </a:p>
          </p:txBody>
        </p:sp>
        <p:sp>
          <p:nvSpPr>
            <p:cNvPr id="17" name="Rectangle 16">
              <a:extLst>
                <a:ext uri="{FF2B5EF4-FFF2-40B4-BE49-F238E27FC236}">
                  <a16:creationId xmlns:a16="http://schemas.microsoft.com/office/drawing/2014/main" id="{7A0B4CDE-134F-49FF-94DE-986193343768}"/>
                </a:ext>
              </a:extLst>
            </p:cNvPr>
            <p:cNvSpPr/>
            <p:nvPr/>
          </p:nvSpPr>
          <p:spPr>
            <a:xfrm>
              <a:off x="7223763" y="162218"/>
              <a:ext cx="1303020" cy="259080"/>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rgbClr val="3E5AA8">
                      <a:lumMod val="75000"/>
                    </a:srgbClr>
                  </a:solidFill>
                  <a:effectLst/>
                  <a:uLnTx/>
                  <a:uFillTx/>
                  <a:latin typeface="Arial"/>
                  <a:ea typeface="+mn-ea"/>
                  <a:cs typeface="+mn-cs"/>
                </a:rPr>
                <a:t>Billing/Inv.</a:t>
              </a:r>
            </a:p>
          </p:txBody>
        </p:sp>
        <p:sp>
          <p:nvSpPr>
            <p:cNvPr id="50" name="Oval 49">
              <a:extLst>
                <a:ext uri="{FF2B5EF4-FFF2-40B4-BE49-F238E27FC236}">
                  <a16:creationId xmlns:a16="http://schemas.microsoft.com/office/drawing/2014/main" id="{78415621-3E2B-430B-BB1E-AFC57AB4F0AD}"/>
                </a:ext>
              </a:extLst>
            </p:cNvPr>
            <p:cNvSpPr/>
            <p:nvPr/>
          </p:nvSpPr>
          <p:spPr>
            <a:xfrm>
              <a:off x="3082713" y="1368374"/>
              <a:ext cx="144000" cy="1440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2" name="Oval 51">
              <a:extLst>
                <a:ext uri="{FF2B5EF4-FFF2-40B4-BE49-F238E27FC236}">
                  <a16:creationId xmlns:a16="http://schemas.microsoft.com/office/drawing/2014/main" id="{00E614DD-1B91-4C34-BF16-5BF3484A0B4F}"/>
                </a:ext>
              </a:extLst>
            </p:cNvPr>
            <p:cNvSpPr/>
            <p:nvPr/>
          </p:nvSpPr>
          <p:spPr>
            <a:xfrm>
              <a:off x="2119208" y="1368374"/>
              <a:ext cx="144000" cy="144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3" name="Oval 52">
              <a:extLst>
                <a:ext uri="{FF2B5EF4-FFF2-40B4-BE49-F238E27FC236}">
                  <a16:creationId xmlns:a16="http://schemas.microsoft.com/office/drawing/2014/main" id="{5BEE070D-9D90-4317-A5A2-DD8AA38E0539}"/>
                </a:ext>
              </a:extLst>
            </p:cNvPr>
            <p:cNvSpPr/>
            <p:nvPr/>
          </p:nvSpPr>
          <p:spPr>
            <a:xfrm>
              <a:off x="6067216" y="1368374"/>
              <a:ext cx="144000" cy="144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4" name="Oval 53">
              <a:extLst>
                <a:ext uri="{FF2B5EF4-FFF2-40B4-BE49-F238E27FC236}">
                  <a16:creationId xmlns:a16="http://schemas.microsoft.com/office/drawing/2014/main" id="{382F1244-351D-4557-8093-0567E9AFE2F1}"/>
                </a:ext>
              </a:extLst>
            </p:cNvPr>
            <p:cNvSpPr/>
            <p:nvPr/>
          </p:nvSpPr>
          <p:spPr>
            <a:xfrm>
              <a:off x="4203490" y="1368374"/>
              <a:ext cx="144000" cy="1440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5" name="Oval 54">
              <a:extLst>
                <a:ext uri="{FF2B5EF4-FFF2-40B4-BE49-F238E27FC236}">
                  <a16:creationId xmlns:a16="http://schemas.microsoft.com/office/drawing/2014/main" id="{ADF815B8-3ACC-44AB-9D1E-F5F937F7C3B9}"/>
                </a:ext>
              </a:extLst>
            </p:cNvPr>
            <p:cNvSpPr/>
            <p:nvPr/>
          </p:nvSpPr>
          <p:spPr>
            <a:xfrm>
              <a:off x="6841702" y="1361819"/>
              <a:ext cx="144000" cy="1440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6" name="Oval 55">
              <a:extLst>
                <a:ext uri="{FF2B5EF4-FFF2-40B4-BE49-F238E27FC236}">
                  <a16:creationId xmlns:a16="http://schemas.microsoft.com/office/drawing/2014/main" id="{2DAAE486-1C14-4959-9A80-2C82700AB77B}"/>
                </a:ext>
              </a:extLst>
            </p:cNvPr>
            <p:cNvSpPr/>
            <p:nvPr/>
          </p:nvSpPr>
          <p:spPr>
            <a:xfrm>
              <a:off x="8647641" y="1368374"/>
              <a:ext cx="144000" cy="1440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57" name="Oval 56">
              <a:extLst>
                <a:ext uri="{FF2B5EF4-FFF2-40B4-BE49-F238E27FC236}">
                  <a16:creationId xmlns:a16="http://schemas.microsoft.com/office/drawing/2014/main" id="{7C3A334F-5DF6-4CA3-A2FE-6FEA2C971472}"/>
                </a:ext>
              </a:extLst>
            </p:cNvPr>
            <p:cNvSpPr/>
            <p:nvPr/>
          </p:nvSpPr>
          <p:spPr>
            <a:xfrm>
              <a:off x="7555971" y="1368374"/>
              <a:ext cx="144000" cy="1440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69" name="Oval 68">
              <a:extLst>
                <a:ext uri="{FF2B5EF4-FFF2-40B4-BE49-F238E27FC236}">
                  <a16:creationId xmlns:a16="http://schemas.microsoft.com/office/drawing/2014/main" id="{C238B3A9-AF75-4A8A-819D-405FFCF17C9F}"/>
                </a:ext>
              </a:extLst>
            </p:cNvPr>
            <p:cNvSpPr/>
            <p:nvPr/>
          </p:nvSpPr>
          <p:spPr>
            <a:xfrm>
              <a:off x="3491304" y="1368374"/>
              <a:ext cx="144000" cy="144000"/>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grpSp>
      <p:sp>
        <p:nvSpPr>
          <p:cNvPr id="2" name="Title 1">
            <a:extLst>
              <a:ext uri="{FF2B5EF4-FFF2-40B4-BE49-F238E27FC236}">
                <a16:creationId xmlns:a16="http://schemas.microsoft.com/office/drawing/2014/main" id="{927AC48E-9F2D-4C5B-9E38-48F9D359A851}"/>
              </a:ext>
            </a:extLst>
          </p:cNvPr>
          <p:cNvSpPr>
            <a:spLocks noGrp="1"/>
          </p:cNvSpPr>
          <p:nvPr>
            <p:ph type="title"/>
          </p:nvPr>
        </p:nvSpPr>
        <p:spPr>
          <a:xfrm>
            <a:off x="20642" y="206375"/>
            <a:ext cx="1752600" cy="637580"/>
          </a:xfrm>
        </p:spPr>
        <p:txBody>
          <a:bodyPr>
            <a:noAutofit/>
          </a:bodyPr>
          <a:lstStyle/>
          <a:p>
            <a:pPr algn="l"/>
            <a:r>
              <a:rPr lang="en-GB" sz="2400" dirty="0"/>
              <a:t>5091 impacts</a:t>
            </a:r>
          </a:p>
        </p:txBody>
      </p:sp>
      <p:sp>
        <p:nvSpPr>
          <p:cNvPr id="46" name="TextBox 45">
            <a:extLst>
              <a:ext uri="{FF2B5EF4-FFF2-40B4-BE49-F238E27FC236}">
                <a16:creationId xmlns:a16="http://schemas.microsoft.com/office/drawing/2014/main" id="{63199D83-B2C1-4BFE-99F4-C5346B8D46C9}"/>
              </a:ext>
            </a:extLst>
          </p:cNvPr>
          <p:cNvSpPr txBox="1"/>
          <p:nvPr/>
        </p:nvSpPr>
        <p:spPr>
          <a:xfrm>
            <a:off x="-38603" y="932462"/>
            <a:ext cx="1752600"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There are a number of Process and Technical design changes required in UKLINK due to XRN 5091 which impact critical CSSC processes and rules.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Primary impacts to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Transfer Read Window</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Estimation logic</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Confirmation Workflows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Additional Activity within Transfer Read window (as a result of 5091 changes)</a:t>
            </a:r>
          </a:p>
        </p:txBody>
      </p:sp>
      <p:graphicFrame>
        <p:nvGraphicFramePr>
          <p:cNvPr id="48" name="Table 47">
            <a:extLst>
              <a:ext uri="{FF2B5EF4-FFF2-40B4-BE49-F238E27FC236}">
                <a16:creationId xmlns:a16="http://schemas.microsoft.com/office/drawing/2014/main" id="{B60A9BA4-F635-44DE-B1F5-9A7DA11AD6F7}"/>
              </a:ext>
            </a:extLst>
          </p:cNvPr>
          <p:cNvGraphicFramePr>
            <a:graphicFrameLocks noGrp="1"/>
          </p:cNvGraphicFramePr>
          <p:nvPr/>
        </p:nvGraphicFramePr>
        <p:xfrm>
          <a:off x="1492953" y="6691"/>
          <a:ext cx="7298688" cy="1308304"/>
        </p:xfrm>
        <a:graphic>
          <a:graphicData uri="http://schemas.openxmlformats.org/drawingml/2006/table">
            <a:tbl>
              <a:tblPr/>
              <a:tblGrid>
                <a:gridCol w="186191">
                  <a:extLst>
                    <a:ext uri="{9D8B030D-6E8A-4147-A177-3AD203B41FA5}">
                      <a16:colId xmlns:a16="http://schemas.microsoft.com/office/drawing/2014/main" val="3268466433"/>
                    </a:ext>
                  </a:extLst>
                </a:gridCol>
                <a:gridCol w="186191">
                  <a:extLst>
                    <a:ext uri="{9D8B030D-6E8A-4147-A177-3AD203B41FA5}">
                      <a16:colId xmlns:a16="http://schemas.microsoft.com/office/drawing/2014/main" val="3145926222"/>
                    </a:ext>
                  </a:extLst>
                </a:gridCol>
                <a:gridCol w="186191">
                  <a:extLst>
                    <a:ext uri="{9D8B030D-6E8A-4147-A177-3AD203B41FA5}">
                      <a16:colId xmlns:a16="http://schemas.microsoft.com/office/drawing/2014/main" val="1433016024"/>
                    </a:ext>
                  </a:extLst>
                </a:gridCol>
                <a:gridCol w="186191">
                  <a:extLst>
                    <a:ext uri="{9D8B030D-6E8A-4147-A177-3AD203B41FA5}">
                      <a16:colId xmlns:a16="http://schemas.microsoft.com/office/drawing/2014/main" val="1284537919"/>
                    </a:ext>
                  </a:extLst>
                </a:gridCol>
                <a:gridCol w="235842">
                  <a:extLst>
                    <a:ext uri="{9D8B030D-6E8A-4147-A177-3AD203B41FA5}">
                      <a16:colId xmlns:a16="http://schemas.microsoft.com/office/drawing/2014/main" val="4246312798"/>
                    </a:ext>
                  </a:extLst>
                </a:gridCol>
                <a:gridCol w="186191">
                  <a:extLst>
                    <a:ext uri="{9D8B030D-6E8A-4147-A177-3AD203B41FA5}">
                      <a16:colId xmlns:a16="http://schemas.microsoft.com/office/drawing/2014/main" val="2194263299"/>
                    </a:ext>
                  </a:extLst>
                </a:gridCol>
                <a:gridCol w="186191">
                  <a:extLst>
                    <a:ext uri="{9D8B030D-6E8A-4147-A177-3AD203B41FA5}">
                      <a16:colId xmlns:a16="http://schemas.microsoft.com/office/drawing/2014/main" val="3210203729"/>
                    </a:ext>
                  </a:extLst>
                </a:gridCol>
                <a:gridCol w="186191">
                  <a:extLst>
                    <a:ext uri="{9D8B030D-6E8A-4147-A177-3AD203B41FA5}">
                      <a16:colId xmlns:a16="http://schemas.microsoft.com/office/drawing/2014/main" val="3983656070"/>
                    </a:ext>
                  </a:extLst>
                </a:gridCol>
                <a:gridCol w="186191">
                  <a:extLst>
                    <a:ext uri="{9D8B030D-6E8A-4147-A177-3AD203B41FA5}">
                      <a16:colId xmlns:a16="http://schemas.microsoft.com/office/drawing/2014/main" val="1682544086"/>
                    </a:ext>
                  </a:extLst>
                </a:gridCol>
                <a:gridCol w="186191">
                  <a:extLst>
                    <a:ext uri="{9D8B030D-6E8A-4147-A177-3AD203B41FA5}">
                      <a16:colId xmlns:a16="http://schemas.microsoft.com/office/drawing/2014/main" val="2073595156"/>
                    </a:ext>
                  </a:extLst>
                </a:gridCol>
                <a:gridCol w="186191">
                  <a:extLst>
                    <a:ext uri="{9D8B030D-6E8A-4147-A177-3AD203B41FA5}">
                      <a16:colId xmlns:a16="http://schemas.microsoft.com/office/drawing/2014/main" val="1324102744"/>
                    </a:ext>
                  </a:extLst>
                </a:gridCol>
                <a:gridCol w="186191">
                  <a:extLst>
                    <a:ext uri="{9D8B030D-6E8A-4147-A177-3AD203B41FA5}">
                      <a16:colId xmlns:a16="http://schemas.microsoft.com/office/drawing/2014/main" val="3460549355"/>
                    </a:ext>
                  </a:extLst>
                </a:gridCol>
                <a:gridCol w="186191">
                  <a:extLst>
                    <a:ext uri="{9D8B030D-6E8A-4147-A177-3AD203B41FA5}">
                      <a16:colId xmlns:a16="http://schemas.microsoft.com/office/drawing/2014/main" val="2161909324"/>
                    </a:ext>
                  </a:extLst>
                </a:gridCol>
                <a:gridCol w="186191">
                  <a:extLst>
                    <a:ext uri="{9D8B030D-6E8A-4147-A177-3AD203B41FA5}">
                      <a16:colId xmlns:a16="http://schemas.microsoft.com/office/drawing/2014/main" val="1727955962"/>
                    </a:ext>
                  </a:extLst>
                </a:gridCol>
                <a:gridCol w="186191">
                  <a:extLst>
                    <a:ext uri="{9D8B030D-6E8A-4147-A177-3AD203B41FA5}">
                      <a16:colId xmlns:a16="http://schemas.microsoft.com/office/drawing/2014/main" val="2954988210"/>
                    </a:ext>
                  </a:extLst>
                </a:gridCol>
                <a:gridCol w="186191">
                  <a:extLst>
                    <a:ext uri="{9D8B030D-6E8A-4147-A177-3AD203B41FA5}">
                      <a16:colId xmlns:a16="http://schemas.microsoft.com/office/drawing/2014/main" val="3924682737"/>
                    </a:ext>
                  </a:extLst>
                </a:gridCol>
                <a:gridCol w="186191">
                  <a:extLst>
                    <a:ext uri="{9D8B030D-6E8A-4147-A177-3AD203B41FA5}">
                      <a16:colId xmlns:a16="http://schemas.microsoft.com/office/drawing/2014/main" val="3277522564"/>
                    </a:ext>
                  </a:extLst>
                </a:gridCol>
                <a:gridCol w="186191">
                  <a:extLst>
                    <a:ext uri="{9D8B030D-6E8A-4147-A177-3AD203B41FA5}">
                      <a16:colId xmlns:a16="http://schemas.microsoft.com/office/drawing/2014/main" val="3097404158"/>
                    </a:ext>
                  </a:extLst>
                </a:gridCol>
                <a:gridCol w="186191">
                  <a:extLst>
                    <a:ext uri="{9D8B030D-6E8A-4147-A177-3AD203B41FA5}">
                      <a16:colId xmlns:a16="http://schemas.microsoft.com/office/drawing/2014/main" val="3996258836"/>
                    </a:ext>
                  </a:extLst>
                </a:gridCol>
                <a:gridCol w="186191">
                  <a:extLst>
                    <a:ext uri="{9D8B030D-6E8A-4147-A177-3AD203B41FA5}">
                      <a16:colId xmlns:a16="http://schemas.microsoft.com/office/drawing/2014/main" val="4184789035"/>
                    </a:ext>
                  </a:extLst>
                </a:gridCol>
                <a:gridCol w="186191">
                  <a:extLst>
                    <a:ext uri="{9D8B030D-6E8A-4147-A177-3AD203B41FA5}">
                      <a16:colId xmlns:a16="http://schemas.microsoft.com/office/drawing/2014/main" val="681123540"/>
                    </a:ext>
                  </a:extLst>
                </a:gridCol>
                <a:gridCol w="186191">
                  <a:extLst>
                    <a:ext uri="{9D8B030D-6E8A-4147-A177-3AD203B41FA5}">
                      <a16:colId xmlns:a16="http://schemas.microsoft.com/office/drawing/2014/main" val="3105631849"/>
                    </a:ext>
                  </a:extLst>
                </a:gridCol>
                <a:gridCol w="186191">
                  <a:extLst>
                    <a:ext uri="{9D8B030D-6E8A-4147-A177-3AD203B41FA5}">
                      <a16:colId xmlns:a16="http://schemas.microsoft.com/office/drawing/2014/main" val="170013387"/>
                    </a:ext>
                  </a:extLst>
                </a:gridCol>
                <a:gridCol w="186191">
                  <a:extLst>
                    <a:ext uri="{9D8B030D-6E8A-4147-A177-3AD203B41FA5}">
                      <a16:colId xmlns:a16="http://schemas.microsoft.com/office/drawing/2014/main" val="715957447"/>
                    </a:ext>
                  </a:extLst>
                </a:gridCol>
                <a:gridCol w="186191">
                  <a:extLst>
                    <a:ext uri="{9D8B030D-6E8A-4147-A177-3AD203B41FA5}">
                      <a16:colId xmlns:a16="http://schemas.microsoft.com/office/drawing/2014/main" val="205481106"/>
                    </a:ext>
                  </a:extLst>
                </a:gridCol>
                <a:gridCol w="186191">
                  <a:extLst>
                    <a:ext uri="{9D8B030D-6E8A-4147-A177-3AD203B41FA5}">
                      <a16:colId xmlns:a16="http://schemas.microsoft.com/office/drawing/2014/main" val="131382451"/>
                    </a:ext>
                  </a:extLst>
                </a:gridCol>
                <a:gridCol w="186191">
                  <a:extLst>
                    <a:ext uri="{9D8B030D-6E8A-4147-A177-3AD203B41FA5}">
                      <a16:colId xmlns:a16="http://schemas.microsoft.com/office/drawing/2014/main" val="1929161812"/>
                    </a:ext>
                  </a:extLst>
                </a:gridCol>
                <a:gridCol w="211017">
                  <a:extLst>
                    <a:ext uri="{9D8B030D-6E8A-4147-A177-3AD203B41FA5}">
                      <a16:colId xmlns:a16="http://schemas.microsoft.com/office/drawing/2014/main" val="1033962233"/>
                    </a:ext>
                  </a:extLst>
                </a:gridCol>
                <a:gridCol w="186191">
                  <a:extLst>
                    <a:ext uri="{9D8B030D-6E8A-4147-A177-3AD203B41FA5}">
                      <a16:colId xmlns:a16="http://schemas.microsoft.com/office/drawing/2014/main" val="3121393631"/>
                    </a:ext>
                  </a:extLst>
                </a:gridCol>
                <a:gridCol w="186191">
                  <a:extLst>
                    <a:ext uri="{9D8B030D-6E8A-4147-A177-3AD203B41FA5}">
                      <a16:colId xmlns:a16="http://schemas.microsoft.com/office/drawing/2014/main" val="853437605"/>
                    </a:ext>
                  </a:extLst>
                </a:gridCol>
                <a:gridCol w="186191">
                  <a:extLst>
                    <a:ext uri="{9D8B030D-6E8A-4147-A177-3AD203B41FA5}">
                      <a16:colId xmlns:a16="http://schemas.microsoft.com/office/drawing/2014/main" val="3249296749"/>
                    </a:ext>
                  </a:extLst>
                </a:gridCol>
                <a:gridCol w="186191">
                  <a:extLst>
                    <a:ext uri="{9D8B030D-6E8A-4147-A177-3AD203B41FA5}">
                      <a16:colId xmlns:a16="http://schemas.microsoft.com/office/drawing/2014/main" val="450599989"/>
                    </a:ext>
                  </a:extLst>
                </a:gridCol>
                <a:gridCol w="186191">
                  <a:extLst>
                    <a:ext uri="{9D8B030D-6E8A-4147-A177-3AD203B41FA5}">
                      <a16:colId xmlns:a16="http://schemas.microsoft.com/office/drawing/2014/main" val="940661912"/>
                    </a:ext>
                  </a:extLst>
                </a:gridCol>
                <a:gridCol w="186191">
                  <a:extLst>
                    <a:ext uri="{9D8B030D-6E8A-4147-A177-3AD203B41FA5}">
                      <a16:colId xmlns:a16="http://schemas.microsoft.com/office/drawing/2014/main" val="217499499"/>
                    </a:ext>
                  </a:extLst>
                </a:gridCol>
                <a:gridCol w="186191">
                  <a:extLst>
                    <a:ext uri="{9D8B030D-6E8A-4147-A177-3AD203B41FA5}">
                      <a16:colId xmlns:a16="http://schemas.microsoft.com/office/drawing/2014/main" val="3893224835"/>
                    </a:ext>
                  </a:extLst>
                </a:gridCol>
                <a:gridCol w="235842">
                  <a:extLst>
                    <a:ext uri="{9D8B030D-6E8A-4147-A177-3AD203B41FA5}">
                      <a16:colId xmlns:a16="http://schemas.microsoft.com/office/drawing/2014/main" val="1788119363"/>
                    </a:ext>
                  </a:extLst>
                </a:gridCol>
                <a:gridCol w="235842">
                  <a:extLst>
                    <a:ext uri="{9D8B030D-6E8A-4147-A177-3AD203B41FA5}">
                      <a16:colId xmlns:a16="http://schemas.microsoft.com/office/drawing/2014/main" val="951424871"/>
                    </a:ext>
                  </a:extLst>
                </a:gridCol>
                <a:gridCol w="235842">
                  <a:extLst>
                    <a:ext uri="{9D8B030D-6E8A-4147-A177-3AD203B41FA5}">
                      <a16:colId xmlns:a16="http://schemas.microsoft.com/office/drawing/2014/main" val="2285256331"/>
                    </a:ext>
                  </a:extLst>
                </a:gridCol>
              </a:tblGrid>
              <a:tr h="160691">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rowSpan="3">
                  <a:txBody>
                    <a:bodyPr/>
                    <a:lstStyle/>
                    <a:p>
                      <a:pPr algn="l" fontAlgn="b"/>
                      <a:r>
                        <a:rPr lang="en-GB" sz="800" b="0" i="0" u="none" strike="noStrike">
                          <a:solidFill>
                            <a:srgbClr val="000000"/>
                          </a:solidFill>
                          <a:effectLst/>
                          <a:latin typeface="Calibri" panose="020F0502020204030204" pitchFamily="34" charset="0"/>
                        </a:rPr>
                        <a:t>Contract Change</a:t>
                      </a:r>
                    </a:p>
                  </a:txBody>
                  <a:tcPr marL="6350" marR="6350" marT="6350" marB="0" vert="vert27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rowSpan="3">
                  <a:txBody>
                    <a:bodyPr/>
                    <a:lstStyle/>
                    <a:p>
                      <a:pPr algn="l" fontAlgn="b"/>
                      <a:r>
                        <a:rPr lang="en-GB" sz="800" b="0" i="0" u="none" strike="noStrike" dirty="0">
                          <a:solidFill>
                            <a:srgbClr val="000000"/>
                          </a:solidFill>
                          <a:effectLst/>
                          <a:latin typeface="Calibri" panose="020F0502020204030204" pitchFamily="34" charset="0"/>
                        </a:rPr>
                        <a:t>Capacity Billing</a:t>
                      </a:r>
                    </a:p>
                  </a:txBody>
                  <a:tcPr marL="6350" marR="6350" marT="6350" marB="0" vert="vert270" anchor="b">
                    <a:lnL>
                      <a:noFill/>
                    </a:lnL>
                    <a:lnR>
                      <a:noFill/>
                    </a:lnR>
                    <a:lnT>
                      <a:noFill/>
                    </a:lnT>
                    <a:lnB>
                      <a:noFill/>
                    </a:lnB>
                  </a:tcPr>
                </a:tc>
                <a:tc rowSpan="3">
                  <a:txBody>
                    <a:bodyPr/>
                    <a:lstStyle/>
                    <a:p>
                      <a:pPr algn="l" fontAlgn="b"/>
                      <a:r>
                        <a:rPr lang="en-GB" sz="800" b="0" i="0" u="none" strike="noStrike" dirty="0">
                          <a:solidFill>
                            <a:srgbClr val="000000"/>
                          </a:solidFill>
                          <a:effectLst/>
                          <a:latin typeface="Calibri" panose="020F0502020204030204" pitchFamily="34" charset="0"/>
                        </a:rPr>
                        <a:t>Commodity Billing </a:t>
                      </a:r>
                    </a:p>
                  </a:txBody>
                  <a:tcPr marL="6350" marR="6350" marT="6350" marB="0" vert="vert270" anchor="b">
                    <a:lnL>
                      <a:noFill/>
                    </a:lnL>
                    <a:lnR>
                      <a:noFill/>
                    </a:lnR>
                    <a:lnT>
                      <a:noFill/>
                    </a:lnT>
                    <a:lnB>
                      <a:noFill/>
                    </a:lnB>
                  </a:tcPr>
                </a:tc>
                <a:tc rowSpan="3">
                  <a:txBody>
                    <a:bodyPr/>
                    <a:lstStyle/>
                    <a:p>
                      <a:pPr algn="l" fontAlgn="b"/>
                      <a:r>
                        <a:rPr lang="en-GB" sz="800" b="0" i="0" u="none" strike="noStrike" dirty="0">
                          <a:solidFill>
                            <a:srgbClr val="000000"/>
                          </a:solidFill>
                          <a:effectLst/>
                          <a:latin typeface="Calibri" panose="020F0502020204030204" pitchFamily="34" charset="0"/>
                        </a:rPr>
                        <a:t>Amendment Billing</a:t>
                      </a:r>
                    </a:p>
                  </a:txBody>
                  <a:tcPr marL="6350" marR="6350" marT="6350" marB="0" vert="vert270" anchor="b">
                    <a:lnL>
                      <a:noFill/>
                    </a:lnL>
                    <a:lnR>
                      <a:noFill/>
                    </a:lnR>
                    <a:lnT>
                      <a:noFill/>
                    </a:lnT>
                    <a:lnB>
                      <a:noFill/>
                    </a:lnB>
                  </a:tcPr>
                </a:tc>
                <a:extLst>
                  <a:ext uri="{0D108BD9-81ED-4DB2-BD59-A6C34878D82A}">
                    <a16:rowId xmlns:a16="http://schemas.microsoft.com/office/drawing/2014/main" val="2139729371"/>
                  </a:ext>
                </a:extLst>
              </a:tr>
              <a:tr h="160691">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dirty="0">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vMerge="1">
                  <a:txBody>
                    <a:bodyPr/>
                    <a:lstStyle/>
                    <a:p>
                      <a:endParaRPr lang="en-GB"/>
                    </a:p>
                  </a:txBody>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rowSpan="2" gridSpan="2">
                  <a:txBody>
                    <a:bodyPr/>
                    <a:lstStyle/>
                    <a:p>
                      <a:pPr algn="l" fontAlgn="b"/>
                      <a:r>
                        <a:rPr lang="en-GB" sz="800" b="0" i="0" u="none" strike="noStrike">
                          <a:solidFill>
                            <a:srgbClr val="000000"/>
                          </a:solidFill>
                          <a:effectLst/>
                          <a:latin typeface="Calibri" panose="020F0502020204030204" pitchFamily="34" charset="0"/>
                        </a:rPr>
                        <a:t>DM Read Upload</a:t>
                      </a:r>
                    </a:p>
                  </a:txBody>
                  <a:tcPr marL="6350" marR="6350" marT="6350" marB="0" vert="vert270" anchor="b">
                    <a:lnL>
                      <a:noFill/>
                    </a:lnL>
                    <a:lnR>
                      <a:noFill/>
                    </a:lnR>
                    <a:lnT>
                      <a:noFill/>
                    </a:lnT>
                    <a:lnB>
                      <a:noFill/>
                    </a:lnB>
                  </a:tcPr>
                </a:tc>
                <a:tc rowSpan="2" hMerge="1">
                  <a:txBody>
                    <a:bodyPr/>
                    <a:lstStyle/>
                    <a:p>
                      <a:endParaRPr lang="en-GB"/>
                    </a:p>
                  </a:txBody>
                  <a:tcPr/>
                </a:tc>
                <a:tc rowSpan="2" gridSpan="2">
                  <a:txBody>
                    <a:bodyPr/>
                    <a:lstStyle/>
                    <a:p>
                      <a:pPr algn="l" fontAlgn="b"/>
                      <a:r>
                        <a:rPr lang="en-GB" sz="800" b="0" i="0" u="none" strike="noStrike" dirty="0">
                          <a:solidFill>
                            <a:srgbClr val="000000"/>
                          </a:solidFill>
                          <a:effectLst/>
                          <a:latin typeface="Calibri" panose="020F0502020204030204" pitchFamily="34" charset="0"/>
                        </a:rPr>
                        <a:t>NDM Read Upload</a:t>
                      </a:r>
                    </a:p>
                  </a:txBody>
                  <a:tcPr marL="6350" marR="6350" marT="6350" marB="0" vert="vert270" anchor="b">
                    <a:lnL>
                      <a:noFill/>
                    </a:lnL>
                    <a:lnR>
                      <a:noFill/>
                    </a:lnR>
                    <a:lnT>
                      <a:noFill/>
                    </a:lnT>
                    <a:lnB>
                      <a:noFill/>
                    </a:lnB>
                  </a:tcPr>
                </a:tc>
                <a:tc rowSpan="2" hMerge="1">
                  <a:txBody>
                    <a:bodyPr/>
                    <a:lstStyle/>
                    <a:p>
                      <a:endParaRPr lang="en-GB"/>
                    </a:p>
                  </a:txBody>
                  <a:tcPr/>
                </a:tc>
                <a:tc rowSpan="2" gridSpan="2">
                  <a:txBody>
                    <a:bodyPr/>
                    <a:lstStyle/>
                    <a:p>
                      <a:pPr algn="l" fontAlgn="b"/>
                      <a:r>
                        <a:rPr lang="en-GB" sz="800" b="0" i="0" u="none" strike="noStrike">
                          <a:solidFill>
                            <a:srgbClr val="000000"/>
                          </a:solidFill>
                          <a:effectLst/>
                          <a:latin typeface="Calibri" panose="020F0502020204030204" pitchFamily="34" charset="0"/>
                        </a:rPr>
                        <a:t>Consumption Adj</a:t>
                      </a:r>
                    </a:p>
                  </a:txBody>
                  <a:tcPr marL="6350" marR="6350" marT="6350" marB="0" vert="vert270" anchor="b">
                    <a:lnL>
                      <a:noFill/>
                    </a:lnL>
                    <a:lnR>
                      <a:noFill/>
                    </a:lnR>
                    <a:lnT>
                      <a:noFill/>
                    </a:lnT>
                    <a:lnB>
                      <a:noFill/>
                    </a:lnB>
                  </a:tcPr>
                </a:tc>
                <a:tc rowSpan="2" hMerge="1">
                  <a:txBody>
                    <a:bodyPr/>
                    <a:lstStyle/>
                    <a:p>
                      <a:endParaRPr lang="en-GB"/>
                    </a:p>
                  </a:txBody>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rowSpan="2" gridSpan="2">
                  <a:txBody>
                    <a:bodyPr/>
                    <a:lstStyle/>
                    <a:p>
                      <a:pPr algn="l" fontAlgn="b"/>
                      <a:r>
                        <a:rPr lang="en-GB" sz="800" b="0" i="0" u="none" strike="noStrike">
                          <a:solidFill>
                            <a:srgbClr val="000000"/>
                          </a:solidFill>
                          <a:effectLst/>
                          <a:latin typeface="Calibri" panose="020F0502020204030204" pitchFamily="34" charset="0"/>
                        </a:rPr>
                        <a:t>Check to Check Rec.</a:t>
                      </a:r>
                    </a:p>
                  </a:txBody>
                  <a:tcPr marL="6350" marR="6350" marT="6350" marB="0" vert="vert270" anchor="b">
                    <a:lnL>
                      <a:noFill/>
                    </a:lnL>
                    <a:lnR>
                      <a:noFill/>
                    </a:lnR>
                    <a:lnT>
                      <a:noFill/>
                    </a:lnT>
                    <a:lnB>
                      <a:noFill/>
                    </a:lnB>
                  </a:tcPr>
                </a:tc>
                <a:tc rowSpan="2" hMerge="1">
                  <a:txBody>
                    <a:bodyPr/>
                    <a:lstStyle/>
                    <a:p>
                      <a:endParaRPr lang="en-GB"/>
                    </a:p>
                  </a:txBody>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6350" marR="6350" marT="6350" marB="0" anchor="b">
                    <a:lnL>
                      <a:noFill/>
                    </a:lnL>
                    <a:lnR>
                      <a:noFill/>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276050341"/>
                  </a:ext>
                </a:extLst>
              </a:tr>
              <a:tr h="986922">
                <a:tc gridSpan="2">
                  <a:txBody>
                    <a:bodyPr/>
                    <a:lstStyle/>
                    <a:p>
                      <a:pPr algn="l" fontAlgn="b"/>
                      <a:r>
                        <a:rPr lang="en-GB" sz="800" b="0" i="0" u="none" strike="noStrike" dirty="0">
                          <a:solidFill>
                            <a:srgbClr val="000000"/>
                          </a:solidFill>
                          <a:effectLst/>
                          <a:latin typeface="Calibri" panose="020F0502020204030204" pitchFamily="34" charset="0"/>
                        </a:rPr>
                        <a:t>SMP Creation</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Registration</a:t>
                      </a:r>
                    </a:p>
                  </a:txBody>
                  <a:tcPr marL="6350" marR="6350" marT="6350" marB="0" vert="vert270" anchor="b">
                    <a:lnL>
                      <a:noFill/>
                    </a:lnL>
                    <a:lnR>
                      <a:noFill/>
                    </a:lnR>
                    <a:lnT>
                      <a:noFill/>
                    </a:lnT>
                    <a:lnB>
                      <a:noFill/>
                    </a:lnB>
                  </a:tcPr>
                </a:tc>
                <a:tc hMerge="1">
                  <a:txBody>
                    <a:bodyPr/>
                    <a:lstStyle/>
                    <a:p>
                      <a:endParaRPr lang="en-GB"/>
                    </a:p>
                  </a:txBody>
                  <a:tcPr/>
                </a:tc>
                <a:tc v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Update SMP</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Portfolio Files</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a:solidFill>
                            <a:srgbClr val="000000"/>
                          </a:solidFill>
                          <a:effectLst/>
                          <a:latin typeface="Calibri" panose="020F0502020204030204" pitchFamily="34" charset="0"/>
                        </a:rPr>
                        <a:t>RGMA</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C&amp; D Store</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Back Billing</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Rolling AQ</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Formula AQ</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Annual EUC/WC calc</a:t>
                      </a:r>
                    </a:p>
                  </a:txBody>
                  <a:tcPr marL="6350" marR="6350" marT="6350" marB="0" vert="vert270" anchor="b">
                    <a:lnL>
                      <a:noFill/>
                    </a:lnL>
                    <a:lnR>
                      <a:noFill/>
                    </a:lnR>
                    <a:lnT>
                      <a:noFill/>
                    </a:lnT>
                    <a:lnB>
                      <a:noFill/>
                    </a:lnB>
                  </a:tcPr>
                </a:tc>
                <a:tc h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vMerge="1">
                  <a:txBody>
                    <a:bodyPr/>
                    <a:lstStyle/>
                    <a:p>
                      <a:endParaRPr lang="en-GB"/>
                    </a:p>
                  </a:txBody>
                  <a:tcPr/>
                </a:tc>
                <a:tc hMerge="1" v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Normal Rec.</a:t>
                      </a:r>
                    </a:p>
                  </a:txBody>
                  <a:tcPr marL="6350" marR="6350" marT="6350" marB="0" vert="vert270" anchor="b">
                    <a:lnL>
                      <a:noFill/>
                    </a:lnL>
                    <a:lnR>
                      <a:noFill/>
                    </a:lnR>
                    <a:lnT>
                      <a:noFill/>
                    </a:lnT>
                    <a:lnB>
                      <a:noFill/>
                    </a:lnB>
                  </a:tcPr>
                </a:tc>
                <a:tc hMerge="1">
                  <a:txBody>
                    <a:bodyPr/>
                    <a:lstStyle/>
                    <a:p>
                      <a:endParaRPr lang="en-GB"/>
                    </a:p>
                  </a:txBody>
                  <a:tcPr/>
                </a:tc>
                <a:tc gridSpan="2" vMerge="1">
                  <a:txBody>
                    <a:bodyPr/>
                    <a:lstStyle/>
                    <a:p>
                      <a:endParaRPr lang="en-GB"/>
                    </a:p>
                  </a:txBody>
                  <a:tcPr/>
                </a:tc>
                <a:tc hMerge="1" vMerge="1">
                  <a:txBody>
                    <a:bodyPr/>
                    <a:lstStyle/>
                    <a:p>
                      <a:endParaRPr lang="en-GB"/>
                    </a:p>
                  </a:txBody>
                  <a:tcPr/>
                </a:tc>
                <a:tc gridSpan="2">
                  <a:txBody>
                    <a:bodyPr/>
                    <a:lstStyle/>
                    <a:p>
                      <a:pPr algn="l" fontAlgn="b"/>
                      <a:r>
                        <a:rPr lang="en-GB" sz="800" b="0" i="0" u="none" strike="noStrike">
                          <a:solidFill>
                            <a:srgbClr val="000000"/>
                          </a:solidFill>
                          <a:effectLst/>
                          <a:latin typeface="Calibri" panose="020F0502020204030204" pitchFamily="34" charset="0"/>
                        </a:rPr>
                        <a:t>NDM Estimation</a:t>
                      </a:r>
                    </a:p>
                  </a:txBody>
                  <a:tcPr marL="6350" marR="6350" marT="6350" marB="0" vert="vert270" anchor="b">
                    <a:lnL>
                      <a:noFill/>
                    </a:lnL>
                    <a:lnR>
                      <a:noFill/>
                    </a:lnR>
                    <a:lnT>
                      <a:noFill/>
                    </a:lnT>
                    <a:lnB>
                      <a:noFill/>
                    </a:lnB>
                  </a:tcPr>
                </a:tc>
                <a:tc hMerge="1">
                  <a:txBody>
                    <a:bodyPr/>
                    <a:lstStyle/>
                    <a:p>
                      <a:endParaRPr lang="en-GB"/>
                    </a:p>
                  </a:txBody>
                  <a:tcPr/>
                </a:tc>
                <a:tc gridSpan="2">
                  <a:txBody>
                    <a:bodyPr/>
                    <a:lstStyle/>
                    <a:p>
                      <a:pPr algn="l" fontAlgn="b"/>
                      <a:r>
                        <a:rPr lang="en-GB" sz="800" b="0" i="0" u="none" strike="noStrike" dirty="0">
                          <a:solidFill>
                            <a:srgbClr val="000000"/>
                          </a:solidFill>
                          <a:effectLst/>
                          <a:latin typeface="Calibri" panose="020F0502020204030204" pitchFamily="34" charset="0"/>
                        </a:rPr>
                        <a:t>Read Screens</a:t>
                      </a:r>
                    </a:p>
                  </a:txBody>
                  <a:tcPr marL="6350" marR="6350" marT="6350" marB="0" vert="vert270" anchor="b">
                    <a:lnL>
                      <a:noFill/>
                    </a:lnL>
                    <a:lnR>
                      <a:noFill/>
                    </a:lnR>
                    <a:lnT>
                      <a:noFill/>
                    </a:lnT>
                    <a:lnB>
                      <a:noFill/>
                    </a:lnB>
                  </a:tcPr>
                </a:tc>
                <a:tc h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963947191"/>
                  </a:ext>
                </a:extLst>
              </a:tr>
            </a:tbl>
          </a:graphicData>
        </a:graphic>
      </p:graphicFrame>
      <p:grpSp>
        <p:nvGrpSpPr>
          <p:cNvPr id="3" name="Group 2">
            <a:extLst>
              <a:ext uri="{FF2B5EF4-FFF2-40B4-BE49-F238E27FC236}">
                <a16:creationId xmlns:a16="http://schemas.microsoft.com/office/drawing/2014/main" id="{B7DF618B-A865-4036-B839-FCA1FF56AC01}"/>
              </a:ext>
            </a:extLst>
          </p:cNvPr>
          <p:cNvGrpSpPr/>
          <p:nvPr/>
        </p:nvGrpSpPr>
        <p:grpSpPr>
          <a:xfrm>
            <a:off x="1536398" y="3629304"/>
            <a:ext cx="7299363" cy="1275648"/>
            <a:chOff x="1536398" y="3629304"/>
            <a:chExt cx="7299363" cy="1275648"/>
          </a:xfrm>
        </p:grpSpPr>
        <p:sp>
          <p:nvSpPr>
            <p:cNvPr id="66" name="Rectangle 65">
              <a:extLst>
                <a:ext uri="{FF2B5EF4-FFF2-40B4-BE49-F238E27FC236}">
                  <a16:creationId xmlns:a16="http://schemas.microsoft.com/office/drawing/2014/main" id="{EBB35E55-0F39-43BA-AF88-57CBF45D7199}"/>
                </a:ext>
              </a:extLst>
            </p:cNvPr>
            <p:cNvSpPr/>
            <p:nvPr/>
          </p:nvSpPr>
          <p:spPr>
            <a:xfrm>
              <a:off x="1629095" y="3852839"/>
              <a:ext cx="4582113" cy="72000"/>
            </a:xfrm>
            <a:prstGeom prst="rect">
              <a:avLst/>
            </a:prstGeom>
            <a:ln>
              <a:solidFill>
                <a:schemeClr val="accent2"/>
              </a:solidFill>
            </a:ln>
            <a:effectLst>
              <a:softEdge rad="12700"/>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67" name="Rectangle 66">
              <a:extLst>
                <a:ext uri="{FF2B5EF4-FFF2-40B4-BE49-F238E27FC236}">
                  <a16:creationId xmlns:a16="http://schemas.microsoft.com/office/drawing/2014/main" id="{5E5FC7D6-EBE9-46F3-8284-CCA84D7CDECA}"/>
                </a:ext>
              </a:extLst>
            </p:cNvPr>
            <p:cNvSpPr/>
            <p:nvPr/>
          </p:nvSpPr>
          <p:spPr>
            <a:xfrm>
              <a:off x="1629093" y="4497172"/>
              <a:ext cx="7206666" cy="86496"/>
            </a:xfrm>
            <a:prstGeom prst="rect">
              <a:avLst/>
            </a:prstGeom>
            <a:ln>
              <a:solidFill>
                <a:srgbClr val="3E5A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68" name="Rectangle 67">
              <a:extLst>
                <a:ext uri="{FF2B5EF4-FFF2-40B4-BE49-F238E27FC236}">
                  <a16:creationId xmlns:a16="http://schemas.microsoft.com/office/drawing/2014/main" id="{ED0EE91F-9E68-4F1B-8964-AB493D4C69E7}"/>
                </a:ext>
              </a:extLst>
            </p:cNvPr>
            <p:cNvSpPr/>
            <p:nvPr/>
          </p:nvSpPr>
          <p:spPr>
            <a:xfrm>
              <a:off x="1629094" y="4832952"/>
              <a:ext cx="7206667" cy="7200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70" name="Rectangle 69">
              <a:extLst>
                <a:ext uri="{FF2B5EF4-FFF2-40B4-BE49-F238E27FC236}">
                  <a16:creationId xmlns:a16="http://schemas.microsoft.com/office/drawing/2014/main" id="{57C74BEC-1F4C-435B-A4D4-2F64A53EFA1E}"/>
                </a:ext>
              </a:extLst>
            </p:cNvPr>
            <p:cNvSpPr/>
            <p:nvPr/>
          </p:nvSpPr>
          <p:spPr>
            <a:xfrm>
              <a:off x="1633185" y="4197392"/>
              <a:ext cx="4582113" cy="72000"/>
            </a:xfrm>
            <a:prstGeom prst="rect">
              <a:avLst/>
            </a:prstGeom>
            <a:solidFill>
              <a:schemeClr val="accent6">
                <a:lumMod val="75000"/>
              </a:schemeClr>
            </a:solidFill>
            <a:ln>
              <a:solidFill>
                <a:schemeClr val="accent6">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78" name="TextBox 77">
              <a:extLst>
                <a:ext uri="{FF2B5EF4-FFF2-40B4-BE49-F238E27FC236}">
                  <a16:creationId xmlns:a16="http://schemas.microsoft.com/office/drawing/2014/main" id="{C9DBFEDD-4644-471C-9257-E89F6047ADC5}"/>
                </a:ext>
              </a:extLst>
            </p:cNvPr>
            <p:cNvSpPr txBox="1"/>
            <p:nvPr/>
          </p:nvSpPr>
          <p:spPr>
            <a:xfrm>
              <a:off x="1536398" y="3629304"/>
              <a:ext cx="145362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Redesign</a:t>
              </a:r>
            </a:p>
          </p:txBody>
        </p:sp>
        <p:sp>
          <p:nvSpPr>
            <p:cNvPr id="79" name="TextBox 78">
              <a:extLst>
                <a:ext uri="{FF2B5EF4-FFF2-40B4-BE49-F238E27FC236}">
                  <a16:creationId xmlns:a16="http://schemas.microsoft.com/office/drawing/2014/main" id="{DC7B356F-505E-458D-A31A-5958EECE25C4}"/>
                </a:ext>
              </a:extLst>
            </p:cNvPr>
            <p:cNvSpPr txBox="1"/>
            <p:nvPr/>
          </p:nvSpPr>
          <p:spPr>
            <a:xfrm>
              <a:off x="1536398" y="3981947"/>
              <a:ext cx="145362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Retest</a:t>
              </a:r>
            </a:p>
          </p:txBody>
        </p:sp>
        <p:sp>
          <p:nvSpPr>
            <p:cNvPr id="80" name="TextBox 79">
              <a:extLst>
                <a:ext uri="{FF2B5EF4-FFF2-40B4-BE49-F238E27FC236}">
                  <a16:creationId xmlns:a16="http://schemas.microsoft.com/office/drawing/2014/main" id="{10F72C9F-3997-41EF-9A3D-F6FCDB515453}"/>
                </a:ext>
              </a:extLst>
            </p:cNvPr>
            <p:cNvSpPr txBox="1"/>
            <p:nvPr/>
          </p:nvSpPr>
          <p:spPr>
            <a:xfrm>
              <a:off x="1541055" y="4642268"/>
              <a:ext cx="3206205"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Retrofit Code (CSSC &amp; XRN 5091 code changes)</a:t>
              </a:r>
            </a:p>
          </p:txBody>
        </p:sp>
        <p:sp>
          <p:nvSpPr>
            <p:cNvPr id="81" name="TextBox 80">
              <a:extLst>
                <a:ext uri="{FF2B5EF4-FFF2-40B4-BE49-F238E27FC236}">
                  <a16:creationId xmlns:a16="http://schemas.microsoft.com/office/drawing/2014/main" id="{DD31F315-B86F-499B-9D9A-AECF9C4756B5}"/>
                </a:ext>
              </a:extLst>
            </p:cNvPr>
            <p:cNvSpPr txBox="1"/>
            <p:nvPr/>
          </p:nvSpPr>
          <p:spPr>
            <a:xfrm>
              <a:off x="1536398" y="4299425"/>
              <a:ext cx="145362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Arial"/>
                  <a:ea typeface="+mn-ea"/>
                  <a:cs typeface="+mn-cs"/>
                </a:rPr>
                <a:t>Regression</a:t>
              </a:r>
            </a:p>
          </p:txBody>
        </p:sp>
        <p:sp>
          <p:nvSpPr>
            <p:cNvPr id="84" name="Rectangle 83">
              <a:extLst>
                <a:ext uri="{FF2B5EF4-FFF2-40B4-BE49-F238E27FC236}">
                  <a16:creationId xmlns:a16="http://schemas.microsoft.com/office/drawing/2014/main" id="{106DDDF3-66E8-44CA-B50E-38B4B06EF3B7}"/>
                </a:ext>
              </a:extLst>
            </p:cNvPr>
            <p:cNvSpPr/>
            <p:nvPr/>
          </p:nvSpPr>
          <p:spPr>
            <a:xfrm>
              <a:off x="1629093" y="3843533"/>
              <a:ext cx="4582113" cy="72000"/>
            </a:xfrm>
            <a:prstGeom prst="rect">
              <a:avLst/>
            </a:prstGeom>
            <a:solidFill>
              <a:schemeClr val="accent2">
                <a:lumMod val="60000"/>
                <a:lumOff val="40000"/>
              </a:schemeClr>
            </a:solidFill>
            <a:ln>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85" name="Rectangle 84">
              <a:extLst>
                <a:ext uri="{FF2B5EF4-FFF2-40B4-BE49-F238E27FC236}">
                  <a16:creationId xmlns:a16="http://schemas.microsoft.com/office/drawing/2014/main" id="{430FFE92-E120-4CBD-BD89-5F73C89D7E64}"/>
                </a:ext>
              </a:extLst>
            </p:cNvPr>
            <p:cNvSpPr/>
            <p:nvPr/>
          </p:nvSpPr>
          <p:spPr>
            <a:xfrm>
              <a:off x="2187116" y="3786878"/>
              <a:ext cx="47625" cy="192200"/>
            </a:xfrm>
            <a:prstGeom prst="rect">
              <a:avLst/>
            </a:prstGeom>
            <a:solidFill>
              <a:schemeClr val="accent2">
                <a:lumMod val="60000"/>
                <a:lumOff val="40000"/>
              </a:schemeClr>
            </a:solidFill>
            <a:ln>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86" name="Rectangle 85">
              <a:extLst>
                <a:ext uri="{FF2B5EF4-FFF2-40B4-BE49-F238E27FC236}">
                  <a16:creationId xmlns:a16="http://schemas.microsoft.com/office/drawing/2014/main" id="{BB190125-828A-47BC-A64C-4A4998861E97}"/>
                </a:ext>
              </a:extLst>
            </p:cNvPr>
            <p:cNvSpPr/>
            <p:nvPr/>
          </p:nvSpPr>
          <p:spPr>
            <a:xfrm>
              <a:off x="3507778" y="3783433"/>
              <a:ext cx="47625" cy="192200"/>
            </a:xfrm>
            <a:prstGeom prst="rect">
              <a:avLst/>
            </a:prstGeom>
            <a:solidFill>
              <a:schemeClr val="accent2">
                <a:lumMod val="60000"/>
                <a:lumOff val="40000"/>
              </a:schemeClr>
            </a:solidFill>
            <a:ln>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sp>
          <p:nvSpPr>
            <p:cNvPr id="88" name="Rectangle 87">
              <a:extLst>
                <a:ext uri="{FF2B5EF4-FFF2-40B4-BE49-F238E27FC236}">
                  <a16:creationId xmlns:a16="http://schemas.microsoft.com/office/drawing/2014/main" id="{7966623B-E1D1-4180-A849-06B5F6878843}"/>
                </a:ext>
              </a:extLst>
            </p:cNvPr>
            <p:cNvSpPr/>
            <p:nvPr/>
          </p:nvSpPr>
          <p:spPr>
            <a:xfrm>
              <a:off x="6166216" y="3775868"/>
              <a:ext cx="47625" cy="192200"/>
            </a:xfrm>
            <a:prstGeom prst="rect">
              <a:avLst/>
            </a:prstGeom>
            <a:solidFill>
              <a:schemeClr val="accent2">
                <a:lumMod val="60000"/>
                <a:lumOff val="40000"/>
              </a:schemeClr>
            </a:solidFill>
            <a:ln>
              <a:solidFill>
                <a:schemeClr val="accent2">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Arial"/>
                <a:ea typeface="+mn-ea"/>
                <a:cs typeface="+mn-cs"/>
              </a:endParaRPr>
            </a:p>
          </p:txBody>
        </p:sp>
      </p:grpSp>
      <p:sp>
        <p:nvSpPr>
          <p:cNvPr id="89" name="TextBox 88">
            <a:extLst>
              <a:ext uri="{FF2B5EF4-FFF2-40B4-BE49-F238E27FC236}">
                <a16:creationId xmlns:a16="http://schemas.microsoft.com/office/drawing/2014/main" id="{8392EAA5-B0BE-489D-AD6D-48C4D7374CF0}"/>
              </a:ext>
            </a:extLst>
          </p:cNvPr>
          <p:cNvSpPr txBox="1"/>
          <p:nvPr/>
        </p:nvSpPr>
        <p:spPr>
          <a:xfrm>
            <a:off x="0" y="3472181"/>
            <a:ext cx="10889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srgbClr val="3E5AA8">
                    <a:lumMod val="75000"/>
                  </a:srgbClr>
                </a:solidFill>
                <a:effectLst/>
                <a:uLnTx/>
                <a:uFillTx/>
                <a:latin typeface="Arial"/>
                <a:ea typeface="+mn-ea"/>
                <a:cs typeface="+mn-cs"/>
              </a:rPr>
              <a:t>CSSC Rework</a:t>
            </a:r>
          </a:p>
        </p:txBody>
      </p:sp>
      <p:sp>
        <p:nvSpPr>
          <p:cNvPr id="90" name="TextBox 89">
            <a:extLst>
              <a:ext uri="{FF2B5EF4-FFF2-40B4-BE49-F238E27FC236}">
                <a16:creationId xmlns:a16="http://schemas.microsoft.com/office/drawing/2014/main" id="{359A84B1-E17F-4237-8B81-15CEB26CD1B1}"/>
              </a:ext>
            </a:extLst>
          </p:cNvPr>
          <p:cNvSpPr txBox="1"/>
          <p:nvPr/>
        </p:nvSpPr>
        <p:spPr>
          <a:xfrm>
            <a:off x="3670" y="3771123"/>
            <a:ext cx="1732913" cy="10618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solidFill>
                  <a:prstClr val="black">
                    <a:lumMod val="50000"/>
                    <a:lumOff val="50000"/>
                  </a:prstClr>
                </a:solidFill>
                <a:effectLst/>
                <a:uLnTx/>
                <a:uFillTx/>
                <a:latin typeface="Arial"/>
                <a:ea typeface="+mn-ea"/>
                <a:cs typeface="+mn-cs"/>
              </a:rPr>
              <a:t>Significant Redesign/Retest </a:t>
            </a: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will be needed.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This</a:t>
            </a:r>
            <a:r>
              <a:rPr kumimoji="0" lang="en-US"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 is </a:t>
            </a:r>
            <a:r>
              <a:rPr kumimoji="0" lang="en-US" sz="700" b="1" i="0" u="none" strike="noStrike" kern="1200" cap="none" spc="0" normalizeH="0" baseline="0" noProof="0" dirty="0">
                <a:ln>
                  <a:noFill/>
                </a:ln>
                <a:solidFill>
                  <a:prstClr val="black">
                    <a:lumMod val="50000"/>
                    <a:lumOff val="50000"/>
                  </a:prstClr>
                </a:solidFill>
                <a:effectLst/>
                <a:uLnTx/>
                <a:uFillTx/>
                <a:latin typeface="Arial"/>
                <a:ea typeface="+mn-ea"/>
                <a:cs typeface="+mn-cs"/>
              </a:rPr>
              <a:t>not</a:t>
            </a:r>
            <a:r>
              <a:rPr kumimoji="0" lang="en-US"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 considered achievable alongside the CSSC timeline.</a:t>
            </a:r>
            <a:endPar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lumMod val="50000"/>
                    <a:lumOff val="50000"/>
                  </a:prstClr>
                </a:solidFill>
                <a:effectLst/>
                <a:uLnTx/>
                <a:uFillTx/>
                <a:latin typeface="Arial"/>
                <a:ea typeface="+mn-ea"/>
                <a:cs typeface="+mn-cs"/>
              </a:rPr>
              <a:t>Regression and code retrofit will be time intensive due to the number of technical objects impacted</a:t>
            </a:r>
          </a:p>
        </p:txBody>
      </p:sp>
    </p:spTree>
    <p:extLst>
      <p:ext uri="{BB962C8B-B14F-4D97-AF65-F5344CB8AC3E}">
        <p14:creationId xmlns:p14="http://schemas.microsoft.com/office/powerpoint/2010/main" val="1919382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A5356-4427-4776-96C3-5F705CB5FC3F}"/>
              </a:ext>
            </a:extLst>
          </p:cNvPr>
          <p:cNvSpPr>
            <a:spLocks noGrp="1"/>
          </p:cNvSpPr>
          <p:nvPr>
            <p:ph type="title"/>
          </p:nvPr>
        </p:nvSpPr>
        <p:spPr/>
        <p:txBody>
          <a:bodyPr>
            <a:normAutofit/>
          </a:bodyPr>
          <a:lstStyle/>
          <a:p>
            <a:pPr algn="l"/>
            <a:r>
              <a:rPr lang="en-GB" sz="2000" dirty="0">
                <a:latin typeface="Calibri" panose="020F0502020204030204" pitchFamily="34" charset="0"/>
                <a:cs typeface="Calibri" panose="020F0502020204030204" pitchFamily="34" charset="0"/>
              </a:rPr>
              <a:t>XRN5091 – Decision: Remove from November 21 Scope</a:t>
            </a:r>
          </a:p>
        </p:txBody>
      </p:sp>
      <p:graphicFrame>
        <p:nvGraphicFramePr>
          <p:cNvPr id="3" name="Table 2">
            <a:extLst>
              <a:ext uri="{FF2B5EF4-FFF2-40B4-BE49-F238E27FC236}">
                <a16:creationId xmlns:a16="http://schemas.microsoft.com/office/drawing/2014/main" id="{3AB7858A-C9BE-4AD7-A5D4-4D48943AA1B3}"/>
              </a:ext>
            </a:extLst>
          </p:cNvPr>
          <p:cNvGraphicFramePr>
            <a:graphicFrameLocks noGrp="1"/>
          </p:cNvGraphicFramePr>
          <p:nvPr>
            <p:extLst>
              <p:ext uri="{D42A27DB-BD31-4B8C-83A1-F6EECF244321}">
                <p14:modId xmlns:p14="http://schemas.microsoft.com/office/powerpoint/2010/main" val="892831910"/>
              </p:ext>
            </p:extLst>
          </p:nvPr>
        </p:nvGraphicFramePr>
        <p:xfrm>
          <a:off x="457200" y="822628"/>
          <a:ext cx="8229600" cy="1843470"/>
        </p:xfrm>
        <a:graphic>
          <a:graphicData uri="http://schemas.openxmlformats.org/drawingml/2006/table">
            <a:tbl>
              <a:tblPr firstRow="1" bandRow="1">
                <a:tableStyleId>{5C22544A-7EE6-4342-B048-85BDC9FD1C3A}</a:tableStyleId>
              </a:tblPr>
              <a:tblGrid>
                <a:gridCol w="1483820">
                  <a:extLst>
                    <a:ext uri="{9D8B030D-6E8A-4147-A177-3AD203B41FA5}">
                      <a16:colId xmlns:a16="http://schemas.microsoft.com/office/drawing/2014/main" val="3902627058"/>
                    </a:ext>
                  </a:extLst>
                </a:gridCol>
                <a:gridCol w="6745780">
                  <a:extLst>
                    <a:ext uri="{9D8B030D-6E8A-4147-A177-3AD203B41FA5}">
                      <a16:colId xmlns:a16="http://schemas.microsoft.com/office/drawing/2014/main" val="871631729"/>
                    </a:ext>
                  </a:extLst>
                </a:gridCol>
              </a:tblGrid>
              <a:tr h="320372">
                <a:tc gridSpan="2">
                  <a:txBody>
                    <a:bodyPr/>
                    <a:lstStyle/>
                    <a:p>
                      <a:r>
                        <a:rPr lang="en-GB" sz="1200" dirty="0">
                          <a:latin typeface="Calibri" panose="020F0502020204030204" pitchFamily="34" charset="0"/>
                          <a:cs typeface="Calibri" panose="020F0502020204030204" pitchFamily="34" charset="0"/>
                        </a:rPr>
                        <a:t>BACKGROUND</a:t>
                      </a:r>
                    </a:p>
                  </a:txBody>
                  <a:tcPr/>
                </a:tc>
                <a:tc hMerge="1">
                  <a:txBody>
                    <a:bodyPr/>
                    <a:lstStyle/>
                    <a:p>
                      <a:endParaRPr lang="en-GB" sz="900"/>
                    </a:p>
                  </a:txBody>
                  <a:tcPr/>
                </a:tc>
                <a:extLst>
                  <a:ext uri="{0D108BD9-81ED-4DB2-BD59-A6C34878D82A}">
                    <a16:rowId xmlns:a16="http://schemas.microsoft.com/office/drawing/2014/main" val="3135997959"/>
                  </a:ext>
                </a:extLst>
              </a:tr>
              <a:tr h="728374">
                <a:tc gridSpan="2">
                  <a:txBody>
                    <a:bodyPr/>
                    <a:lstStyle/>
                    <a:p>
                      <a:pPr algn="l"/>
                      <a:r>
                        <a:rPr lang="en-GB" sz="1200" dirty="0">
                          <a:latin typeface="Calibri" panose="020F0502020204030204" pitchFamily="34" charset="0"/>
                          <a:cs typeface="Calibri" panose="020F0502020204030204" pitchFamily="34" charset="0"/>
                        </a:rPr>
                        <a:t>XRN5091 is not able to be completed within the November 21 scope, due to the complexity and detrimental impacts to the CSSC program as the code changes are too complex to complete within the timelines for CSSC.</a:t>
                      </a:r>
                    </a:p>
                    <a:p>
                      <a:pPr algn="l"/>
                      <a:endParaRPr lang="en-GB" sz="1200" dirty="0">
                        <a:latin typeface="Calibri" panose="020F0502020204030204" pitchFamily="34" charset="0"/>
                        <a:cs typeface="Calibri" panose="020F0502020204030204" pitchFamily="34" charset="0"/>
                      </a:endParaRPr>
                    </a:p>
                    <a:p>
                      <a:pPr algn="l"/>
                      <a:r>
                        <a:rPr lang="en-GB" sz="1200" dirty="0">
                          <a:latin typeface="Calibri" panose="020F0502020204030204" pitchFamily="34" charset="0"/>
                          <a:cs typeface="Calibri" panose="020F0502020204030204" pitchFamily="34" charset="0"/>
                        </a:rPr>
                        <a:t>Alternative solutions were reviewed but none of the options were viable to meet the main impacts of this change</a:t>
                      </a:r>
                    </a:p>
                  </a:txBody>
                  <a:tcPr/>
                </a:tc>
                <a:tc hMerge="1">
                  <a:txBody>
                    <a:bodyPr/>
                    <a:lstStyle/>
                    <a:p>
                      <a:endParaRPr lang="en-GB" sz="1000"/>
                    </a:p>
                  </a:txBody>
                  <a:tcPr/>
                </a:tc>
                <a:extLst>
                  <a:ext uri="{0D108BD9-81ED-4DB2-BD59-A6C34878D82A}">
                    <a16:rowId xmlns:a16="http://schemas.microsoft.com/office/drawing/2014/main" val="2575071872"/>
                  </a:ext>
                </a:extLst>
              </a:tr>
              <a:tr h="330329">
                <a:tc>
                  <a:txBody>
                    <a:bodyPr/>
                    <a:lstStyle/>
                    <a:p>
                      <a:r>
                        <a:rPr lang="en-GB" sz="1200" b="1">
                          <a:solidFill>
                            <a:schemeClr val="bg1"/>
                          </a:solidFill>
                          <a:latin typeface="Calibri" panose="020F0502020204030204" pitchFamily="34" charset="0"/>
                          <a:cs typeface="Calibri" panose="020F0502020204030204" pitchFamily="34" charset="0"/>
                        </a:rPr>
                        <a:t>OPTIONS </a:t>
                      </a:r>
                    </a:p>
                  </a:txBody>
                  <a:tcPr>
                    <a:solidFill>
                      <a:srgbClr val="3E5AA8"/>
                    </a:solidFill>
                  </a:tcPr>
                </a:tc>
                <a:tc>
                  <a:txBody>
                    <a:bodyPr/>
                    <a:lstStyle/>
                    <a:p>
                      <a:r>
                        <a:rPr lang="en-GB" sz="1200" b="1" dirty="0">
                          <a:solidFill>
                            <a:schemeClr val="bg1"/>
                          </a:solidFill>
                          <a:latin typeface="Calibri" panose="020F0502020204030204" pitchFamily="34" charset="0"/>
                          <a:cs typeface="Calibri" panose="020F0502020204030204" pitchFamily="34" charset="0"/>
                        </a:rPr>
                        <a:t>DESCRIPTION</a:t>
                      </a:r>
                    </a:p>
                  </a:txBody>
                  <a:tcPr>
                    <a:solidFill>
                      <a:srgbClr val="3E5AA8"/>
                    </a:solidFill>
                  </a:tcPr>
                </a:tc>
                <a:extLst>
                  <a:ext uri="{0D108BD9-81ED-4DB2-BD59-A6C34878D82A}">
                    <a16:rowId xmlns:a16="http://schemas.microsoft.com/office/drawing/2014/main" val="1512314789"/>
                  </a:ext>
                </a:extLst>
              </a:tr>
              <a:tr h="369809">
                <a:tc>
                  <a:txBody>
                    <a:bodyPr/>
                    <a:lstStyle/>
                    <a:p>
                      <a:r>
                        <a:rPr lang="en-GB" sz="1200">
                          <a:solidFill>
                            <a:schemeClr val="tx1"/>
                          </a:solidFill>
                          <a:latin typeface="Calibri" panose="020F0502020204030204" pitchFamily="34" charset="0"/>
                          <a:cs typeface="Calibri" panose="020F0502020204030204" pitchFamily="34" charset="0"/>
                        </a:rPr>
                        <a:t>Option 1</a:t>
                      </a:r>
                    </a:p>
                  </a:txBody>
                  <a:tcPr/>
                </a:tc>
                <a:tc>
                  <a:txBody>
                    <a:bodyPr/>
                    <a:lstStyle/>
                    <a:p>
                      <a:r>
                        <a:rPr lang="en-GB" sz="1200" dirty="0">
                          <a:solidFill>
                            <a:schemeClr val="tx1"/>
                          </a:solidFill>
                          <a:latin typeface="Calibri" panose="020F0502020204030204" pitchFamily="34" charset="0"/>
                          <a:cs typeface="Calibri" panose="020F0502020204030204" pitchFamily="34" charset="0"/>
                        </a:rPr>
                        <a:t>Descope the change from November 21</a:t>
                      </a:r>
                    </a:p>
                  </a:txBody>
                  <a:tcPr/>
                </a:tc>
                <a:extLst>
                  <a:ext uri="{0D108BD9-81ED-4DB2-BD59-A6C34878D82A}">
                    <a16:rowId xmlns:a16="http://schemas.microsoft.com/office/drawing/2014/main" val="3855898731"/>
                  </a:ext>
                </a:extLst>
              </a:tr>
            </a:tbl>
          </a:graphicData>
        </a:graphic>
      </p:graphicFrame>
      <p:graphicFrame>
        <p:nvGraphicFramePr>
          <p:cNvPr id="4" name="Content Placeholder 3">
            <a:extLst>
              <a:ext uri="{FF2B5EF4-FFF2-40B4-BE49-F238E27FC236}">
                <a16:creationId xmlns:a16="http://schemas.microsoft.com/office/drawing/2014/main" id="{1D5C6E41-1EA3-4C6C-A46F-883B8FF3DD82}"/>
              </a:ext>
            </a:extLst>
          </p:cNvPr>
          <p:cNvGraphicFramePr>
            <a:graphicFrameLocks/>
          </p:cNvGraphicFramePr>
          <p:nvPr>
            <p:extLst>
              <p:ext uri="{D42A27DB-BD31-4B8C-83A1-F6EECF244321}">
                <p14:modId xmlns:p14="http://schemas.microsoft.com/office/powerpoint/2010/main" val="2097522203"/>
              </p:ext>
            </p:extLst>
          </p:nvPr>
        </p:nvGraphicFramePr>
        <p:xfrm>
          <a:off x="457200" y="2666098"/>
          <a:ext cx="8240708" cy="1741932"/>
        </p:xfrm>
        <a:graphic>
          <a:graphicData uri="http://schemas.openxmlformats.org/drawingml/2006/table">
            <a:tbl>
              <a:tblPr firstRow="1" bandRow="1">
                <a:tableStyleId>{5C22544A-7EE6-4342-B048-85BDC9FD1C3A}</a:tableStyleId>
              </a:tblPr>
              <a:tblGrid>
                <a:gridCol w="1484310">
                  <a:extLst>
                    <a:ext uri="{9D8B030D-6E8A-4147-A177-3AD203B41FA5}">
                      <a16:colId xmlns:a16="http://schemas.microsoft.com/office/drawing/2014/main" val="2496018848"/>
                    </a:ext>
                  </a:extLst>
                </a:gridCol>
                <a:gridCol w="6756398">
                  <a:extLst>
                    <a:ext uri="{9D8B030D-6E8A-4147-A177-3AD203B41FA5}">
                      <a16:colId xmlns:a16="http://schemas.microsoft.com/office/drawing/2014/main" val="2910614777"/>
                    </a:ext>
                  </a:extLst>
                </a:gridCol>
              </a:tblGrid>
              <a:tr h="220751">
                <a:tc>
                  <a:txBody>
                    <a:bodyPr/>
                    <a:lstStyle/>
                    <a:p>
                      <a:endParaRPr lang="en-GB" sz="1200" dirty="0">
                        <a:latin typeface="Calibri" panose="020F0502020204030204" pitchFamily="34" charset="0"/>
                        <a:cs typeface="Calibri" panose="020F0502020204030204" pitchFamily="34" charset="0"/>
                      </a:endParaRPr>
                    </a:p>
                  </a:txBody>
                  <a:tcPr/>
                </a:tc>
                <a:tc>
                  <a:txBody>
                    <a:bodyPr/>
                    <a:lstStyle/>
                    <a:p>
                      <a:pPr algn="l"/>
                      <a:r>
                        <a:rPr lang="en-GB" sz="1200">
                          <a:latin typeface="Calibri" panose="020F0502020204030204" pitchFamily="34" charset="0"/>
                          <a:cs typeface="Calibri" panose="020F0502020204030204" pitchFamily="34" charset="0"/>
                        </a:rPr>
                        <a:t>Option 1</a:t>
                      </a:r>
                    </a:p>
                  </a:txBody>
                  <a:tcPr/>
                </a:tc>
                <a:extLst>
                  <a:ext uri="{0D108BD9-81ED-4DB2-BD59-A6C34878D82A}">
                    <a16:rowId xmlns:a16="http://schemas.microsoft.com/office/drawing/2014/main" val="1423015051"/>
                  </a:ext>
                </a:extLst>
              </a:tr>
              <a:tr h="441579">
                <a:tc>
                  <a:txBody>
                    <a:bodyPr/>
                    <a:lstStyle/>
                    <a:p>
                      <a:r>
                        <a:rPr lang="en-GB" sz="1200" dirty="0">
                          <a:latin typeface="Calibri" panose="020F0502020204030204" pitchFamily="34" charset="0"/>
                          <a:cs typeface="Calibri" panose="020F0502020204030204" pitchFamily="34" charset="0"/>
                        </a:rPr>
                        <a:t>Pro’s</a:t>
                      </a:r>
                    </a:p>
                    <a:p>
                      <a:endParaRPr lang="en-GB" sz="1200" dirty="0">
                        <a:latin typeface="Calibri" panose="020F0502020204030204" pitchFamily="34" charset="0"/>
                        <a:cs typeface="Calibri" panose="020F0502020204030204" pitchFamily="34" charset="0"/>
                      </a:endParaRPr>
                    </a:p>
                  </a:txBody>
                  <a:tcPr/>
                </a:tc>
                <a:tc>
                  <a:txBody>
                    <a:bodyPr/>
                    <a:lstStyle/>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CSSC design will not need to be amended</a:t>
                      </a:r>
                    </a:p>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CSS timelines are not impact</a:t>
                      </a:r>
                    </a:p>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No CSS retesting to be completed (internal and external parties)</a:t>
                      </a:r>
                    </a:p>
                  </a:txBody>
                  <a:tcPr/>
                </a:tc>
                <a:extLst>
                  <a:ext uri="{0D108BD9-81ED-4DB2-BD59-A6C34878D82A}">
                    <a16:rowId xmlns:a16="http://schemas.microsoft.com/office/drawing/2014/main" val="4182386476"/>
                  </a:ext>
                </a:extLst>
              </a:tr>
              <a:tr h="441579">
                <a:tc>
                  <a:txBody>
                    <a:bodyPr/>
                    <a:lstStyle/>
                    <a:p>
                      <a:r>
                        <a:rPr lang="en-GB" sz="1200">
                          <a:latin typeface="Calibri" panose="020F0502020204030204" pitchFamily="34" charset="0"/>
                          <a:cs typeface="Calibri" panose="020F0502020204030204" pitchFamily="34" charset="0"/>
                        </a:rPr>
                        <a:t>Con’s</a:t>
                      </a:r>
                    </a:p>
                    <a:p>
                      <a:endParaRPr lang="en-GB" sz="1200">
                        <a:latin typeface="Calibri" panose="020F0502020204030204" pitchFamily="34" charset="0"/>
                        <a:cs typeface="Calibri" panose="020F0502020204030204" pitchFamily="34" charset="0"/>
                      </a:endParaRPr>
                    </a:p>
                  </a:txBody>
                  <a:tcPr/>
                </a:tc>
                <a:tc>
                  <a:txBody>
                    <a:bodyPr/>
                    <a:lstStyle/>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Customer Impacts are not address</a:t>
                      </a:r>
                    </a:p>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UNC Code is still not compliant</a:t>
                      </a:r>
                    </a:p>
                  </a:txBody>
                  <a:tcPr/>
                </a:tc>
                <a:extLst>
                  <a:ext uri="{0D108BD9-81ED-4DB2-BD59-A6C34878D82A}">
                    <a16:rowId xmlns:a16="http://schemas.microsoft.com/office/drawing/2014/main" val="1726101568"/>
                  </a:ext>
                </a:extLst>
              </a:tr>
              <a:tr h="370332">
                <a:tc>
                  <a:txBody>
                    <a:bodyPr/>
                    <a:lstStyle/>
                    <a:p>
                      <a:r>
                        <a:rPr lang="en-GB" sz="1200">
                          <a:latin typeface="Calibri" panose="020F0502020204030204" pitchFamily="34" charset="0"/>
                          <a:cs typeface="Calibri" panose="020F0502020204030204" pitchFamily="34" charset="0"/>
                        </a:rPr>
                        <a:t>Recommended (Y/N)</a:t>
                      </a:r>
                    </a:p>
                  </a:txBody>
                  <a:tcPr/>
                </a:tc>
                <a:tc>
                  <a:txBody>
                    <a:bodyPr/>
                    <a:lstStyle/>
                    <a:p>
                      <a:pPr algn="l"/>
                      <a:r>
                        <a:rPr lang="en-GB" sz="1200" dirty="0">
                          <a:latin typeface="Calibri" panose="020F0502020204030204" pitchFamily="34" charset="0"/>
                          <a:cs typeface="Calibri" panose="020F0502020204030204" pitchFamily="34" charset="0"/>
                        </a:rPr>
                        <a:t>Yes</a:t>
                      </a:r>
                    </a:p>
                  </a:txBody>
                  <a:tcPr/>
                </a:tc>
                <a:extLst>
                  <a:ext uri="{0D108BD9-81ED-4DB2-BD59-A6C34878D82A}">
                    <a16:rowId xmlns:a16="http://schemas.microsoft.com/office/drawing/2014/main" val="1008317049"/>
                  </a:ext>
                </a:extLst>
              </a:tr>
            </a:tbl>
          </a:graphicData>
        </a:graphic>
      </p:graphicFrame>
    </p:spTree>
    <p:extLst>
      <p:ext uri="{BB962C8B-B14F-4D97-AF65-F5344CB8AC3E}">
        <p14:creationId xmlns:p14="http://schemas.microsoft.com/office/powerpoint/2010/main" val="191939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4C545-7CBA-4948-9DD2-AC2C73FFCE2C}"/>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Decision and Action </a:t>
            </a:r>
          </a:p>
        </p:txBody>
      </p:sp>
      <p:graphicFrame>
        <p:nvGraphicFramePr>
          <p:cNvPr id="3" name="Tabelle 80">
            <a:extLst>
              <a:ext uri="{FF2B5EF4-FFF2-40B4-BE49-F238E27FC236}">
                <a16:creationId xmlns:a16="http://schemas.microsoft.com/office/drawing/2014/main" id="{F523EF93-AF5E-4846-87A8-D4B5E6DE4784}"/>
              </a:ext>
            </a:extLst>
          </p:cNvPr>
          <p:cNvGraphicFramePr>
            <a:graphicFrameLocks noGrp="1"/>
          </p:cNvGraphicFramePr>
          <p:nvPr>
            <p:custDataLst>
              <p:tags r:id="rId1"/>
            </p:custDataLst>
            <p:extLst>
              <p:ext uri="{D42A27DB-BD31-4B8C-83A1-F6EECF244321}">
                <p14:modId xmlns:p14="http://schemas.microsoft.com/office/powerpoint/2010/main" val="551724580"/>
              </p:ext>
            </p:extLst>
          </p:nvPr>
        </p:nvGraphicFramePr>
        <p:xfrm>
          <a:off x="518622" y="907524"/>
          <a:ext cx="8168177" cy="2771060"/>
        </p:xfrm>
        <a:graphic>
          <a:graphicData uri="http://schemas.openxmlformats.org/drawingml/2006/table">
            <a:tbl>
              <a:tblPr firstRow="1" bandRow="1">
                <a:tableStyleId>{5C22544A-7EE6-4342-B048-85BDC9FD1C3A}</a:tableStyleId>
              </a:tblPr>
              <a:tblGrid>
                <a:gridCol w="1663888">
                  <a:extLst>
                    <a:ext uri="{9D8B030D-6E8A-4147-A177-3AD203B41FA5}">
                      <a16:colId xmlns:a16="http://schemas.microsoft.com/office/drawing/2014/main" val="20000"/>
                    </a:ext>
                  </a:extLst>
                </a:gridCol>
                <a:gridCol w="3734196">
                  <a:extLst>
                    <a:ext uri="{9D8B030D-6E8A-4147-A177-3AD203B41FA5}">
                      <a16:colId xmlns:a16="http://schemas.microsoft.com/office/drawing/2014/main" val="2232407224"/>
                    </a:ext>
                  </a:extLst>
                </a:gridCol>
                <a:gridCol w="2770093">
                  <a:extLst>
                    <a:ext uri="{9D8B030D-6E8A-4147-A177-3AD203B41FA5}">
                      <a16:colId xmlns:a16="http://schemas.microsoft.com/office/drawing/2014/main" val="20003"/>
                    </a:ext>
                  </a:extLst>
                </a:gridCol>
              </a:tblGrid>
              <a:tr h="475637">
                <a:tc>
                  <a:txBody>
                    <a:bodyPr/>
                    <a:lstStyle/>
                    <a:p>
                      <a:pPr algn="l"/>
                      <a:r>
                        <a:rPr lang="en-US" sz="1800" dirty="0">
                          <a:latin typeface="Calibri" panose="020F0502020204030204" pitchFamily="34" charset="0"/>
                          <a:cs typeface="Calibri" panose="020F0502020204030204" pitchFamily="34" charset="0"/>
                        </a:rPr>
                        <a:t>Change</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800" dirty="0">
                          <a:latin typeface="Calibri" panose="020F0502020204030204" pitchFamily="34" charset="0"/>
                          <a:cs typeface="Calibri" panose="020F0502020204030204" pitchFamily="34" charset="0"/>
                        </a:rPr>
                        <a:t>Detail</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a:latin typeface="Calibri" panose="020F0502020204030204" pitchFamily="34" charset="0"/>
                          <a:cs typeface="Calibri" panose="020F0502020204030204" pitchFamily="34" charset="0"/>
                        </a:rPr>
                        <a:t>Outcome</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765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effectLst/>
                          <a:latin typeface="Calibri" panose="020F0502020204030204" pitchFamily="34" charset="0"/>
                          <a:ea typeface="+mn-ea"/>
                          <a:cs typeface="Calibri" panose="020F0502020204030204" pitchFamily="34" charset="0"/>
                        </a:rPr>
                        <a:t>XRN4941</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600" dirty="0">
                          <a:solidFill>
                            <a:schemeClr val="bg1">
                              <a:lumMod val="50000"/>
                            </a:schemeClr>
                          </a:solidFill>
                          <a:latin typeface="Calibri" panose="020F0502020204030204" pitchFamily="34" charset="0"/>
                          <a:cs typeface="Calibri" panose="020F0502020204030204" pitchFamily="34" charset="0"/>
                        </a:rPr>
                        <a:t>Deliver the reduced scope</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a:solidFill>
                          <a:schemeClr val="bg1">
                            <a:lumMod val="50000"/>
                          </a:schemeClr>
                        </a:solidFill>
                        <a:latin typeface="Calibri" panose="020F0502020204030204" pitchFamily="34" charset="0"/>
                        <a:cs typeface="Calibri" panose="020F0502020204030204" pitchFamily="34" charset="0"/>
                      </a:endParaRP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765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Calibri" panose="020F0502020204030204" pitchFamily="34" charset="0"/>
                          <a:ea typeface="+mn-ea"/>
                          <a:cs typeface="Calibri" panose="020F0502020204030204" pitchFamily="34" charset="0"/>
                        </a:rPr>
                        <a:t>XRN5091</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600" dirty="0">
                          <a:solidFill>
                            <a:schemeClr val="bg1">
                              <a:lumMod val="50000"/>
                            </a:schemeClr>
                          </a:solidFill>
                          <a:latin typeface="Calibri" panose="020F0502020204030204" pitchFamily="34" charset="0"/>
                          <a:cs typeface="Calibri" panose="020F0502020204030204" pitchFamily="34" charset="0"/>
                        </a:rPr>
                        <a:t>Remove from November 21 scope</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a:solidFill>
                          <a:schemeClr val="bg1">
                            <a:lumMod val="50000"/>
                          </a:schemeClr>
                        </a:solidFill>
                        <a:latin typeface="Calibri" panose="020F0502020204030204" pitchFamily="34" charset="0"/>
                        <a:cs typeface="Calibri" panose="020F0502020204030204" pitchFamily="34" charset="0"/>
                      </a:endParaRP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765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effectLst/>
                        <a:latin typeface="Calibri" panose="020F0502020204030204" pitchFamily="34" charset="0"/>
                        <a:ea typeface="+mn-ea"/>
                        <a:cs typeface="Calibri" panose="020F0502020204030204" pitchFamily="34" charset="0"/>
                      </a:endParaRP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bg1">
                            <a:lumMod val="50000"/>
                          </a:schemeClr>
                        </a:solidFill>
                        <a:latin typeface="Calibri" panose="020F0502020204030204" pitchFamily="34" charset="0"/>
                        <a:cs typeface="Calibri" panose="020F0502020204030204" pitchFamily="34" charset="0"/>
                      </a:endParaRP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lumMod val="50000"/>
                          </a:schemeClr>
                        </a:solidFill>
                        <a:latin typeface="Calibri" panose="020F0502020204030204" pitchFamily="34" charset="0"/>
                        <a:cs typeface="Calibri" panose="020F0502020204030204" pitchFamily="34" charset="0"/>
                      </a:endParaRP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356957028"/>
                  </a:ext>
                </a:extLst>
              </a:tr>
            </a:tbl>
          </a:graphicData>
        </a:graphic>
      </p:graphicFrame>
      <p:sp>
        <p:nvSpPr>
          <p:cNvPr id="4" name="TextBox 3">
            <a:extLst>
              <a:ext uri="{FF2B5EF4-FFF2-40B4-BE49-F238E27FC236}">
                <a16:creationId xmlns:a16="http://schemas.microsoft.com/office/drawing/2014/main" id="{41960B56-65A4-4840-A1EA-FF2F570071A1}"/>
              </a:ext>
            </a:extLst>
          </p:cNvPr>
          <p:cNvSpPr txBox="1"/>
          <p:nvPr/>
        </p:nvSpPr>
        <p:spPr>
          <a:xfrm>
            <a:off x="1075765" y="3957277"/>
            <a:ext cx="7092363" cy="369332"/>
          </a:xfrm>
          <a:prstGeom prst="rect">
            <a:avLst/>
          </a:prstGeom>
          <a:noFill/>
          <a:ln>
            <a:solidFill>
              <a:schemeClr val="accent1"/>
            </a:solidFill>
          </a:ln>
        </p:spPr>
        <p:txBody>
          <a:bodyPr wrap="square" rtlCol="0">
            <a:spAutoFit/>
          </a:bodyPr>
          <a:lstStyle/>
          <a:p>
            <a:pPr algn="ctr"/>
            <a:r>
              <a:rPr lang="en-GB"/>
              <a:t>Have we received agreement on all of the above</a:t>
            </a:r>
          </a:p>
        </p:txBody>
      </p:sp>
    </p:spTree>
    <p:extLst>
      <p:ext uri="{BB962C8B-B14F-4D97-AF65-F5344CB8AC3E}">
        <p14:creationId xmlns:p14="http://schemas.microsoft.com/office/powerpoint/2010/main" val="971793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A4D27-C223-4BDB-8D90-FB9D9E8F8C71}"/>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Xoserve Appendix only</a:t>
            </a:r>
          </a:p>
        </p:txBody>
      </p:sp>
    </p:spTree>
    <p:extLst>
      <p:ext uri="{BB962C8B-B14F-4D97-AF65-F5344CB8AC3E}">
        <p14:creationId xmlns:p14="http://schemas.microsoft.com/office/powerpoint/2010/main" val="1543775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29B2A-9E3D-4716-84FD-967556A1A22B}"/>
              </a:ext>
            </a:extLst>
          </p:cNvPr>
          <p:cNvSpPr>
            <a:spLocks noGrp="1"/>
          </p:cNvSpPr>
          <p:nvPr>
            <p:ph type="title"/>
          </p:nvPr>
        </p:nvSpPr>
        <p:spPr/>
        <p:txBody>
          <a:bodyPr/>
          <a:lstStyle/>
          <a:p>
            <a:r>
              <a:rPr lang="en-GB"/>
              <a:t>Current Solution</a:t>
            </a:r>
          </a:p>
        </p:txBody>
      </p:sp>
      <p:sp>
        <p:nvSpPr>
          <p:cNvPr id="3" name="Rectangle 2">
            <a:extLst>
              <a:ext uri="{FF2B5EF4-FFF2-40B4-BE49-F238E27FC236}">
                <a16:creationId xmlns:a16="http://schemas.microsoft.com/office/drawing/2014/main" id="{24B1AFF3-53BC-43EE-BE4B-4E30218835A4}"/>
              </a:ext>
            </a:extLst>
          </p:cNvPr>
          <p:cNvSpPr/>
          <p:nvPr/>
        </p:nvSpPr>
        <p:spPr>
          <a:xfrm>
            <a:off x="395727" y="1214078"/>
            <a:ext cx="8475489" cy="3323987"/>
          </a:xfrm>
          <a:prstGeom prst="rect">
            <a:avLst/>
          </a:prstGeom>
        </p:spPr>
        <p:txBody>
          <a:bodyPr wrap="square">
            <a:spAutoFit/>
          </a:bodyPr>
          <a:lstStyle/>
          <a:p>
            <a:r>
              <a:rPr lang="en-GB" sz="1400" dirty="0">
                <a:latin typeface="Calibri" panose="020F0502020204030204" pitchFamily="34" charset="0"/>
                <a:cs typeface="Calibri" panose="020F0502020204030204" pitchFamily="34" charset="0"/>
              </a:rPr>
              <a:t>The current solution for XRN5091 will </a:t>
            </a:r>
          </a:p>
          <a:p>
            <a:pPr marL="285407" indent="-285407">
              <a:buFont typeface="Arial" panose="020B0604020202020204" pitchFamily="34" charset="0"/>
              <a:buChar char="•"/>
            </a:pPr>
            <a:r>
              <a:rPr lang="en-GB" sz="1400" dirty="0">
                <a:latin typeface="Calibri" panose="020F0502020204030204" pitchFamily="34" charset="0"/>
                <a:cs typeface="Calibri" panose="020F0502020204030204" pitchFamily="34" charset="0"/>
              </a:rPr>
              <a:t>Stop the Class change read from being issued to Shippers </a:t>
            </a:r>
          </a:p>
          <a:p>
            <a:pPr marL="285407" indent="-285407">
              <a:buFont typeface="Arial" panose="020B0604020202020204" pitchFamily="34" charset="0"/>
              <a:buChar char="•"/>
            </a:pPr>
            <a:r>
              <a:rPr lang="en-GB" sz="1400" dirty="0">
                <a:latin typeface="Calibri" panose="020F0502020204030204" pitchFamily="34" charset="0"/>
                <a:cs typeface="Calibri" panose="020F0502020204030204" pitchFamily="34" charset="0"/>
              </a:rPr>
              <a:t>Allow Shippers to provide an opening read (without a replacement (SAR process) being required)</a:t>
            </a:r>
          </a:p>
          <a:p>
            <a:pPr marL="285407" indent="-285407">
              <a:buFont typeface="Arial" panose="020B0604020202020204" pitchFamily="34" charset="0"/>
              <a:buChar char="•"/>
            </a:pPr>
            <a:r>
              <a:rPr lang="en-GB" sz="1400" dirty="0">
                <a:latin typeface="Calibri" panose="020F0502020204030204" pitchFamily="34" charset="0"/>
                <a:cs typeface="Calibri" panose="020F0502020204030204" pitchFamily="34" charset="0"/>
              </a:rPr>
              <a:t>Estimate an opening read on D+10 if no opening read has been provided </a:t>
            </a:r>
          </a:p>
          <a:p>
            <a:pPr marL="285407" indent="-285407">
              <a:buFont typeface="Arial" panose="020B0604020202020204" pitchFamily="34" charset="0"/>
              <a:buChar char="•"/>
            </a:pPr>
            <a:r>
              <a:rPr lang="en-GB" sz="1400" dirty="0">
                <a:latin typeface="Calibri" panose="020F0502020204030204" pitchFamily="34" charset="0"/>
                <a:cs typeface="Calibri" panose="020F0502020204030204" pitchFamily="34" charset="0"/>
              </a:rPr>
              <a:t>Amend the rules for RGMA transactions, non opening reads &amp; LDZ changes that occur within the opening read window</a:t>
            </a:r>
          </a:p>
          <a:p>
            <a:pPr marL="285407" indent="-285407">
              <a:buFont typeface="Arial" panose="020B0604020202020204" pitchFamily="34" charset="0"/>
              <a:buChar char="•"/>
            </a:pPr>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As CSS will introduce the capability to switch Shippers and Suppliers more frequently the instances of this issue are expected to increase. </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As this change focuses on the opening meter read window the impacts to CSSC design are substantial. Due to the critical timeline of the CSS activity occurring following November 21 implementation it is not possible to deliver the full functionality of XRN5091. </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An alternative, interim, solution has been identified until the full solution of XRN5091 can be delivered post CSS.</a:t>
            </a:r>
          </a:p>
        </p:txBody>
      </p:sp>
    </p:spTree>
    <p:extLst>
      <p:ext uri="{BB962C8B-B14F-4D97-AF65-F5344CB8AC3E}">
        <p14:creationId xmlns:p14="http://schemas.microsoft.com/office/powerpoint/2010/main" val="562096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1718-0B71-4E96-901C-8E6CA9A89324}"/>
              </a:ext>
            </a:extLst>
          </p:cNvPr>
          <p:cNvSpPr>
            <a:spLocks noGrp="1"/>
          </p:cNvSpPr>
          <p:nvPr>
            <p:ph type="title"/>
          </p:nvPr>
        </p:nvSpPr>
        <p:spPr/>
        <p:txBody>
          <a:bodyPr/>
          <a:lstStyle/>
          <a:p>
            <a:r>
              <a:rPr lang="en-GB"/>
              <a:t>Alternative Solution Option</a:t>
            </a:r>
          </a:p>
        </p:txBody>
      </p:sp>
      <p:sp>
        <p:nvSpPr>
          <p:cNvPr id="3" name="Rectangle 2">
            <a:extLst>
              <a:ext uri="{FF2B5EF4-FFF2-40B4-BE49-F238E27FC236}">
                <a16:creationId xmlns:a16="http://schemas.microsoft.com/office/drawing/2014/main" id="{30ADD0F6-AA75-4CF4-B4A1-A95574A0D5A1}"/>
              </a:ext>
            </a:extLst>
          </p:cNvPr>
          <p:cNvSpPr/>
          <p:nvPr/>
        </p:nvSpPr>
        <p:spPr>
          <a:xfrm>
            <a:off x="169048" y="988149"/>
            <a:ext cx="8598434" cy="4031873"/>
          </a:xfrm>
          <a:prstGeom prst="rect">
            <a:avLst/>
          </a:prstGeom>
        </p:spPr>
        <p:txBody>
          <a:bodyPr wrap="square">
            <a:spAutoFit/>
          </a:bodyPr>
          <a:lstStyle/>
          <a:p>
            <a:r>
              <a:rPr lang="en-GB" sz="1400" dirty="0">
                <a:latin typeface="Calibri" panose="020F0502020204030204" pitchFamily="34" charset="0"/>
                <a:cs typeface="Calibri" panose="020F0502020204030204" pitchFamily="34" charset="0"/>
              </a:rPr>
              <a:t>This alternative solution will not impact the CSSC design and can be delivered within the CSS timelines.</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The read validation for UMR and UBR will be amended to allow an opening read to be accepted where the only rejection is due to a class change read where there is a change in class from 3 to 4 or 4 to 3.</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Whilst this solution does not address all of the impacts experienced by Shippers it does address the impact of </a:t>
            </a:r>
            <a:r>
              <a:rPr lang="en-US" sz="1400" dirty="0">
                <a:latin typeface="Calibri" panose="020F0502020204030204" pitchFamily="34" charset="0"/>
                <a:cs typeface="Calibri" panose="020F0502020204030204" pitchFamily="34" charset="0"/>
              </a:rPr>
              <a:t>opening reads getting rejected due to the class change read being present. </a:t>
            </a:r>
          </a:p>
          <a:p>
            <a:endParaRPr lang="en-GB" sz="1400" dirty="0">
              <a:latin typeface="Calibri" panose="020F0502020204030204" pitchFamily="34" charset="0"/>
              <a:cs typeface="Calibri" panose="020F0502020204030204" pitchFamily="34" charset="0"/>
            </a:endParaRPr>
          </a:p>
          <a:p>
            <a:r>
              <a:rPr lang="en-GB" sz="1400" b="1" u="sng" dirty="0">
                <a:latin typeface="Calibri" panose="020F0502020204030204" pitchFamily="34" charset="0"/>
                <a:cs typeface="Calibri" panose="020F0502020204030204" pitchFamily="34" charset="0"/>
              </a:rPr>
              <a:t>New potential impact that this alternative solution could introduce</a:t>
            </a:r>
          </a:p>
          <a:p>
            <a:r>
              <a:rPr lang="en-GB" sz="1400" dirty="0">
                <a:latin typeface="Calibri" panose="020F0502020204030204" pitchFamily="34" charset="0"/>
                <a:cs typeface="Calibri" panose="020F0502020204030204" pitchFamily="34" charset="0"/>
              </a:rPr>
              <a:t>There may be an additional impact experienced by outgoing Shippers of receiving an unexpected URN following the acceptance of the opening read. If the outgoing Shipper has already billed the end consumer this will also result in the end consumer being rebilled. </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The functionality of this change has not been designed as part of the original solution and will require a design phase to ensure the solution is robust.</a:t>
            </a:r>
          </a:p>
          <a:p>
            <a:endParaRPr lang="en-GB" sz="1400" dirty="0">
              <a:latin typeface="Calibri" panose="020F0502020204030204" pitchFamily="34" charset="0"/>
              <a:cs typeface="Calibri" panose="020F0502020204030204" pitchFamily="34" charset="0"/>
            </a:endParaRPr>
          </a:p>
          <a:p>
            <a:r>
              <a:rPr lang="en-GB" sz="1400" dirty="0">
                <a:latin typeface="Calibri" panose="020F0502020204030204" pitchFamily="34" charset="0"/>
                <a:cs typeface="Calibri" panose="020F0502020204030204" pitchFamily="34" charset="0"/>
              </a:rPr>
              <a:t>The full (original) solution will need to be implemented post CSS which would result in circa 145k for alternative solution and circa 200k for the full solution. </a:t>
            </a:r>
            <a:r>
              <a:rPr lang="en-GB" dirty="0">
                <a:solidFill>
                  <a:schemeClr val="bg1"/>
                </a:solidFill>
              </a:rPr>
              <a:t>for original solution </a:t>
            </a:r>
          </a:p>
        </p:txBody>
      </p:sp>
    </p:spTree>
    <p:extLst>
      <p:ext uri="{BB962C8B-B14F-4D97-AF65-F5344CB8AC3E}">
        <p14:creationId xmlns:p14="http://schemas.microsoft.com/office/powerpoint/2010/main" val="3968411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72AED-8EA8-44AC-9C74-CF3286E769F8}"/>
              </a:ext>
            </a:extLst>
          </p:cNvPr>
          <p:cNvSpPr>
            <a:spLocks noGrp="1"/>
          </p:cNvSpPr>
          <p:nvPr>
            <p:ph type="title"/>
          </p:nvPr>
        </p:nvSpPr>
        <p:spPr/>
        <p:txBody>
          <a:bodyPr/>
          <a:lstStyle/>
          <a:p>
            <a:r>
              <a:rPr lang="en-GB"/>
              <a:t>Customer Impact Comparison</a:t>
            </a:r>
          </a:p>
        </p:txBody>
      </p:sp>
      <p:graphicFrame>
        <p:nvGraphicFramePr>
          <p:cNvPr id="3" name="Table 2">
            <a:extLst>
              <a:ext uri="{FF2B5EF4-FFF2-40B4-BE49-F238E27FC236}">
                <a16:creationId xmlns:a16="http://schemas.microsoft.com/office/drawing/2014/main" id="{8B6465C1-92BA-4B4B-B4B6-0ED2D32A9DFC}"/>
              </a:ext>
            </a:extLst>
          </p:cNvPr>
          <p:cNvGraphicFramePr>
            <a:graphicFrameLocks noGrp="1"/>
          </p:cNvGraphicFramePr>
          <p:nvPr>
            <p:extLst>
              <p:ext uri="{D42A27DB-BD31-4B8C-83A1-F6EECF244321}">
                <p14:modId xmlns:p14="http://schemas.microsoft.com/office/powerpoint/2010/main" val="2694920595"/>
              </p:ext>
            </p:extLst>
          </p:nvPr>
        </p:nvGraphicFramePr>
        <p:xfrm>
          <a:off x="337819" y="761058"/>
          <a:ext cx="8468362" cy="4112515"/>
        </p:xfrm>
        <a:graphic>
          <a:graphicData uri="http://schemas.openxmlformats.org/drawingml/2006/table">
            <a:tbl>
              <a:tblPr firstRow="1" bandRow="1">
                <a:tableStyleId>{5C22544A-7EE6-4342-B048-85BDC9FD1C3A}</a:tableStyleId>
              </a:tblPr>
              <a:tblGrid>
                <a:gridCol w="5188410">
                  <a:extLst>
                    <a:ext uri="{9D8B030D-6E8A-4147-A177-3AD203B41FA5}">
                      <a16:colId xmlns:a16="http://schemas.microsoft.com/office/drawing/2014/main" val="770329675"/>
                    </a:ext>
                  </a:extLst>
                </a:gridCol>
                <a:gridCol w="1593120">
                  <a:extLst>
                    <a:ext uri="{9D8B030D-6E8A-4147-A177-3AD203B41FA5}">
                      <a16:colId xmlns:a16="http://schemas.microsoft.com/office/drawing/2014/main" val="2304034083"/>
                    </a:ext>
                  </a:extLst>
                </a:gridCol>
                <a:gridCol w="1686832">
                  <a:extLst>
                    <a:ext uri="{9D8B030D-6E8A-4147-A177-3AD203B41FA5}">
                      <a16:colId xmlns:a16="http://schemas.microsoft.com/office/drawing/2014/main" val="1248072186"/>
                    </a:ext>
                  </a:extLst>
                </a:gridCol>
              </a:tblGrid>
              <a:tr h="395751">
                <a:tc>
                  <a:txBody>
                    <a:bodyPr/>
                    <a:lstStyle/>
                    <a:p>
                      <a:r>
                        <a:rPr lang="en-GB" sz="1400">
                          <a:solidFill>
                            <a:schemeClr val="bg1"/>
                          </a:solidFill>
                          <a:latin typeface="Calibri" panose="020F0502020204030204" pitchFamily="34" charset="0"/>
                          <a:cs typeface="Calibri" panose="020F0502020204030204" pitchFamily="34" charset="0"/>
                        </a:rPr>
                        <a:t>Issue</a:t>
                      </a:r>
                    </a:p>
                  </a:txBody>
                  <a:tcPr marL="91327" marR="91327" marT="45664" marB="45664">
                    <a:solidFill>
                      <a:srgbClr val="4472C4"/>
                    </a:solidFill>
                  </a:tcPr>
                </a:tc>
                <a:tc>
                  <a:txBody>
                    <a:bodyPr/>
                    <a:lstStyle/>
                    <a:p>
                      <a:pPr marL="0"/>
                      <a:r>
                        <a:rPr lang="en-GB" sz="1400">
                          <a:solidFill>
                            <a:schemeClr val="bg1"/>
                          </a:solidFill>
                          <a:latin typeface="Calibri" panose="020F0502020204030204" pitchFamily="34" charset="0"/>
                          <a:ea typeface="+mn-ea"/>
                          <a:cs typeface="Calibri" panose="020F0502020204030204" pitchFamily="34" charset="0"/>
                        </a:rPr>
                        <a:t>Current Solution </a:t>
                      </a:r>
                    </a:p>
                  </a:txBody>
                  <a:tcPr marL="91327" marR="91327" marT="45664" marB="45664">
                    <a:solidFill>
                      <a:srgbClr val="4472C4"/>
                    </a:solidFill>
                  </a:tcPr>
                </a:tc>
                <a:tc>
                  <a:txBody>
                    <a:bodyPr/>
                    <a:lstStyle/>
                    <a:p>
                      <a:pPr marL="0"/>
                      <a:r>
                        <a:rPr lang="en-GB" sz="1400">
                          <a:solidFill>
                            <a:schemeClr val="bg1"/>
                          </a:solidFill>
                          <a:latin typeface="Calibri" panose="020F0502020204030204" pitchFamily="34" charset="0"/>
                          <a:ea typeface="+mn-ea"/>
                          <a:cs typeface="Calibri" panose="020F0502020204030204" pitchFamily="34" charset="0"/>
                        </a:rPr>
                        <a:t>Alternative Solution </a:t>
                      </a:r>
                    </a:p>
                  </a:txBody>
                  <a:tcPr marL="91327" marR="91327" marT="45664" marB="45664">
                    <a:solidFill>
                      <a:srgbClr val="4472C4"/>
                    </a:solidFill>
                  </a:tcPr>
                </a:tc>
                <a:extLst>
                  <a:ext uri="{0D108BD9-81ED-4DB2-BD59-A6C34878D82A}">
                    <a16:rowId xmlns:a16="http://schemas.microsoft.com/office/drawing/2014/main" val="1548810169"/>
                  </a:ext>
                </a:extLst>
              </a:tr>
              <a:tr h="395751">
                <a:tc>
                  <a:txBody>
                    <a:bodyPr/>
                    <a:lstStyle/>
                    <a:p>
                      <a:pPr marL="0"/>
                      <a:r>
                        <a:rPr lang="en-GB" sz="1398">
                          <a:solidFill>
                            <a:schemeClr val="tx1"/>
                          </a:solidFill>
                          <a:latin typeface="Calibri" panose="020F0502020204030204" pitchFamily="34" charset="0"/>
                          <a:cs typeface="Calibri" panose="020F0502020204030204" pitchFamily="34" charset="0"/>
                        </a:rPr>
                        <a:t>UK Link is not compliant to UNC as there should be an opening read window </a:t>
                      </a:r>
                      <a:endParaRPr lang="en-US" sz="1400" b="0">
                        <a:solidFill>
                          <a:schemeClr val="tx1"/>
                        </a:solidFill>
                        <a:latin typeface="Calibri" panose="020F0502020204030204" pitchFamily="34" charset="0"/>
                        <a:ea typeface="+mn-ea"/>
                        <a:cs typeface="Calibri" panose="020F0502020204030204" pitchFamily="34" charset="0"/>
                      </a:endParaRPr>
                    </a:p>
                  </a:txBody>
                  <a:tcPr marL="91327" marR="91327" marT="45664" marB="45664">
                    <a:solidFill>
                      <a:srgbClr val="CFD5EA"/>
                    </a:solidFill>
                  </a:tcPr>
                </a:tc>
                <a:tc>
                  <a:txBody>
                    <a:bodyPr/>
                    <a:lstStyle/>
                    <a:p>
                      <a:pPr marL="0"/>
                      <a:r>
                        <a:rPr lang="en-GB" sz="1400">
                          <a:solidFill>
                            <a:schemeClr val="tx1"/>
                          </a:solidFill>
                          <a:latin typeface="Calibri" panose="020F0502020204030204" pitchFamily="34" charset="0"/>
                          <a:ea typeface="+mn-ea"/>
                          <a:cs typeface="Calibri" panose="020F0502020204030204" pitchFamily="34" charset="0"/>
                        </a:rPr>
                        <a:t>Resolved</a:t>
                      </a:r>
                    </a:p>
                  </a:txBody>
                  <a:tcPr marL="91327" marR="91327" marT="45664" marB="45664">
                    <a:solidFill>
                      <a:srgbClr val="CFD5EA"/>
                    </a:solidFill>
                  </a:tcPr>
                </a:tc>
                <a:tc>
                  <a:txBody>
                    <a:bodyPr/>
                    <a:lstStyle/>
                    <a:p>
                      <a:pPr marL="0"/>
                      <a:endParaRPr lang="en-GB" sz="1400" b="1">
                        <a:solidFill>
                          <a:schemeClr val="tx1"/>
                        </a:solidFill>
                        <a:latin typeface="Calibri" panose="020F0502020204030204" pitchFamily="34" charset="0"/>
                        <a:ea typeface="+mn-ea"/>
                        <a:cs typeface="Calibri" panose="020F0502020204030204" pitchFamily="34" charset="0"/>
                      </a:endParaRPr>
                    </a:p>
                  </a:txBody>
                  <a:tcPr marL="91327" marR="91327" marT="45664" marB="45664">
                    <a:solidFill>
                      <a:srgbClr val="CFD5EA"/>
                    </a:solidFill>
                  </a:tcPr>
                </a:tc>
                <a:extLst>
                  <a:ext uri="{0D108BD9-81ED-4DB2-BD59-A6C34878D82A}">
                    <a16:rowId xmlns:a16="http://schemas.microsoft.com/office/drawing/2014/main" val="1692804810"/>
                  </a:ext>
                </a:extLst>
              </a:tr>
              <a:tr h="370383">
                <a:tc>
                  <a:txBody>
                    <a:bodyPr/>
                    <a:lstStyle/>
                    <a:p>
                      <a:r>
                        <a:rPr lang="en-GB" sz="1400">
                          <a:solidFill>
                            <a:schemeClr val="tx1"/>
                          </a:solidFill>
                          <a:latin typeface="Calibri" panose="020F0502020204030204" pitchFamily="34" charset="0"/>
                          <a:ea typeface="+mn-ea"/>
                          <a:cs typeface="Calibri" panose="020F0502020204030204" pitchFamily="34" charset="0"/>
                        </a:rPr>
                        <a:t>The Class change estimated read (MBR) is issued and used to bill end consumers</a:t>
                      </a:r>
                      <a:endParaRPr lang="en-GB" sz="1400">
                        <a:solidFill>
                          <a:schemeClr val="tx1"/>
                        </a:solidFill>
                        <a:latin typeface="Calibri" panose="020F0502020204030204" pitchFamily="34" charset="0"/>
                        <a:cs typeface="Calibri" panose="020F0502020204030204" pitchFamily="34" charset="0"/>
                      </a:endParaRPr>
                    </a:p>
                  </a:txBody>
                  <a:tcPr marL="91327" marR="91327" marT="45664" marB="45664">
                    <a:solidFill>
                      <a:srgbClr val="E9EBF5"/>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Resolved</a:t>
                      </a:r>
                    </a:p>
                    <a:p>
                      <a:endParaRPr lang="en-GB" sz="1400">
                        <a:solidFill>
                          <a:schemeClr val="tx1"/>
                        </a:solidFill>
                        <a:latin typeface="Calibri" panose="020F0502020204030204" pitchFamily="34" charset="0"/>
                        <a:ea typeface="+mn-ea"/>
                        <a:cs typeface="Calibri" panose="020F0502020204030204" pitchFamily="34" charset="0"/>
                      </a:endParaRPr>
                    </a:p>
                  </a:txBody>
                  <a:tcPr marL="91327" marR="91327" marT="45664" marB="45664">
                    <a:solidFill>
                      <a:srgbClr val="E9EBF5"/>
                    </a:solidFill>
                  </a:tcPr>
                </a:tc>
                <a:tc>
                  <a:txBody>
                    <a:bodyPr/>
                    <a:lstStyle/>
                    <a:p>
                      <a:endParaRPr lang="en-GB" sz="1400">
                        <a:solidFill>
                          <a:schemeClr val="tx1"/>
                        </a:solidFill>
                        <a:latin typeface="Calibri" panose="020F0502020204030204" pitchFamily="34" charset="0"/>
                        <a:ea typeface="+mn-ea"/>
                        <a:cs typeface="Calibri" panose="020F0502020204030204" pitchFamily="34" charset="0"/>
                      </a:endParaRPr>
                    </a:p>
                  </a:txBody>
                  <a:tcPr marL="91327" marR="91327" marT="45664" marB="45664">
                    <a:solidFill>
                      <a:srgbClr val="E9EBF5"/>
                    </a:solidFill>
                  </a:tcPr>
                </a:tc>
                <a:extLst>
                  <a:ext uri="{0D108BD9-81ED-4DB2-BD59-A6C34878D82A}">
                    <a16:rowId xmlns:a16="http://schemas.microsoft.com/office/drawing/2014/main" val="1320253524"/>
                  </a:ext>
                </a:extLst>
              </a:tr>
              <a:tr h="370383">
                <a:tc>
                  <a:txBody>
                    <a:bodyPr/>
                    <a:lstStyle/>
                    <a:p>
                      <a:pPr marL="0"/>
                      <a:r>
                        <a:rPr lang="en-GB" sz="1400">
                          <a:solidFill>
                            <a:schemeClr val="tx1"/>
                          </a:solidFill>
                          <a:latin typeface="Calibri" panose="020F0502020204030204" pitchFamily="34" charset="0"/>
                          <a:ea typeface="+mn-ea"/>
                          <a:cs typeface="Calibri" panose="020F0502020204030204" pitchFamily="34" charset="0"/>
                        </a:rPr>
                        <a:t>The Opening Read is rejected (</a:t>
                      </a:r>
                      <a:r>
                        <a:rPr lang="en-GB" sz="1400" b="1">
                          <a:solidFill>
                            <a:schemeClr val="tx1"/>
                          </a:solidFill>
                          <a:latin typeface="Calibri" panose="020F0502020204030204" pitchFamily="34" charset="0"/>
                          <a:ea typeface="+mn-ea"/>
                          <a:cs typeface="Calibri" panose="020F0502020204030204" pitchFamily="34" charset="0"/>
                        </a:rPr>
                        <a:t>financial</a:t>
                      </a:r>
                      <a:r>
                        <a:rPr lang="en-GB" sz="1400">
                          <a:solidFill>
                            <a:schemeClr val="tx1"/>
                          </a:solidFill>
                          <a:latin typeface="Calibri" panose="020F0502020204030204" pitchFamily="34" charset="0"/>
                          <a:ea typeface="+mn-ea"/>
                          <a:cs typeface="Calibri" panose="020F0502020204030204" pitchFamily="34" charset="0"/>
                        </a:rPr>
                        <a:t> cost to some shippers to </a:t>
                      </a:r>
                      <a:r>
                        <a:rPr lang="en-GB" sz="1400" kern="1200">
                          <a:solidFill>
                            <a:schemeClr val="tx1"/>
                          </a:solidFill>
                          <a:latin typeface="Calibri" panose="020F0502020204030204" pitchFamily="34" charset="0"/>
                          <a:ea typeface="+mn-ea"/>
                          <a:cs typeface="Calibri" panose="020F0502020204030204" pitchFamily="34" charset="0"/>
                        </a:rPr>
                        <a:t>investigate</a:t>
                      </a:r>
                      <a:r>
                        <a:rPr lang="en-GB" sz="1400">
                          <a:solidFill>
                            <a:schemeClr val="tx1"/>
                          </a:solidFill>
                          <a:latin typeface="Calibri" panose="020F0502020204030204" pitchFamily="34" charset="0"/>
                          <a:ea typeface="+mn-ea"/>
                          <a:cs typeface="Calibri" panose="020F0502020204030204" pitchFamily="34" charset="0"/>
                        </a:rPr>
                        <a:t>/resolve)</a:t>
                      </a:r>
                    </a:p>
                  </a:txBody>
                  <a:tcPr marL="91327" marR="91327" marT="45664" marB="45664">
                    <a:solidFill>
                      <a:srgbClr val="CFD5EA"/>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Resolved</a:t>
                      </a:r>
                    </a:p>
                    <a:p>
                      <a:pPr marL="0"/>
                      <a:endParaRPr lang="en-GB" sz="1400">
                        <a:solidFill>
                          <a:schemeClr val="tx1"/>
                        </a:solidFill>
                        <a:latin typeface="Calibri" panose="020F0502020204030204" pitchFamily="34" charset="0"/>
                        <a:ea typeface="+mn-ea"/>
                        <a:cs typeface="Calibri" panose="020F0502020204030204" pitchFamily="34" charset="0"/>
                      </a:endParaRPr>
                    </a:p>
                  </a:txBody>
                  <a:tcPr marL="91327" marR="91327" marT="45664" marB="45664">
                    <a:solidFill>
                      <a:srgbClr val="CFD5EA"/>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Resolved</a:t>
                      </a:r>
                    </a:p>
                  </a:txBody>
                  <a:tcPr marL="91327" marR="91327" marT="45664" marB="45664">
                    <a:solidFill>
                      <a:srgbClr val="CFD5EA"/>
                    </a:solidFill>
                  </a:tcPr>
                </a:tc>
                <a:extLst>
                  <a:ext uri="{0D108BD9-81ED-4DB2-BD59-A6C34878D82A}">
                    <a16:rowId xmlns:a16="http://schemas.microsoft.com/office/drawing/2014/main" val="2854499030"/>
                  </a:ext>
                </a:extLst>
              </a:tr>
              <a:tr h="395751">
                <a:tc>
                  <a:txBody>
                    <a:bodyPr/>
                    <a:lstStyle/>
                    <a:p>
                      <a:pPr marL="0"/>
                      <a:r>
                        <a:rPr lang="en-GB" sz="1400" dirty="0">
                          <a:solidFill>
                            <a:schemeClr val="tx1"/>
                          </a:solidFill>
                          <a:latin typeface="Calibri" panose="020F0502020204030204" pitchFamily="34" charset="0"/>
                          <a:ea typeface="+mn-ea"/>
                          <a:cs typeface="Calibri" panose="020F0502020204030204" pitchFamily="34" charset="0"/>
                        </a:rPr>
                        <a:t>Shippers have to use the SAR process to resubmit read as replacement (</a:t>
                      </a:r>
                      <a:r>
                        <a:rPr lang="en-GB" sz="1400" b="1" dirty="0">
                          <a:solidFill>
                            <a:schemeClr val="tx1"/>
                          </a:solidFill>
                          <a:latin typeface="Calibri" panose="020F0502020204030204" pitchFamily="34" charset="0"/>
                          <a:ea typeface="+mn-ea"/>
                          <a:cs typeface="Calibri" panose="020F0502020204030204" pitchFamily="34" charset="0"/>
                        </a:rPr>
                        <a:t>financial</a:t>
                      </a:r>
                      <a:r>
                        <a:rPr lang="en-GB" sz="1400" dirty="0">
                          <a:solidFill>
                            <a:schemeClr val="tx1"/>
                          </a:solidFill>
                          <a:latin typeface="Calibri" panose="020F0502020204030204" pitchFamily="34" charset="0"/>
                          <a:ea typeface="+mn-ea"/>
                          <a:cs typeface="Calibri" panose="020F0502020204030204" pitchFamily="34" charset="0"/>
                        </a:rPr>
                        <a:t> cost to Shippers)</a:t>
                      </a:r>
                    </a:p>
                  </a:txBody>
                  <a:tcPr marL="91327" marR="91327" marT="45664" marB="45664">
                    <a:solidFill>
                      <a:srgbClr val="E9EBF5"/>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Resolved</a:t>
                      </a:r>
                    </a:p>
                  </a:txBody>
                  <a:tcPr marL="91327" marR="91327" marT="45664" marB="45664">
                    <a:solidFill>
                      <a:srgbClr val="E9EBF5"/>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Resolved </a:t>
                      </a:r>
                    </a:p>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(solution will impact outgoing shipper)</a:t>
                      </a:r>
                    </a:p>
                  </a:txBody>
                  <a:tcPr marL="91327" marR="91327" marT="45664" marB="45664">
                    <a:solidFill>
                      <a:srgbClr val="E9EBF5"/>
                    </a:solidFill>
                  </a:tcPr>
                </a:tc>
                <a:extLst>
                  <a:ext uri="{0D108BD9-81ED-4DB2-BD59-A6C34878D82A}">
                    <a16:rowId xmlns:a16="http://schemas.microsoft.com/office/drawing/2014/main" val="258027270"/>
                  </a:ext>
                </a:extLst>
              </a:tr>
              <a:tr h="395751">
                <a:tc>
                  <a:txBody>
                    <a:bodyPr/>
                    <a:lstStyle/>
                    <a:p>
                      <a:pPr marL="0"/>
                      <a:r>
                        <a:rPr lang="en-US" sz="1400">
                          <a:solidFill>
                            <a:schemeClr val="tx1"/>
                          </a:solidFill>
                          <a:latin typeface="Calibri" panose="020F0502020204030204" pitchFamily="34" charset="0"/>
                          <a:ea typeface="+mn-ea"/>
                          <a:cs typeface="Calibri" panose="020F0502020204030204" pitchFamily="34" charset="0"/>
                        </a:rPr>
                        <a:t>Shippers may need system / process changes to bill the end consumer to the read provided</a:t>
                      </a:r>
                    </a:p>
                  </a:txBody>
                  <a:tcPr marL="91327" marR="91327" marT="45664" marB="45664">
                    <a:solidFill>
                      <a:srgbClr val="CFD5EA"/>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N/A</a:t>
                      </a:r>
                    </a:p>
                  </a:txBody>
                  <a:tcPr marL="91327" marR="91327" marT="45664" marB="45664">
                    <a:solidFill>
                      <a:srgbClr val="CFD5EA"/>
                    </a:solidFill>
                  </a:tcPr>
                </a:tc>
                <a:tc>
                  <a:txBody>
                    <a:bodyPr/>
                    <a:lstStyle/>
                    <a:p>
                      <a:pPr marL="0"/>
                      <a:endParaRPr lang="en-GB" sz="1400">
                        <a:solidFill>
                          <a:schemeClr val="tx1"/>
                        </a:solidFill>
                        <a:latin typeface="Calibri" panose="020F0502020204030204" pitchFamily="34" charset="0"/>
                        <a:ea typeface="+mn-ea"/>
                        <a:cs typeface="Calibri" panose="020F0502020204030204" pitchFamily="34" charset="0"/>
                      </a:endParaRPr>
                    </a:p>
                  </a:txBody>
                  <a:tcPr marL="91327" marR="91327" marT="45664" marB="45664">
                    <a:solidFill>
                      <a:srgbClr val="CFD5EA"/>
                    </a:solidFill>
                  </a:tcPr>
                </a:tc>
                <a:extLst>
                  <a:ext uri="{0D108BD9-81ED-4DB2-BD59-A6C34878D82A}">
                    <a16:rowId xmlns:a16="http://schemas.microsoft.com/office/drawing/2014/main" val="3758291736"/>
                  </a:ext>
                </a:extLst>
              </a:tr>
              <a:tr h="395751">
                <a:tc>
                  <a:txBody>
                    <a:bodyPr/>
                    <a:lstStyle/>
                    <a:p>
                      <a:pPr marL="0"/>
                      <a:r>
                        <a:rPr lang="en-GB" sz="1400">
                          <a:solidFill>
                            <a:schemeClr val="tx1"/>
                          </a:solidFill>
                          <a:latin typeface="Calibri" panose="020F0502020204030204" pitchFamily="34" charset="0"/>
                          <a:ea typeface="+mn-ea"/>
                          <a:cs typeface="Calibri" panose="020F0502020204030204" pitchFamily="34" charset="0"/>
                        </a:rPr>
                        <a:t>Opening Read and Replacement Read performance is impacted</a:t>
                      </a:r>
                    </a:p>
                  </a:txBody>
                  <a:tcPr marL="91327" marR="91327" marT="45664" marB="45664">
                    <a:solidFill>
                      <a:srgbClr val="E9EBF5"/>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Resolved</a:t>
                      </a:r>
                    </a:p>
                  </a:txBody>
                  <a:tcPr marL="91327" marR="91327" marT="45664" marB="45664">
                    <a:solidFill>
                      <a:srgbClr val="E9EBF5"/>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Resolved</a:t>
                      </a:r>
                    </a:p>
                  </a:txBody>
                  <a:tcPr marL="91327" marR="91327" marT="45664" marB="45664">
                    <a:solidFill>
                      <a:srgbClr val="E9EBF5"/>
                    </a:solidFill>
                  </a:tcPr>
                </a:tc>
                <a:extLst>
                  <a:ext uri="{0D108BD9-81ED-4DB2-BD59-A6C34878D82A}">
                    <a16:rowId xmlns:a16="http://schemas.microsoft.com/office/drawing/2014/main" val="814676636"/>
                  </a:ext>
                </a:extLst>
              </a:tr>
              <a:tr h="395751">
                <a:tc>
                  <a:txBody>
                    <a:bodyPr/>
                    <a:lstStyle/>
                    <a:p>
                      <a:pPr marL="0"/>
                      <a:r>
                        <a:rPr lang="en-US" sz="1400">
                          <a:solidFill>
                            <a:schemeClr val="tx1"/>
                          </a:solidFill>
                          <a:latin typeface="Calibri" panose="020F0502020204030204" pitchFamily="34" charset="0"/>
                          <a:ea typeface="+mn-ea"/>
                          <a:cs typeface="Calibri" panose="020F0502020204030204" pitchFamily="34" charset="0"/>
                        </a:rPr>
                        <a:t>RGMA, non-opening reads, LDZ changes transactions do not conform to opening read window logic</a:t>
                      </a:r>
                    </a:p>
                  </a:txBody>
                  <a:tcPr marL="91327" marR="91327" marT="45664" marB="45664">
                    <a:solidFill>
                      <a:srgbClr val="CFD5EA"/>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400">
                          <a:solidFill>
                            <a:schemeClr val="tx1"/>
                          </a:solidFill>
                          <a:latin typeface="Calibri" panose="020F0502020204030204" pitchFamily="34" charset="0"/>
                          <a:ea typeface="+mn-ea"/>
                          <a:cs typeface="Calibri" panose="020F0502020204030204" pitchFamily="34" charset="0"/>
                        </a:rPr>
                        <a:t>Resolved</a:t>
                      </a:r>
                    </a:p>
                  </a:txBody>
                  <a:tcPr marL="91327" marR="91327" marT="45664" marB="45664">
                    <a:solidFill>
                      <a:srgbClr val="CFD5EA"/>
                    </a:solidFill>
                  </a:tcPr>
                </a:tc>
                <a:tc>
                  <a:txBody>
                    <a:bodyPr/>
                    <a:lstStyle/>
                    <a:p>
                      <a:pPr marL="0"/>
                      <a:endParaRPr lang="en-GB" sz="1400" dirty="0">
                        <a:solidFill>
                          <a:schemeClr val="tx1"/>
                        </a:solidFill>
                        <a:latin typeface="Calibri" panose="020F0502020204030204" pitchFamily="34" charset="0"/>
                        <a:ea typeface="+mn-ea"/>
                        <a:cs typeface="Calibri" panose="020F0502020204030204" pitchFamily="34" charset="0"/>
                      </a:endParaRPr>
                    </a:p>
                  </a:txBody>
                  <a:tcPr marL="91327" marR="91327" marT="45664" marB="45664">
                    <a:solidFill>
                      <a:srgbClr val="CFD5EA"/>
                    </a:solidFill>
                  </a:tcPr>
                </a:tc>
                <a:extLst>
                  <a:ext uri="{0D108BD9-81ED-4DB2-BD59-A6C34878D82A}">
                    <a16:rowId xmlns:a16="http://schemas.microsoft.com/office/drawing/2014/main" val="3994522548"/>
                  </a:ext>
                </a:extLst>
              </a:tr>
            </a:tbl>
          </a:graphicData>
        </a:graphic>
      </p:graphicFrame>
    </p:spTree>
    <p:extLst>
      <p:ext uri="{BB962C8B-B14F-4D97-AF65-F5344CB8AC3E}">
        <p14:creationId xmlns:p14="http://schemas.microsoft.com/office/powerpoint/2010/main" val="3691362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088ED-086F-4569-8C8E-3E6723B2402D}"/>
              </a:ext>
            </a:extLst>
          </p:cNvPr>
          <p:cNvSpPr>
            <a:spLocks noGrp="1"/>
          </p:cNvSpPr>
          <p:nvPr>
            <p:ph type="title"/>
          </p:nvPr>
        </p:nvSpPr>
        <p:spPr/>
        <p:txBody>
          <a:bodyPr/>
          <a:lstStyle/>
          <a:p>
            <a:r>
              <a:rPr lang="en-GB"/>
              <a:t>Alternative Solution Assessment</a:t>
            </a:r>
          </a:p>
        </p:txBody>
      </p:sp>
      <p:graphicFrame>
        <p:nvGraphicFramePr>
          <p:cNvPr id="3" name="Table 4">
            <a:extLst>
              <a:ext uri="{FF2B5EF4-FFF2-40B4-BE49-F238E27FC236}">
                <a16:creationId xmlns:a16="http://schemas.microsoft.com/office/drawing/2014/main" id="{5B368FF0-18CE-4079-9F53-B519D670556D}"/>
              </a:ext>
            </a:extLst>
          </p:cNvPr>
          <p:cNvGraphicFramePr>
            <a:graphicFrameLocks/>
          </p:cNvGraphicFramePr>
          <p:nvPr>
            <p:extLst>
              <p:ext uri="{D42A27DB-BD31-4B8C-83A1-F6EECF244321}">
                <p14:modId xmlns:p14="http://schemas.microsoft.com/office/powerpoint/2010/main" val="4238919776"/>
              </p:ext>
            </p:extLst>
          </p:nvPr>
        </p:nvGraphicFramePr>
        <p:xfrm>
          <a:off x="389965" y="1060736"/>
          <a:ext cx="8364070" cy="3627120"/>
        </p:xfrm>
        <a:graphic>
          <a:graphicData uri="http://schemas.openxmlformats.org/drawingml/2006/table">
            <a:tbl>
              <a:tblPr firstRow="1" bandRow="1"/>
              <a:tblGrid>
                <a:gridCol w="1725067">
                  <a:extLst>
                    <a:ext uri="{9D8B030D-6E8A-4147-A177-3AD203B41FA5}">
                      <a16:colId xmlns:a16="http://schemas.microsoft.com/office/drawing/2014/main" val="362420802"/>
                    </a:ext>
                  </a:extLst>
                </a:gridCol>
                <a:gridCol w="2888810">
                  <a:extLst>
                    <a:ext uri="{9D8B030D-6E8A-4147-A177-3AD203B41FA5}">
                      <a16:colId xmlns:a16="http://schemas.microsoft.com/office/drawing/2014/main" val="1121564466"/>
                    </a:ext>
                  </a:extLst>
                </a:gridCol>
                <a:gridCol w="3750193">
                  <a:extLst>
                    <a:ext uri="{9D8B030D-6E8A-4147-A177-3AD203B41FA5}">
                      <a16:colId xmlns:a16="http://schemas.microsoft.com/office/drawing/2014/main" val="150726296"/>
                    </a:ext>
                  </a:extLst>
                </a:gridCol>
              </a:tblGrid>
              <a:tr h="26942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en-GB" sz="140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400"/>
                        <a:t>XRN4941</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400">
                          <a:solidFill>
                            <a:schemeClr val="bg1"/>
                          </a:solidFill>
                        </a:rPr>
                        <a:t>XRN5091</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3346031236"/>
                  </a:ext>
                </a:extLst>
              </a:tr>
              <a:tr h="4650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N21 timeline impact</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Can be delivered within current timeline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solidFill>
                            <a:schemeClr val="tx1"/>
                          </a:solidFill>
                        </a:rPr>
                        <a:t>Risk of resources due to unknown future plans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3409606123"/>
                  </a:ext>
                </a:extLst>
              </a:tr>
              <a:tr h="26942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CSSC impact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Reduced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Reduced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530895795"/>
                  </a:ext>
                </a:extLst>
              </a:tr>
              <a:tr h="4650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Customer Impact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dirty="0"/>
                        <a:t>Delay to the MRF update following confirmation- no immediate rejection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Rejections will no longer be seen by customers</a:t>
                      </a:r>
                    </a:p>
                    <a:p>
                      <a:r>
                        <a:rPr lang="en-GB" sz="1400"/>
                        <a:t>Remaining issues not resolved (slide 11)</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1005430588"/>
                  </a:ext>
                </a:extLst>
              </a:tr>
              <a:tr h="269428">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Correla/Xoserve Impact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No further design changes</a:t>
                      </a:r>
                      <a:br>
                        <a:rPr lang="en-GB" sz="1400"/>
                      </a:br>
                      <a:r>
                        <a:rPr lang="en-GB" sz="1400"/>
                        <a:t>Deliver the majority of the MOD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Still not compliant with UNC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794156639"/>
                  </a:ext>
                </a:extLst>
              </a:tr>
              <a:tr h="64178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Cost impact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solidFill>
                            <a:schemeClr val="tx1"/>
                          </a:solidFill>
                        </a:rPr>
                        <a:t>Reduced change cost but additional change cost for second part of change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dirty="0">
                          <a:solidFill>
                            <a:schemeClr val="tx1"/>
                          </a:solidFill>
                        </a:rPr>
                        <a:t>145k for alternative solution</a:t>
                      </a:r>
                    </a:p>
                    <a:p>
                      <a:r>
                        <a:rPr lang="en-GB" sz="1400" dirty="0">
                          <a:solidFill>
                            <a:schemeClr val="tx1"/>
                          </a:solidFill>
                        </a:rPr>
                        <a:t>200k for full solution post CSSC</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2917632389"/>
                  </a:ext>
                </a:extLst>
              </a:tr>
              <a:tr h="44924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Recommended for N21 Scope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Yes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dirty="0">
                          <a:solidFill>
                            <a:schemeClr val="tx1"/>
                          </a:solidFill>
                        </a:rPr>
                        <a:t>Not viable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174668106"/>
                  </a:ext>
                </a:extLst>
              </a:tr>
            </a:tbl>
          </a:graphicData>
        </a:graphic>
      </p:graphicFrame>
    </p:spTree>
    <p:extLst>
      <p:ext uri="{BB962C8B-B14F-4D97-AF65-F5344CB8AC3E}">
        <p14:creationId xmlns:p14="http://schemas.microsoft.com/office/powerpoint/2010/main" val="326663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C47B0-4109-4379-BA7A-52A414E19F5A}"/>
              </a:ext>
            </a:extLst>
          </p:cNvPr>
          <p:cNvSpPr>
            <a:spLocks noGrp="1"/>
          </p:cNvSpPr>
          <p:nvPr>
            <p:ph type="title"/>
          </p:nvPr>
        </p:nvSpPr>
        <p:spPr/>
        <p:txBody>
          <a:bodyPr/>
          <a:lstStyle/>
          <a:p>
            <a:r>
              <a:rPr lang="en-GB" dirty="0"/>
              <a:t>Introduction</a:t>
            </a:r>
          </a:p>
        </p:txBody>
      </p:sp>
      <p:sp>
        <p:nvSpPr>
          <p:cNvPr id="4" name="TextBox 3">
            <a:extLst>
              <a:ext uri="{FF2B5EF4-FFF2-40B4-BE49-F238E27FC236}">
                <a16:creationId xmlns:a16="http://schemas.microsoft.com/office/drawing/2014/main" id="{5E45A0A2-1907-4339-8C40-0B89DDA5A457}"/>
              </a:ext>
            </a:extLst>
          </p:cNvPr>
          <p:cNvSpPr txBox="1"/>
          <p:nvPr/>
        </p:nvSpPr>
        <p:spPr>
          <a:xfrm>
            <a:off x="940038" y="1077252"/>
            <a:ext cx="7392112" cy="3139321"/>
          </a:xfrm>
          <a:prstGeom prst="rect">
            <a:avLst/>
          </a:prstGeom>
          <a:noFill/>
        </p:spPr>
        <p:txBody>
          <a:bodyPr wrap="square" rtlCol="0">
            <a:spAutoFit/>
          </a:bodyPr>
          <a:lstStyle/>
          <a:p>
            <a:r>
              <a:rPr lang="en-GB" dirty="0"/>
              <a:t>CSS is due to be implemented in 2022 and Ofgem have stated that any system changes implemented prior to this must not put the CSS implementation at risk.</a:t>
            </a:r>
          </a:p>
          <a:p>
            <a:endParaRPr lang="en-GB" dirty="0"/>
          </a:p>
          <a:p>
            <a:r>
              <a:rPr lang="en-GB" dirty="0"/>
              <a:t>In January it was agreed at </a:t>
            </a:r>
            <a:r>
              <a:rPr lang="en-GB" dirty="0" err="1"/>
              <a:t>ChMC</a:t>
            </a:r>
            <a:r>
              <a:rPr lang="en-GB" dirty="0"/>
              <a:t> to proceed with a November 21 release until the end of detailed design and to include an impact assessment against CSS, which has now been completed.</a:t>
            </a:r>
          </a:p>
          <a:p>
            <a:endParaRPr lang="en-GB" dirty="0"/>
          </a:p>
          <a:p>
            <a:r>
              <a:rPr lang="en-GB" dirty="0"/>
              <a:t>The following slides contain the outcome of the assessment including </a:t>
            </a:r>
            <a:r>
              <a:rPr lang="en-GB" dirty="0" err="1"/>
              <a:t>Correla’s</a:t>
            </a:r>
            <a:r>
              <a:rPr lang="en-GB" dirty="0"/>
              <a:t> scoping recommendations for the November 21 Major Release </a:t>
            </a:r>
            <a:r>
              <a:rPr lang="en-GB"/>
              <a:t>that will protect CSS.</a:t>
            </a:r>
            <a:endParaRPr lang="en-GB" dirty="0"/>
          </a:p>
        </p:txBody>
      </p:sp>
    </p:spTree>
    <p:extLst>
      <p:ext uri="{BB962C8B-B14F-4D97-AF65-F5344CB8AC3E}">
        <p14:creationId xmlns:p14="http://schemas.microsoft.com/office/powerpoint/2010/main" val="2841034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9EA93-AB55-41A0-BC05-F3985ED905A9}"/>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Correla Evaluation/Recommendation</a:t>
            </a:r>
          </a:p>
        </p:txBody>
      </p:sp>
      <p:graphicFrame>
        <p:nvGraphicFramePr>
          <p:cNvPr id="3" name="Table 4">
            <a:extLst>
              <a:ext uri="{FF2B5EF4-FFF2-40B4-BE49-F238E27FC236}">
                <a16:creationId xmlns:a16="http://schemas.microsoft.com/office/drawing/2014/main" id="{897CC098-31C7-4EF6-B4C7-211AFFB8DECE}"/>
              </a:ext>
            </a:extLst>
          </p:cNvPr>
          <p:cNvGraphicFramePr>
            <a:graphicFrameLocks/>
          </p:cNvGraphicFramePr>
          <p:nvPr>
            <p:extLst>
              <p:ext uri="{D42A27DB-BD31-4B8C-83A1-F6EECF244321}">
                <p14:modId xmlns:p14="http://schemas.microsoft.com/office/powerpoint/2010/main" val="2759676662"/>
              </p:ext>
            </p:extLst>
          </p:nvPr>
        </p:nvGraphicFramePr>
        <p:xfrm>
          <a:off x="457200" y="761058"/>
          <a:ext cx="8341017" cy="2890520"/>
        </p:xfrm>
        <a:graphic>
          <a:graphicData uri="http://schemas.openxmlformats.org/drawingml/2006/table">
            <a:tbl>
              <a:tblPr firstRow="1" bandRow="1"/>
              <a:tblGrid>
                <a:gridCol w="1110343">
                  <a:extLst>
                    <a:ext uri="{9D8B030D-6E8A-4147-A177-3AD203B41FA5}">
                      <a16:colId xmlns:a16="http://schemas.microsoft.com/office/drawing/2014/main" val="958077687"/>
                    </a:ext>
                  </a:extLst>
                </a:gridCol>
                <a:gridCol w="1797098">
                  <a:extLst>
                    <a:ext uri="{9D8B030D-6E8A-4147-A177-3AD203B41FA5}">
                      <a16:colId xmlns:a16="http://schemas.microsoft.com/office/drawing/2014/main" val="1467430933"/>
                    </a:ext>
                  </a:extLst>
                </a:gridCol>
                <a:gridCol w="5433576">
                  <a:extLst>
                    <a:ext uri="{9D8B030D-6E8A-4147-A177-3AD203B41FA5}">
                      <a16:colId xmlns:a16="http://schemas.microsoft.com/office/drawing/2014/main" val="502842925"/>
                    </a:ext>
                  </a:extLst>
                </a:gridCol>
              </a:tblGrid>
              <a:tr h="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400" dirty="0"/>
                        <a:t>Change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E5AA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kern="1200">
                          <a:solidFill>
                            <a:schemeClr val="lt1"/>
                          </a:solidFill>
                          <a:latin typeface="Calibri" panose="020F0502020204030204"/>
                          <a:ea typeface="+mn-ea"/>
                          <a:cs typeface="+mn-cs"/>
                        </a:rPr>
                        <a:t>Design Change Pack</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3E5AA8"/>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400" dirty="0"/>
                        <a:t>November 21 Delivery</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3E5AA8"/>
                    </a:solidFill>
                  </a:tcPr>
                </a:tc>
                <a:extLst>
                  <a:ext uri="{0D108BD9-81ED-4DB2-BD59-A6C34878D82A}">
                    <a16:rowId xmlns:a16="http://schemas.microsoft.com/office/drawing/2014/main" val="2741148396"/>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XRN5007</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tc>
                  <a:txBody>
                    <a:bodyPr/>
                    <a:lstStyle/>
                    <a:p>
                      <a:r>
                        <a:rPr lang="en-GB" sz="1400" dirty="0">
                          <a:latin typeface="Calibri" panose="020F0502020204030204" pitchFamily="34" charset="0"/>
                          <a:cs typeface="Calibri" panose="020F0502020204030204" pitchFamily="34" charset="0"/>
                        </a:rPr>
                        <a:t>Approved</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Yes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472C4">
                        <a:tint val="20000"/>
                      </a:srgbClr>
                    </a:solidFill>
                  </a:tcPr>
                </a:tc>
                <a:extLst>
                  <a:ext uri="{0D108BD9-81ED-4DB2-BD59-A6C34878D82A}">
                    <a16:rowId xmlns:a16="http://schemas.microsoft.com/office/drawing/2014/main" val="3755044642"/>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XRN5072</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cs typeface="Calibri" panose="020F0502020204030204" pitchFamily="34" charset="0"/>
                        </a:rPr>
                        <a:t>Approved</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472C4">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Yes </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tint val="40000"/>
                      </a:srgbClr>
                    </a:solidFill>
                  </a:tcPr>
                </a:tc>
                <a:extLst>
                  <a:ext uri="{0D108BD9-81ED-4DB2-BD59-A6C34878D82A}">
                    <a16:rowId xmlns:a16="http://schemas.microsoft.com/office/drawing/2014/main" val="41707987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XRN5142</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Calibri" panose="020F0502020204030204" pitchFamily="34" charset="0"/>
                          <a:cs typeface="Calibri" panose="020F0502020204030204" pitchFamily="34" charset="0"/>
                        </a:rPr>
                        <a:t>Approved</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Yes</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2980790231"/>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XRN5180</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FD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Calibri" panose="020F0502020204030204" pitchFamily="34" charset="0"/>
                          <a:cs typeface="Calibri" panose="020F0502020204030204" pitchFamily="34" charset="0"/>
                        </a:rPr>
                        <a:t>eChMC – 5</a:t>
                      </a:r>
                      <a:r>
                        <a:rPr lang="en-GB" sz="1400" baseline="30000" dirty="0">
                          <a:solidFill>
                            <a:schemeClr val="tx1"/>
                          </a:solidFill>
                          <a:latin typeface="Calibri" panose="020F0502020204030204" pitchFamily="34" charset="0"/>
                          <a:cs typeface="Calibri" panose="020F0502020204030204" pitchFamily="34" charset="0"/>
                        </a:rPr>
                        <a:t>th</a:t>
                      </a:r>
                      <a:r>
                        <a:rPr lang="en-GB" sz="1400" dirty="0">
                          <a:solidFill>
                            <a:schemeClr val="tx1"/>
                          </a:solidFill>
                          <a:latin typeface="Calibri" panose="020F0502020204030204" pitchFamily="34" charset="0"/>
                          <a:cs typeface="Calibri" panose="020F0502020204030204" pitchFamily="34" charset="0"/>
                        </a:rPr>
                        <a:t> May</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CFD5EA"/>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Yes</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356826026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XRN4941</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p>
                      <a:r>
                        <a:rPr lang="en-GB" sz="1400" dirty="0">
                          <a:solidFill>
                            <a:schemeClr val="tx1"/>
                          </a:solidFill>
                          <a:latin typeface="Calibri" panose="020F0502020204030204" pitchFamily="34" charset="0"/>
                          <a:cs typeface="Calibri" panose="020F0502020204030204" pitchFamily="34" charset="0"/>
                        </a:rPr>
                        <a:t>eChMC – 5</a:t>
                      </a:r>
                      <a:r>
                        <a:rPr lang="en-GB" sz="1400" baseline="30000" dirty="0">
                          <a:solidFill>
                            <a:schemeClr val="tx1"/>
                          </a:solidFill>
                          <a:latin typeface="Calibri" panose="020F0502020204030204" pitchFamily="34" charset="0"/>
                          <a:cs typeface="Calibri" panose="020F0502020204030204" pitchFamily="34" charset="0"/>
                        </a:rPr>
                        <a:t>th</a:t>
                      </a:r>
                      <a:r>
                        <a:rPr lang="en-GB" sz="1400" dirty="0">
                          <a:solidFill>
                            <a:schemeClr val="tx1"/>
                          </a:solidFill>
                          <a:latin typeface="Calibri" panose="020F0502020204030204" pitchFamily="34" charset="0"/>
                          <a:cs typeface="Calibri" panose="020F0502020204030204" pitchFamily="34" charset="0"/>
                        </a:rPr>
                        <a:t> May</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BF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dirty="0"/>
                        <a:t>Deliver reduced scope for November 21</a:t>
                      </a:r>
                    </a:p>
                    <a:p>
                      <a:r>
                        <a:rPr lang="en-GB" sz="1400" dirty="0"/>
                        <a:t>Remaining scope post CSS</a:t>
                      </a:r>
                    </a:p>
                    <a:p>
                      <a:r>
                        <a:rPr lang="en-GB" sz="1400" dirty="0">
                          <a:solidFill>
                            <a:schemeClr val="tx1"/>
                          </a:solidFill>
                        </a:rPr>
                        <a:t>– Information change pack will be issued with updated scope</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E9EBF5"/>
                    </a:solidFill>
                  </a:tcPr>
                </a:tc>
                <a:extLst>
                  <a:ext uri="{0D108BD9-81ED-4DB2-BD59-A6C34878D82A}">
                    <a16:rowId xmlns:a16="http://schemas.microsoft.com/office/drawing/2014/main" val="2706530985"/>
                  </a:ext>
                </a:extLst>
              </a:tr>
              <a:tr h="37084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400"/>
                        <a:t>XRN5091</a:t>
                      </a: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CFD5E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Calibri" panose="020F0502020204030204" pitchFamily="34" charset="0"/>
                          <a:cs typeface="Calibri" panose="020F0502020204030204" pitchFamily="34" charset="0"/>
                        </a:rPr>
                        <a:t>eChMC – 5</a:t>
                      </a:r>
                      <a:r>
                        <a:rPr lang="en-GB" sz="1400" baseline="30000" dirty="0">
                          <a:solidFill>
                            <a:schemeClr val="tx1"/>
                          </a:solidFill>
                          <a:latin typeface="Calibri" panose="020F0502020204030204" pitchFamily="34" charset="0"/>
                          <a:cs typeface="Calibri" panose="020F0502020204030204" pitchFamily="34" charset="0"/>
                        </a:rPr>
                        <a:t>th</a:t>
                      </a:r>
                      <a:r>
                        <a:rPr lang="en-GB" sz="1400" dirty="0">
                          <a:solidFill>
                            <a:schemeClr val="tx1"/>
                          </a:solidFill>
                          <a:latin typeface="Calibri" panose="020F0502020204030204" pitchFamily="34" charset="0"/>
                          <a:cs typeface="Calibri" panose="020F0502020204030204" pitchFamily="34" charset="0"/>
                        </a:rPr>
                        <a:t> May</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CFD5EA"/>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rPr>
                        <a:t>No – deliver post CSS</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CFD5EA"/>
                    </a:solidFill>
                  </a:tcPr>
                </a:tc>
                <a:extLst>
                  <a:ext uri="{0D108BD9-81ED-4DB2-BD59-A6C34878D82A}">
                    <a16:rowId xmlns:a16="http://schemas.microsoft.com/office/drawing/2014/main" val="1716029889"/>
                  </a:ext>
                </a:extLst>
              </a:tr>
            </a:tbl>
          </a:graphicData>
        </a:graphic>
      </p:graphicFrame>
    </p:spTree>
    <p:extLst>
      <p:ext uri="{BB962C8B-B14F-4D97-AF65-F5344CB8AC3E}">
        <p14:creationId xmlns:p14="http://schemas.microsoft.com/office/powerpoint/2010/main" val="2660798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B8045-9F40-4C29-9AE5-CA66444FE17F}"/>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Decisions and Approvals</a:t>
            </a:r>
          </a:p>
        </p:txBody>
      </p:sp>
      <p:graphicFrame>
        <p:nvGraphicFramePr>
          <p:cNvPr id="4" name="Tabelle 80">
            <a:extLst>
              <a:ext uri="{FF2B5EF4-FFF2-40B4-BE49-F238E27FC236}">
                <a16:creationId xmlns:a16="http://schemas.microsoft.com/office/drawing/2014/main" id="{8C9DF2B6-2154-4DAD-A662-D104E0E237CB}"/>
              </a:ext>
            </a:extLst>
          </p:cNvPr>
          <p:cNvGraphicFramePr>
            <a:graphicFrameLocks noGrp="1"/>
          </p:cNvGraphicFramePr>
          <p:nvPr>
            <p:custDataLst>
              <p:tags r:id="rId1"/>
            </p:custDataLst>
            <p:extLst>
              <p:ext uri="{D42A27DB-BD31-4B8C-83A1-F6EECF244321}">
                <p14:modId xmlns:p14="http://schemas.microsoft.com/office/powerpoint/2010/main" val="1915216127"/>
              </p:ext>
            </p:extLst>
          </p:nvPr>
        </p:nvGraphicFramePr>
        <p:xfrm>
          <a:off x="518622" y="907524"/>
          <a:ext cx="8168177" cy="2771060"/>
        </p:xfrm>
        <a:graphic>
          <a:graphicData uri="http://schemas.openxmlformats.org/drawingml/2006/table">
            <a:tbl>
              <a:tblPr firstRow="1" bandRow="1">
                <a:tableStyleId>{5C22544A-7EE6-4342-B048-85BDC9FD1C3A}</a:tableStyleId>
              </a:tblPr>
              <a:tblGrid>
                <a:gridCol w="1663888">
                  <a:extLst>
                    <a:ext uri="{9D8B030D-6E8A-4147-A177-3AD203B41FA5}">
                      <a16:colId xmlns:a16="http://schemas.microsoft.com/office/drawing/2014/main" val="20000"/>
                    </a:ext>
                  </a:extLst>
                </a:gridCol>
                <a:gridCol w="3734196">
                  <a:extLst>
                    <a:ext uri="{9D8B030D-6E8A-4147-A177-3AD203B41FA5}">
                      <a16:colId xmlns:a16="http://schemas.microsoft.com/office/drawing/2014/main" val="2232407224"/>
                    </a:ext>
                  </a:extLst>
                </a:gridCol>
                <a:gridCol w="2770093">
                  <a:extLst>
                    <a:ext uri="{9D8B030D-6E8A-4147-A177-3AD203B41FA5}">
                      <a16:colId xmlns:a16="http://schemas.microsoft.com/office/drawing/2014/main" val="20003"/>
                    </a:ext>
                  </a:extLst>
                </a:gridCol>
              </a:tblGrid>
              <a:tr h="475637">
                <a:tc>
                  <a:txBody>
                    <a:bodyPr/>
                    <a:lstStyle/>
                    <a:p>
                      <a:pPr algn="l"/>
                      <a:r>
                        <a:rPr lang="en-US" sz="1800" dirty="0">
                          <a:latin typeface="Calibri" panose="020F0502020204030204" pitchFamily="34" charset="0"/>
                          <a:cs typeface="Calibri" panose="020F0502020204030204" pitchFamily="34" charset="0"/>
                        </a:rPr>
                        <a:t>Change</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rgbClr val="3E5AA8"/>
                    </a:solidFill>
                  </a:tcPr>
                </a:tc>
                <a:tc>
                  <a:txBody>
                    <a:bodyPr/>
                    <a:lstStyle/>
                    <a:p>
                      <a:pPr algn="l"/>
                      <a:r>
                        <a:rPr lang="en-US" sz="1800" dirty="0">
                          <a:latin typeface="Calibri" panose="020F0502020204030204" pitchFamily="34" charset="0"/>
                          <a:cs typeface="Calibri" panose="020F0502020204030204" pitchFamily="34" charset="0"/>
                        </a:rPr>
                        <a:t>Detail</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800">
                          <a:latin typeface="Calibri" panose="020F0502020204030204" pitchFamily="34" charset="0"/>
                          <a:cs typeface="Calibri" panose="020F0502020204030204" pitchFamily="34" charset="0"/>
                        </a:rPr>
                        <a:t>Action</a:t>
                      </a:r>
                    </a:p>
                  </a:txBody>
                  <a:tcPr anchor="ctr">
                    <a:lnL w="12700" cap="flat" cmpd="sng" algn="ctr">
                      <a:noFill/>
                      <a:prstDash val="solid"/>
                      <a:round/>
                      <a:headEnd type="none" w="med" len="med"/>
                      <a:tailEnd type="none" w="med" len="med"/>
                    </a:lnL>
                    <a:lnR w="6350" cap="flat" cmpd="sng" algn="ctr">
                      <a:noFill/>
                      <a:prstDash val="sysDot"/>
                      <a:round/>
                      <a:headEnd type="none" w="med" len="med"/>
                      <a:tailEnd type="none" w="med" len="med"/>
                    </a:lnR>
                    <a:lnT w="6350" cap="flat" cmpd="sng" algn="ctr">
                      <a:noFill/>
                      <a:prstDash val="sysDot"/>
                      <a:round/>
                      <a:headEnd type="none" w="med" len="med"/>
                      <a:tailEnd type="none" w="med" len="med"/>
                    </a:lnT>
                    <a:lnB w="635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765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effectLst/>
                          <a:latin typeface="Calibri" panose="020F0502020204030204" pitchFamily="34" charset="0"/>
                          <a:ea typeface="+mn-ea"/>
                          <a:cs typeface="Calibri" panose="020F0502020204030204" pitchFamily="34" charset="0"/>
                        </a:rPr>
                        <a:t>XRN4941</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600" dirty="0">
                          <a:solidFill>
                            <a:schemeClr val="bg1">
                              <a:lumMod val="50000"/>
                            </a:schemeClr>
                          </a:solidFill>
                          <a:latin typeface="Calibri" panose="020F0502020204030204" pitchFamily="34" charset="0"/>
                          <a:cs typeface="Calibri" panose="020F0502020204030204" pitchFamily="34" charset="0"/>
                        </a:rPr>
                        <a:t>Deliver the reduced scope</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a:solidFill>
                            <a:schemeClr val="bg1">
                              <a:lumMod val="50000"/>
                            </a:schemeClr>
                          </a:solidFill>
                          <a:latin typeface="Calibri" panose="020F0502020204030204" pitchFamily="34" charset="0"/>
                          <a:cs typeface="Calibri" panose="020F0502020204030204" pitchFamily="34" charset="0"/>
                        </a:rPr>
                        <a:t>Approve or Descope</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no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765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a:solidFill>
                            <a:schemeClr val="dk1"/>
                          </a:solidFill>
                          <a:effectLst/>
                          <a:latin typeface="Calibri" panose="020F0502020204030204" pitchFamily="34" charset="0"/>
                          <a:ea typeface="+mn-ea"/>
                          <a:cs typeface="Calibri" panose="020F0502020204030204" pitchFamily="34" charset="0"/>
                        </a:rPr>
                        <a:t>XRN5091</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US" sz="1600" dirty="0">
                          <a:solidFill>
                            <a:schemeClr val="bg1">
                              <a:lumMod val="50000"/>
                            </a:schemeClr>
                          </a:solidFill>
                          <a:latin typeface="Calibri" panose="020F0502020204030204" pitchFamily="34" charset="0"/>
                          <a:cs typeface="Calibri" panose="020F0502020204030204" pitchFamily="34" charset="0"/>
                        </a:rPr>
                        <a:t>Remove from November 21 scope</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dirty="0">
                          <a:solidFill>
                            <a:schemeClr val="bg1">
                              <a:lumMod val="50000"/>
                            </a:schemeClr>
                          </a:solidFill>
                          <a:latin typeface="Calibri" panose="020F0502020204030204" pitchFamily="34" charset="0"/>
                          <a:cs typeface="Calibri" panose="020F0502020204030204" pitchFamily="34" charset="0"/>
                        </a:rPr>
                        <a:t>Approve</a:t>
                      </a: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765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200" dirty="0">
                        <a:solidFill>
                          <a:schemeClr val="dk1"/>
                        </a:solidFill>
                        <a:effectLst/>
                        <a:latin typeface="Calibri" panose="020F0502020204030204" pitchFamily="34" charset="0"/>
                        <a:ea typeface="+mn-ea"/>
                        <a:cs typeface="Calibri" panose="020F0502020204030204" pitchFamily="34" charset="0"/>
                      </a:endParaRP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en-US" sz="1600" dirty="0">
                        <a:solidFill>
                          <a:schemeClr val="bg1">
                            <a:lumMod val="50000"/>
                          </a:schemeClr>
                        </a:solidFill>
                        <a:latin typeface="Calibri" panose="020F0502020204030204" pitchFamily="34" charset="0"/>
                        <a:cs typeface="Calibri" panose="020F0502020204030204" pitchFamily="34" charset="0"/>
                      </a:endParaRP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600" dirty="0">
                        <a:solidFill>
                          <a:schemeClr val="bg1">
                            <a:lumMod val="50000"/>
                          </a:schemeClr>
                        </a:solidFill>
                        <a:latin typeface="Calibri" panose="020F0502020204030204" pitchFamily="34" charset="0"/>
                        <a:cs typeface="Calibri" panose="020F0502020204030204" pitchFamily="34" charset="0"/>
                      </a:endParaRPr>
                    </a:p>
                  </a:txBody>
                  <a:tcPr anchor="ctr">
                    <a:lnL w="6350" cap="flat" cmpd="sng" algn="ctr">
                      <a:noFill/>
                      <a:prstDash val="sysDot"/>
                      <a:round/>
                      <a:headEnd type="none" w="med" len="med"/>
                      <a:tailEnd type="none" w="med" len="med"/>
                    </a:lnL>
                    <a:lnR w="6350" cap="flat" cmpd="sng" algn="ctr">
                      <a:noFill/>
                      <a:prstDash val="sysDot"/>
                      <a:round/>
                      <a:headEnd type="none" w="med" len="med"/>
                      <a:tailEnd type="none" w="med" len="med"/>
                    </a:lnR>
                    <a:lnT w="9525" cap="flat" cmpd="sng" algn="ctr">
                      <a:solidFill>
                        <a:schemeClr val="bg2">
                          <a:lumMod val="90000"/>
                        </a:schemeClr>
                      </a:solidFill>
                      <a:prstDash val="solid"/>
                      <a:round/>
                      <a:headEnd type="none" w="med" len="med"/>
                      <a:tailEnd type="none" w="med" len="med"/>
                    </a:lnT>
                    <a:lnB w="9525" cap="flat" cmpd="sng" algn="ctr">
                      <a:solidFill>
                        <a:schemeClr val="bg2">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356957028"/>
                  </a:ext>
                </a:extLst>
              </a:tr>
            </a:tbl>
          </a:graphicData>
        </a:graphic>
      </p:graphicFrame>
    </p:spTree>
    <p:extLst>
      <p:ext uri="{BB962C8B-B14F-4D97-AF65-F5344CB8AC3E}">
        <p14:creationId xmlns:p14="http://schemas.microsoft.com/office/powerpoint/2010/main" val="3685069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27EAD-08D5-43DC-AD85-47867D5F7FAD}"/>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CSSC Impact Assessment</a:t>
            </a:r>
          </a:p>
        </p:txBody>
      </p:sp>
      <p:pic>
        <p:nvPicPr>
          <p:cNvPr id="3" name="Picture 2">
            <a:extLst>
              <a:ext uri="{FF2B5EF4-FFF2-40B4-BE49-F238E27FC236}">
                <a16:creationId xmlns:a16="http://schemas.microsoft.com/office/drawing/2014/main" id="{E5058208-CA1E-4A0D-93D4-5667EDDD8A2A}"/>
              </a:ext>
            </a:extLst>
          </p:cNvPr>
          <p:cNvPicPr>
            <a:picLocks noChangeAspect="1"/>
          </p:cNvPicPr>
          <p:nvPr/>
        </p:nvPicPr>
        <p:blipFill>
          <a:blip r:embed="rId2"/>
          <a:stretch>
            <a:fillRect/>
          </a:stretch>
        </p:blipFill>
        <p:spPr>
          <a:xfrm>
            <a:off x="2194407" y="761058"/>
            <a:ext cx="4362450" cy="4219575"/>
          </a:xfrm>
          <a:prstGeom prst="rect">
            <a:avLst/>
          </a:prstGeom>
        </p:spPr>
      </p:pic>
    </p:spTree>
    <p:extLst>
      <p:ext uri="{BB962C8B-B14F-4D97-AF65-F5344CB8AC3E}">
        <p14:creationId xmlns:p14="http://schemas.microsoft.com/office/powerpoint/2010/main" val="1977842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AE0C8-C71A-444D-8623-D276F29C6C19}"/>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CSSC Timeline Impacts</a:t>
            </a:r>
          </a:p>
        </p:txBody>
      </p:sp>
      <p:pic>
        <p:nvPicPr>
          <p:cNvPr id="3" name="Picture 2">
            <a:extLst>
              <a:ext uri="{FF2B5EF4-FFF2-40B4-BE49-F238E27FC236}">
                <a16:creationId xmlns:a16="http://schemas.microsoft.com/office/drawing/2014/main" id="{DAA5B65E-891A-44E1-9D2E-B2BE5819761B}"/>
              </a:ext>
            </a:extLst>
          </p:cNvPr>
          <p:cNvPicPr>
            <a:picLocks noChangeAspect="1"/>
          </p:cNvPicPr>
          <p:nvPr/>
        </p:nvPicPr>
        <p:blipFill>
          <a:blip r:embed="rId2"/>
          <a:stretch>
            <a:fillRect/>
          </a:stretch>
        </p:blipFill>
        <p:spPr>
          <a:xfrm>
            <a:off x="92209" y="833428"/>
            <a:ext cx="8959582" cy="1981598"/>
          </a:xfrm>
          <a:prstGeom prst="rect">
            <a:avLst/>
          </a:prstGeom>
        </p:spPr>
      </p:pic>
      <p:sp>
        <p:nvSpPr>
          <p:cNvPr id="4" name="Rectangle 3">
            <a:extLst>
              <a:ext uri="{FF2B5EF4-FFF2-40B4-BE49-F238E27FC236}">
                <a16:creationId xmlns:a16="http://schemas.microsoft.com/office/drawing/2014/main" id="{132221BC-2039-47B6-B408-CB91D1D84049}"/>
              </a:ext>
            </a:extLst>
          </p:cNvPr>
          <p:cNvSpPr/>
          <p:nvPr/>
        </p:nvSpPr>
        <p:spPr>
          <a:xfrm>
            <a:off x="457200" y="2936375"/>
            <a:ext cx="8229600" cy="1972848"/>
          </a:xfrm>
          <a:prstGeom prst="rect">
            <a:avLst/>
          </a:prstGeom>
        </p:spPr>
        <p:txBody>
          <a:bodyPr wrap="square">
            <a:spAutoFit/>
          </a:bodyPr>
          <a:lstStyle/>
          <a:p>
            <a:pPr marL="228600" lvl="0" indent="-228600">
              <a:lnSpc>
                <a:spcPct val="90000"/>
              </a:lnSpc>
              <a:spcBef>
                <a:spcPts val="1000"/>
              </a:spcBef>
              <a:buFont typeface="Arial" panose="020B0604020202020204" pitchFamily="34" charset="0"/>
              <a:buChar char="•"/>
            </a:pPr>
            <a:r>
              <a:rPr lang="en-GB" sz="1600" dirty="0">
                <a:solidFill>
                  <a:prstClr val="black"/>
                </a:solidFill>
                <a:latin typeface="Calibri" panose="020F0502020204030204"/>
              </a:rPr>
              <a:t>Retrofit is required to merge the code to keep the integrity of the code sacrosanct</a:t>
            </a:r>
          </a:p>
          <a:p>
            <a:pPr marL="228600" lvl="0" indent="-228600">
              <a:lnSpc>
                <a:spcPct val="90000"/>
              </a:lnSpc>
              <a:spcBef>
                <a:spcPts val="1000"/>
              </a:spcBef>
              <a:buFont typeface="Arial" panose="020B0604020202020204" pitchFamily="34" charset="0"/>
              <a:buChar char="•"/>
            </a:pPr>
            <a:r>
              <a:rPr lang="en-GB" sz="1600" dirty="0">
                <a:solidFill>
                  <a:prstClr val="black"/>
                </a:solidFill>
                <a:latin typeface="Calibri" panose="020F0502020204030204"/>
              </a:rPr>
              <a:t>No window of opportunity to retrofit prior to transition testing or transition start, so will need to be completed in parallel</a:t>
            </a:r>
          </a:p>
          <a:p>
            <a:pPr marL="228600" indent="-228600">
              <a:lnSpc>
                <a:spcPct val="90000"/>
              </a:lnSpc>
              <a:spcBef>
                <a:spcPts val="1000"/>
              </a:spcBef>
              <a:buFont typeface="Arial" panose="020B0604020202020204" pitchFamily="34" charset="0"/>
              <a:buChar char="•"/>
            </a:pPr>
            <a:r>
              <a:rPr lang="en-GB" sz="1600" dirty="0">
                <a:solidFill>
                  <a:prstClr val="black"/>
                </a:solidFill>
                <a:latin typeface="Calibri" panose="020F0502020204030204"/>
              </a:rPr>
              <a:t>Risk of not full transition testing against all November 21 code, assessments show minimal impact for the recommended scope</a:t>
            </a:r>
          </a:p>
          <a:p>
            <a:pPr>
              <a:lnSpc>
                <a:spcPct val="90000"/>
              </a:lnSpc>
              <a:spcBef>
                <a:spcPts val="1000"/>
              </a:spcBef>
            </a:pPr>
            <a:r>
              <a:rPr lang="en-GB" sz="1200" b="1" dirty="0">
                <a:latin typeface="Calibri" panose="020F0502020204030204"/>
              </a:rPr>
              <a:t>Note</a:t>
            </a:r>
            <a:r>
              <a:rPr lang="en-GB" sz="1200" dirty="0">
                <a:latin typeface="Calibri" panose="020F0502020204030204"/>
              </a:rPr>
              <a:t>: T</a:t>
            </a:r>
            <a:r>
              <a:rPr lang="en-US" sz="1200" dirty="0" err="1">
                <a:latin typeface="Calibri" panose="020F0502020204030204" pitchFamily="34" charset="0"/>
                <a:cs typeface="Calibri" panose="020F0502020204030204" pitchFamily="34" charset="0"/>
              </a:rPr>
              <a:t>ransition</a:t>
            </a:r>
            <a:r>
              <a:rPr lang="en-US" sz="1200" dirty="0">
                <a:latin typeface="Calibri" panose="020F0502020204030204" pitchFamily="34" charset="0"/>
                <a:cs typeface="Calibri" panose="020F0502020204030204" pitchFamily="34" charset="0"/>
              </a:rPr>
              <a:t> testing is the test phase being used to test all the bespoke code and programs that have been written in order to carry out transition.</a:t>
            </a:r>
            <a:endParaRPr lang="en-US"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35672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5D442-AD75-4FD7-9AB6-C2AF441760C3}"/>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XRN4941 Reduced Scope</a:t>
            </a:r>
          </a:p>
        </p:txBody>
      </p:sp>
      <p:sp>
        <p:nvSpPr>
          <p:cNvPr id="3" name="TextBox 2">
            <a:extLst>
              <a:ext uri="{FF2B5EF4-FFF2-40B4-BE49-F238E27FC236}">
                <a16:creationId xmlns:a16="http://schemas.microsoft.com/office/drawing/2014/main" id="{22CECF42-4F14-4CC8-8BB3-AB72FC6A723C}"/>
              </a:ext>
            </a:extLst>
          </p:cNvPr>
          <p:cNvSpPr txBox="1"/>
          <p:nvPr/>
        </p:nvSpPr>
        <p:spPr>
          <a:xfrm>
            <a:off x="136876" y="678924"/>
            <a:ext cx="8708163" cy="3785652"/>
          </a:xfrm>
          <a:prstGeom prst="rect">
            <a:avLst/>
          </a:prstGeom>
          <a:noFill/>
        </p:spPr>
        <p:txBody>
          <a:bodyPr wrap="square" rtlCol="0">
            <a:spAutoFit/>
          </a:bodyPr>
          <a:lstStyle/>
          <a:p>
            <a:pPr fontAlgn="base"/>
            <a:r>
              <a:rPr lang="en-GB" sz="1200" dirty="0">
                <a:solidFill>
                  <a:prstClr val="black"/>
                </a:solidFill>
                <a:latin typeface="Calibri" panose="020F0502020204030204"/>
              </a:rPr>
              <a:t>XRN4941 has major code impacts to CSSC due to the confirmation and nomination workflow </a:t>
            </a:r>
            <a:r>
              <a:rPr lang="en-GB" sz="1200" dirty="0">
                <a:latin typeface="Calibri" panose="020F0502020204030204"/>
              </a:rPr>
              <a:t>changes that are critical in the CSS delivery program.</a:t>
            </a:r>
          </a:p>
          <a:p>
            <a:pPr fontAlgn="base"/>
            <a:endParaRPr lang="en-GB" sz="1200" dirty="0">
              <a:latin typeface="Calibri" panose="020F0502020204030204" pitchFamily="34" charset="0"/>
              <a:cs typeface="Calibri" panose="020F0502020204030204" pitchFamily="34" charset="0"/>
            </a:endParaRPr>
          </a:p>
          <a:p>
            <a:pPr fontAlgn="base"/>
            <a:r>
              <a:rPr lang="en-GB" sz="1200" dirty="0">
                <a:latin typeface="Calibri" panose="020F0502020204030204" pitchFamily="34" charset="0"/>
                <a:cs typeface="Calibri" panose="020F0502020204030204" pitchFamily="34" charset="0"/>
              </a:rPr>
              <a:t>This alternative scope will not impact the CSSC design and can be delivered within the CSSC timelines and will deliver the requirements of the MOD. </a:t>
            </a:r>
            <a:r>
              <a:rPr lang="en-US" sz="1200" dirty="0">
                <a:latin typeface="Calibri" panose="020F0502020204030204" pitchFamily="34" charset="0"/>
                <a:cs typeface="Calibri" panose="020F0502020204030204" pitchFamily="34" charset="0"/>
              </a:rPr>
              <a:t>​</a:t>
            </a:r>
          </a:p>
          <a:p>
            <a:pPr fontAlgn="base"/>
            <a:r>
              <a:rPr lang="en-GB" sz="1200" dirty="0">
                <a:latin typeface="Calibri" panose="020F0502020204030204" pitchFamily="34" charset="0"/>
                <a:cs typeface="Calibri" panose="020F0502020204030204" pitchFamily="34" charset="0"/>
              </a:rPr>
              <a:t>​</a:t>
            </a:r>
          </a:p>
          <a:p>
            <a:pPr fontAlgn="base"/>
            <a:r>
              <a:rPr lang="en-GB" sz="1200" dirty="0">
                <a:latin typeface="Calibri" panose="020F0502020204030204" pitchFamily="34" charset="0"/>
                <a:cs typeface="Calibri" panose="020F0502020204030204" pitchFamily="34" charset="0"/>
              </a:rPr>
              <a:t>Changes to current design</a:t>
            </a:r>
            <a:r>
              <a:rPr lang="en-US" sz="1200" dirty="0">
                <a:latin typeface="Calibri" panose="020F0502020204030204" pitchFamily="34" charset="0"/>
                <a:cs typeface="Calibri" panose="020F0502020204030204" pitchFamily="34" charset="0"/>
              </a:rPr>
              <a:t>​:</a:t>
            </a:r>
          </a:p>
          <a:p>
            <a:pPr marL="285750" indent="-285750" fontAlgn="base">
              <a:buFont typeface="Arial" panose="020B0604020202020204" pitchFamily="34" charset="0"/>
              <a:buChar char="•"/>
            </a:pPr>
            <a:r>
              <a:rPr lang="en-GB" sz="1200" dirty="0">
                <a:latin typeface="Calibri" panose="020F0502020204030204" pitchFamily="34" charset="0"/>
                <a:cs typeface="Calibri" panose="020F0502020204030204" pitchFamily="34" charset="0"/>
              </a:rPr>
              <a:t>There will be no changes to the confirmation and nomination workflow. </a:t>
            </a:r>
            <a:r>
              <a:rPr lang="en-US" sz="1200" dirty="0">
                <a:latin typeface="Calibri" panose="020F0502020204030204" pitchFamily="34" charset="0"/>
                <a:cs typeface="Calibri" panose="020F0502020204030204" pitchFamily="34" charset="0"/>
              </a:rPr>
              <a:t>​</a:t>
            </a:r>
          </a:p>
          <a:p>
            <a:pPr marL="285750" indent="-285750" fontAlgn="base">
              <a:buFont typeface="Arial" panose="020B0604020202020204" pitchFamily="34" charset="0"/>
              <a:buChar char="•"/>
            </a:pPr>
            <a:r>
              <a:rPr lang="en-GB" sz="1200" dirty="0">
                <a:latin typeface="Calibri" panose="020F0502020204030204" pitchFamily="34" charset="0"/>
                <a:cs typeface="Calibri" panose="020F0502020204030204" pitchFamily="34" charset="0"/>
              </a:rPr>
              <a:t>The RGMA process will continue to ignore sites with a switch in flight and will parameterise this period so that it can be amended, post CSS, to be in line with the new, shorter, timeline. </a:t>
            </a:r>
            <a:r>
              <a:rPr lang="en-US" sz="1200" dirty="0">
                <a:latin typeface="Calibri" panose="020F0502020204030204" pitchFamily="34" charset="0"/>
                <a:cs typeface="Calibri" panose="020F0502020204030204" pitchFamily="34" charset="0"/>
              </a:rPr>
              <a:t>​</a:t>
            </a:r>
          </a:p>
          <a:p>
            <a:pPr marL="285750" indent="-285750" fontAlgn="base">
              <a:buFont typeface="Arial" panose="020B0604020202020204" pitchFamily="34" charset="0"/>
              <a:buChar char="•"/>
            </a:pPr>
            <a:r>
              <a:rPr lang="en-GB" sz="1200" dirty="0">
                <a:latin typeface="Calibri" panose="020F0502020204030204" pitchFamily="34" charset="0"/>
                <a:cs typeface="Calibri" panose="020F0502020204030204" pitchFamily="34" charset="0"/>
              </a:rPr>
              <a:t>The data cleanse job will be enhanced to identify sites that have gone live within the previous week/month (depending on how often the job is run) and update the MRF to monthly at that time. </a:t>
            </a:r>
            <a:r>
              <a:rPr lang="en-US" sz="1200" dirty="0">
                <a:latin typeface="Calibri" panose="020F0502020204030204" pitchFamily="34" charset="0"/>
                <a:cs typeface="Calibri" panose="020F0502020204030204" pitchFamily="34" charset="0"/>
              </a:rPr>
              <a:t>​</a:t>
            </a:r>
          </a:p>
          <a:p>
            <a:pPr fontAlgn="base"/>
            <a:r>
              <a:rPr lang="en-GB" sz="1200" dirty="0">
                <a:latin typeface="Calibri" panose="020F0502020204030204" pitchFamily="34" charset="0"/>
                <a:cs typeface="Calibri" panose="020F0502020204030204" pitchFamily="34" charset="0"/>
              </a:rPr>
              <a:t>​</a:t>
            </a:r>
          </a:p>
          <a:p>
            <a:pPr fontAlgn="base"/>
            <a:r>
              <a:rPr lang="en-GB" sz="1200" b="1" dirty="0">
                <a:latin typeface="Calibri" panose="020F0502020204030204" pitchFamily="34" charset="0"/>
                <a:cs typeface="Calibri" panose="020F0502020204030204" pitchFamily="34" charset="0"/>
              </a:rPr>
              <a:t>Impact to Shippers</a:t>
            </a:r>
            <a:r>
              <a:rPr lang="en-US" sz="1200" b="1" dirty="0">
                <a:latin typeface="Calibri" panose="020F0502020204030204" pitchFamily="34" charset="0"/>
                <a:cs typeface="Calibri" panose="020F0502020204030204" pitchFamily="34" charset="0"/>
              </a:rPr>
              <a:t>​</a:t>
            </a:r>
          </a:p>
          <a:p>
            <a:pPr fontAlgn="base"/>
            <a:r>
              <a:rPr lang="en-GB" sz="1200" dirty="0">
                <a:latin typeface="Calibri" panose="020F0502020204030204" pitchFamily="34" charset="0"/>
                <a:cs typeface="Calibri" panose="020F0502020204030204" pitchFamily="34" charset="0"/>
              </a:rPr>
              <a:t>By not amending the confirmation and nomination workflow, Shippers will be able to take on a site with a non-monthly read frequency which we will change to monthly when the amended data cleanse job is triggered. </a:t>
            </a:r>
            <a:r>
              <a:rPr lang="en-US" sz="1200" dirty="0">
                <a:latin typeface="Calibri" panose="020F0502020204030204" pitchFamily="34" charset="0"/>
                <a:cs typeface="Calibri" panose="020F0502020204030204" pitchFamily="34" charset="0"/>
              </a:rPr>
              <a:t>​</a:t>
            </a:r>
          </a:p>
          <a:p>
            <a:pPr fontAlgn="base"/>
            <a:r>
              <a:rPr lang="en-US" sz="1200" dirty="0">
                <a:latin typeface="Calibri" panose="020F0502020204030204" pitchFamily="34" charset="0"/>
                <a:cs typeface="Calibri" panose="020F0502020204030204" pitchFamily="34" charset="0"/>
              </a:rPr>
              <a:t>Increase in unsolicited SCR file/record when meter read frequency is changed by the CDSP due to the amended data cleanse job</a:t>
            </a:r>
          </a:p>
          <a:p>
            <a:pPr fontAlgn="base"/>
            <a:endParaRPr lang="en-US" sz="1200" dirty="0">
              <a:latin typeface="Calibri" panose="020F0502020204030204" pitchFamily="34" charset="0"/>
              <a:cs typeface="Calibri" panose="020F0502020204030204" pitchFamily="34" charset="0"/>
            </a:endParaRPr>
          </a:p>
          <a:p>
            <a:r>
              <a:rPr lang="en-GB" sz="1200" b="1" dirty="0">
                <a:latin typeface="Calibri" panose="020F0502020204030204" pitchFamily="34" charset="0"/>
                <a:cs typeface="Calibri" panose="020F0502020204030204" pitchFamily="34" charset="0"/>
              </a:rPr>
              <a:t>NOTE: A second change will need to be raised and agreed for delivery to complete the changes to the transfer workflow (both CSS and Non-CSS transfers) post CSS with additional cost estimated circa 75k including redesign for CSS changes -</a:t>
            </a:r>
          </a:p>
        </p:txBody>
      </p:sp>
    </p:spTree>
    <p:extLst>
      <p:ext uri="{BB962C8B-B14F-4D97-AF65-F5344CB8AC3E}">
        <p14:creationId xmlns:p14="http://schemas.microsoft.com/office/powerpoint/2010/main" val="301899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17CF5-2025-4324-8D64-5D0264F6A505}"/>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XRN4941 Scope comparison</a:t>
            </a:r>
          </a:p>
        </p:txBody>
      </p:sp>
      <p:graphicFrame>
        <p:nvGraphicFramePr>
          <p:cNvPr id="3" name="Table 2">
            <a:extLst>
              <a:ext uri="{FF2B5EF4-FFF2-40B4-BE49-F238E27FC236}">
                <a16:creationId xmlns:a16="http://schemas.microsoft.com/office/drawing/2014/main" id="{07FEF0BE-F19D-4242-9525-2ACA48683FA1}"/>
              </a:ext>
            </a:extLst>
          </p:cNvPr>
          <p:cNvGraphicFramePr>
            <a:graphicFrameLocks noGrp="1"/>
          </p:cNvGraphicFramePr>
          <p:nvPr>
            <p:extLst>
              <p:ext uri="{D42A27DB-BD31-4B8C-83A1-F6EECF244321}">
                <p14:modId xmlns:p14="http://schemas.microsoft.com/office/powerpoint/2010/main" val="2977161244"/>
              </p:ext>
            </p:extLst>
          </p:nvPr>
        </p:nvGraphicFramePr>
        <p:xfrm>
          <a:off x="457200" y="676206"/>
          <a:ext cx="8141737" cy="3802412"/>
        </p:xfrm>
        <a:graphic>
          <a:graphicData uri="http://schemas.openxmlformats.org/drawingml/2006/table">
            <a:tbl>
              <a:tblPr/>
              <a:tblGrid>
                <a:gridCol w="3849880">
                  <a:extLst>
                    <a:ext uri="{9D8B030D-6E8A-4147-A177-3AD203B41FA5}">
                      <a16:colId xmlns:a16="http://schemas.microsoft.com/office/drawing/2014/main" val="2319036341"/>
                    </a:ext>
                  </a:extLst>
                </a:gridCol>
                <a:gridCol w="1888621">
                  <a:extLst>
                    <a:ext uri="{9D8B030D-6E8A-4147-A177-3AD203B41FA5}">
                      <a16:colId xmlns:a16="http://schemas.microsoft.com/office/drawing/2014/main" val="2873940878"/>
                    </a:ext>
                  </a:extLst>
                </a:gridCol>
                <a:gridCol w="1529697">
                  <a:extLst>
                    <a:ext uri="{9D8B030D-6E8A-4147-A177-3AD203B41FA5}">
                      <a16:colId xmlns:a16="http://schemas.microsoft.com/office/drawing/2014/main" val="1501885090"/>
                    </a:ext>
                  </a:extLst>
                </a:gridCol>
                <a:gridCol w="873539">
                  <a:extLst>
                    <a:ext uri="{9D8B030D-6E8A-4147-A177-3AD203B41FA5}">
                      <a16:colId xmlns:a16="http://schemas.microsoft.com/office/drawing/2014/main" val="1663854328"/>
                    </a:ext>
                  </a:extLst>
                </a:gridCol>
              </a:tblGrid>
              <a:tr h="341968">
                <a:tc>
                  <a:txBody>
                    <a:bodyPr/>
                    <a:lstStyle/>
                    <a:p>
                      <a:pPr marL="0" algn="l" defTabSz="914400" rtl="0" eaLnBrk="1" fontAlgn="auto" latinLnBrk="0" hangingPunct="1"/>
                      <a:r>
                        <a:rPr lang="en-GB" sz="1400" b="1" kern="1200" dirty="0">
                          <a:solidFill>
                            <a:schemeClr val="bg1"/>
                          </a:solidFill>
                          <a:latin typeface="Calibri" panose="020F0502020204030204" pitchFamily="34" charset="0"/>
                          <a:ea typeface="+mn-ea"/>
                          <a:cs typeface="Calibri" panose="020F0502020204030204" pitchFamily="34" charset="0"/>
                        </a:rPr>
                        <a:t>​High Level Requirements</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7525" cap="flat" cmpd="sng" algn="ctr">
                      <a:solidFill>
                        <a:srgbClr val="1E1246"/>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E5AA8"/>
                    </a:solidFill>
                  </a:tcPr>
                </a:tc>
                <a:tc>
                  <a:txBody>
                    <a:bodyPr/>
                    <a:lstStyle/>
                    <a:p>
                      <a:pPr marL="0" algn="l" defTabSz="914400" rtl="0" eaLnBrk="1" fontAlgn="base" latinLnBrk="0" hangingPunct="1"/>
                      <a:r>
                        <a:rPr lang="en-GB" sz="1400" b="1" kern="1200" dirty="0">
                          <a:solidFill>
                            <a:schemeClr val="bg1"/>
                          </a:solidFill>
                          <a:latin typeface="Calibri" panose="020F0502020204030204" pitchFamily="34" charset="0"/>
                          <a:ea typeface="+mn-ea"/>
                          <a:cs typeface="Calibri" panose="020F0502020204030204" pitchFamily="34" charset="0"/>
                        </a:rPr>
                        <a:t>MOD Requirement</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525" cap="flat" cmpd="sng" algn="ctr">
                      <a:solidFill>
                        <a:srgbClr val="1E1246"/>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E5AA8"/>
                    </a:solidFill>
                  </a:tcPr>
                </a:tc>
                <a:tc>
                  <a:txBody>
                    <a:bodyPr/>
                    <a:lstStyle/>
                    <a:p>
                      <a:pPr marL="0" algn="l" defTabSz="914400" rtl="0" eaLnBrk="1" fontAlgn="base" latinLnBrk="0" hangingPunct="1"/>
                      <a:r>
                        <a:rPr lang="en-GB" sz="1400" b="1" kern="1200" dirty="0">
                          <a:solidFill>
                            <a:schemeClr val="bg1"/>
                          </a:solidFill>
                          <a:latin typeface="Calibri" panose="020F0502020204030204" pitchFamily="34" charset="0"/>
                          <a:ea typeface="+mn-ea"/>
                          <a:cs typeface="Calibri" panose="020F0502020204030204" pitchFamily="34" charset="0"/>
                        </a:rPr>
                        <a:t>Reduced Scope</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7525" cap="flat" cmpd="sng" algn="ctr">
                      <a:solidFill>
                        <a:srgbClr val="1E1246"/>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E5AA8"/>
                    </a:solidFill>
                  </a:tcPr>
                </a:tc>
                <a:tc>
                  <a:txBody>
                    <a:bodyPr/>
                    <a:lstStyle/>
                    <a:p>
                      <a:pPr marL="0" algn="l" defTabSz="914400" rtl="0" eaLnBrk="1" fontAlgn="base" latinLnBrk="0" hangingPunct="1"/>
                      <a:r>
                        <a:rPr lang="en-GB" sz="1400" b="1" kern="1200" dirty="0">
                          <a:solidFill>
                            <a:schemeClr val="bg1"/>
                          </a:solidFill>
                          <a:latin typeface="Calibri" panose="020F0502020204030204" pitchFamily="34" charset="0"/>
                          <a:ea typeface="+mn-ea"/>
                          <a:cs typeface="Calibri" panose="020F0502020204030204" pitchFamily="34" charset="0"/>
                        </a:rPr>
                        <a:t>Current Scope</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7525" cap="flat" cmpd="sng" algn="ctr">
                      <a:solidFill>
                        <a:srgbClr val="1E1246"/>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681230266"/>
                  </a:ext>
                </a:extLst>
              </a:tr>
              <a:tr h="211752">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Batch job to update MRF where DCC Service Flag is A​</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1723894"/>
                  </a:ext>
                </a:extLst>
              </a:tr>
              <a:tr h="271436">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RGMA updated to update MRF where AMR is installed​</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64301898"/>
                  </a:ext>
                </a:extLst>
              </a:tr>
              <a:tr h="254208">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Batch job to update MRF where AQ =&gt;293,000​</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55115514"/>
                  </a:ext>
                </a:extLst>
              </a:tr>
              <a:tr h="341968">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Issue unsolicited SCR file/record to Shippers advising them of MRF change​</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No - DSG recommendation</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115233629"/>
                  </a:ext>
                </a:extLst>
              </a:tr>
              <a:tr h="341968">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Reject Supply Point Amendments where MRF should be monthly​</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No - DSG recommendation</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6417297"/>
                  </a:ext>
                </a:extLst>
              </a:tr>
              <a:tr h="106132">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Data Cleanse job created to update MRF for current portfolio  ​</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 with minor enhancement</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21407241"/>
                  </a:ext>
                </a:extLst>
              </a:tr>
              <a:tr h="122656">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Meter Read context updated​</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No - DSG recommendation</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26594721"/>
                  </a:ext>
                </a:extLst>
              </a:tr>
              <a:tr h="448860">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Confirmation workflow updated to change MRF, once live, where criteria is met​</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No - DSG recommendation</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To be delivered by the Data Cleanse Job​</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71357593"/>
                  </a:ext>
                </a:extLst>
              </a:tr>
              <a:tr h="0">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Reject nominations where MRF should be monthly ​</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No - DSG recommendation</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No​</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9EBF5"/>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87670946"/>
                  </a:ext>
                </a:extLst>
              </a:tr>
              <a:tr h="260760">
                <a:tc>
                  <a:txBody>
                    <a:bodyPr/>
                    <a:lstStyle/>
                    <a:p>
                      <a:pPr marL="0" algn="l" defTabSz="914400" rtl="0" eaLnBrk="1" fontAlgn="base" latinLnBrk="0" hangingPunct="1"/>
                      <a:r>
                        <a:rPr lang="en-US" sz="1200" b="0" kern="1200" dirty="0">
                          <a:solidFill>
                            <a:schemeClr val="tx1"/>
                          </a:solidFill>
                          <a:latin typeface="Calibri" panose="020F0502020204030204" pitchFamily="34" charset="0"/>
                          <a:ea typeface="+mn-ea"/>
                          <a:cs typeface="Calibri" panose="020F0502020204030204" pitchFamily="34" charset="0"/>
                        </a:rPr>
                        <a:t>Reject confirmations where MRF should be monthly​</a:t>
                      </a:r>
                    </a:p>
                  </a:txBody>
                  <a:tcPr marL="70644" marR="70644" marT="35322" marB="35322">
                    <a:lnL w="7525" cap="flat" cmpd="sng" algn="ctr">
                      <a:solidFill>
                        <a:srgbClr val="1E1246"/>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525" cap="flat" cmpd="sng" algn="ctr">
                      <a:solidFill>
                        <a:srgbClr val="1E1246"/>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No - DSG recommendation</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525" cap="flat" cmpd="sng" algn="ctr">
                      <a:solidFill>
                        <a:srgbClr val="1E1246"/>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No​</a:t>
                      </a:r>
                    </a:p>
                  </a:txBody>
                  <a:tcPr marL="70644" marR="70644" marT="35322" marB="3532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525" cap="flat" cmpd="sng" algn="ctr">
                      <a:solidFill>
                        <a:srgbClr val="1E1246"/>
                      </a:solidFill>
                      <a:prstDash val="solid"/>
                      <a:round/>
                      <a:headEnd type="none" w="med" len="med"/>
                      <a:tailEnd type="none" w="med" len="med"/>
                    </a:lnB>
                    <a:solidFill>
                      <a:srgbClr val="CFD5EA"/>
                    </a:solidFill>
                  </a:tcPr>
                </a:tc>
                <a:tc>
                  <a:txBody>
                    <a:bodyPr/>
                    <a:lstStyle/>
                    <a:p>
                      <a:pPr marL="0" algn="l" defTabSz="914400" rtl="0" eaLnBrk="1" fontAlgn="base" latinLnBrk="0" hangingPunct="1"/>
                      <a:r>
                        <a:rPr lang="en-GB" sz="1200" b="0" kern="1200" dirty="0">
                          <a:solidFill>
                            <a:schemeClr val="tx1"/>
                          </a:solidFill>
                          <a:latin typeface="Calibri" panose="020F0502020204030204" pitchFamily="34" charset="0"/>
                          <a:ea typeface="+mn-ea"/>
                          <a:cs typeface="Calibri" panose="020F0502020204030204" pitchFamily="34" charset="0"/>
                        </a:rPr>
                        <a:t>Yes​</a:t>
                      </a:r>
                    </a:p>
                  </a:txBody>
                  <a:tcPr marL="70644" marR="70644" marT="35322" marB="35322">
                    <a:lnL w="12700" cap="flat" cmpd="sng" algn="ctr">
                      <a:solidFill>
                        <a:schemeClr val="bg1"/>
                      </a:solidFill>
                      <a:prstDash val="solid"/>
                      <a:round/>
                      <a:headEnd type="none" w="med" len="med"/>
                      <a:tailEnd type="none" w="med" len="med"/>
                    </a:lnL>
                    <a:lnR w="7525" cap="flat" cmpd="sng" algn="ctr">
                      <a:solidFill>
                        <a:srgbClr val="1E1246"/>
                      </a:solidFill>
                      <a:prstDash val="solid"/>
                      <a:round/>
                      <a:headEnd type="none" w="med" len="med"/>
                      <a:tailEnd type="none" w="med" len="med"/>
                    </a:lnR>
                    <a:lnT w="12700" cap="flat" cmpd="sng" algn="ctr">
                      <a:solidFill>
                        <a:schemeClr val="bg1"/>
                      </a:solidFill>
                      <a:prstDash val="solid"/>
                      <a:round/>
                      <a:headEnd type="none" w="med" len="med"/>
                      <a:tailEnd type="none" w="med" len="med"/>
                    </a:lnT>
                    <a:lnB w="7525" cap="flat" cmpd="sng" algn="ctr">
                      <a:solidFill>
                        <a:srgbClr val="1E1246"/>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974390919"/>
                  </a:ext>
                </a:extLst>
              </a:tr>
            </a:tbl>
          </a:graphicData>
        </a:graphic>
      </p:graphicFrame>
    </p:spTree>
    <p:extLst>
      <p:ext uri="{BB962C8B-B14F-4D97-AF65-F5344CB8AC3E}">
        <p14:creationId xmlns:p14="http://schemas.microsoft.com/office/powerpoint/2010/main" val="2750904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51520" y="915566"/>
            <a:ext cx="6120000" cy="900100"/>
          </a:xfrm>
          <a:prstGeom prst="rect">
            <a:avLst/>
          </a:prstGeom>
        </p:spPr>
        <p:txBody>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Aft>
                <a:spcPts val="0"/>
              </a:spcAft>
            </a:pPr>
            <a:endParaRPr lang="en-GB" sz="2000" b="0">
              <a:solidFill>
                <a:schemeClr val="tx2"/>
              </a:solidFill>
            </a:endParaRPr>
          </a:p>
        </p:txBody>
      </p:sp>
      <p:sp>
        <p:nvSpPr>
          <p:cNvPr id="4" name="Title 1">
            <a:extLst>
              <a:ext uri="{FF2B5EF4-FFF2-40B4-BE49-F238E27FC236}">
                <a16:creationId xmlns:a16="http://schemas.microsoft.com/office/drawing/2014/main" id="{3BBF64D1-DD4B-479C-8274-060EA4CFB223}"/>
              </a:ext>
            </a:extLst>
          </p:cNvPr>
          <p:cNvSpPr txBox="1">
            <a:spLocks/>
          </p:cNvSpPr>
          <p:nvPr/>
        </p:nvSpPr>
        <p:spPr>
          <a:xfrm>
            <a:off x="457200" y="195486"/>
            <a:ext cx="8229600" cy="637580"/>
          </a:xfrm>
          <a:prstGeom prst="rect">
            <a:avLst/>
          </a:prstGeom>
        </p:spPr>
        <p:txBody>
          <a:bodyPr lIns="91440" tIns="45720" rIns="91440" bIns="45720" anchor="t">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fontAlgn="auto">
              <a:spcBef>
                <a:spcPts val="0"/>
              </a:spcBef>
              <a:spcAft>
                <a:spcPts val="0"/>
              </a:spcAft>
              <a:defRPr/>
            </a:pPr>
            <a:r>
              <a:rPr lang="en-GB" sz="2000" dirty="0">
                <a:latin typeface="Calibri" panose="020F0502020204030204" pitchFamily="34" charset="0"/>
                <a:cs typeface="Calibri" panose="020F0502020204030204" pitchFamily="34" charset="0"/>
              </a:rPr>
              <a:t>XRN4941 – Decision: Deliver the Reduced Scope</a:t>
            </a:r>
          </a:p>
          <a:p>
            <a:pPr algn="l" fontAlgn="auto">
              <a:spcBef>
                <a:spcPts val="0"/>
              </a:spcBef>
              <a:spcAft>
                <a:spcPts val="0"/>
              </a:spcAft>
              <a:defRPr/>
            </a:pPr>
            <a:endParaRPr lang="en-GB" sz="2000" b="0" dirty="0"/>
          </a:p>
        </p:txBody>
      </p:sp>
      <p:graphicFrame>
        <p:nvGraphicFramePr>
          <p:cNvPr id="2" name="Table 1">
            <a:extLst>
              <a:ext uri="{FF2B5EF4-FFF2-40B4-BE49-F238E27FC236}">
                <a16:creationId xmlns:a16="http://schemas.microsoft.com/office/drawing/2014/main" id="{EA58D758-A024-4FD9-96DC-8C9F01FCE8D1}"/>
              </a:ext>
            </a:extLst>
          </p:cNvPr>
          <p:cNvGraphicFramePr>
            <a:graphicFrameLocks noGrp="1"/>
          </p:cNvGraphicFramePr>
          <p:nvPr>
            <p:extLst>
              <p:ext uri="{D42A27DB-BD31-4B8C-83A1-F6EECF244321}">
                <p14:modId xmlns:p14="http://schemas.microsoft.com/office/powerpoint/2010/main" val="2323416072"/>
              </p:ext>
            </p:extLst>
          </p:nvPr>
        </p:nvGraphicFramePr>
        <p:xfrm>
          <a:off x="345956" y="572597"/>
          <a:ext cx="8229600" cy="2151447"/>
        </p:xfrm>
        <a:graphic>
          <a:graphicData uri="http://schemas.openxmlformats.org/drawingml/2006/table">
            <a:tbl>
              <a:tblPr firstRow="1" bandRow="1">
                <a:tableStyleId>{5C22544A-7EE6-4342-B048-85BDC9FD1C3A}</a:tableStyleId>
              </a:tblPr>
              <a:tblGrid>
                <a:gridCol w="1483820">
                  <a:extLst>
                    <a:ext uri="{9D8B030D-6E8A-4147-A177-3AD203B41FA5}">
                      <a16:colId xmlns:a16="http://schemas.microsoft.com/office/drawing/2014/main" val="3902627058"/>
                    </a:ext>
                  </a:extLst>
                </a:gridCol>
                <a:gridCol w="6745780">
                  <a:extLst>
                    <a:ext uri="{9D8B030D-6E8A-4147-A177-3AD203B41FA5}">
                      <a16:colId xmlns:a16="http://schemas.microsoft.com/office/drawing/2014/main" val="871631729"/>
                    </a:ext>
                  </a:extLst>
                </a:gridCol>
              </a:tblGrid>
              <a:tr h="416223">
                <a:tc gridSpan="2">
                  <a:txBody>
                    <a:bodyPr/>
                    <a:lstStyle/>
                    <a:p>
                      <a:r>
                        <a:rPr lang="en-GB" sz="1200">
                          <a:latin typeface="Calibri" panose="020F0502020204030204" pitchFamily="34" charset="0"/>
                          <a:cs typeface="Calibri" panose="020F0502020204030204" pitchFamily="34" charset="0"/>
                        </a:rPr>
                        <a:t>BACKGROUND</a:t>
                      </a:r>
                    </a:p>
                  </a:txBody>
                  <a:tcPr/>
                </a:tc>
                <a:tc hMerge="1">
                  <a:txBody>
                    <a:bodyPr/>
                    <a:lstStyle/>
                    <a:p>
                      <a:endParaRPr lang="en-GB" sz="900"/>
                    </a:p>
                  </a:txBody>
                  <a:tcPr/>
                </a:tc>
                <a:extLst>
                  <a:ext uri="{0D108BD9-81ED-4DB2-BD59-A6C34878D82A}">
                    <a16:rowId xmlns:a16="http://schemas.microsoft.com/office/drawing/2014/main" val="3135997959"/>
                  </a:ext>
                </a:extLst>
              </a:tr>
              <a:tr h="568518">
                <a:tc gridSpan="2">
                  <a:txBody>
                    <a:bodyPr/>
                    <a:lstStyle/>
                    <a:p>
                      <a:pPr algn="l"/>
                      <a:r>
                        <a:rPr lang="en-GB" sz="1200" dirty="0">
                          <a:latin typeface="Calibri" panose="020F0502020204030204" pitchFamily="34" charset="0"/>
                          <a:cs typeface="Calibri" panose="020F0502020204030204" pitchFamily="34" charset="0"/>
                        </a:rPr>
                        <a:t>This change has major code impacts to change the Confirmation and Nomination workflow aspect of the change within the CSSC change – this alternative scope can still deliver the functionality of the MOD and update the MRF as required.</a:t>
                      </a:r>
                    </a:p>
                  </a:txBody>
                  <a:tcPr/>
                </a:tc>
                <a:tc hMerge="1">
                  <a:txBody>
                    <a:bodyPr/>
                    <a:lstStyle/>
                    <a:p>
                      <a:endParaRPr lang="en-GB" sz="1000"/>
                    </a:p>
                  </a:txBody>
                  <a:tcPr/>
                </a:tc>
                <a:extLst>
                  <a:ext uri="{0D108BD9-81ED-4DB2-BD59-A6C34878D82A}">
                    <a16:rowId xmlns:a16="http://schemas.microsoft.com/office/drawing/2014/main" val="2575071872"/>
                  </a:ext>
                </a:extLst>
              </a:tr>
              <a:tr h="416223">
                <a:tc>
                  <a:txBody>
                    <a:bodyPr/>
                    <a:lstStyle/>
                    <a:p>
                      <a:r>
                        <a:rPr lang="en-GB" sz="1200" b="1" dirty="0">
                          <a:solidFill>
                            <a:schemeClr val="bg1"/>
                          </a:solidFill>
                          <a:latin typeface="Calibri" panose="020F0502020204030204" pitchFamily="34" charset="0"/>
                          <a:cs typeface="Calibri" panose="020F0502020204030204" pitchFamily="34" charset="0"/>
                        </a:rPr>
                        <a:t>OPTIONS </a:t>
                      </a:r>
                    </a:p>
                  </a:txBody>
                  <a:tcPr>
                    <a:solidFill>
                      <a:srgbClr val="3E5AA8"/>
                    </a:solidFill>
                  </a:tcPr>
                </a:tc>
                <a:tc>
                  <a:txBody>
                    <a:bodyPr/>
                    <a:lstStyle/>
                    <a:p>
                      <a:r>
                        <a:rPr lang="en-GB" sz="1200" b="1" dirty="0">
                          <a:solidFill>
                            <a:schemeClr val="bg1"/>
                          </a:solidFill>
                          <a:latin typeface="Calibri" panose="020F0502020204030204" pitchFamily="34" charset="0"/>
                          <a:cs typeface="Calibri" panose="020F0502020204030204" pitchFamily="34" charset="0"/>
                        </a:rPr>
                        <a:t>DESCRIPTION</a:t>
                      </a:r>
                    </a:p>
                  </a:txBody>
                  <a:tcPr>
                    <a:solidFill>
                      <a:srgbClr val="3E5AA8"/>
                    </a:solidFill>
                  </a:tcPr>
                </a:tc>
                <a:extLst>
                  <a:ext uri="{0D108BD9-81ED-4DB2-BD59-A6C34878D82A}">
                    <a16:rowId xmlns:a16="http://schemas.microsoft.com/office/drawing/2014/main" val="1512314789"/>
                  </a:ext>
                </a:extLst>
              </a:tr>
              <a:tr h="288647">
                <a:tc>
                  <a:txBody>
                    <a:bodyPr/>
                    <a:lstStyle/>
                    <a:p>
                      <a:r>
                        <a:rPr lang="en-GB" sz="1200">
                          <a:solidFill>
                            <a:schemeClr val="tx1"/>
                          </a:solidFill>
                          <a:latin typeface="Calibri" panose="020F0502020204030204" pitchFamily="34" charset="0"/>
                          <a:cs typeface="Calibri" panose="020F0502020204030204" pitchFamily="34" charset="0"/>
                        </a:rPr>
                        <a:t>Option 1</a:t>
                      </a:r>
                    </a:p>
                  </a:txBody>
                  <a:tcPr/>
                </a:tc>
                <a:tc>
                  <a:txBody>
                    <a:bodyPr/>
                    <a:lstStyle/>
                    <a:p>
                      <a:r>
                        <a:rPr lang="en-GB" sz="1200" dirty="0">
                          <a:solidFill>
                            <a:schemeClr val="tx1"/>
                          </a:solidFill>
                          <a:latin typeface="Calibri" panose="020F0502020204030204" pitchFamily="34" charset="0"/>
                          <a:cs typeface="Calibri" panose="020F0502020204030204" pitchFamily="34" charset="0"/>
                        </a:rPr>
                        <a:t>Approve reduced scope change</a:t>
                      </a:r>
                    </a:p>
                  </a:txBody>
                  <a:tcPr/>
                </a:tc>
                <a:extLst>
                  <a:ext uri="{0D108BD9-81ED-4DB2-BD59-A6C34878D82A}">
                    <a16:rowId xmlns:a16="http://schemas.microsoft.com/office/drawing/2014/main" val="3855898731"/>
                  </a:ext>
                </a:extLst>
              </a:tr>
              <a:tr h="461836">
                <a:tc>
                  <a:txBody>
                    <a:bodyPr/>
                    <a:lstStyle/>
                    <a:p>
                      <a:r>
                        <a:rPr lang="en-GB" sz="1200" dirty="0">
                          <a:solidFill>
                            <a:schemeClr val="tx1"/>
                          </a:solidFill>
                          <a:latin typeface="Calibri" panose="020F0502020204030204" pitchFamily="34" charset="0"/>
                          <a:cs typeface="Calibri" panose="020F0502020204030204" pitchFamily="34" charset="0"/>
                        </a:rPr>
                        <a:t>Option 2</a:t>
                      </a:r>
                    </a:p>
                  </a:txBody>
                  <a:tcPr/>
                </a:tc>
                <a:tc>
                  <a:txBody>
                    <a:bodyPr/>
                    <a:lstStyle/>
                    <a:p>
                      <a:r>
                        <a:rPr lang="en-GB" sz="1200" dirty="0">
                          <a:solidFill>
                            <a:schemeClr val="tx1"/>
                          </a:solidFill>
                          <a:latin typeface="Calibri" panose="020F0502020204030204" pitchFamily="34" charset="0"/>
                          <a:cs typeface="Calibri" panose="020F0502020204030204" pitchFamily="34" charset="0"/>
                        </a:rPr>
                        <a:t>Descope change from November 21 Release and deliver post CSS</a:t>
                      </a:r>
                    </a:p>
                  </a:txBody>
                  <a:tcPr/>
                </a:tc>
                <a:extLst>
                  <a:ext uri="{0D108BD9-81ED-4DB2-BD59-A6C34878D82A}">
                    <a16:rowId xmlns:a16="http://schemas.microsoft.com/office/drawing/2014/main" val="213412556"/>
                  </a:ext>
                </a:extLst>
              </a:tr>
            </a:tbl>
          </a:graphicData>
        </a:graphic>
      </p:graphicFrame>
      <p:graphicFrame>
        <p:nvGraphicFramePr>
          <p:cNvPr id="10" name="Content Placeholder 3">
            <a:extLst>
              <a:ext uri="{FF2B5EF4-FFF2-40B4-BE49-F238E27FC236}">
                <a16:creationId xmlns:a16="http://schemas.microsoft.com/office/drawing/2014/main" id="{7C9AA37F-9C2B-462E-BA03-EB90B0011CA8}"/>
              </a:ext>
            </a:extLst>
          </p:cNvPr>
          <p:cNvGraphicFramePr>
            <a:graphicFrameLocks/>
          </p:cNvGraphicFramePr>
          <p:nvPr>
            <p:extLst>
              <p:ext uri="{D42A27DB-BD31-4B8C-83A1-F6EECF244321}">
                <p14:modId xmlns:p14="http://schemas.microsoft.com/office/powerpoint/2010/main" val="26909729"/>
              </p:ext>
            </p:extLst>
          </p:nvPr>
        </p:nvGraphicFramePr>
        <p:xfrm>
          <a:off x="345956" y="2730525"/>
          <a:ext cx="8240708" cy="1924812"/>
        </p:xfrm>
        <a:graphic>
          <a:graphicData uri="http://schemas.openxmlformats.org/drawingml/2006/table">
            <a:tbl>
              <a:tblPr firstRow="1" bandRow="1">
                <a:tableStyleId>{5C22544A-7EE6-4342-B048-85BDC9FD1C3A}</a:tableStyleId>
              </a:tblPr>
              <a:tblGrid>
                <a:gridCol w="1475576">
                  <a:extLst>
                    <a:ext uri="{9D8B030D-6E8A-4147-A177-3AD203B41FA5}">
                      <a16:colId xmlns:a16="http://schemas.microsoft.com/office/drawing/2014/main" val="2496018848"/>
                    </a:ext>
                  </a:extLst>
                </a:gridCol>
                <a:gridCol w="2986088">
                  <a:extLst>
                    <a:ext uri="{9D8B030D-6E8A-4147-A177-3AD203B41FA5}">
                      <a16:colId xmlns:a16="http://schemas.microsoft.com/office/drawing/2014/main" val="2910614777"/>
                    </a:ext>
                  </a:extLst>
                </a:gridCol>
                <a:gridCol w="3779044">
                  <a:extLst>
                    <a:ext uri="{9D8B030D-6E8A-4147-A177-3AD203B41FA5}">
                      <a16:colId xmlns:a16="http://schemas.microsoft.com/office/drawing/2014/main" val="4206050749"/>
                    </a:ext>
                  </a:extLst>
                </a:gridCol>
              </a:tblGrid>
              <a:tr h="220751">
                <a:tc>
                  <a:txBody>
                    <a:bodyPr/>
                    <a:lstStyle/>
                    <a:p>
                      <a:endParaRPr lang="en-GB" sz="1200" dirty="0">
                        <a:latin typeface="Calibri" panose="020F0502020204030204" pitchFamily="34" charset="0"/>
                        <a:cs typeface="Calibri" panose="020F0502020204030204" pitchFamily="34" charset="0"/>
                      </a:endParaRPr>
                    </a:p>
                  </a:txBody>
                  <a:tcPr/>
                </a:tc>
                <a:tc>
                  <a:txBody>
                    <a:bodyPr/>
                    <a:lstStyle/>
                    <a:p>
                      <a:pPr algn="l"/>
                      <a:r>
                        <a:rPr lang="en-GB" sz="1200" dirty="0">
                          <a:latin typeface="Calibri" panose="020F0502020204030204" pitchFamily="34" charset="0"/>
                          <a:cs typeface="Calibri" panose="020F0502020204030204" pitchFamily="34" charset="0"/>
                        </a:rPr>
                        <a:t>Option 1</a:t>
                      </a:r>
                    </a:p>
                  </a:txBody>
                  <a:tcPr/>
                </a:tc>
                <a:tc>
                  <a:txBody>
                    <a:bodyPr/>
                    <a:lstStyle/>
                    <a:p>
                      <a:pPr algn="l"/>
                      <a:r>
                        <a:rPr lang="en-GB" sz="1200">
                          <a:latin typeface="Calibri" panose="020F0502020204030204" pitchFamily="34" charset="0"/>
                          <a:cs typeface="Calibri" panose="020F0502020204030204" pitchFamily="34" charset="0"/>
                        </a:rPr>
                        <a:t>Option 2</a:t>
                      </a:r>
                    </a:p>
                  </a:txBody>
                  <a:tcPr/>
                </a:tc>
                <a:extLst>
                  <a:ext uri="{0D108BD9-81ED-4DB2-BD59-A6C34878D82A}">
                    <a16:rowId xmlns:a16="http://schemas.microsoft.com/office/drawing/2014/main" val="1423015051"/>
                  </a:ext>
                </a:extLst>
              </a:tr>
              <a:tr h="441579">
                <a:tc>
                  <a:txBody>
                    <a:bodyPr/>
                    <a:lstStyle/>
                    <a:p>
                      <a:r>
                        <a:rPr lang="en-GB" sz="1200" dirty="0">
                          <a:latin typeface="Calibri" panose="020F0502020204030204" pitchFamily="34" charset="0"/>
                          <a:cs typeface="Calibri" panose="020F0502020204030204" pitchFamily="34" charset="0"/>
                        </a:rPr>
                        <a:t>Pro’s</a:t>
                      </a:r>
                    </a:p>
                    <a:p>
                      <a:endParaRPr lang="en-GB" sz="1200" dirty="0">
                        <a:latin typeface="Calibri" panose="020F0502020204030204" pitchFamily="34" charset="0"/>
                        <a:cs typeface="Calibri" panose="020F0502020204030204" pitchFamily="34" charset="0"/>
                      </a:endParaRPr>
                    </a:p>
                  </a:txBody>
                  <a:tcPr/>
                </a:tc>
                <a:tc>
                  <a:txBody>
                    <a:bodyPr/>
                    <a:lstStyle/>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Delivers the functionality of the MOD</a:t>
                      </a:r>
                    </a:p>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No customer impacting changes</a:t>
                      </a:r>
                    </a:p>
                  </a:txBody>
                  <a:tcPr/>
                </a:tc>
                <a:tc>
                  <a:txBody>
                    <a:bodyPr/>
                    <a:lstStyle/>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Full solution will be delivered in one change post CSS</a:t>
                      </a:r>
                    </a:p>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No customer change for November 21</a:t>
                      </a:r>
                    </a:p>
                  </a:txBody>
                  <a:tcPr/>
                </a:tc>
                <a:extLst>
                  <a:ext uri="{0D108BD9-81ED-4DB2-BD59-A6C34878D82A}">
                    <a16:rowId xmlns:a16="http://schemas.microsoft.com/office/drawing/2014/main" val="4182386476"/>
                  </a:ext>
                </a:extLst>
              </a:tr>
              <a:tr h="441579">
                <a:tc>
                  <a:txBody>
                    <a:bodyPr/>
                    <a:lstStyle/>
                    <a:p>
                      <a:r>
                        <a:rPr lang="en-GB" sz="1200">
                          <a:latin typeface="Calibri" panose="020F0502020204030204" pitchFamily="34" charset="0"/>
                          <a:cs typeface="Calibri" panose="020F0502020204030204" pitchFamily="34" charset="0"/>
                        </a:rPr>
                        <a:t>Con’s</a:t>
                      </a:r>
                    </a:p>
                    <a:p>
                      <a:endParaRPr lang="en-GB" sz="1200">
                        <a:latin typeface="Calibri" panose="020F0502020204030204" pitchFamily="34" charset="0"/>
                        <a:cs typeface="Calibri" panose="020F0502020204030204" pitchFamily="34" charset="0"/>
                      </a:endParaRPr>
                    </a:p>
                  </a:txBody>
                  <a:tcPr/>
                </a:tc>
                <a:tc>
                  <a:txBody>
                    <a:bodyPr/>
                    <a:lstStyle/>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No immediate rejections for incorrect MRF</a:t>
                      </a:r>
                    </a:p>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Delay for the MRF to be updated following a confirmation</a:t>
                      </a:r>
                    </a:p>
                  </a:txBody>
                  <a:tcPr/>
                </a:tc>
                <a:tc>
                  <a:txBody>
                    <a:bodyPr/>
                    <a:lstStyle/>
                    <a:p>
                      <a:pPr marL="171450" indent="-171450" algn="l">
                        <a:buFont typeface="Arial" panose="020B0604020202020204" pitchFamily="34" charset="0"/>
                        <a:buChar char="•"/>
                      </a:pPr>
                      <a:r>
                        <a:rPr lang="en-GB" sz="1200" dirty="0">
                          <a:latin typeface="Calibri" panose="020F0502020204030204" pitchFamily="34" charset="0"/>
                          <a:cs typeface="Calibri" panose="020F0502020204030204" pitchFamily="34" charset="0"/>
                        </a:rPr>
                        <a:t>MOD functionality has not been implemented</a:t>
                      </a:r>
                    </a:p>
                  </a:txBody>
                  <a:tcPr/>
                </a:tc>
                <a:extLst>
                  <a:ext uri="{0D108BD9-81ED-4DB2-BD59-A6C34878D82A}">
                    <a16:rowId xmlns:a16="http://schemas.microsoft.com/office/drawing/2014/main" val="1726101568"/>
                  </a:ext>
                </a:extLst>
              </a:tr>
              <a:tr h="370332">
                <a:tc>
                  <a:txBody>
                    <a:bodyPr/>
                    <a:lstStyle/>
                    <a:p>
                      <a:r>
                        <a:rPr lang="en-GB" sz="1200">
                          <a:latin typeface="Calibri" panose="020F0502020204030204" pitchFamily="34" charset="0"/>
                          <a:cs typeface="Calibri" panose="020F0502020204030204" pitchFamily="34" charset="0"/>
                        </a:rPr>
                        <a:t>Recommended (Y/N)</a:t>
                      </a:r>
                    </a:p>
                  </a:txBody>
                  <a:tcPr/>
                </a:tc>
                <a:tc>
                  <a:txBody>
                    <a:bodyPr/>
                    <a:lstStyle/>
                    <a:p>
                      <a:pPr algn="l"/>
                      <a:r>
                        <a:rPr lang="en-GB" sz="1200" dirty="0">
                          <a:latin typeface="Calibri" panose="020F0502020204030204" pitchFamily="34" charset="0"/>
                          <a:cs typeface="Calibri" panose="020F0502020204030204" pitchFamily="34" charset="0"/>
                        </a:rPr>
                        <a:t>Yes</a:t>
                      </a:r>
                    </a:p>
                  </a:txBody>
                  <a:tcPr/>
                </a:tc>
                <a:tc>
                  <a:txBody>
                    <a:bodyPr/>
                    <a:lstStyle/>
                    <a:p>
                      <a:pPr algn="l"/>
                      <a:r>
                        <a:rPr lang="en-GB" sz="1200" dirty="0">
                          <a:latin typeface="Calibri" panose="020F0502020204030204" pitchFamily="34" charset="0"/>
                          <a:cs typeface="Calibri" panose="020F0502020204030204" pitchFamily="34" charset="0"/>
                        </a:rPr>
                        <a:t>No</a:t>
                      </a:r>
                    </a:p>
                  </a:txBody>
                  <a:tcPr/>
                </a:tc>
                <a:extLst>
                  <a:ext uri="{0D108BD9-81ED-4DB2-BD59-A6C34878D82A}">
                    <a16:rowId xmlns:a16="http://schemas.microsoft.com/office/drawing/2014/main" val="1008317049"/>
                  </a:ext>
                </a:extLst>
              </a:tr>
            </a:tbl>
          </a:graphicData>
        </a:graphic>
      </p:graphicFrame>
    </p:spTree>
    <p:extLst>
      <p:ext uri="{BB962C8B-B14F-4D97-AF65-F5344CB8AC3E}">
        <p14:creationId xmlns:p14="http://schemas.microsoft.com/office/powerpoint/2010/main" val="24372515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8I6kE1ty90in0JwvfCqEjA"/>
  <p:tag name="VCTCREATESHAPEHANDLED"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8I6kE1ty90in0JwvfCqEjA"/>
  <p:tag name="VCTCREATESHAPEHANDLED" val="0"/>
</p:tagLst>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9DB817-E962-4303-886B-B1D92992E5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966AA5-3D01-4B81-BAE0-8020A2E16EFF}">
  <ds:schemaRefs>
    <ds:schemaRef ds:uri="http://purl.org/dc/elements/1.1/"/>
    <ds:schemaRef ds:uri="http://schemas.microsoft.com/office/infopath/2007/PartnerControls"/>
    <ds:schemaRef ds:uri="http://purl.org/dc/terms/"/>
    <ds:schemaRef ds:uri="http://purl.org/dc/dcmitype/"/>
    <ds:schemaRef ds:uri="http://schemas.microsoft.com/office/2006/documentManagement/types"/>
    <ds:schemaRef ds:uri="103fba77-31dd-4780-83f9-c54f26c3a260"/>
    <ds:schemaRef ds:uri="http://schemas.openxmlformats.org/package/2006/metadata/core-properties"/>
    <ds:schemaRef ds:uri="http://schemas.microsoft.com/office/2006/metadata/properties"/>
    <ds:schemaRef ds:uri="11f1cc19-a6a2-4477-822b-8358f9edc374"/>
    <ds:schemaRef ds:uri="http://www.w3.org/XML/1998/namespace"/>
  </ds:schemaRefs>
</ds:datastoreItem>
</file>

<file path=customXml/itemProps3.xml><?xml version="1.0" encoding="utf-8"?>
<ds:datastoreItem xmlns:ds="http://schemas.openxmlformats.org/officeDocument/2006/customXml" ds:itemID="{2A513DF9-3E74-488E-B239-1C5C999E5C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803</TotalTime>
  <Words>2062</Words>
  <Application>Microsoft Office PowerPoint</Application>
  <PresentationFormat>On-screen Show (16:9)</PresentationFormat>
  <Paragraphs>331</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Poppins-Light</vt:lpstr>
      <vt:lpstr>Wingdings</vt:lpstr>
      <vt:lpstr>Office Theme</vt:lpstr>
      <vt:lpstr>N21 Delivery Scope</vt:lpstr>
      <vt:lpstr>Introduction</vt:lpstr>
      <vt:lpstr>Correla Evaluation/Recommendation</vt:lpstr>
      <vt:lpstr>Decisions and Approvals</vt:lpstr>
      <vt:lpstr>CSSC Impact Assessment</vt:lpstr>
      <vt:lpstr>CSSC Timeline Impacts</vt:lpstr>
      <vt:lpstr>XRN4941 Reduced Scope</vt:lpstr>
      <vt:lpstr>XRN4941 Scope comparison</vt:lpstr>
      <vt:lpstr>PowerPoint Presentation</vt:lpstr>
      <vt:lpstr>PowerPoint Presentation</vt:lpstr>
      <vt:lpstr>XRN5091 Reason to Descope </vt:lpstr>
      <vt:lpstr>5091 impacts</vt:lpstr>
      <vt:lpstr>XRN5091 – Decision: Remove from November 21 Scope</vt:lpstr>
      <vt:lpstr>Decision and Action </vt:lpstr>
      <vt:lpstr>Xoserve Appendix only</vt:lpstr>
      <vt:lpstr>Current Solution</vt:lpstr>
      <vt:lpstr>Alternative Solution Option</vt:lpstr>
      <vt:lpstr>Customer Impact Comparison</vt:lpstr>
      <vt:lpstr>Alternative Solution Assessment</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14</cp:revision>
  <dcterms:created xsi:type="dcterms:W3CDTF">2018-09-02T17:12:15Z</dcterms:created>
  <dcterms:modified xsi:type="dcterms:W3CDTF">2021-04-29T15:20:33Z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y fmtid="{D5CDD505-2E9C-101B-9397-08002B2CF9AE}" pid="4" name="Order">
    <vt:r8>21200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ies>
</file>