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885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1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CB3B"/>
    <a:srgbClr val="FFBF00"/>
    <a:srgbClr val="FFFFFF"/>
    <a:srgbClr val="B1D6E8"/>
    <a:srgbClr val="CCFF99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5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00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lvinderjit Singh" userId="eadb32f3-53cc-459d-aca4-3527f1c9f1da" providerId="ADAL" clId="{4A40A37B-782E-4245-871C-FDD96732032D}"/>
    <pc:docChg chg="custSel modSld">
      <pc:chgData name="Kulvinderjit Singh" userId="eadb32f3-53cc-459d-aca4-3527f1c9f1da" providerId="ADAL" clId="{4A40A37B-782E-4245-871C-FDD96732032D}" dt="2021-04-28T08:51:47.718" v="243" actId="20577"/>
      <pc:docMkLst>
        <pc:docMk/>
      </pc:docMkLst>
      <pc:sldChg chg="modSp">
        <pc:chgData name="Kulvinderjit Singh" userId="eadb32f3-53cc-459d-aca4-3527f1c9f1da" providerId="ADAL" clId="{4A40A37B-782E-4245-871C-FDD96732032D}" dt="2021-04-28T08:51:47.718" v="243" actId="20577"/>
        <pc:sldMkLst>
          <pc:docMk/>
          <pc:sldMk cId="416191731" sldId="885"/>
        </pc:sldMkLst>
        <pc:spChg chg="mod">
          <ac:chgData name="Kulvinderjit Singh" userId="eadb32f3-53cc-459d-aca4-3527f1c9f1da" providerId="ADAL" clId="{4A40A37B-782E-4245-871C-FDD96732032D}" dt="2021-04-28T08:51:47.718" v="243" actId="20577"/>
          <ac:spMkLst>
            <pc:docMk/>
            <pc:sldMk cId="416191731" sldId="885"/>
            <ac:spMk id="3" creationId="{84CF33AE-F5D0-4DB5-A281-A025ECF07D2B}"/>
          </ac:spMkLst>
        </pc:spChg>
        <pc:graphicFrameChg chg="modGraphic">
          <ac:chgData name="Kulvinderjit Singh" userId="eadb32f3-53cc-459d-aca4-3527f1c9f1da" providerId="ADAL" clId="{4A40A37B-782E-4245-871C-FDD96732032D}" dt="2021-04-28T08:50:23.536" v="241" actId="113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Kulvinderjit Singh" userId="eadb32f3-53cc-459d-aca4-3527f1c9f1da" providerId="ADAL" clId="{020A0B77-A424-4D95-836A-87C885C33D36}"/>
    <pc:docChg chg="custSel modSld">
      <pc:chgData name="Kulvinderjit Singh" userId="eadb32f3-53cc-459d-aca4-3527f1c9f1da" providerId="ADAL" clId="{020A0B77-A424-4D95-836A-87C885C33D36}" dt="2021-04-28T13:30:02.194" v="0" actId="207"/>
      <pc:docMkLst>
        <pc:docMk/>
      </pc:docMkLst>
      <pc:sldChg chg="modSp">
        <pc:chgData name="Kulvinderjit Singh" userId="eadb32f3-53cc-459d-aca4-3527f1c9f1da" providerId="ADAL" clId="{020A0B77-A424-4D95-836A-87C885C33D36}" dt="2021-04-28T13:30:02.194" v="0" actId="207"/>
        <pc:sldMkLst>
          <pc:docMk/>
          <pc:sldMk cId="416191731" sldId="885"/>
        </pc:sldMkLst>
        <pc:graphicFrameChg chg="modGraphic">
          <ac:chgData name="Kulvinderjit Singh" userId="eadb32f3-53cc-459d-aca4-3527f1c9f1da" providerId="ADAL" clId="{020A0B77-A424-4D95-836A-87C885C33D36}" dt="2021-04-28T13:30:02.194" v="0" actId="207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875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907" y="-65951"/>
            <a:ext cx="8229600" cy="637580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Arial"/>
                <a:cs typeface="Arial"/>
              </a:rPr>
              <a:t>XRN5289 – November 21 Major Release - 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6257919"/>
              </p:ext>
            </p:extLst>
          </p:nvPr>
        </p:nvGraphicFramePr>
        <p:xfrm>
          <a:off x="128764" y="444408"/>
          <a:ext cx="8693205" cy="4459787"/>
        </p:xfrm>
        <a:graphic>
          <a:graphicData uri="http://schemas.openxmlformats.org/drawingml/2006/table">
            <a:tbl>
              <a:tblPr firstRow="1" bandRow="1"/>
              <a:tblGrid>
                <a:gridCol w="1692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7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2909">
                  <a:extLst>
                    <a:ext uri="{9D8B030D-6E8A-4147-A177-3AD203B41FA5}">
                      <a16:colId xmlns:a16="http://schemas.microsoft.com/office/drawing/2014/main" val="2880710429"/>
                    </a:ext>
                  </a:extLst>
                </a:gridCol>
                <a:gridCol w="2391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3049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Project RAG Status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049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9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 dirty="0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049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                                            </a:t>
                      </a: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Justification</a:t>
                      </a:r>
                      <a:endParaRPr lang="en-GB" dirty="0"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47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/>
                        <a:t>Design phase on track to complete to current schedule 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/>
                        <a:t>Remaining 3 change packs delivered on plan; eChMC arranged for 5th May for approval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/>
                        <a:t>Implementation approach and full project timeline planned to be delivered following scope confirmation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/>
                        <a:t>Implementation window 5</a:t>
                      </a:r>
                      <a:r>
                        <a:rPr lang="en-US" sz="800" baseline="30000" dirty="0"/>
                        <a:t>th</a:t>
                      </a:r>
                      <a:r>
                        <a:rPr lang="en-US" sz="800" dirty="0"/>
                        <a:t> November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/>
                        <a:t>Contingency Implementation window 12</a:t>
                      </a:r>
                      <a:r>
                        <a:rPr lang="en-US" sz="800" baseline="30000" dirty="0"/>
                        <a:t>th</a:t>
                      </a:r>
                      <a:r>
                        <a:rPr lang="en-US" sz="800" dirty="0"/>
                        <a:t> November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/>
                        <a:t>No recommendation for Market Trials for the changes in scope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 b="1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800" b="1" dirty="0"/>
                        <a:t>Decision in May ChMC &amp; Return to Green: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/>
                        <a:t>Approve BER and agree November 21 Delivery Scope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4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​RISK (XRN5142) - Unknown volumes for data cleanse</a:t>
                      </a: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Mitigation - Regular touch points with DCC in place, we understand the method, need to understand the expected volume and plan</a:t>
                      </a:r>
                      <a:endParaRPr lang="en-US" sz="8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9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Forecast to complete design against approved EQR </a:t>
                      </a:r>
                    </a:p>
                    <a:p>
                      <a:r>
                        <a:rPr kumimoji="0" lang="en-US" sz="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Return to Green: </a:t>
                      </a:r>
                      <a:r>
                        <a:rPr kumimoji="0"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Approval of BER required to progress to Build phase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64460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Scope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rtl="0" fontAlgn="base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XRN4941 - 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MOD0692 - Auto updates to meter read frequency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XRN5007 - 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Enhancement to reconciliation process where prevailing volume is zero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XRN5072 - 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Application and derivation of TTZ indicator and calculation of volume and energy – all classes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XRN5091 - 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Deferral of creation of Class change reads at transfer of ownership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XRN5142 - 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allowable values for DCC Service Flag in DXI File from DCC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XRN5180 - 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Inner tolerance validation for replacement reads and read insertions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Descoped - XRN5186 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MOD0701 – Aligning capacity booking under the UNC and arrangements set out in relevant NExAs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Descoped - XRN5187 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MOD0696 – Addressing inequalities between capacity booking under the UNC and arrangements set out in the relevant NExAs</a:t>
                      </a:r>
                      <a:endParaRPr lang="en-GB" sz="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4CF33AE-F5D0-4DB5-A281-A025ECF07D2B}"/>
              </a:ext>
            </a:extLst>
          </p:cNvPr>
          <p:cNvSpPr txBox="1"/>
          <p:nvPr/>
        </p:nvSpPr>
        <p:spPr>
          <a:xfrm>
            <a:off x="0" y="4977629"/>
            <a:ext cx="145905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00" dirty="0"/>
              <a:t>Slide updated on 28</a:t>
            </a:r>
            <a:r>
              <a:rPr lang="en-GB" sz="700" baseline="30000" dirty="0"/>
              <a:t>th</a:t>
            </a:r>
            <a:r>
              <a:rPr lang="en-GB" sz="700" dirty="0"/>
              <a:t> April 2021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A4AAF2-E806-4FE4-A2BB-EDC483C3D2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2814" y="1465616"/>
            <a:ext cx="3276607" cy="1568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91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SharedWithUsers xmlns="103fba77-31dd-4780-83f9-c54f26c3a260">
      <UserInfo>
        <DisplayName>Tracy OConnor</DisplayName>
        <AccountId>17</AccountId>
        <AccountType/>
      </UserInfo>
      <UserInfo>
        <DisplayName>Kulvinderjit Singh</DisplayName>
        <AccountId>34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92A40E-C184-4822-956D-26007C9F75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E966AA5-3D01-4B81-BAE0-8020A2E16EFF}">
  <ds:schemaRefs>
    <ds:schemaRef ds:uri="http://schemas.openxmlformats.org/package/2006/metadata/core-properties"/>
    <ds:schemaRef ds:uri="11f1cc19-a6a2-4477-822b-8358f9edc374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103fba77-31dd-4780-83f9-c54f26c3a260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101</Words>
  <Application>Microsoft Office PowerPoint</Application>
  <PresentationFormat>On-screen Show (16:9)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XRN5289 – November 21 Major Release -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Kulvinderjit Singh</cp:lastModifiedBy>
  <cp:revision>9</cp:revision>
  <dcterms:created xsi:type="dcterms:W3CDTF">2018-09-02T17:12:15Z</dcterms:created>
  <dcterms:modified xsi:type="dcterms:W3CDTF">2021-04-28T13:30:11Z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