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0"/>
  </p:notesMasterIdLst>
  <p:handoutMasterIdLst>
    <p:handoutMasterId r:id="rId21"/>
  </p:handoutMasterIdLst>
  <p:sldIdLst>
    <p:sldId id="352" r:id="rId8"/>
    <p:sldId id="829" r:id="rId9"/>
    <p:sldId id="787" r:id="rId10"/>
    <p:sldId id="826" r:id="rId11"/>
    <p:sldId id="794" r:id="rId12"/>
    <p:sldId id="775" r:id="rId13"/>
    <p:sldId id="1993" r:id="rId14"/>
    <p:sldId id="1990" r:id="rId15"/>
    <p:sldId id="1991" r:id="rId16"/>
    <p:sldId id="831" r:id="rId17"/>
    <p:sldId id="830" r:id="rId18"/>
    <p:sldId id="1992"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90" d="100"/>
          <a:sy n="90" d="100"/>
        </p:scale>
        <p:origin x="456"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30/04/2021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30/04/2021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22688771"/>
              </p:ext>
            </p:extLst>
          </p:nvPr>
        </p:nvGraphicFramePr>
        <p:xfrm>
          <a:off x="246595" y="403511"/>
          <a:ext cx="8523081" cy="4532822"/>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636787">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6779">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310393">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316779">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316779">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316779">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316779">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316779">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417852">
                <a:tc>
                  <a:txBody>
                    <a:bodyPr/>
                    <a:lstStyle/>
                    <a:p>
                      <a:pPr algn="l" fontAlgn="b"/>
                      <a:r>
                        <a:rPr lang="en-US" sz="8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316779">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316779">
                <a:tc>
                  <a:txBody>
                    <a:bodyPr/>
                    <a:lstStyle/>
                    <a:p>
                      <a:pPr algn="l" fontAlgn="b"/>
                      <a:r>
                        <a:rPr lang="en-US" sz="800" b="0" i="0" u="none" strike="noStrike">
                          <a:solidFill>
                            <a:srgbClr val="000000"/>
                          </a:solidFill>
                          <a:effectLst/>
                          <a:latin typeface="+mj-lt"/>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635751"/>
                  </a:ext>
                </a:extLst>
              </a:tr>
              <a:tr h="316779">
                <a:tc>
                  <a:txBody>
                    <a:bodyPr/>
                    <a:lstStyle/>
                    <a:p>
                      <a:pPr algn="l" fontAlgn="b"/>
                      <a:r>
                        <a:rPr lang="en-US" sz="800" b="0" i="0" u="none" strike="noStrike">
                          <a:solidFill>
                            <a:srgbClr val="000000"/>
                          </a:solidFill>
                          <a:effectLst/>
                          <a:latin typeface="+mj-lt"/>
                        </a:rPr>
                        <a:t>REL Dissemination to iDNO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316779">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46121733"/>
              </p:ext>
            </p:extLst>
          </p:nvPr>
        </p:nvGraphicFramePr>
        <p:xfrm>
          <a:off x="11276" y="582165"/>
          <a:ext cx="9132724" cy="4225580"/>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331410">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62091">
                <a:tc>
                  <a:txBody>
                    <a:bodyPr/>
                    <a:lstStyle/>
                    <a:p>
                      <a:pPr algn="l" fontAlgn="t"/>
                      <a:r>
                        <a:rPr lang="it-IT" sz="8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162091">
                <a:tc>
                  <a:txBody>
                    <a:bodyPr/>
                    <a:lstStyle/>
                    <a:p>
                      <a:pPr algn="l" fontAlgn="t"/>
                      <a:r>
                        <a:rPr lang="en-GB" sz="8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162091">
                <a:tc>
                  <a:txBody>
                    <a:bodyPr/>
                    <a:lstStyle/>
                    <a:p>
                      <a:pPr algn="l" fontAlgn="t"/>
                      <a:r>
                        <a:rPr lang="en-GB" sz="8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162091">
                <a:tc>
                  <a:txBody>
                    <a:bodyPr/>
                    <a:lstStyle/>
                    <a:p>
                      <a:pPr algn="l" fontAlgn="t"/>
                      <a:r>
                        <a:rPr lang="en-US" sz="8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£61,000.00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162091">
                <a:tc>
                  <a:txBody>
                    <a:bodyPr/>
                    <a:lstStyle/>
                    <a:p>
                      <a:pPr algn="l" fontAlgn="t"/>
                      <a:r>
                        <a:rPr lang="en-US" sz="8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162091">
                <a:tc>
                  <a:txBody>
                    <a:bodyPr/>
                    <a:lstStyle/>
                    <a:p>
                      <a:pPr algn="l" fontAlgn="t"/>
                      <a:r>
                        <a:rPr lang="en-GB" sz="8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162091">
                <a:tc>
                  <a:txBody>
                    <a:bodyPr/>
                    <a:lstStyle/>
                    <a:p>
                      <a:pPr algn="l" fontAlgn="t"/>
                      <a:r>
                        <a:rPr lang="en-GB" sz="800" b="0" i="0" u="none" strike="noStrike" dirty="0">
                          <a:solidFill>
                            <a:srgbClr val="000000"/>
                          </a:solidFill>
                          <a:effectLst/>
                          <a:latin typeface="+mj-lt"/>
                        </a:rPr>
                        <a:t>ECOES REL API </a:t>
                      </a:r>
                      <a:r>
                        <a:rPr lang="en-GB" sz="800" b="0" i="0" u="none" strike="noStrike" dirty="0" err="1">
                          <a:solidFill>
                            <a:srgbClr val="000000"/>
                          </a:solidFill>
                          <a:effectLst/>
                          <a:latin typeface="+mj-lt"/>
                        </a:rPr>
                        <a:t>Webmethod</a:t>
                      </a:r>
                      <a:endParaRPr lang="en-GB"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162091">
                <a:tc>
                  <a:txBody>
                    <a:bodyPr/>
                    <a:lstStyle/>
                    <a:p>
                      <a:pPr algn="l" fontAlgn="t"/>
                      <a:r>
                        <a:rPr lang="en-GB" sz="8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162091">
                <a:tc>
                  <a:txBody>
                    <a:bodyPr/>
                    <a:lstStyle/>
                    <a:p>
                      <a:pPr algn="l" fontAlgn="t"/>
                      <a:r>
                        <a:rPr lang="en-US" sz="8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162091">
                <a:tc>
                  <a:txBody>
                    <a:bodyPr/>
                    <a:lstStyle/>
                    <a:p>
                      <a:pPr algn="l" fontAlgn="t"/>
                      <a:r>
                        <a:rPr lang="en-US" sz="800" b="0" i="0" u="none" strike="noStrike" dirty="0">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162091">
                <a:tc>
                  <a:txBody>
                    <a:bodyPr/>
                    <a:lstStyle/>
                    <a:p>
                      <a:pPr algn="l" fontAlgn="t"/>
                      <a:r>
                        <a:rPr lang="en-US" sz="8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162091">
                <a:tc>
                  <a:txBody>
                    <a:bodyPr/>
                    <a:lstStyle/>
                    <a:p>
                      <a:pPr algn="l" fontAlgn="t"/>
                      <a:r>
                        <a:rPr lang="en-US" sz="8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162091">
                <a:tc>
                  <a:txBody>
                    <a:bodyPr/>
                    <a:lstStyle/>
                    <a:p>
                      <a:pPr algn="l" fontAlgn="t"/>
                      <a:r>
                        <a:rPr lang="en-US" sz="800" b="0" i="0" u="none" strike="noStrike" dirty="0">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£3,500.00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162091">
                <a:tc>
                  <a:txBody>
                    <a:bodyPr/>
                    <a:lstStyle/>
                    <a:p>
                      <a:pPr algn="l" fontAlgn="t"/>
                      <a:r>
                        <a:rPr lang="en-GB" sz="800" b="0" i="0" u="none" strike="noStrike" dirty="0">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162091">
                <a:tc>
                  <a:txBody>
                    <a:bodyPr/>
                    <a:lstStyle/>
                    <a:p>
                      <a:pPr algn="l" fontAlgn="t"/>
                      <a:r>
                        <a:rPr lang="en-US" sz="8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r h="162091">
                <a:tc>
                  <a:txBody>
                    <a:bodyPr/>
                    <a:lstStyle/>
                    <a:p>
                      <a:pPr algn="l" fontAlgn="t"/>
                      <a:r>
                        <a:rPr lang="en-GB" sz="800" b="0" i="0" u="none" strike="noStrike" dirty="0">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9112874"/>
                  </a:ext>
                </a:extLst>
              </a:tr>
              <a:tr h="162091">
                <a:tc>
                  <a:txBody>
                    <a:bodyPr/>
                    <a:lstStyle/>
                    <a:p>
                      <a:pPr algn="l" fontAlgn="t"/>
                      <a:r>
                        <a:rPr lang="en-US" sz="8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07313"/>
                  </a:ext>
                </a:extLst>
              </a:tr>
              <a:tr h="162091">
                <a:tc>
                  <a:txBody>
                    <a:bodyPr/>
                    <a:lstStyle/>
                    <a:p>
                      <a:pPr algn="l" fontAlgn="b"/>
                      <a:r>
                        <a:rPr lang="en-GB" sz="8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048739"/>
                  </a:ext>
                </a:extLst>
              </a:tr>
              <a:tr h="162091">
                <a:tc>
                  <a:txBody>
                    <a:bodyPr/>
                    <a:lstStyle/>
                    <a:p>
                      <a:pPr algn="l" fontAlgn="b"/>
                      <a:r>
                        <a:rPr lang="en-US" sz="8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£48,530.00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610449"/>
                  </a:ext>
                </a:extLst>
              </a:tr>
              <a:tr h="162091">
                <a:tc>
                  <a:txBody>
                    <a:bodyPr/>
                    <a:lstStyle/>
                    <a:p>
                      <a:pPr algn="l" fontAlgn="b"/>
                      <a:r>
                        <a:rPr lang="en-US" sz="800" b="0" i="0" u="none" strike="noStrike" dirty="0">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846771"/>
                  </a:ext>
                </a:extLst>
              </a:tr>
              <a:tr h="162091">
                <a:tc>
                  <a:txBody>
                    <a:bodyPr/>
                    <a:lstStyle/>
                    <a:p>
                      <a:pPr algn="l" fontAlgn="b"/>
                      <a:r>
                        <a:rPr lang="en-US" sz="800" b="0" i="0" u="none" strike="noStrike">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681045"/>
                  </a:ext>
                </a:extLst>
              </a:tr>
              <a:tr h="162091">
                <a:tc>
                  <a:txBody>
                    <a:bodyPr/>
                    <a:lstStyle/>
                    <a:p>
                      <a:pPr algn="l" fontAlgn="b"/>
                      <a:r>
                        <a:rPr lang="fr-FR" sz="800" b="0" i="0" u="none" strike="noStrike">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51928"/>
                  </a:ext>
                </a:extLst>
              </a:tr>
              <a:tr h="162091">
                <a:tc>
                  <a:txBody>
                    <a:bodyPr/>
                    <a:lstStyle/>
                    <a:p>
                      <a:pPr algn="l" fontAlgn="b"/>
                      <a:r>
                        <a:rPr lang="en-US" sz="800" b="0" i="0" u="none" strike="noStrike">
                          <a:solidFill>
                            <a:srgbClr val="000000"/>
                          </a:solidFill>
                          <a:effectLst/>
                          <a:latin typeface="+mj-lt"/>
                        </a:rPr>
                        <a:t>Provide_CSS_RegistrationID_to_LPs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055430"/>
                  </a:ext>
                </a:extLst>
              </a:tr>
              <a:tr h="166077">
                <a:tc>
                  <a:txBody>
                    <a:bodyPr/>
                    <a:lstStyle/>
                    <a:p>
                      <a:pPr algn="l" fontAlgn="b"/>
                      <a:r>
                        <a:rPr lang="en-GB" sz="800" b="0" i="0" u="none" strike="noStrike">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349378"/>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800436824"/>
              </p:ext>
            </p:extLst>
          </p:nvPr>
        </p:nvGraphicFramePr>
        <p:xfrm>
          <a:off x="187486" y="376525"/>
          <a:ext cx="8641295" cy="4616958"/>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57357">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4780">
                <a:tc>
                  <a:txBody>
                    <a:bodyPr/>
                    <a:lstStyle/>
                    <a:p>
                      <a:pPr algn="l" fontAlgn="b"/>
                      <a:r>
                        <a:rPr lang="en-US" sz="800" b="0" i="0" u="none" strike="noStrike" dirty="0">
                          <a:solidFill>
                            <a:srgbClr val="000000"/>
                          </a:solidFill>
                          <a:effectLst/>
                          <a:latin typeface="+mj-lt"/>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4780">
                <a:tc>
                  <a:txBody>
                    <a:bodyPr/>
                    <a:lstStyle/>
                    <a:p>
                      <a:pPr algn="l" fontAlgn="b"/>
                      <a:r>
                        <a:rPr lang="en-US" sz="800" b="0" i="0" u="none" strike="noStrike" dirty="0">
                          <a:solidFill>
                            <a:srgbClr val="000000"/>
                          </a:solidFill>
                          <a:effectLst/>
                          <a:latin typeface="+mj-lt"/>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4780">
                <a:tc>
                  <a:txBody>
                    <a:bodyPr/>
                    <a:lstStyle/>
                    <a:p>
                      <a:pPr algn="l" fontAlgn="b"/>
                      <a:r>
                        <a:rPr lang="en-US" sz="800" b="0" i="0" u="none" strike="noStrike" dirty="0">
                          <a:solidFill>
                            <a:srgbClr val="000000"/>
                          </a:solidFill>
                          <a:effectLst/>
                          <a:latin typeface="+mj-lt"/>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58589">
                <a:tc>
                  <a:txBody>
                    <a:bodyPr/>
                    <a:lstStyle/>
                    <a:p>
                      <a:pPr algn="l" fontAlgn="b"/>
                      <a:r>
                        <a:rPr lang="en-US" sz="800" b="0" i="0" u="none" strike="noStrike">
                          <a:solidFill>
                            <a:srgbClr val="000000"/>
                          </a:solidFill>
                          <a:effectLst/>
                          <a:latin typeface="+mj-lt"/>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7215">
                <a:tc>
                  <a:txBody>
                    <a:bodyPr/>
                    <a:lstStyle/>
                    <a:p>
                      <a:pPr algn="l" fontAlgn="b"/>
                      <a:r>
                        <a:rPr lang="en-US" sz="800" b="0" i="0" u="none" strike="noStrike">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79034">
                <a:tc>
                  <a:txBody>
                    <a:bodyPr/>
                    <a:lstStyle/>
                    <a:p>
                      <a:pPr algn="l" fontAlgn="b"/>
                      <a:r>
                        <a:rPr lang="en-US" sz="800" b="0" i="0" u="none" strike="noStrike">
                          <a:solidFill>
                            <a:srgbClr val="000000"/>
                          </a:solidFill>
                          <a:effectLst/>
                          <a:latin typeface="+mj-lt"/>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1404">
                <a:tc>
                  <a:txBody>
                    <a:bodyPr/>
                    <a:lstStyle/>
                    <a:p>
                      <a:pPr algn="l" fontAlgn="b"/>
                      <a:r>
                        <a:rPr lang="en-US" sz="800" b="0" i="0" u="none" strike="noStrike" dirty="0">
                          <a:solidFill>
                            <a:srgbClr val="000000"/>
                          </a:solidFill>
                          <a:effectLst/>
                          <a:latin typeface="+mj-lt"/>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7215">
                <a:tc>
                  <a:txBody>
                    <a:bodyPr/>
                    <a:lstStyle/>
                    <a:p>
                      <a:pPr algn="l" fontAlgn="b"/>
                      <a:r>
                        <a:rPr lang="en-US" sz="800" b="0" i="0" u="none" strike="noStrike" dirty="0">
                          <a:solidFill>
                            <a:srgbClr val="000000"/>
                          </a:solidFill>
                          <a:effectLst/>
                          <a:latin typeface="+mj-lt"/>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5470">
                <a:tc>
                  <a:txBody>
                    <a:bodyPr/>
                    <a:lstStyle/>
                    <a:p>
                      <a:pPr algn="l" fontAlgn="b"/>
                      <a:r>
                        <a:rPr lang="en-US" sz="800" b="0" i="0" u="none" strike="noStrike">
                          <a:solidFill>
                            <a:srgbClr val="000000"/>
                          </a:solidFill>
                          <a:effectLst/>
                          <a:latin typeface="+mj-lt"/>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7552">
                <a:tc>
                  <a:txBody>
                    <a:bodyPr/>
                    <a:lstStyle/>
                    <a:p>
                      <a:pPr algn="l" fontAlgn="b"/>
                      <a:r>
                        <a:rPr lang="en-US" sz="800" b="0" i="0" u="none" strike="noStrike" dirty="0">
                          <a:solidFill>
                            <a:srgbClr val="000000"/>
                          </a:solidFill>
                          <a:effectLst/>
                          <a:latin typeface="+mj-lt"/>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7215">
                <a:tc>
                  <a:txBody>
                    <a:bodyPr/>
                    <a:lstStyle/>
                    <a:p>
                      <a:pPr algn="l" fontAlgn="b"/>
                      <a:r>
                        <a:rPr lang="en-US" sz="800" b="0" i="0" u="none" strike="noStrike" dirty="0">
                          <a:solidFill>
                            <a:srgbClr val="000000"/>
                          </a:solidFill>
                          <a:effectLst/>
                          <a:latin typeface="+mj-lt"/>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7215">
                <a:tc>
                  <a:txBody>
                    <a:bodyPr/>
                    <a:lstStyle/>
                    <a:p>
                      <a:pPr algn="l" fontAlgn="b"/>
                      <a:r>
                        <a:rPr lang="en-US" sz="800" b="0" i="0" u="none" strike="noStrike">
                          <a:solidFill>
                            <a:srgbClr val="000000"/>
                          </a:solidFill>
                          <a:effectLst/>
                          <a:latin typeface="+mj-lt"/>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7215">
                <a:tc>
                  <a:txBody>
                    <a:bodyPr/>
                    <a:lstStyle/>
                    <a:p>
                      <a:pPr algn="l" fontAlgn="b"/>
                      <a:r>
                        <a:rPr lang="en-US" sz="800" b="0" i="0" u="none" strike="noStrike">
                          <a:solidFill>
                            <a:srgbClr val="000000"/>
                          </a:solidFill>
                          <a:effectLst/>
                          <a:latin typeface="+mj-lt"/>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7215">
                <a:tc>
                  <a:txBody>
                    <a:bodyPr/>
                    <a:lstStyle/>
                    <a:p>
                      <a:pPr algn="l" fontAlgn="b"/>
                      <a:r>
                        <a:rPr lang="en-US" sz="800" b="0" i="0" u="none" strike="noStrike">
                          <a:solidFill>
                            <a:srgbClr val="000000"/>
                          </a:solidFill>
                          <a:effectLst/>
                          <a:latin typeface="+mj-lt"/>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7215">
                <a:tc>
                  <a:txBody>
                    <a:bodyPr/>
                    <a:lstStyle/>
                    <a:p>
                      <a:pPr algn="l" fontAlgn="b"/>
                      <a:r>
                        <a:rPr lang="en-GB" sz="800" b="0" i="0" u="none" strike="noStrike">
                          <a:solidFill>
                            <a:srgbClr val="000000"/>
                          </a:solidFill>
                          <a:effectLst/>
                          <a:latin typeface="+mj-lt"/>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7215">
                <a:tc>
                  <a:txBody>
                    <a:bodyPr/>
                    <a:lstStyle/>
                    <a:p>
                      <a:pPr algn="l" fontAlgn="b"/>
                      <a:r>
                        <a:rPr lang="en-GB" sz="800" b="0" i="0" u="none" strike="noStrike">
                          <a:solidFill>
                            <a:srgbClr val="000000"/>
                          </a:solidFill>
                          <a:effectLst/>
                          <a:latin typeface="+mj-lt"/>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7215">
                <a:tc>
                  <a:txBody>
                    <a:bodyPr/>
                    <a:lstStyle/>
                    <a:p>
                      <a:pPr algn="l" fontAlgn="b"/>
                      <a:r>
                        <a:rPr lang="en-GB" sz="800" b="0" i="0" u="none" strike="noStrike">
                          <a:solidFill>
                            <a:srgbClr val="000000"/>
                          </a:solidFill>
                          <a:effectLst/>
                          <a:latin typeface="+mj-lt"/>
                        </a:rPr>
                        <a:t>Uplift to SMS CoCo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7215">
                <a:tc>
                  <a:txBody>
                    <a:bodyPr/>
                    <a:lstStyle/>
                    <a:p>
                      <a:pPr algn="l" fontAlgn="b"/>
                      <a:r>
                        <a:rPr lang="en-US" sz="800" b="0" i="0" u="none" strike="noStrike">
                          <a:solidFill>
                            <a:srgbClr val="000000"/>
                          </a:solidFill>
                          <a:effectLst/>
                          <a:latin typeface="+mj-lt"/>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1426">
                <a:tc>
                  <a:txBody>
                    <a:bodyPr/>
                    <a:lstStyle/>
                    <a:p>
                      <a:pPr algn="l" fontAlgn="b"/>
                      <a:r>
                        <a:rPr lang="en-US" sz="800" b="0" i="0" u="none" strike="noStrike" dirty="0">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4909">
                <a:tc>
                  <a:txBody>
                    <a:bodyPr/>
                    <a:lstStyle/>
                    <a:p>
                      <a:pPr algn="l" fontAlgn="b"/>
                      <a:r>
                        <a:rPr lang="en-US" sz="8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4909">
                <a:tc>
                  <a:txBody>
                    <a:bodyPr/>
                    <a:lstStyle/>
                    <a:p>
                      <a:pPr algn="l" fontAlgn="b"/>
                      <a:r>
                        <a:rPr lang="en-US" sz="800" b="0" i="0" u="none" strike="noStrike" kern="1200" dirty="0">
                          <a:solidFill>
                            <a:srgbClr val="000000"/>
                          </a:solidFill>
                          <a:effectLst/>
                          <a:latin typeface="+mj-lt"/>
                          <a:ea typeface="+mn-ea"/>
                          <a:cs typeface="+mn-cs"/>
                        </a:rPr>
                        <a:t>Re-align Switching Programme Response SLAs with Xoserve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8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a:solidFill>
                            <a:srgbClr val="000000"/>
                          </a:solidFill>
                          <a:effectLst/>
                          <a:latin typeface="+mj-lt"/>
                          <a:ea typeface="+mn-ea"/>
                          <a:cs typeface="+mn-cs"/>
                        </a:rPr>
                        <a:t>On Hold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4909">
                <a:tc>
                  <a:txBody>
                    <a:bodyPr/>
                    <a:lstStyle/>
                    <a:p>
                      <a:pPr algn="l" fontAlgn="b"/>
                      <a:r>
                        <a:rPr lang="en-US" sz="800" b="0" i="0" u="none" strike="noStrike" kern="1200"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kern="1200"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r h="284909">
                <a:tc>
                  <a:txBody>
                    <a:bodyPr/>
                    <a:lstStyle/>
                    <a:p>
                      <a:pPr algn="l" fontAlgn="t"/>
                      <a:r>
                        <a:rPr lang="en-GB" sz="800" b="0" i="0" u="none" strike="noStrike" kern="1200" dirty="0">
                          <a:solidFill>
                            <a:srgbClr val="000000"/>
                          </a:solidFill>
                          <a:effectLst/>
                          <a:latin typeface="+mj-lt"/>
                          <a:ea typeface="+mn-ea"/>
                          <a:cs typeface="+mn-cs"/>
                        </a:rPr>
                        <a:t>Update Service Management Baseline Requirement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kern="1200" dirty="0">
                          <a:solidFill>
                            <a:srgbClr val="000000"/>
                          </a:solidFill>
                          <a:effectLst/>
                          <a:latin typeface="+mj-lt"/>
                          <a:ea typeface="+mn-ea"/>
                          <a:cs typeface="+mn-cs"/>
                        </a:rPr>
                        <a:t>CR-D076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kern="1200" dirty="0">
                          <a:solidFill>
                            <a:srgbClr val="000000"/>
                          </a:solidFill>
                          <a:effectLst/>
                          <a:latin typeface="+mj-lt"/>
                          <a:ea typeface="+mn-ea"/>
                          <a:cs typeface="+mn-cs"/>
                        </a:rPr>
                        <a:t>20/04/2021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kern="1200" dirty="0">
                          <a:solidFill>
                            <a:srgbClr val="000000"/>
                          </a:solidFill>
                          <a:effectLst/>
                          <a:latin typeface="+mj-lt"/>
                          <a:ea typeface="+mn-ea"/>
                          <a:cs typeface="+mn-cs"/>
                        </a:rPr>
                        <a:t>Complete - No </a:t>
                      </a:r>
                      <a:r>
                        <a:rPr lang="en-GB" sz="800" b="0" i="0" u="none" strike="noStrike" kern="1200" dirty="0" err="1">
                          <a:solidFill>
                            <a:srgbClr val="000000"/>
                          </a:solidFill>
                          <a:effectLst/>
                          <a:latin typeface="+mj-lt"/>
                          <a:ea typeface="+mn-ea"/>
                          <a:cs typeface="+mn-cs"/>
                        </a:rPr>
                        <a:t>Xoserve</a:t>
                      </a:r>
                      <a:r>
                        <a:rPr lang="en-GB" sz="800" b="0" i="0" u="none" strike="noStrike" kern="1200"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91840"/>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135458"/>
              </p:ext>
            </p:extLst>
          </p:nvPr>
        </p:nvGraphicFramePr>
        <p:xfrm>
          <a:off x="108000" y="410091"/>
          <a:ext cx="9036000" cy="455897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however we are actively monitoring the COVID-19 situation in India to mitigate any potential impacts on to our suppliers. This risk is also actively being monitored at the Switching Programme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Smoke Testing is complete for DM Live Rehearsal. All preparatory activities are now complete for entry into UEPT . Preparations continue for Operational Testing. However, at the point of writing this, 2 multi-party defects are being progressed. Should testing of these fail, there is a risk to the commencement of UEPT. An ad-hoc implementation group has been planned to discuss if necessary. Xoserve also encountered this defect, which has been fixed and tested internally, awaiting joint-up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phases.CR-D071 which proposes to de-scope In-Flights from the transitional period is now due for approval on 11th May 2021. Internal detailed workshops have commenced with all key stakeholders. Preparations are underway to create an external facing cutover calling out all key activities for shippers to undertake during the various phases. Governance planning will commence following CR-D071 approval. An open question exists with the Switching Programme to understand the catch-up processing approach. This will need to be planned in both the cutover plan and potentially within UNC governance.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with Ofgem.</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Programme change requests continue to be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indent="-171450">
                        <a:buFont typeface="Arial" panose="020B0604020202020204" pitchFamily="34" charset="0"/>
                        <a:buChar cha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a:t>
                      </a:r>
                    </a:p>
                    <a:p>
                      <a:pPr marL="171450" lvl="0" indent="-171450">
                        <a:buFont typeface="Arial" panose="020B0604020202020204" pitchFamily="34" charset="0"/>
                        <a:buChar char="•"/>
                      </a:pPr>
                      <a:r>
                        <a:rPr lang="en-GB" sz="900" b="1" dirty="0"/>
                        <a:t>Market Trials: </a:t>
                      </a:r>
                      <a:r>
                        <a:rPr lang="en-GB" sz="900" b="0" dirty="0"/>
                        <a:t>The CR to remove Market Trials has been approved by the Switching Programme. A support group has been set up provide support, information  and set up in readiness for E2E</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t>
                      </a:r>
                      <a:r>
                        <a:rPr lang="en-GB" sz="900" b="0" dirty="0" err="1"/>
                        <a:t>activitiies</a:t>
                      </a:r>
                      <a:r>
                        <a:rPr lang="en-GB" sz="900" b="0" dirty="0"/>
                        <a:t> are on track</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Smoke testing complete</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err="1">
                          <a:solidFill>
                            <a:schemeClr val="tx1"/>
                          </a:solidFill>
                          <a:effectLst/>
                          <a:latin typeface="+mn-lt"/>
                          <a:ea typeface="+mn-ea"/>
                          <a:cs typeface="+mn-cs"/>
                        </a:rPr>
                        <a:t>SoLR</a:t>
                      </a:r>
                      <a:r>
                        <a:rPr lang="en-GB" sz="900" b="1" kern="1200" baseline="0" dirty="0">
                          <a:solidFill>
                            <a:schemeClr val="tx1"/>
                          </a:solidFill>
                          <a:effectLst/>
                          <a:latin typeface="+mn-lt"/>
                          <a:ea typeface="+mn-ea"/>
                          <a:cs typeface="+mn-cs"/>
                        </a:rPr>
                        <a:t>: </a:t>
                      </a:r>
                      <a:r>
                        <a:rPr lang="en-GB" sz="9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Shipper Change Pack out for reps. MAMCOP change pack due for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440602953"/>
              </p:ext>
            </p:extLst>
          </p:nvPr>
        </p:nvGraphicFramePr>
        <p:xfrm>
          <a:off x="0" y="446380"/>
          <a:ext cx="9125999" cy="436125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UEPT. Work continues with the SI to load DES User for UEPT/E2E. Logon details will be provided via the SI.</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Smoke testing complete for UIT and OT</a:t>
                      </a:r>
                    </a:p>
                    <a:p>
                      <a:pPr marL="0" indent="0">
                        <a:buFont typeface="Arial" panose="020B0604020202020204" pitchFamily="34" charset="0"/>
                        <a:buNone/>
                      </a:pPr>
                      <a:r>
                        <a:rPr lang="en-US" sz="1000" b="0" kern="1200" baseline="0" dirty="0">
                          <a:solidFill>
                            <a:schemeClr val="tx1"/>
                          </a:solidFill>
                          <a:latin typeface="+mn-lt"/>
                          <a:ea typeface="+mn-ea"/>
                          <a:cs typeface="Arial"/>
                        </a:rPr>
                        <a:t>2 multi-party defects are being progressed at the </a:t>
                      </a:r>
                      <a:r>
                        <a:rPr lang="en-US" sz="1000" b="0" kern="1200" baseline="0" dirty="0" err="1">
                          <a:solidFill>
                            <a:schemeClr val="tx1"/>
                          </a:solidFill>
                          <a:latin typeface="+mn-lt"/>
                          <a:ea typeface="+mn-ea"/>
                          <a:cs typeface="Arial"/>
                        </a:rPr>
                        <a:t>progarmme</a:t>
                      </a:r>
                      <a:r>
                        <a:rPr lang="en-US" sz="1000" b="0" kern="1200" baseline="0" dirty="0">
                          <a:solidFill>
                            <a:schemeClr val="tx1"/>
                          </a:solidFill>
                          <a:latin typeface="+mn-lt"/>
                          <a:ea typeface="+mn-ea"/>
                          <a:cs typeface="Arial"/>
                        </a:rPr>
                        <a:t> level. Should testing of these fail, there is a risk to the commencement of UEPT. </a:t>
                      </a:r>
                      <a:endParaRPr lang="en-GB"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Awaiting direction from Ofgem on the next steps.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918559873"/>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Shipper Change Pack is out for reps. MAMCOP Change Pack is due for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ext uri="{D42A27DB-BD31-4B8C-83A1-F6EECF244321}">
                <p14:modId xmlns:p14="http://schemas.microsoft.com/office/powerpoint/2010/main" val="2188294971"/>
              </p:ext>
            </p:extLst>
          </p:nvPr>
        </p:nvGraphicFramePr>
        <p:xfrm>
          <a:off x="85652" y="483884"/>
          <a:ext cx="8972695" cy="4511799"/>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65114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and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Live Rehearsal may not reflect the Transition Runbook because of the number of CRs in flight which will impact on the Transition plan leading to Previously untested process change at formal Transition testing</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Track progress at SITDG</a:t>
                      </a:r>
                    </a:p>
                  </a:txBody>
                  <a:tcPr marL="0" marR="0" marT="0" marB="0" anchor="ctr"/>
                </a:tc>
                <a:tc>
                  <a:txBody>
                    <a:bodyPr/>
                    <a:lstStyle/>
                    <a:p>
                      <a:pPr algn="l" rtl="0" fontAlgn="ctr"/>
                      <a:r>
                        <a:rPr lang="en-US" sz="650" b="0" i="0" u="none" strike="noStrike" dirty="0">
                          <a:solidFill>
                            <a:schemeClr val="tx1"/>
                          </a:solidFill>
                          <a:effectLst/>
                          <a:latin typeface="+mj-lt"/>
                        </a:rPr>
                        <a:t>escalated by parties at SITDG on 20/04. Risk remains</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26/07/21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tc>
                <a:tc>
                  <a:txBody>
                    <a:bodyPr/>
                    <a:lstStyle/>
                    <a:p>
                      <a:pPr algn="l" rtl="0" fontAlgn="ctr"/>
                      <a:r>
                        <a:rPr lang="en-US" sz="650" b="0" i="0" u="none" strike="noStrike" dirty="0">
                          <a:solidFill>
                            <a:schemeClr val="tx1"/>
                          </a:solidFill>
                          <a:effectLst/>
                          <a:latin typeface="+mj-lt"/>
                          <a:ea typeface="+mn-ea"/>
                          <a:cs typeface="+mn-cs"/>
                        </a:rPr>
                        <a:t>Still awaiting clarity. Ofgem/SI/DCC meeting next week to discuss further</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25/05/21</a:t>
                      </a:r>
                    </a:p>
                  </a:txBody>
                  <a:tcPr marL="0" marR="0" marT="0" marB="0" anchor="ctr"/>
                </a:tc>
                <a:extLst>
                  <a:ext uri="{0D108BD9-81ED-4DB2-BD59-A6C34878D82A}">
                    <a16:rowId xmlns:a16="http://schemas.microsoft.com/office/drawing/2014/main" val="3829687984"/>
                  </a:ext>
                </a:extLst>
              </a:tr>
              <a:tr h="1388757">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SI to draft scenarios and walk through / role play to identify impacts</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65122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CED1E2"/>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CED1E2"/>
                    </a:solidFill>
                  </a:tcPr>
                </a:tc>
                <a:tc>
                  <a:txBody>
                    <a:bodyPr/>
                    <a:lstStyle/>
                    <a:p>
                      <a:pPr algn="l" rtl="0" fontAlgn="ctr"/>
                      <a:r>
                        <a:rPr lang="en-GB" sz="650" b="0" i="0" u="none" strike="noStrike" dirty="0" err="1">
                          <a:solidFill>
                            <a:schemeClr val="tx1"/>
                          </a:solidFill>
                          <a:effectLst/>
                          <a:latin typeface="+mj-lt"/>
                        </a:rPr>
                        <a:t>Xoserve</a:t>
                      </a:r>
                      <a:r>
                        <a:rPr lang="en-GB" sz="650" b="0" i="0" u="none" strike="noStrike" dirty="0">
                          <a:solidFill>
                            <a:schemeClr val="tx1"/>
                          </a:solidFill>
                          <a:effectLst/>
                          <a:latin typeface="+mj-lt"/>
                        </a:rPr>
                        <a:t> actively monitoring this.</a:t>
                      </a: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rPr>
                        <a:t>64513</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CED1E2"/>
                    </a:solidFill>
                  </a:tcPr>
                </a:tc>
                <a:tc>
                  <a:txBody>
                    <a:bodyPr/>
                    <a:lstStyle/>
                    <a:p>
                      <a:pPr algn="l" rtl="0" fontAlgn="ct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will continue to advise customers of cleansing requirements, but can't guarantee compliance</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ext uri="{D42A27DB-BD31-4B8C-83A1-F6EECF244321}">
                <p14:modId xmlns:p14="http://schemas.microsoft.com/office/powerpoint/2010/main" val="1673822069"/>
              </p:ext>
            </p:extLst>
          </p:nvPr>
        </p:nvGraphicFramePr>
        <p:xfrm>
          <a:off x="85651" y="503604"/>
          <a:ext cx="8972695" cy="370994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 was presented at Switching </a:t>
                      </a:r>
                      <a:r>
                        <a:rPr lang="en-US" sz="650" dirty="0" err="1">
                          <a:solidFill>
                            <a:schemeClr val="tx1"/>
                          </a:solidFill>
                          <a:latin typeface="+mj-lt"/>
                        </a:rPr>
                        <a:t>Programme</a:t>
                      </a:r>
                      <a:r>
                        <a:rPr lang="en-US" sz="650" dirty="0">
                          <a:solidFill>
                            <a:schemeClr val="tx1"/>
                          </a:solidFill>
                          <a:latin typeface="+mj-lt"/>
                        </a:rPr>
                        <a:t> CAB on 26/3.</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31/05/21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65127</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reconciliation change could impact transition timelines because the reconciliation approach is yet to be finalized leading to leading to downstream impacts.</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Work with the SI to agree an approach with minimal impacts</a:t>
                      </a:r>
                    </a:p>
                  </a:txBody>
                  <a:tcPr marL="0" marR="0" marT="0" marB="0" anchor="ctr">
                    <a:solidFill>
                      <a:srgbClr val="CED1E2"/>
                    </a:solidFill>
                  </a:tcPr>
                </a:tc>
                <a:tc>
                  <a:txBody>
                    <a:bodyPr/>
                    <a:lstStyle/>
                    <a:p>
                      <a:r>
                        <a:rPr lang="en-US" sz="650" dirty="0">
                          <a:solidFill>
                            <a:schemeClr val="tx1"/>
                          </a:solidFill>
                          <a:latin typeface="+mj-lt"/>
                        </a:rPr>
                        <a:t>Discussions in progress to agree on an approach with SI.</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ext uri="{D42A27DB-BD31-4B8C-83A1-F6EECF244321}">
                <p14:modId xmlns:p14="http://schemas.microsoft.com/office/powerpoint/2010/main" val="3932168704"/>
              </p:ext>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64642</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implementation plan does not capture all Service Management activities because of DCC and SI requesting information or completion of documents at the last minute or not currently within scope, </a:t>
                      </a:r>
                      <a:r>
                        <a:rPr lang="en-US" sz="650" b="0" i="0" u="none" strike="noStrike" dirty="0" err="1">
                          <a:solidFill>
                            <a:schemeClr val="tx1"/>
                          </a:solidFill>
                          <a:effectLst/>
                          <a:latin typeface="+mj-lt"/>
                        </a:rPr>
                        <a:t>I.e</a:t>
                      </a:r>
                      <a:r>
                        <a:rPr lang="en-US" sz="650" b="0" i="0" u="none" strike="noStrike" dirty="0">
                          <a:solidFill>
                            <a:schemeClr val="tx1"/>
                          </a:solidFill>
                          <a:effectLst/>
                          <a:latin typeface="+mj-lt"/>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650" dirty="0">
                          <a:solidFill>
                            <a:schemeClr val="tx1"/>
                          </a:solidFill>
                          <a:latin typeface="+mj-lt"/>
                        </a:rPr>
                        <a:t>Any concerns to be raised with SI and DCC and CSSC Management team</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r>
                        <a:rPr lang="en-US" sz="650" dirty="0">
                          <a:solidFill>
                            <a:schemeClr val="tx1"/>
                          </a:solidFill>
                          <a:latin typeface="+mj-lt"/>
                        </a:rPr>
                        <a:t>Any concerns to be raised with SI and DCC and CSSC Management team. </a:t>
                      </a:r>
                      <a:r>
                        <a:rPr lang="en-GB" sz="650" b="0" i="0" u="none" strike="noStrike" dirty="0">
                          <a:solidFill>
                            <a:schemeClr val="tx1"/>
                          </a:solidFill>
                          <a:effectLst/>
                          <a:latin typeface="+mj-lt"/>
                          <a:ea typeface="+mn-ea"/>
                          <a:cs typeface="+mn-cs"/>
                        </a:rPr>
                        <a:t>Continued to be monitored</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31/12/21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63646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Some reporting is being tested during SM OT testing. We will review this and continue to discuss wider reporting requirements with DCC</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31/08/21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kern="1200" dirty="0">
                          <a:solidFill>
                            <a:schemeClr val="tx1"/>
                          </a:solidFill>
                          <a:effectLst/>
                          <a:latin typeface="+mj-lt"/>
                          <a:ea typeface="+mn-ea"/>
                          <a:cs typeface="+mn-cs"/>
                        </a:rPr>
                        <a:t>65155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reconciliation change may not be deployed in time for DM LR because the reconciliation approach is yet to be finalized leading to an impact during Transitional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agree an approach with minimal impacts</a:t>
                      </a:r>
                    </a:p>
                  </a:txBody>
                  <a:tcPr marL="0" marR="0" marT="0" marB="0" anchor="ctr">
                    <a:solidFill>
                      <a:srgbClr val="CED1E2"/>
                    </a:solidFill>
                  </a:tcPr>
                </a:tc>
                <a:tc>
                  <a:txBody>
                    <a:bodyPr/>
                    <a:lstStyle/>
                    <a:p>
                      <a:r>
                        <a:rPr lang="en-GB" sz="650" dirty="0">
                          <a:solidFill>
                            <a:schemeClr val="tx1"/>
                          </a:solidFill>
                          <a:latin typeface="+mj-lt"/>
                        </a:rPr>
                        <a:t>New risk raised on 27/04</a:t>
                      </a: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19CF99FA-C535-49E2-B311-2DE694847E48}"/>
              </a:ext>
            </a:extLst>
          </p:cNvPr>
          <p:cNvPicPr>
            <a:picLocks noChangeAspect="1"/>
          </p:cNvPicPr>
          <p:nvPr/>
        </p:nvPicPr>
        <p:blipFill>
          <a:blip r:embed="rId3"/>
          <a:stretch>
            <a:fillRect/>
          </a:stretch>
        </p:blipFill>
        <p:spPr>
          <a:xfrm>
            <a:off x="114299" y="387626"/>
            <a:ext cx="8901113" cy="4653233"/>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941757"/>
              </p:ext>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afe9fadc-cf94-4dd1-a692-a3c9fbf85351"/>
    <ds:schemaRef ds:uri="b5d8c402-b464-4f85-b954-cddb3da0df20"/>
    <ds:schemaRef ds:uri="http://schemas.microsoft.com/office/2006/metadata/properties"/>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958C5C85-5813-4D36-8D26-1B8E36C8C10B}"/>
</file>

<file path=docProps/app.xml><?xml version="1.0" encoding="utf-8"?>
<Properties xmlns="http://schemas.openxmlformats.org/officeDocument/2006/extended-properties" xmlns:vt="http://schemas.openxmlformats.org/officeDocument/2006/docPropsVTypes">
  <Template/>
  <TotalTime>6765</TotalTime>
  <Words>3168</Words>
  <Application>Microsoft Office PowerPoint</Application>
  <PresentationFormat>On-screen Show (16:9)</PresentationFormat>
  <Paragraphs>565</Paragraphs>
  <Slides>12</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34</cp:revision>
  <cp:lastPrinted>2019-12-17T14:02:10Z</cp:lastPrinted>
  <dcterms:created xsi:type="dcterms:W3CDTF">2011-09-20T14:58:41Z</dcterms:created>
  <dcterms:modified xsi:type="dcterms:W3CDTF">2021-04-30T08:15:46Z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