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89" r:id="rId6"/>
    <p:sldId id="1435" r:id="rId7"/>
    <p:sldId id="1434" r:id="rId8"/>
    <p:sldId id="177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F9E"/>
    <a:srgbClr val="FCBC55"/>
    <a:srgbClr val="1D3E61"/>
    <a:srgbClr val="6440A3"/>
    <a:srgbClr val="3E5AA8"/>
    <a:srgbClr val="40D1F5"/>
    <a:srgbClr val="D75733"/>
    <a:srgbClr val="84B8DA"/>
    <a:srgbClr val="2B80B1"/>
    <a:srgbClr val="B1D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1B0E84-F49A-453E-B8A4-A6BF3F67DD7F}" v="19" dt="2021-06-28T16:15:54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4245" autoAdjust="0"/>
  </p:normalViewPr>
  <p:slideViewPr>
    <p:cSldViewPr>
      <p:cViewPr varScale="1">
        <p:scale>
          <a:sx n="114" d="100"/>
          <a:sy n="114" d="100"/>
        </p:scale>
        <p:origin x="562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change/change-proposals/xrn-5091-deferral-of-creation-of-class-change-reads-at-transfer-of-ownership/" TargetMode="External"/><Relationship Id="rId2" Type="http://schemas.openxmlformats.org/officeDocument/2006/relationships/hyperlink" Target="https://www.xoserve.com/change/change-proposals/xrn-5183-access-to-daily-biomethane-injections/?return=/change/change-proposals/?customers=&amp;statuses=&amp;search=5183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xoserve.com/change/change-packs/2694-kl-po-change-pack-october-202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7590"/>
            <a:ext cx="7772400" cy="1102519"/>
          </a:xfrm>
        </p:spPr>
        <p:txBody>
          <a:bodyPr>
            <a:normAutofit/>
          </a:bodyPr>
          <a:lstStyle/>
          <a:p>
            <a:r>
              <a:rPr lang="en-US" dirty="0"/>
              <a:t>XRN 5183 Access to Daily Biomethane Injections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Update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B423-F174-4570-800B-9726F82C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C135D-8EA3-4A6E-A488-C81F115F4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48" y="714042"/>
            <a:ext cx="8229600" cy="4233972"/>
          </a:xfrm>
        </p:spPr>
        <p:txBody>
          <a:bodyPr>
            <a:normAutofit/>
          </a:bodyPr>
          <a:lstStyle/>
          <a:p>
            <a:r>
              <a:rPr lang="en-US" sz="1800" dirty="0"/>
              <a:t>In Autumn 2020, two solution options for XRN 5183 were presented to Change Management Committee: </a:t>
            </a:r>
          </a:p>
          <a:p>
            <a:pPr lvl="1"/>
            <a:r>
              <a:rPr lang="en-US" sz="1600" dirty="0"/>
              <a:t>Option 1 was to publish the current BEIS Biomethane Injection report on a secure part of Xoserve.com;</a:t>
            </a:r>
          </a:p>
          <a:p>
            <a:pPr lvl="1"/>
            <a:r>
              <a:rPr lang="en-US" sz="1600" dirty="0"/>
              <a:t>Option 2 was to create a bespoke Biomethane Injection report where the data is aggregated at a specific geographical level, LDZ being one option among many. The report could be published on Xoserve.com open to all OR published in a secure area of Xoserve.com.</a:t>
            </a:r>
          </a:p>
          <a:p>
            <a:r>
              <a:rPr lang="en-US" sz="1600" dirty="0"/>
              <a:t>At November 2020 ChMC, Option 1 was approved following solution option change pack. </a:t>
            </a:r>
          </a:p>
          <a:p>
            <a:r>
              <a:rPr lang="en-US" sz="1600" dirty="0"/>
              <a:t>This was then discussed with BEIS and the </a:t>
            </a:r>
            <a:r>
              <a:rPr lang="en-US" sz="1600" dirty="0" err="1"/>
              <a:t>CoMC</a:t>
            </a:r>
            <a:r>
              <a:rPr lang="en-US" sz="1600" dirty="0"/>
              <a:t> regarding permissions being covered under the DSC. Both entities expressed concern that this could potentially give a commercial/financial advantage to some industry parties over others.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267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E3C2-CC5B-453B-BD70-2E6C4BC6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4A35C-162F-4735-9D0B-1E3A6825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Following continued discussions with </a:t>
            </a:r>
            <a:r>
              <a:rPr lang="en-GB" dirty="0" err="1"/>
              <a:t>CoMC</a:t>
            </a:r>
            <a:r>
              <a:rPr lang="en-GB" dirty="0"/>
              <a:t>, BEIS and the proposer, it was deemed that the existing report (option 1) was not suitable for publication. </a:t>
            </a:r>
          </a:p>
          <a:p>
            <a:r>
              <a:rPr lang="en-GB" dirty="0" err="1"/>
              <a:t>Xoserve’s</a:t>
            </a:r>
            <a:r>
              <a:rPr lang="en-GB" dirty="0"/>
              <a:t> proposal is to aggregate the data to remove site specific identification. </a:t>
            </a:r>
          </a:p>
          <a:p>
            <a:r>
              <a:rPr lang="en-GB" dirty="0"/>
              <a:t>Proposal being tabled at July </a:t>
            </a:r>
            <a:r>
              <a:rPr lang="en-GB" dirty="0" err="1"/>
              <a:t>CoMC</a:t>
            </a:r>
            <a:r>
              <a:rPr lang="en-GB" dirty="0"/>
              <a:t> in relation to permissions and aggregation level. </a:t>
            </a:r>
          </a:p>
        </p:txBody>
      </p:sp>
    </p:spTree>
    <p:extLst>
      <p:ext uri="{BB962C8B-B14F-4D97-AF65-F5344CB8AC3E}">
        <p14:creationId xmlns:p14="http://schemas.microsoft.com/office/powerpoint/2010/main" val="16250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A9E97CF-1D25-497D-8BA6-AC4247A90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82"/>
            <a:ext cx="8229600" cy="637580"/>
          </a:xfrm>
        </p:spPr>
        <p:txBody>
          <a:bodyPr/>
          <a:lstStyle/>
          <a:p>
            <a:r>
              <a:rPr lang="en-GB" dirty="0"/>
              <a:t>What we need ChMC to approve? 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922FE4DC-539A-47F3-AAA7-CFD31ABFF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7534"/>
            <a:ext cx="8229600" cy="397093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We are asking ChMC to re-approve the HLSO for XRN 5183 with option 2 as the agreed solution to move into delivery. (As a new report will need to be created).</a:t>
            </a:r>
          </a:p>
          <a:p>
            <a:r>
              <a:rPr lang="en-GB" dirty="0"/>
              <a:t>See embedded below the Solution Option Change Pack for XRN 5183: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It is our expectation no reissue of solution change pack is needed. </a:t>
            </a:r>
          </a:p>
          <a:p>
            <a:r>
              <a:rPr lang="en-GB" dirty="0"/>
              <a:t>A detailed design change pack will be issued following completion of detailed design phase as per DSG governance.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051ADC3-636D-4BD1-B9B6-142103901E8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771800" y="2067694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showAsIcon="1" r:id="rId3" imgW="914400" imgH="806400" progId="Word.Document.12">
                  <p:embed/>
                </p:oleObj>
              </mc:Choice>
              <mc:Fallback>
                <p:oleObj name="Document" showAsIcon="1" r:id="rId3" imgW="914400" imgH="80640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051ADC3-636D-4BD1-B9B6-142103901E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2067694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76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3910"/>
            <a:ext cx="8229600" cy="416864"/>
          </a:xfrm>
        </p:spPr>
        <p:txBody>
          <a:bodyPr>
            <a:normAutofit/>
          </a:bodyPr>
          <a:lstStyle/>
          <a:p>
            <a:r>
              <a:rPr lang="en-US" sz="2000" dirty="0"/>
              <a:t>XRN5183 Access to Daily Biomethane Injections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15515" y="1063250"/>
          <a:ext cx="8712969" cy="3792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64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544">
                  <a:extLst>
                    <a:ext uri="{9D8B030D-6E8A-4147-A177-3AD203B41FA5}">
                      <a16:colId xmlns:a16="http://schemas.microsoft.com/office/drawing/2014/main" val="332170423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7274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 / Title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Release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 to Change Proposal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 Ref</a:t>
                      </a:r>
                    </a:p>
                  </a:txBody>
                  <a:tcPr marL="59044" marR="59044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DSG/ Xoserve Preferred Option</a:t>
                      </a:r>
                    </a:p>
                  </a:txBody>
                  <a:tcPr marL="59044" marR="5904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Solution Summary Outcome and implementation date outcome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4" marR="5904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44" marR="5904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0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700" dirty="0"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GB" sz="7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4" marR="5904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Approve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4" marR="59044" marT="0" marB="0"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Defer</a:t>
                      </a:r>
                      <a:endParaRPr lang="en-GB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4" marR="5904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Reject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4" marR="59044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4" marR="5904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258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delivery: Adhoc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 u="sng" dirty="0">
                          <a:solidFill>
                            <a:srgbClr val="6440A3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</a:rPr>
                        <a:t>Link to </a:t>
                      </a:r>
                      <a:r>
                        <a:rPr lang="en-GB" sz="900" b="1" u="sng" dirty="0">
                          <a:solidFill>
                            <a:srgbClr val="6440A3"/>
                          </a:solidFill>
                          <a:effectLst/>
                          <a:latin typeface="Arial"/>
                          <a:ea typeface="Times New Roman" panose="02020603050405020304" pitchFamily="18" charset="0"/>
                          <a:cs typeface="Arial"/>
                          <a:hlinkClick r:id="rId2"/>
                        </a:rPr>
                        <a:t>CP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 to Change Pack ref: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2694.4 - KL - PO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Voting: DNO &amp; Shippers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level Solution cost: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 – £0-5k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 – £5-10k</a:t>
                      </a:r>
                      <a:endParaRPr lang="en-GB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Area: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Area 18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 of User Reports and Information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Funding: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Area 18 *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 – 100% (*re-apportioned) </a:t>
                      </a:r>
                    </a:p>
                  </a:txBody>
                  <a:tcPr marL="59044" marR="59044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Option 1</a:t>
                      </a:r>
                    </a:p>
                  </a:txBody>
                  <a:tcPr marL="59044" marR="59044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59044" marR="5904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44" marR="590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44" marR="59044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 support Option 1 of this change, as the most logical option to achieve the intended outcome.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69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59044" marR="5904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59044" marR="59044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Scottish Power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59044" marR="5904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9044" marR="59044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9044" marR="59044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31173452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0732E84E-531E-45F8-9AD1-94FF6F23187B}"/>
              </a:ext>
            </a:extLst>
          </p:cNvPr>
          <p:cNvSpPr txBox="1">
            <a:spLocks/>
          </p:cNvSpPr>
          <p:nvPr/>
        </p:nvSpPr>
        <p:spPr>
          <a:xfrm>
            <a:off x="457199" y="0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Representations from Nov 2020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3E5AA8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8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A2B71-5502-4963-ACFD-1506C32F1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11f1cc19-a6a2-4477-822b-8358f9edc374"/>
    <ds:schemaRef ds:uri="http://schemas.openxmlformats.org/package/2006/metadata/core-properties"/>
    <ds:schemaRef ds:uri="103fba77-31dd-4780-83f9-c54f26c3a26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18388</TotalTime>
  <Words>418</Words>
  <Application>Microsoft Office PowerPoint</Application>
  <PresentationFormat>On-screen Show (16:9)</PresentationFormat>
  <Paragraphs>57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Document</vt:lpstr>
      <vt:lpstr>XRN 5183 Access to Daily Biomethane Injections</vt:lpstr>
      <vt:lpstr>Background</vt:lpstr>
      <vt:lpstr>Overview</vt:lpstr>
      <vt:lpstr>What we need ChMC to approve? </vt:lpstr>
      <vt:lpstr>XRN5183 Access to Daily Biomethane Injections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227</cp:revision>
  <dcterms:created xsi:type="dcterms:W3CDTF">2018-09-02T17:12:15Z</dcterms:created>
  <dcterms:modified xsi:type="dcterms:W3CDTF">2021-06-28T16:15:54Z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