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88" r:id="rId5"/>
    <p:sldId id="305" r:id="rId6"/>
    <p:sldId id="31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Harris" userId="141bd518-a903-4682-a1d6-6717e25c6057" providerId="ADAL" clId="{6F0E617C-D350-4FA6-B240-219687CCFC1A}"/>
    <pc:docChg chg="modSld">
      <pc:chgData name="Simon Harris" userId="141bd518-a903-4682-a1d6-6717e25c6057" providerId="ADAL" clId="{6F0E617C-D350-4FA6-B240-219687CCFC1A}" dt="2021-05-27T14:19:28.823" v="0" actId="113"/>
      <pc:docMkLst>
        <pc:docMk/>
      </pc:docMkLst>
      <pc:sldChg chg="modSp">
        <pc:chgData name="Simon Harris" userId="141bd518-a903-4682-a1d6-6717e25c6057" providerId="ADAL" clId="{6F0E617C-D350-4FA6-B240-219687CCFC1A}" dt="2021-05-27T14:19:28.823" v="0" actId="113"/>
        <pc:sldMkLst>
          <pc:docMk/>
          <pc:sldMk cId="4184309637" sldId="310"/>
        </pc:sldMkLst>
        <pc:spChg chg="mod">
          <ac:chgData name="Simon Harris" userId="141bd518-a903-4682-a1d6-6717e25c6057" providerId="ADAL" clId="{6F0E617C-D350-4FA6-B240-219687CCFC1A}" dt="2021-05-27T14:19:28.823" v="0" actId="113"/>
          <ac:spMkLst>
            <pc:docMk/>
            <pc:sldMk cId="4184309637" sldId="310"/>
            <ac:spMk id="4" creationId="{0C6E87C0-B3F9-44F7-AE4E-6A1F5B09E70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170C0-8C42-4D8D-AC9D-C9D42622F01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2C681-89CC-4503-9494-70DA62F7D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047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4534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40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47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8638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93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602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05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359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933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398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593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626500"/>
          </a:xfrm>
        </p:spPr>
        <p:txBody>
          <a:bodyPr>
            <a:normAutofit fontScale="90000"/>
          </a:bodyPr>
          <a:lstStyle/>
          <a:p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XRN5120 - MAP to UK Link Comparison Service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100" dirty="0">
                <a:latin typeface="Calibri" panose="020F0502020204030204" pitchFamily="34" charset="0"/>
                <a:cs typeface="Calibri" panose="020F0502020204030204" pitchFamily="34" charset="0"/>
              </a:rPr>
              <a:t>Progress Update and ChMC Decision Requested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5189514-AF62-4213-9EA4-11D678467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430503"/>
              </p:ext>
            </p:extLst>
          </p:nvPr>
        </p:nvGraphicFramePr>
        <p:xfrm>
          <a:off x="419370" y="3525011"/>
          <a:ext cx="1135326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175">
                  <a:extLst>
                    <a:ext uri="{9D8B030D-6E8A-4147-A177-3AD203B41FA5}">
                      <a16:colId xmlns:a16="http://schemas.microsoft.com/office/drawing/2014/main" val="3848654782"/>
                    </a:ext>
                  </a:extLst>
                </a:gridCol>
                <a:gridCol w="8726087">
                  <a:extLst>
                    <a:ext uri="{9D8B030D-6E8A-4147-A177-3AD203B41FA5}">
                      <a16:colId xmlns:a16="http://schemas.microsoft.com/office/drawing/2014/main" val="127696660"/>
                    </a:ext>
                  </a:extLst>
                </a:gridCol>
              </a:tblGrid>
              <a:tr h="532328">
                <a:tc>
                  <a:txBody>
                    <a:bodyPr/>
                    <a:lstStyle/>
                    <a:p>
                      <a:r>
                        <a:rPr lang="en-GB" sz="1600" b="1" dirty="0"/>
                        <a:t>Overview: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XRN5120 states a requirement to provide a monthly MAP Comparison Service – this Service and associated costs were approved by ChMC. Xoserve are unable to commit to providing the Service on a monthly basis, and instead are proposing to offer an </a:t>
                      </a:r>
                      <a:r>
                        <a:rPr lang="en-GB" sz="1600" dirty="0" err="1"/>
                        <a:t>adhoc</a:t>
                      </a:r>
                      <a:r>
                        <a:rPr lang="en-GB" sz="1600" dirty="0"/>
                        <a:t>, interim service to MAP customers for the remainder of 2021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221772345"/>
                  </a:ext>
                </a:extLst>
              </a:tr>
              <a:tr h="950889">
                <a:tc>
                  <a:txBody>
                    <a:bodyPr/>
                    <a:lstStyle/>
                    <a:p>
                      <a:r>
                        <a:rPr lang="en-GB" sz="1600" b="1" dirty="0"/>
                        <a:t>Purpose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Provide ChMC with an update on the progress of XNR5120 since it gained BER approval on 9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December 2020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Explain rationale as to why Xoserve recommend that this XRN should be withdrawn, with all previously approved DSC Change Budget funds being returned to Shipper constituents  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692981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7328" y="7173416"/>
          <a:ext cx="11127971" cy="21861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127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8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solidFill>
                            <a:srgbClr val="3E5AA8"/>
                          </a:solidFill>
                        </a:rPr>
                        <a:t>1- BO Generated Reports</a:t>
                      </a:r>
                      <a:endParaRPr lang="en-GB" sz="1500" b="1" kern="1200" dirty="0">
                        <a:solidFill>
                          <a:srgbClr val="3E5AA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8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7520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r>
                        <a:rPr lang="en-US" sz="1300" b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Existing reports will be amended and 2 new reports created to recreate the current charts that are manually created as of today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r>
                        <a:rPr lang="en-US" sz="1300" b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Two new reports created on existing data model in BO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r>
                        <a:rPr lang="en-GB" sz="1300" b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Defect fix is required as none of the required reports will be possible without it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r>
                        <a:rPr lang="en-GB" sz="1300" b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BW table DA_FCST_ALLOC_LDZ_UIG that is sourced from Gemini, and the ISU sourced table CONH will be used to populate all 3 charts: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r>
                        <a:rPr lang="en-GB" sz="1300" b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Weekly UIG Stats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r>
                        <a:rPr lang="en-GB" sz="1300" b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Allocation Reconciled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r>
                        <a:rPr lang="en-GB" sz="1300" b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UIG Post Rec</a:t>
                      </a:r>
                    </a:p>
                  </a:txBody>
                  <a:tcPr marL="240000" marR="121920" marT="60960" marB="60960">
                    <a:lnL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6"/>
          <p:cNvSpPr>
            <a:spLocks noGrp="1"/>
          </p:cNvSpPr>
          <p:nvPr>
            <p:ph idx="1"/>
          </p:nvPr>
        </p:nvSpPr>
        <p:spPr>
          <a:xfrm>
            <a:off x="322792" y="1124743"/>
            <a:ext cx="11535701" cy="5376597"/>
          </a:xfrm>
          <a:custGeom>
            <a:avLst/>
            <a:gdLst>
              <a:gd name="connsiteX0" fmla="*/ 0 w 8658637"/>
              <a:gd name="connsiteY0" fmla="*/ 0 h 1080120"/>
              <a:gd name="connsiteX1" fmla="*/ 8658637 w 8658637"/>
              <a:gd name="connsiteY1" fmla="*/ 0 h 1080120"/>
              <a:gd name="connsiteX2" fmla="*/ 8658637 w 8658637"/>
              <a:gd name="connsiteY2" fmla="*/ 1080120 h 1080120"/>
              <a:gd name="connsiteX3" fmla="*/ 0 w 8658637"/>
              <a:gd name="connsiteY3" fmla="*/ 1080120 h 1080120"/>
              <a:gd name="connsiteX4" fmla="*/ 0 w 8658637"/>
              <a:gd name="connsiteY4" fmla="*/ 0 h 1080120"/>
              <a:gd name="connsiteX0" fmla="*/ 0 w 8658637"/>
              <a:gd name="connsiteY0" fmla="*/ 0 h 1080120"/>
              <a:gd name="connsiteX1" fmla="*/ 8658637 w 8658637"/>
              <a:gd name="connsiteY1" fmla="*/ 0 h 1080120"/>
              <a:gd name="connsiteX2" fmla="*/ 8658637 w 8658637"/>
              <a:gd name="connsiteY2" fmla="*/ 1080120 h 1080120"/>
              <a:gd name="connsiteX3" fmla="*/ 8441943 w 8658637"/>
              <a:gd name="connsiteY3" fmla="*/ 1078136 h 1080120"/>
              <a:gd name="connsiteX4" fmla="*/ 0 w 8658637"/>
              <a:gd name="connsiteY4" fmla="*/ 1080120 h 1080120"/>
              <a:gd name="connsiteX5" fmla="*/ 0 w 8658637"/>
              <a:gd name="connsiteY5" fmla="*/ 0 h 1080120"/>
              <a:gd name="connsiteX0" fmla="*/ 0 w 8658637"/>
              <a:gd name="connsiteY0" fmla="*/ 0 h 1080120"/>
              <a:gd name="connsiteX1" fmla="*/ 8658637 w 8658637"/>
              <a:gd name="connsiteY1" fmla="*/ 0 h 1080120"/>
              <a:gd name="connsiteX2" fmla="*/ 8656255 w 8658637"/>
              <a:gd name="connsiteY2" fmla="*/ 873348 h 1080120"/>
              <a:gd name="connsiteX3" fmla="*/ 8658637 w 8658637"/>
              <a:gd name="connsiteY3" fmla="*/ 1080120 h 1080120"/>
              <a:gd name="connsiteX4" fmla="*/ 8441943 w 8658637"/>
              <a:gd name="connsiteY4" fmla="*/ 1078136 h 1080120"/>
              <a:gd name="connsiteX5" fmla="*/ 0 w 8658637"/>
              <a:gd name="connsiteY5" fmla="*/ 1080120 h 1080120"/>
              <a:gd name="connsiteX6" fmla="*/ 0 w 8658637"/>
              <a:gd name="connsiteY6" fmla="*/ 0 h 1080120"/>
              <a:gd name="connsiteX0" fmla="*/ 0 w 8658637"/>
              <a:gd name="connsiteY0" fmla="*/ 0 h 1080120"/>
              <a:gd name="connsiteX1" fmla="*/ 8658637 w 8658637"/>
              <a:gd name="connsiteY1" fmla="*/ 0 h 1080120"/>
              <a:gd name="connsiteX2" fmla="*/ 8656255 w 8658637"/>
              <a:gd name="connsiteY2" fmla="*/ 873348 h 1080120"/>
              <a:gd name="connsiteX3" fmla="*/ 8441943 w 8658637"/>
              <a:gd name="connsiteY3" fmla="*/ 1078136 h 1080120"/>
              <a:gd name="connsiteX4" fmla="*/ 0 w 8658637"/>
              <a:gd name="connsiteY4" fmla="*/ 1080120 h 1080120"/>
              <a:gd name="connsiteX5" fmla="*/ 0 w 8658637"/>
              <a:gd name="connsiteY5" fmla="*/ 0 h 1080120"/>
              <a:gd name="connsiteX0" fmla="*/ 0 w 9134590"/>
              <a:gd name="connsiteY0" fmla="*/ 0 h 1080120"/>
              <a:gd name="connsiteX1" fmla="*/ 8658637 w 9134590"/>
              <a:gd name="connsiteY1" fmla="*/ 0 h 1080120"/>
              <a:gd name="connsiteX2" fmla="*/ 8656255 w 9134590"/>
              <a:gd name="connsiteY2" fmla="*/ 873348 h 1080120"/>
              <a:gd name="connsiteX3" fmla="*/ 8441943 w 9134590"/>
              <a:gd name="connsiteY3" fmla="*/ 1078136 h 1080120"/>
              <a:gd name="connsiteX4" fmla="*/ 0 w 9134590"/>
              <a:gd name="connsiteY4" fmla="*/ 1080120 h 1080120"/>
              <a:gd name="connsiteX5" fmla="*/ 0 w 9134590"/>
              <a:gd name="connsiteY5" fmla="*/ 0 h 1080120"/>
              <a:gd name="connsiteX0" fmla="*/ 0 w 8658637"/>
              <a:gd name="connsiteY0" fmla="*/ 0 h 1080120"/>
              <a:gd name="connsiteX1" fmla="*/ 8658637 w 8658637"/>
              <a:gd name="connsiteY1" fmla="*/ 0 h 1080120"/>
              <a:gd name="connsiteX2" fmla="*/ 8656255 w 8658637"/>
              <a:gd name="connsiteY2" fmla="*/ 873348 h 1080120"/>
              <a:gd name="connsiteX3" fmla="*/ 8441943 w 8658637"/>
              <a:gd name="connsiteY3" fmla="*/ 1078136 h 1080120"/>
              <a:gd name="connsiteX4" fmla="*/ 0 w 8658637"/>
              <a:gd name="connsiteY4" fmla="*/ 1080120 h 1080120"/>
              <a:gd name="connsiteX5" fmla="*/ 0 w 8658637"/>
              <a:gd name="connsiteY5" fmla="*/ 0 h 1080120"/>
              <a:gd name="connsiteX0" fmla="*/ 0 w 8658637"/>
              <a:gd name="connsiteY0" fmla="*/ 0 h 1080120"/>
              <a:gd name="connsiteX1" fmla="*/ 8658637 w 8658637"/>
              <a:gd name="connsiteY1" fmla="*/ 0 h 1080120"/>
              <a:gd name="connsiteX2" fmla="*/ 8656255 w 8658637"/>
              <a:gd name="connsiteY2" fmla="*/ 873348 h 1080120"/>
              <a:gd name="connsiteX3" fmla="*/ 8441943 w 8658637"/>
              <a:gd name="connsiteY3" fmla="*/ 1078136 h 1080120"/>
              <a:gd name="connsiteX4" fmla="*/ 0 w 8658637"/>
              <a:gd name="connsiteY4" fmla="*/ 1080120 h 1080120"/>
              <a:gd name="connsiteX5" fmla="*/ 0 w 8658637"/>
              <a:gd name="connsiteY5" fmla="*/ 0 h 1080120"/>
              <a:gd name="connsiteX0" fmla="*/ 0 w 8658637"/>
              <a:gd name="connsiteY0" fmla="*/ 0 h 1080120"/>
              <a:gd name="connsiteX1" fmla="*/ 8658637 w 8658637"/>
              <a:gd name="connsiteY1" fmla="*/ 0 h 1080120"/>
              <a:gd name="connsiteX2" fmla="*/ 8656255 w 8658637"/>
              <a:gd name="connsiteY2" fmla="*/ 873348 h 1080120"/>
              <a:gd name="connsiteX3" fmla="*/ 8441943 w 8658637"/>
              <a:gd name="connsiteY3" fmla="*/ 1078136 h 1080120"/>
              <a:gd name="connsiteX4" fmla="*/ 0 w 8658637"/>
              <a:gd name="connsiteY4" fmla="*/ 1080120 h 1080120"/>
              <a:gd name="connsiteX5" fmla="*/ 0 w 8658637"/>
              <a:gd name="connsiteY5" fmla="*/ 0 h 1080120"/>
              <a:gd name="connsiteX0" fmla="*/ 0 w 8658637"/>
              <a:gd name="connsiteY0" fmla="*/ 0 h 1080120"/>
              <a:gd name="connsiteX1" fmla="*/ 8658637 w 8658637"/>
              <a:gd name="connsiteY1" fmla="*/ 0 h 1080120"/>
              <a:gd name="connsiteX2" fmla="*/ 8656255 w 8658637"/>
              <a:gd name="connsiteY2" fmla="*/ 873348 h 1080120"/>
              <a:gd name="connsiteX3" fmla="*/ 8441943 w 8658637"/>
              <a:gd name="connsiteY3" fmla="*/ 1078136 h 1080120"/>
              <a:gd name="connsiteX4" fmla="*/ 0 w 8658637"/>
              <a:gd name="connsiteY4" fmla="*/ 1080120 h 1080120"/>
              <a:gd name="connsiteX5" fmla="*/ 0 w 8658637"/>
              <a:gd name="connsiteY5" fmla="*/ 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58637" h="1080120">
                <a:moveTo>
                  <a:pt x="0" y="0"/>
                </a:moveTo>
                <a:lnTo>
                  <a:pt x="8658637" y="0"/>
                </a:lnTo>
                <a:lnTo>
                  <a:pt x="8656255" y="873348"/>
                </a:lnTo>
                <a:cubicBezTo>
                  <a:pt x="8653476" y="991125"/>
                  <a:pt x="8560677" y="1077011"/>
                  <a:pt x="8441943" y="1078136"/>
                </a:cubicBezTo>
                <a:lnTo>
                  <a:pt x="0" y="1080120"/>
                </a:lnTo>
                <a:lnTo>
                  <a:pt x="0" y="0"/>
                </a:lnTo>
                <a:close/>
              </a:path>
            </a:pathLst>
          </a:custGeom>
          <a:solidFill>
            <a:srgbClr val="B1D6E8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>
            <a:normAutofit fontScale="85000" lnSpcReduction="20000"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‘Lift and shift’ of previous </a:t>
            </a:r>
            <a:r>
              <a:rPr lang="en-GB" sz="2000" dirty="0" err="1">
                <a:solidFill>
                  <a:schemeClr val="tx1"/>
                </a:solidFill>
                <a:latin typeface="+mj-lt"/>
              </a:rPr>
              <a:t>adhoc</a:t>
            </a:r>
            <a:r>
              <a:rPr lang="en-GB" sz="2000" dirty="0">
                <a:solidFill>
                  <a:schemeClr val="tx1"/>
                </a:solidFill>
                <a:latin typeface="+mj-lt"/>
              </a:rPr>
              <a:t> service, to make this a monthly activity was discussed and agreed as the preferred solution option for this change </a:t>
            </a:r>
          </a:p>
          <a:p>
            <a:pPr>
              <a:defRPr/>
            </a:pPr>
            <a:endParaRPr lang="en-GB" sz="2000" dirty="0">
              <a:solidFill>
                <a:schemeClr val="tx1"/>
              </a:solidFill>
              <a:latin typeface="+mj-lt"/>
            </a:endParaRPr>
          </a:p>
          <a:p>
            <a:pPr>
              <a:defRPr/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Architecture that underpins the </a:t>
            </a:r>
            <a:r>
              <a:rPr lang="en-GB" sz="2000" dirty="0" err="1">
                <a:solidFill>
                  <a:schemeClr val="tx1"/>
                </a:solidFill>
                <a:latin typeface="+mj-lt"/>
              </a:rPr>
              <a:t>adhoc</a:t>
            </a:r>
            <a:r>
              <a:rPr lang="en-GB" sz="2000" dirty="0">
                <a:solidFill>
                  <a:schemeClr val="tx1"/>
                </a:solidFill>
                <a:latin typeface="+mj-lt"/>
              </a:rPr>
              <a:t> service due to become unsupported inline with the CDSP’s ongoing UK Link Roadmap enhancements </a:t>
            </a:r>
          </a:p>
          <a:p>
            <a:pPr>
              <a:defRPr/>
            </a:pPr>
            <a:endParaRPr lang="en-GB" sz="2000" dirty="0">
              <a:solidFill>
                <a:schemeClr val="tx1"/>
              </a:solidFill>
              <a:latin typeface="+mj-lt"/>
            </a:endParaRPr>
          </a:p>
          <a:p>
            <a:pPr>
              <a:defRPr/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The timelines for this coincides with the period (12 months) that were originally proposed – therefore a new solution would be needed in order to continue to provide the </a:t>
            </a:r>
            <a:r>
              <a:rPr lang="en-GB" sz="2000" dirty="0" err="1">
                <a:solidFill>
                  <a:schemeClr val="tx1"/>
                </a:solidFill>
                <a:latin typeface="+mj-lt"/>
              </a:rPr>
              <a:t>adhoc</a:t>
            </a:r>
            <a:r>
              <a:rPr lang="en-GB" sz="2000" dirty="0">
                <a:solidFill>
                  <a:schemeClr val="tx1"/>
                </a:solidFill>
                <a:latin typeface="+mj-lt"/>
              </a:rPr>
              <a:t> service on a monthly basis to MAPs</a:t>
            </a:r>
          </a:p>
          <a:p>
            <a:pPr>
              <a:defRPr/>
            </a:pPr>
            <a:endParaRPr lang="en-GB" sz="2000" dirty="0">
              <a:solidFill>
                <a:schemeClr val="tx1"/>
              </a:solidFill>
              <a:latin typeface="+mj-lt"/>
            </a:endParaRPr>
          </a:p>
          <a:p>
            <a:pPr>
              <a:defRPr/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Discussions with MAPs directly has confirmed that this service remains beneficial however this is not a service that they will utilise on a monthly basis (due to factors such as portfolio size, resource, priority)</a:t>
            </a:r>
          </a:p>
          <a:p>
            <a:pPr>
              <a:defRPr/>
            </a:pPr>
            <a:endParaRPr lang="en-GB" sz="2000" dirty="0">
              <a:solidFill>
                <a:schemeClr val="tx1"/>
              </a:solidFill>
              <a:latin typeface="+mj-lt"/>
            </a:endParaRPr>
          </a:p>
          <a:p>
            <a:pPr>
              <a:defRPr/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With XRN5188 (interim loads of MAP Id) being progressed, MAPs advised that they would be unlikely to accommodate both activities (Interim loads and UK Link Comparison) in the same month</a:t>
            </a:r>
          </a:p>
          <a:p>
            <a:pPr>
              <a:defRPr/>
            </a:pPr>
            <a:endParaRPr lang="en-GB" sz="2000" dirty="0">
              <a:solidFill>
                <a:schemeClr val="tx1"/>
              </a:solidFill>
              <a:latin typeface="+mj-lt"/>
            </a:endParaRPr>
          </a:p>
          <a:p>
            <a:pPr>
              <a:defRPr/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We are now proposing to perform a set of agreed </a:t>
            </a:r>
            <a:r>
              <a:rPr lang="en-GB" sz="2000" dirty="0" err="1">
                <a:solidFill>
                  <a:schemeClr val="tx1"/>
                </a:solidFill>
                <a:latin typeface="+mj-lt"/>
              </a:rPr>
              <a:t>adhoc</a:t>
            </a:r>
            <a:r>
              <a:rPr lang="en-GB" sz="2000" dirty="0">
                <a:solidFill>
                  <a:schemeClr val="tx1"/>
                </a:solidFill>
                <a:latin typeface="+mj-lt"/>
              </a:rPr>
              <a:t> service runs - in the months of June (</a:t>
            </a:r>
            <a:r>
              <a:rPr lang="en-GB" sz="2000" i="1" dirty="0">
                <a:solidFill>
                  <a:schemeClr val="tx1"/>
                </a:solidFill>
                <a:latin typeface="+mj-lt"/>
              </a:rPr>
              <a:t>confirmed</a:t>
            </a:r>
            <a:r>
              <a:rPr lang="en-GB" sz="2000" dirty="0">
                <a:solidFill>
                  <a:schemeClr val="tx1"/>
                </a:solidFill>
                <a:latin typeface="+mj-lt"/>
              </a:rPr>
              <a:t>), September &amp; December – MAPs have provided their support for this approach </a:t>
            </a:r>
          </a:p>
          <a:p>
            <a:pPr>
              <a:defRPr/>
            </a:pPr>
            <a:endParaRPr lang="en-GB" sz="2000" dirty="0">
              <a:solidFill>
                <a:schemeClr val="tx1"/>
              </a:solidFill>
              <a:latin typeface="+mj-lt"/>
            </a:endParaRPr>
          </a:p>
          <a:p>
            <a:pPr>
              <a:defRPr/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This activity will assist preparing data to support XRN5188 interim data loads, whilst providing outputs to MAPs on a more regular basis during the remainder of 2021</a:t>
            </a:r>
          </a:p>
          <a:p>
            <a:pPr>
              <a:defRPr/>
            </a:pPr>
            <a:endParaRPr lang="en-GB" sz="2000" dirty="0">
              <a:solidFill>
                <a:schemeClr val="tx1"/>
              </a:solidFill>
              <a:latin typeface="+mj-lt"/>
            </a:endParaRPr>
          </a:p>
          <a:p>
            <a:pPr>
              <a:defRPr/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In addition, MAP Portfolio reporting is being progressed (in line with </a:t>
            </a:r>
            <a:r>
              <a:rPr lang="en-GB" sz="2000" dirty="0" err="1">
                <a:solidFill>
                  <a:schemeClr val="tx1"/>
                </a:solidFill>
                <a:latin typeface="+mj-lt"/>
              </a:rPr>
              <a:t>CoMC</a:t>
            </a:r>
            <a:r>
              <a:rPr lang="en-GB" sz="2000" dirty="0">
                <a:solidFill>
                  <a:schemeClr val="tx1"/>
                </a:solidFill>
                <a:latin typeface="+mj-lt"/>
              </a:rPr>
              <a:t> direction with respect to data permissions) – this is being moved forward as a high priority request and will enable an enduring service to MAPs in the near future</a:t>
            </a:r>
          </a:p>
          <a:p>
            <a:pPr>
              <a:buFont typeface="Wingdings 3" panose="05040102010807070707" pitchFamily="18" charset="2"/>
              <a:buChar char=""/>
              <a:defRPr/>
            </a:pPr>
            <a:endParaRPr lang="en-GB" sz="1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322792" y="356659"/>
            <a:ext cx="11535701" cy="429468"/>
          </a:xfrm>
          <a:custGeom>
            <a:avLst/>
            <a:gdLst>
              <a:gd name="connsiteX0" fmla="*/ 0 w 8658637"/>
              <a:gd name="connsiteY0" fmla="*/ 0 h 1080120"/>
              <a:gd name="connsiteX1" fmla="*/ 8658637 w 8658637"/>
              <a:gd name="connsiteY1" fmla="*/ 0 h 1080120"/>
              <a:gd name="connsiteX2" fmla="*/ 8658637 w 8658637"/>
              <a:gd name="connsiteY2" fmla="*/ 1080120 h 1080120"/>
              <a:gd name="connsiteX3" fmla="*/ 0 w 8658637"/>
              <a:gd name="connsiteY3" fmla="*/ 1080120 h 1080120"/>
              <a:gd name="connsiteX4" fmla="*/ 0 w 8658637"/>
              <a:gd name="connsiteY4" fmla="*/ 0 h 1080120"/>
              <a:gd name="connsiteX0" fmla="*/ 0 w 8658637"/>
              <a:gd name="connsiteY0" fmla="*/ 0 h 1080120"/>
              <a:gd name="connsiteX1" fmla="*/ 8658637 w 8658637"/>
              <a:gd name="connsiteY1" fmla="*/ 0 h 1080120"/>
              <a:gd name="connsiteX2" fmla="*/ 8658637 w 8658637"/>
              <a:gd name="connsiteY2" fmla="*/ 1080120 h 1080120"/>
              <a:gd name="connsiteX3" fmla="*/ 8441943 w 8658637"/>
              <a:gd name="connsiteY3" fmla="*/ 1078136 h 1080120"/>
              <a:gd name="connsiteX4" fmla="*/ 0 w 8658637"/>
              <a:gd name="connsiteY4" fmla="*/ 1080120 h 1080120"/>
              <a:gd name="connsiteX5" fmla="*/ 0 w 8658637"/>
              <a:gd name="connsiteY5" fmla="*/ 0 h 1080120"/>
              <a:gd name="connsiteX0" fmla="*/ 0 w 8658637"/>
              <a:gd name="connsiteY0" fmla="*/ 0 h 1080120"/>
              <a:gd name="connsiteX1" fmla="*/ 8658637 w 8658637"/>
              <a:gd name="connsiteY1" fmla="*/ 0 h 1080120"/>
              <a:gd name="connsiteX2" fmla="*/ 8656255 w 8658637"/>
              <a:gd name="connsiteY2" fmla="*/ 873348 h 1080120"/>
              <a:gd name="connsiteX3" fmla="*/ 8658637 w 8658637"/>
              <a:gd name="connsiteY3" fmla="*/ 1080120 h 1080120"/>
              <a:gd name="connsiteX4" fmla="*/ 8441943 w 8658637"/>
              <a:gd name="connsiteY4" fmla="*/ 1078136 h 1080120"/>
              <a:gd name="connsiteX5" fmla="*/ 0 w 8658637"/>
              <a:gd name="connsiteY5" fmla="*/ 1080120 h 1080120"/>
              <a:gd name="connsiteX6" fmla="*/ 0 w 8658637"/>
              <a:gd name="connsiteY6" fmla="*/ 0 h 1080120"/>
              <a:gd name="connsiteX0" fmla="*/ 0 w 8658637"/>
              <a:gd name="connsiteY0" fmla="*/ 0 h 1080120"/>
              <a:gd name="connsiteX1" fmla="*/ 8658637 w 8658637"/>
              <a:gd name="connsiteY1" fmla="*/ 0 h 1080120"/>
              <a:gd name="connsiteX2" fmla="*/ 8656255 w 8658637"/>
              <a:gd name="connsiteY2" fmla="*/ 873348 h 1080120"/>
              <a:gd name="connsiteX3" fmla="*/ 8441943 w 8658637"/>
              <a:gd name="connsiteY3" fmla="*/ 1078136 h 1080120"/>
              <a:gd name="connsiteX4" fmla="*/ 0 w 8658637"/>
              <a:gd name="connsiteY4" fmla="*/ 1080120 h 1080120"/>
              <a:gd name="connsiteX5" fmla="*/ 0 w 8658637"/>
              <a:gd name="connsiteY5" fmla="*/ 0 h 1080120"/>
              <a:gd name="connsiteX0" fmla="*/ 0 w 9134590"/>
              <a:gd name="connsiteY0" fmla="*/ 0 h 1080120"/>
              <a:gd name="connsiteX1" fmla="*/ 8658637 w 9134590"/>
              <a:gd name="connsiteY1" fmla="*/ 0 h 1080120"/>
              <a:gd name="connsiteX2" fmla="*/ 8656255 w 9134590"/>
              <a:gd name="connsiteY2" fmla="*/ 873348 h 1080120"/>
              <a:gd name="connsiteX3" fmla="*/ 8441943 w 9134590"/>
              <a:gd name="connsiteY3" fmla="*/ 1078136 h 1080120"/>
              <a:gd name="connsiteX4" fmla="*/ 0 w 9134590"/>
              <a:gd name="connsiteY4" fmla="*/ 1080120 h 1080120"/>
              <a:gd name="connsiteX5" fmla="*/ 0 w 9134590"/>
              <a:gd name="connsiteY5" fmla="*/ 0 h 1080120"/>
              <a:gd name="connsiteX0" fmla="*/ 0 w 8658637"/>
              <a:gd name="connsiteY0" fmla="*/ 0 h 1080120"/>
              <a:gd name="connsiteX1" fmla="*/ 8658637 w 8658637"/>
              <a:gd name="connsiteY1" fmla="*/ 0 h 1080120"/>
              <a:gd name="connsiteX2" fmla="*/ 8656255 w 8658637"/>
              <a:gd name="connsiteY2" fmla="*/ 873348 h 1080120"/>
              <a:gd name="connsiteX3" fmla="*/ 8441943 w 8658637"/>
              <a:gd name="connsiteY3" fmla="*/ 1078136 h 1080120"/>
              <a:gd name="connsiteX4" fmla="*/ 0 w 8658637"/>
              <a:gd name="connsiteY4" fmla="*/ 1080120 h 1080120"/>
              <a:gd name="connsiteX5" fmla="*/ 0 w 8658637"/>
              <a:gd name="connsiteY5" fmla="*/ 0 h 1080120"/>
              <a:gd name="connsiteX0" fmla="*/ 0 w 8658637"/>
              <a:gd name="connsiteY0" fmla="*/ 0 h 1080120"/>
              <a:gd name="connsiteX1" fmla="*/ 8658637 w 8658637"/>
              <a:gd name="connsiteY1" fmla="*/ 0 h 1080120"/>
              <a:gd name="connsiteX2" fmla="*/ 8656255 w 8658637"/>
              <a:gd name="connsiteY2" fmla="*/ 873348 h 1080120"/>
              <a:gd name="connsiteX3" fmla="*/ 8441943 w 8658637"/>
              <a:gd name="connsiteY3" fmla="*/ 1078136 h 1080120"/>
              <a:gd name="connsiteX4" fmla="*/ 0 w 8658637"/>
              <a:gd name="connsiteY4" fmla="*/ 1080120 h 1080120"/>
              <a:gd name="connsiteX5" fmla="*/ 0 w 8658637"/>
              <a:gd name="connsiteY5" fmla="*/ 0 h 1080120"/>
              <a:gd name="connsiteX0" fmla="*/ 0 w 8658637"/>
              <a:gd name="connsiteY0" fmla="*/ 0 h 1080120"/>
              <a:gd name="connsiteX1" fmla="*/ 8658637 w 8658637"/>
              <a:gd name="connsiteY1" fmla="*/ 0 h 1080120"/>
              <a:gd name="connsiteX2" fmla="*/ 8656255 w 8658637"/>
              <a:gd name="connsiteY2" fmla="*/ 873348 h 1080120"/>
              <a:gd name="connsiteX3" fmla="*/ 8441943 w 8658637"/>
              <a:gd name="connsiteY3" fmla="*/ 1078136 h 1080120"/>
              <a:gd name="connsiteX4" fmla="*/ 0 w 8658637"/>
              <a:gd name="connsiteY4" fmla="*/ 1080120 h 1080120"/>
              <a:gd name="connsiteX5" fmla="*/ 0 w 8658637"/>
              <a:gd name="connsiteY5" fmla="*/ 0 h 1080120"/>
              <a:gd name="connsiteX0" fmla="*/ 0 w 8658637"/>
              <a:gd name="connsiteY0" fmla="*/ 0 h 1080120"/>
              <a:gd name="connsiteX1" fmla="*/ 8658637 w 8658637"/>
              <a:gd name="connsiteY1" fmla="*/ 0 h 1080120"/>
              <a:gd name="connsiteX2" fmla="*/ 8656255 w 8658637"/>
              <a:gd name="connsiteY2" fmla="*/ 873348 h 1080120"/>
              <a:gd name="connsiteX3" fmla="*/ 8441943 w 8658637"/>
              <a:gd name="connsiteY3" fmla="*/ 1078136 h 1080120"/>
              <a:gd name="connsiteX4" fmla="*/ 0 w 8658637"/>
              <a:gd name="connsiteY4" fmla="*/ 1080120 h 1080120"/>
              <a:gd name="connsiteX5" fmla="*/ 0 w 8658637"/>
              <a:gd name="connsiteY5" fmla="*/ 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58637" h="1080120">
                <a:moveTo>
                  <a:pt x="0" y="0"/>
                </a:moveTo>
                <a:lnTo>
                  <a:pt x="8658637" y="0"/>
                </a:lnTo>
                <a:lnTo>
                  <a:pt x="8656255" y="873348"/>
                </a:lnTo>
                <a:cubicBezTo>
                  <a:pt x="8653476" y="991125"/>
                  <a:pt x="8560677" y="1077011"/>
                  <a:pt x="8441943" y="1078136"/>
                </a:cubicBezTo>
                <a:lnTo>
                  <a:pt x="0" y="108012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defTabSz="1219170">
              <a:spcAft>
                <a:spcPts val="67"/>
              </a:spcAft>
              <a:defRPr/>
            </a:pPr>
            <a:endParaRPr lang="en-GB" sz="1333" dirty="0">
              <a:solidFill>
                <a:srgbClr val="1D3E61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2792" y="293685"/>
            <a:ext cx="11535701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/>
            <a:r>
              <a:rPr lang="en-US" sz="2667" b="1" dirty="0">
                <a:solidFill>
                  <a:srgbClr val="3E5AA8"/>
                </a:solidFill>
                <a:latin typeface="Calibri" panose="020F0502020204030204" pitchFamily="34" charset="0"/>
              </a:rPr>
              <a:t>Progress Update and continued activities with MAPs</a:t>
            </a:r>
            <a:endParaRPr lang="en-GB" sz="2667" b="1" dirty="0">
              <a:solidFill>
                <a:srgbClr val="3E5AA8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858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7F1FB-A316-4546-B4D5-9B74DC060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ChMC Decision</a:t>
            </a:r>
          </a:p>
        </p:txBody>
      </p:sp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0C6E87C0-B3F9-44F7-AE4E-6A1F5B09E70F}"/>
              </a:ext>
            </a:extLst>
          </p:cNvPr>
          <p:cNvSpPr/>
          <p:nvPr/>
        </p:nvSpPr>
        <p:spPr>
          <a:xfrm>
            <a:off x="143339" y="943973"/>
            <a:ext cx="11905323" cy="5112877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219170"/>
            <a:r>
              <a:rPr lang="en-GB" sz="2400" b="1" u="sng" dirty="0">
                <a:solidFill>
                  <a:prstClr val="black"/>
                </a:solidFill>
                <a:latin typeface="Arial"/>
              </a:rPr>
              <a:t>Xoserve recommendation</a:t>
            </a:r>
          </a:p>
          <a:p>
            <a:pPr marL="342900" indent="-342900" defTabSz="121917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Arial"/>
              </a:rPr>
              <a:t>Approve to support withdrawal of XRN5120</a:t>
            </a:r>
          </a:p>
          <a:p>
            <a:pPr defTabSz="1219170"/>
            <a:endParaRPr lang="en-GB" sz="1100" dirty="0">
              <a:solidFill>
                <a:prstClr val="black"/>
              </a:solidFill>
              <a:latin typeface="Arial"/>
            </a:endParaRPr>
          </a:p>
          <a:p>
            <a:pPr defTabSz="1219170"/>
            <a:r>
              <a:rPr lang="en-GB" sz="2400" b="1" u="sng" dirty="0">
                <a:solidFill>
                  <a:prstClr val="black"/>
                </a:solidFill>
                <a:latin typeface="Arial"/>
              </a:rPr>
              <a:t>Rationale </a:t>
            </a:r>
          </a:p>
          <a:p>
            <a:pPr marL="342900" indent="-342900" defTabSz="121917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Arial"/>
              </a:rPr>
              <a:t>Withdrawal of XRN5120 will see </a:t>
            </a:r>
            <a:r>
              <a:rPr lang="en-GB" sz="2400" b="1" dirty="0">
                <a:solidFill>
                  <a:prstClr val="black"/>
                </a:solidFill>
                <a:latin typeface="Arial"/>
              </a:rPr>
              <a:t>£75,000 </a:t>
            </a:r>
            <a:r>
              <a:rPr lang="en-GB" sz="2400" dirty="0">
                <a:solidFill>
                  <a:prstClr val="black"/>
                </a:solidFill>
                <a:latin typeface="Arial"/>
              </a:rPr>
              <a:t>returned to Shipper constituents</a:t>
            </a:r>
          </a:p>
          <a:p>
            <a:pPr marL="342900" indent="-342900" defTabSz="121917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</a:rPr>
              <a:t>An interim Comparison Service is being offered to MAPs and with be supported by Xoserve over the course of 2021 – in line with MAP customer requirements</a:t>
            </a:r>
          </a:p>
          <a:p>
            <a:pPr marL="342900" indent="-342900" defTabSz="121917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</a:rPr>
              <a:t>Future enhanced services are being considered for MAP customers - these likely to progress under commercial agreements rather than DSC Change funded</a:t>
            </a:r>
          </a:p>
          <a:p>
            <a:pPr defTabSz="1219170"/>
            <a:endParaRPr lang="en-GB" sz="1100" dirty="0">
              <a:solidFill>
                <a:prstClr val="black"/>
              </a:solidFill>
            </a:endParaRPr>
          </a:p>
          <a:p>
            <a:pPr defTabSz="1219170"/>
            <a:r>
              <a:rPr lang="en-GB" sz="2400" b="1" u="sng" dirty="0">
                <a:solidFill>
                  <a:prstClr val="black"/>
                </a:solidFill>
                <a:latin typeface="Arial"/>
              </a:rPr>
              <a:t>Alternative to withdrawal of XRN – *Not recommended</a:t>
            </a:r>
          </a:p>
          <a:p>
            <a:pPr marL="342900" indent="-342900" defTabSz="121917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Arial"/>
              </a:rPr>
              <a:t>Xoserve solution option and BER to be revisited - re-establish costs for building and mobilising the Comparison Service for MAP customers</a:t>
            </a:r>
          </a:p>
          <a:p>
            <a:pPr defTabSz="1219170"/>
            <a:endParaRPr lang="en-GB" sz="2400" dirty="0">
              <a:solidFill>
                <a:prstClr val="black"/>
              </a:solidFill>
              <a:latin typeface="Arial"/>
            </a:endParaRPr>
          </a:p>
          <a:p>
            <a:pPr defTabSz="1219170"/>
            <a:r>
              <a:rPr lang="en-GB" sz="2400" dirty="0">
                <a:solidFill>
                  <a:prstClr val="black"/>
                </a:solidFill>
                <a:latin typeface="Arial"/>
              </a:rPr>
              <a:t> </a:t>
            </a:r>
          </a:p>
          <a:p>
            <a:pPr defTabSz="1219170"/>
            <a:endParaRPr lang="en-GB" sz="24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43096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851B40-4BF2-4D74-B92C-D7549449DD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11F860-2362-4975-B45F-FF28895D6C46}">
  <ds:schemaRefs>
    <ds:schemaRef ds:uri="http://www.w3.org/XML/1998/namespace"/>
    <ds:schemaRef ds:uri="http://schemas.microsoft.com/office/2006/documentManagement/types"/>
    <ds:schemaRef ds:uri="http://purl.org/dc/terms/"/>
    <ds:schemaRef ds:uri="1edf6418-7032-4faa-9a1c-0c97970f285e"/>
    <ds:schemaRef ds:uri="f1c0f837-7bc9-4051-8283-8f88586264ff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A5094989-E1C8-40C5-B29F-4FAEDD436A11}"/>
</file>

<file path=docProps/app.xml><?xml version="1.0" encoding="utf-8"?>
<Properties xmlns="http://schemas.openxmlformats.org/officeDocument/2006/extended-properties" xmlns:vt="http://schemas.openxmlformats.org/officeDocument/2006/docPropsVTypes">
  <TotalTime>2693</TotalTime>
  <Words>571</Words>
  <Application>Microsoft Office PowerPoint</Application>
  <PresentationFormat>Widescreen</PresentationFormat>
  <Paragraphs>44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Wingdings 3</vt:lpstr>
      <vt:lpstr>1_Office Theme</vt:lpstr>
      <vt:lpstr> XRN5120 - MAP to UK Link Comparison Service Progress Update and ChMC Decision Requested</vt:lpstr>
      <vt:lpstr>PowerPoint Presentation</vt:lpstr>
      <vt:lpstr>ChMC Decision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Orsler</dc:creator>
  <cp:lastModifiedBy>Simon Harris</cp:lastModifiedBy>
  <cp:revision>13</cp:revision>
  <dcterms:created xsi:type="dcterms:W3CDTF">2021-05-25T07:40:21Z</dcterms:created>
  <dcterms:modified xsi:type="dcterms:W3CDTF">2021-05-27T14:19:39Z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</Properties>
</file>