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19"/>
  </p:notesMasterIdLst>
  <p:handoutMasterIdLst>
    <p:handoutMasterId r:id="rId20"/>
  </p:handoutMasterIdLst>
  <p:sldIdLst>
    <p:sldId id="352" r:id="rId8"/>
    <p:sldId id="829" r:id="rId9"/>
    <p:sldId id="787" r:id="rId10"/>
    <p:sldId id="826" r:id="rId11"/>
    <p:sldId id="794" r:id="rId12"/>
    <p:sldId id="775" r:id="rId13"/>
    <p:sldId id="1993" r:id="rId14"/>
    <p:sldId id="1990" r:id="rId15"/>
    <p:sldId id="1991" r:id="rId16"/>
    <p:sldId id="830" r:id="rId17"/>
    <p:sldId id="1992" r:id="rId18"/>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CA87D-845F-4BE5-B182-B34902FAE7D5}" v="2" dt="2021-06-28T16:05:39.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4796" autoAdjust="0"/>
  </p:normalViewPr>
  <p:slideViewPr>
    <p:cSldViewPr snapToGrid="0">
      <p:cViewPr varScale="1">
        <p:scale>
          <a:sx n="151" d="100"/>
          <a:sy n="151" d="100"/>
        </p:scale>
        <p:origin x="264" y="16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044CA87D-845F-4BE5-B182-B34902FAE7D5}"/>
    <pc:docChg chg="custSel delSld">
      <pc:chgData name="Rachel Taggart" userId="4f8aad94-55b7-4ba6-8498-7cad127c11eb" providerId="ADAL" clId="{044CA87D-845F-4BE5-B182-B34902FAE7D5}" dt="2021-06-28T16:05:39.719" v="1" actId="2696"/>
      <pc:docMkLst>
        <pc:docMk/>
      </pc:docMkLst>
      <pc:sldChg chg="del">
        <pc:chgData name="Rachel Taggart" userId="4f8aad94-55b7-4ba6-8498-7cad127c11eb" providerId="ADAL" clId="{044CA87D-845F-4BE5-B182-B34902FAE7D5}" dt="2021-06-28T16:05:39.719" v="1" actId="2696"/>
        <pc:sldMkLst>
          <pc:docMk/>
          <pc:sldMk cId="3065452730" sldId="1994"/>
        </pc:sldMkLst>
      </pc:sldChg>
      <pc:sldChg chg="del">
        <pc:chgData name="Rachel Taggart" userId="4f8aad94-55b7-4ba6-8498-7cad127c11eb" providerId="ADAL" clId="{044CA87D-845F-4BE5-B182-B34902FAE7D5}" dt="2021-06-28T16:05:39.603" v="0" actId="2696"/>
        <pc:sldMkLst>
          <pc:docMk/>
          <pc:sldMk cId="3293176700" sldId="1995"/>
        </pc:sldMkLst>
      </pc:sldChg>
    </pc:docChg>
  </pc:docChgLst>
  <pc:docChgLst>
    <pc:chgData name="Emma J Lyndon" userId="fefd1f69-c297-4970-add2-0b667d1abc1f" providerId="ADAL" clId="{96C80D0C-8EB5-434C-AE22-495D4A36A6F4}"/>
    <pc:docChg chg="custSel addSld modSld">
      <pc:chgData name="Emma J Lyndon" userId="fefd1f69-c297-4970-add2-0b667d1abc1f" providerId="ADAL" clId="{96C80D0C-8EB5-434C-AE22-495D4A36A6F4}" dt="2021-06-24T16:52:55.329" v="1541" actId="20577"/>
      <pc:docMkLst>
        <pc:docMk/>
      </pc:docMkLst>
      <pc:sldChg chg="modSp">
        <pc:chgData name="Emma J Lyndon" userId="fefd1f69-c297-4970-add2-0b667d1abc1f" providerId="ADAL" clId="{96C80D0C-8EB5-434C-AE22-495D4A36A6F4}" dt="2021-06-24T16:52:34.098" v="1536" actId="20577"/>
        <pc:sldMkLst>
          <pc:docMk/>
          <pc:sldMk cId="3324695576" sldId="352"/>
        </pc:sldMkLst>
        <pc:spChg chg="mod">
          <ac:chgData name="Emma J Lyndon" userId="fefd1f69-c297-4970-add2-0b667d1abc1f" providerId="ADAL" clId="{96C80D0C-8EB5-434C-AE22-495D4A36A6F4}" dt="2021-06-24T16:52:34.098" v="1536" actId="20577"/>
          <ac:spMkLst>
            <pc:docMk/>
            <pc:sldMk cId="3324695576" sldId="352"/>
            <ac:spMk id="5" creationId="{00000000-0000-0000-0000-000000000000}"/>
          </ac:spMkLst>
        </pc:spChg>
      </pc:sldChg>
      <pc:sldChg chg="modSp">
        <pc:chgData name="Emma J Lyndon" userId="fefd1f69-c297-4970-add2-0b667d1abc1f" providerId="ADAL" clId="{96C80D0C-8EB5-434C-AE22-495D4A36A6F4}" dt="2021-06-24T16:52:41.913" v="1537" actId="20577"/>
        <pc:sldMkLst>
          <pc:docMk/>
          <pc:sldMk cId="326600112" sldId="829"/>
        </pc:sldMkLst>
        <pc:graphicFrameChg chg="modGraphic">
          <ac:chgData name="Emma J Lyndon" userId="fefd1f69-c297-4970-add2-0b667d1abc1f" providerId="ADAL" clId="{96C80D0C-8EB5-434C-AE22-495D4A36A6F4}" dt="2021-06-24T16:52:41.913" v="1537" actId="20577"/>
          <ac:graphicFrameMkLst>
            <pc:docMk/>
            <pc:sldMk cId="326600112" sldId="829"/>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28/06/2021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28/06/2021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July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5" name="Table 4">
            <a:extLst>
              <a:ext uri="{FF2B5EF4-FFF2-40B4-BE49-F238E27FC236}">
                <a16:creationId xmlns:a16="http://schemas.microsoft.com/office/drawing/2014/main" id="{15296109-58FC-4127-9306-E3CF13264C98}"/>
              </a:ext>
            </a:extLst>
          </p:cNvPr>
          <p:cNvGraphicFramePr>
            <a:graphicFrameLocks noGrp="1"/>
          </p:cNvGraphicFramePr>
          <p:nvPr>
            <p:extLst>
              <p:ext uri="{D42A27DB-BD31-4B8C-83A1-F6EECF244321}">
                <p14:modId xmlns:p14="http://schemas.microsoft.com/office/powerpoint/2010/main" val="735029285"/>
              </p:ext>
            </p:extLst>
          </p:nvPr>
        </p:nvGraphicFramePr>
        <p:xfrm>
          <a:off x="0" y="305273"/>
          <a:ext cx="9144000" cy="4733007"/>
        </p:xfrm>
        <a:graphic>
          <a:graphicData uri="http://schemas.openxmlformats.org/drawingml/2006/table">
            <a:tbl>
              <a:tblPr firstRow="1" bandRow="1">
                <a:tableStyleId>{5C22544A-7EE6-4342-B048-85BDC9FD1C3A}</a:tableStyleId>
              </a:tblPr>
              <a:tblGrid>
                <a:gridCol w="6353092">
                  <a:extLst>
                    <a:ext uri="{9D8B030D-6E8A-4147-A177-3AD203B41FA5}">
                      <a16:colId xmlns:a16="http://schemas.microsoft.com/office/drawing/2014/main" val="997061046"/>
                    </a:ext>
                  </a:extLst>
                </a:gridCol>
                <a:gridCol w="598770">
                  <a:extLst>
                    <a:ext uri="{9D8B030D-6E8A-4147-A177-3AD203B41FA5}">
                      <a16:colId xmlns:a16="http://schemas.microsoft.com/office/drawing/2014/main" val="2723771934"/>
                    </a:ext>
                  </a:extLst>
                </a:gridCol>
                <a:gridCol w="649585">
                  <a:extLst>
                    <a:ext uri="{9D8B030D-6E8A-4147-A177-3AD203B41FA5}">
                      <a16:colId xmlns:a16="http://schemas.microsoft.com/office/drawing/2014/main" val="194189712"/>
                    </a:ext>
                  </a:extLst>
                </a:gridCol>
                <a:gridCol w="1542553">
                  <a:extLst>
                    <a:ext uri="{9D8B030D-6E8A-4147-A177-3AD203B41FA5}">
                      <a16:colId xmlns:a16="http://schemas.microsoft.com/office/drawing/2014/main" val="3065248341"/>
                    </a:ext>
                  </a:extLst>
                </a:gridCol>
              </a:tblGrid>
              <a:tr h="17832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63" marR="4763" marT="4763" marB="0" anchor="ctr">
                    <a:noFill/>
                  </a:tcPr>
                </a:tc>
                <a:extLst>
                  <a:ext uri="{0D108BD9-81ED-4DB2-BD59-A6C34878D82A}">
                    <a16:rowId xmlns:a16="http://schemas.microsoft.com/office/drawing/2014/main" val="4029148686"/>
                  </a:ext>
                </a:extLst>
              </a:tr>
              <a:tr h="133480">
                <a:tc>
                  <a:txBody>
                    <a:bodyPr/>
                    <a:lstStyle/>
                    <a:p>
                      <a:pPr algn="l" fontAlgn="t"/>
                      <a:r>
                        <a:rPr lang="it-IT" sz="700" b="0" i="0" u="none" strike="noStrike" dirty="0">
                          <a:solidFill>
                            <a:srgbClr val="000000"/>
                          </a:solidFill>
                          <a:effectLst/>
                          <a:latin typeface="+mj-lt"/>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3480">
                <a:tc>
                  <a:txBody>
                    <a:bodyPr/>
                    <a:lstStyle/>
                    <a:p>
                      <a:pPr algn="l" fontAlgn="t"/>
                      <a:r>
                        <a:rPr lang="en-GB" sz="700" b="0" i="0" u="none" strike="noStrike" dirty="0">
                          <a:solidFill>
                            <a:srgbClr val="000000"/>
                          </a:solidFill>
                          <a:effectLst/>
                          <a:latin typeface="+mj-lt"/>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3480">
                <a:tc>
                  <a:txBody>
                    <a:bodyPr/>
                    <a:lstStyle/>
                    <a:p>
                      <a:pPr algn="l" fontAlgn="t"/>
                      <a:r>
                        <a:rPr lang="en-GB" sz="700" b="0" i="0" u="none" strike="noStrike" dirty="0">
                          <a:solidFill>
                            <a:srgbClr val="000000"/>
                          </a:solidFill>
                          <a:effectLst/>
                          <a:latin typeface="+mj-lt"/>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3480">
                <a:tc>
                  <a:txBody>
                    <a:bodyPr/>
                    <a:lstStyle/>
                    <a:p>
                      <a:pPr algn="l" fontAlgn="t"/>
                      <a:r>
                        <a:rPr lang="en-US" sz="700" b="0" i="0" u="none" strike="noStrike" dirty="0">
                          <a:solidFill>
                            <a:srgbClr val="000000"/>
                          </a:solidFill>
                          <a:effectLst/>
                          <a:latin typeface="+mj-lt"/>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3480">
                <a:tc>
                  <a:txBody>
                    <a:bodyPr/>
                    <a:lstStyle/>
                    <a:p>
                      <a:pPr algn="l" fontAlgn="t"/>
                      <a:r>
                        <a:rPr lang="en-US" sz="700" b="0" i="0" u="none" strike="noStrike" dirty="0">
                          <a:solidFill>
                            <a:srgbClr val="000000"/>
                          </a:solidFill>
                          <a:effectLst/>
                          <a:latin typeface="+mj-lt"/>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3480">
                <a:tc>
                  <a:txBody>
                    <a:bodyPr/>
                    <a:lstStyle/>
                    <a:p>
                      <a:pPr algn="l" fontAlgn="t"/>
                      <a:r>
                        <a:rPr lang="en-GB" sz="700" b="0" i="0" u="none" strike="noStrike" dirty="0">
                          <a:solidFill>
                            <a:srgbClr val="000000"/>
                          </a:solidFill>
                          <a:effectLst/>
                          <a:latin typeface="+mj-lt"/>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3480">
                <a:tc>
                  <a:txBody>
                    <a:bodyPr/>
                    <a:lstStyle/>
                    <a:p>
                      <a:pPr algn="l" fontAlgn="t"/>
                      <a:r>
                        <a:rPr lang="en-GB" sz="700" b="0" i="0" u="none" strike="noStrike" dirty="0">
                          <a:solidFill>
                            <a:srgbClr val="000000"/>
                          </a:solidFill>
                          <a:effectLst/>
                          <a:latin typeface="+mj-lt"/>
                        </a:rPr>
                        <a:t>ECOES REL API </a:t>
                      </a:r>
                      <a:r>
                        <a:rPr lang="en-GB" sz="700" b="0" i="0" u="none" strike="noStrike" dirty="0" err="1">
                          <a:solidFill>
                            <a:srgbClr val="000000"/>
                          </a:solidFill>
                          <a:effectLst/>
                          <a:latin typeface="+mj-lt"/>
                        </a:rPr>
                        <a:t>Webmethod</a:t>
                      </a:r>
                      <a:endParaRPr lang="en-GB"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3480">
                <a:tc>
                  <a:txBody>
                    <a:bodyPr/>
                    <a:lstStyle/>
                    <a:p>
                      <a:pPr algn="l" fontAlgn="t"/>
                      <a:r>
                        <a:rPr lang="en-GB" sz="700" b="0" i="0" u="none" strike="noStrike" dirty="0">
                          <a:solidFill>
                            <a:srgbClr val="000000"/>
                          </a:solidFill>
                          <a:effectLst/>
                          <a:latin typeface="+mj-lt"/>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3480">
                <a:tc>
                  <a:txBody>
                    <a:bodyPr/>
                    <a:lstStyle/>
                    <a:p>
                      <a:pPr algn="l" fontAlgn="t"/>
                      <a:r>
                        <a:rPr lang="en-US" sz="700" b="0" i="0" u="none" strike="noStrike" dirty="0">
                          <a:solidFill>
                            <a:srgbClr val="000000"/>
                          </a:solidFill>
                          <a:effectLst/>
                          <a:latin typeface="+mj-lt"/>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3480">
                <a:tc>
                  <a:txBody>
                    <a:bodyPr/>
                    <a:lstStyle/>
                    <a:p>
                      <a:pPr algn="l" fontAlgn="t"/>
                      <a:r>
                        <a:rPr lang="en-US" sz="700" b="0" i="0" u="none" strike="noStrike" dirty="0">
                          <a:solidFill>
                            <a:srgbClr val="000000"/>
                          </a:solidFill>
                          <a:effectLst/>
                          <a:latin typeface="+mj-lt"/>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3480">
                <a:tc>
                  <a:txBody>
                    <a:bodyPr/>
                    <a:lstStyle/>
                    <a:p>
                      <a:pPr algn="l" fontAlgn="t"/>
                      <a:r>
                        <a:rPr lang="en-US" sz="700" b="0" i="0" u="none" strike="noStrike" dirty="0">
                          <a:solidFill>
                            <a:srgbClr val="000000"/>
                          </a:solidFill>
                          <a:effectLst/>
                          <a:latin typeface="+mj-lt"/>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480">
                <a:tc>
                  <a:txBody>
                    <a:bodyPr/>
                    <a:lstStyle/>
                    <a:p>
                      <a:pPr algn="l" fontAlgn="t"/>
                      <a:r>
                        <a:rPr lang="en-US" sz="700" b="0" i="0" u="none" strike="noStrike" dirty="0">
                          <a:solidFill>
                            <a:srgbClr val="000000"/>
                          </a:solidFill>
                          <a:effectLst/>
                          <a:latin typeface="+mj-lt"/>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3480">
                <a:tc>
                  <a:txBody>
                    <a:bodyPr/>
                    <a:lstStyle/>
                    <a:p>
                      <a:pPr algn="l" fontAlgn="t"/>
                      <a:r>
                        <a:rPr lang="en-US" sz="700" b="0" i="0" u="none" strike="noStrike" dirty="0">
                          <a:solidFill>
                            <a:srgbClr val="000000"/>
                          </a:solidFill>
                          <a:effectLst/>
                          <a:latin typeface="+mj-lt"/>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3480">
                <a:tc>
                  <a:txBody>
                    <a:bodyPr/>
                    <a:lstStyle/>
                    <a:p>
                      <a:pPr algn="l" fontAlgn="t"/>
                      <a:r>
                        <a:rPr lang="en-GB" sz="700" b="0" i="0" u="none" strike="noStrike" dirty="0">
                          <a:solidFill>
                            <a:srgbClr val="000000"/>
                          </a:solidFill>
                          <a:effectLst/>
                          <a:latin typeface="+mj-lt"/>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3480">
                <a:tc>
                  <a:txBody>
                    <a:bodyPr/>
                    <a:lstStyle/>
                    <a:p>
                      <a:pPr algn="l" fontAlgn="t"/>
                      <a:r>
                        <a:rPr lang="en-US" sz="700" b="0" i="0" u="none" strike="noStrike" dirty="0">
                          <a:solidFill>
                            <a:srgbClr val="000000"/>
                          </a:solidFill>
                          <a:effectLst/>
                          <a:latin typeface="+mj-lt"/>
                        </a:rPr>
                        <a:t>Regulatory Workstream – </a:t>
                      </a:r>
                      <a:r>
                        <a:rPr lang="en-US" sz="700" b="0" i="0" u="none" strike="noStrike" dirty="0" err="1">
                          <a:solidFill>
                            <a:srgbClr val="000000"/>
                          </a:solidFill>
                          <a:effectLst/>
                          <a:latin typeface="+mj-lt"/>
                        </a:rPr>
                        <a:t>Programme</a:t>
                      </a:r>
                      <a:r>
                        <a:rPr lang="en-US" sz="700" b="0" i="0" u="none" strike="noStrike" dirty="0">
                          <a:solidFill>
                            <a:srgbClr val="000000"/>
                          </a:solidFill>
                          <a:effectLst/>
                          <a:latin typeface="+mj-lt"/>
                        </a:rPr>
                        <a:t>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3480">
                <a:tc>
                  <a:txBody>
                    <a:bodyPr/>
                    <a:lstStyle/>
                    <a:p>
                      <a:pPr algn="l" fontAlgn="t"/>
                      <a:r>
                        <a:rPr lang="en-GB" sz="700" b="0" i="0" u="none" strike="noStrike" dirty="0">
                          <a:solidFill>
                            <a:srgbClr val="000000"/>
                          </a:solidFill>
                          <a:effectLst/>
                          <a:latin typeface="+mj-lt"/>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r h="133480">
                <a:tc>
                  <a:txBody>
                    <a:bodyPr/>
                    <a:lstStyle/>
                    <a:p>
                      <a:pPr algn="l" fontAlgn="t"/>
                      <a:r>
                        <a:rPr lang="en-US" sz="700" b="0" i="0" u="none" strike="noStrike" dirty="0" err="1">
                          <a:solidFill>
                            <a:srgbClr val="000000"/>
                          </a:solidFill>
                          <a:effectLst/>
                          <a:latin typeface="+mj-lt"/>
                        </a:rPr>
                        <a:t>DSP_Specific</a:t>
                      </a:r>
                      <a:r>
                        <a:rPr lang="en-US" sz="700" b="0" i="0" u="none" strike="noStrike" dirty="0">
                          <a:solidFill>
                            <a:srgbClr val="000000"/>
                          </a:solidFill>
                          <a:effectLst/>
                          <a:latin typeface="+mj-lt"/>
                        </a:rPr>
                        <a:t>_ SIT_ </a:t>
                      </a:r>
                      <a:r>
                        <a:rPr lang="en-US" sz="700" b="0" i="0" u="none" strike="noStrike" dirty="0" err="1">
                          <a:solidFill>
                            <a:srgbClr val="000000"/>
                          </a:solidFill>
                          <a:effectLst/>
                          <a:latin typeface="+mj-lt"/>
                        </a:rPr>
                        <a:t>Functional_Exit_Criteria</a:t>
                      </a:r>
                      <a:endParaRPr lang="en-US"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32824700"/>
                  </a:ext>
                </a:extLst>
              </a:tr>
              <a:tr h="149847">
                <a:tc>
                  <a:txBody>
                    <a:bodyPr/>
                    <a:lstStyle/>
                    <a:p>
                      <a:pPr algn="l" fontAlgn="b"/>
                      <a:r>
                        <a:rPr lang="en-GB" sz="700" b="0" i="0" u="none" strike="noStrike" dirty="0">
                          <a:solidFill>
                            <a:srgbClr val="000000"/>
                          </a:solidFill>
                          <a:effectLst/>
                          <a:latin typeface="+mj-lt"/>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934460"/>
                  </a:ext>
                </a:extLst>
              </a:tr>
              <a:tr h="133480">
                <a:tc>
                  <a:txBody>
                    <a:bodyPr/>
                    <a:lstStyle/>
                    <a:p>
                      <a:pPr algn="l" fontAlgn="b"/>
                      <a:r>
                        <a:rPr lang="en-US" sz="700" b="0" i="0" u="none" strike="noStrike" dirty="0">
                          <a:solidFill>
                            <a:srgbClr val="000000"/>
                          </a:solidFill>
                          <a:effectLst/>
                          <a:latin typeface="+mj-lt"/>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48897310"/>
                  </a:ext>
                </a:extLst>
              </a:tr>
              <a:tr h="133480">
                <a:tc>
                  <a:txBody>
                    <a:bodyPr/>
                    <a:lstStyle/>
                    <a:p>
                      <a:pPr algn="l" fontAlgn="b"/>
                      <a:r>
                        <a:rPr lang="en-US" sz="700" b="0" i="0" u="none" strike="noStrike" dirty="0">
                          <a:solidFill>
                            <a:srgbClr val="000000"/>
                          </a:solidFill>
                          <a:effectLst/>
                          <a:latin typeface="+mj-lt"/>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95327869"/>
                  </a:ext>
                </a:extLst>
              </a:tr>
              <a:tr h="133480">
                <a:tc>
                  <a:txBody>
                    <a:bodyPr/>
                    <a:lstStyle/>
                    <a:p>
                      <a:pPr algn="l" fontAlgn="b"/>
                      <a:r>
                        <a:rPr lang="en-US" sz="700" b="0" i="0" u="none" strike="noStrike">
                          <a:solidFill>
                            <a:srgbClr val="000000"/>
                          </a:solidFill>
                          <a:effectLst/>
                          <a:latin typeface="+mj-lt"/>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63763996"/>
                  </a:ext>
                </a:extLst>
              </a:tr>
              <a:tr h="133480">
                <a:tc>
                  <a:txBody>
                    <a:bodyPr/>
                    <a:lstStyle/>
                    <a:p>
                      <a:pPr algn="l" fontAlgn="b"/>
                      <a:r>
                        <a:rPr lang="fr-FR" sz="700" b="0" i="0" u="none" strike="noStrike" dirty="0" err="1">
                          <a:solidFill>
                            <a:srgbClr val="000000"/>
                          </a:solidFill>
                          <a:effectLst/>
                          <a:latin typeface="+mj-lt"/>
                        </a:rPr>
                        <a:t>Xoserve</a:t>
                      </a:r>
                      <a:r>
                        <a:rPr lang="fr-FR" sz="700" b="0" i="0" u="none" strike="noStrike" dirty="0">
                          <a:solidFill>
                            <a:srgbClr val="000000"/>
                          </a:solidFill>
                          <a:effectLst/>
                          <a:latin typeface="+mj-lt"/>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48544491"/>
                  </a:ext>
                </a:extLst>
              </a:tr>
              <a:tr h="133480">
                <a:tc>
                  <a:txBody>
                    <a:bodyPr/>
                    <a:lstStyle/>
                    <a:p>
                      <a:pPr algn="l" fontAlgn="b"/>
                      <a:r>
                        <a:rPr lang="en-US" sz="700" b="0" i="0" u="none" strike="noStrike" dirty="0" err="1">
                          <a:solidFill>
                            <a:srgbClr val="000000"/>
                          </a:solidFill>
                          <a:effectLst/>
                          <a:latin typeface="+mj-lt"/>
                        </a:rPr>
                        <a:t>Provide_CSS_RegistrationID_to_LPs</a:t>
                      </a:r>
                      <a:endParaRPr lang="en-US" sz="700" b="0" i="0" u="none" strike="noStrike" dirty="0">
                        <a:solidFill>
                          <a:srgbClr val="000000"/>
                        </a:solidFill>
                        <a:effectLst/>
                        <a:latin typeface="+mj-lt"/>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21433931"/>
                  </a:ext>
                </a:extLst>
              </a:tr>
              <a:tr h="133480">
                <a:tc>
                  <a:txBody>
                    <a:bodyPr/>
                    <a:lstStyle/>
                    <a:p>
                      <a:pPr algn="l" fontAlgn="b"/>
                      <a:r>
                        <a:rPr lang="en-GB" sz="700" b="0" i="0" u="none" strike="noStrike" dirty="0">
                          <a:solidFill>
                            <a:srgbClr val="000000"/>
                          </a:solidFill>
                          <a:effectLst/>
                          <a:latin typeface="+mj-lt"/>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60142257"/>
                  </a:ext>
                </a:extLst>
              </a:tr>
              <a:tr h="133480">
                <a:tc>
                  <a:txBody>
                    <a:bodyPr/>
                    <a:lstStyle/>
                    <a:p>
                      <a:pPr algn="l" fontAlgn="b"/>
                      <a:r>
                        <a:rPr lang="en-US" sz="700" b="0" i="0" u="none" strike="noStrike" dirty="0">
                          <a:solidFill>
                            <a:srgbClr val="000000"/>
                          </a:solidFill>
                          <a:effectLst/>
                          <a:latin typeface="+mj-lt"/>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5566418"/>
                  </a:ext>
                </a:extLst>
              </a:tr>
              <a:tr h="133480">
                <a:tc>
                  <a:txBody>
                    <a:bodyPr/>
                    <a:lstStyle/>
                    <a:p>
                      <a:pPr algn="l" fontAlgn="b"/>
                      <a:r>
                        <a:rPr lang="en-US" sz="700" b="0" i="0" u="none" strike="noStrike">
                          <a:solidFill>
                            <a:srgbClr val="000000"/>
                          </a:solidFill>
                          <a:effectLst/>
                          <a:latin typeface="+mj-lt"/>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502798800"/>
                  </a:ext>
                </a:extLst>
              </a:tr>
              <a:tr h="133480">
                <a:tc>
                  <a:txBody>
                    <a:bodyPr/>
                    <a:lstStyle/>
                    <a:p>
                      <a:pPr algn="l" fontAlgn="b"/>
                      <a:r>
                        <a:rPr lang="en-US" sz="700" b="0" i="0" u="none" strike="noStrike">
                          <a:solidFill>
                            <a:srgbClr val="000000"/>
                          </a:solidFill>
                          <a:effectLst/>
                          <a:latin typeface="+mj-lt"/>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2269300"/>
                  </a:ext>
                </a:extLst>
              </a:tr>
              <a:tr h="133480">
                <a:tc>
                  <a:txBody>
                    <a:bodyPr/>
                    <a:lstStyle/>
                    <a:p>
                      <a:pPr algn="l" fontAlgn="b"/>
                      <a:r>
                        <a:rPr lang="en-US" sz="700" b="0" i="0" u="none" strike="noStrike">
                          <a:solidFill>
                            <a:srgbClr val="000000"/>
                          </a:solidFill>
                          <a:effectLst/>
                          <a:latin typeface="+mj-lt"/>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7724958"/>
                  </a:ext>
                </a:extLst>
              </a:tr>
              <a:tr h="133480">
                <a:tc>
                  <a:txBody>
                    <a:bodyPr/>
                    <a:lstStyle/>
                    <a:p>
                      <a:pPr algn="l" fontAlgn="b"/>
                      <a:r>
                        <a:rPr lang="en-US" sz="700" b="0" i="0" u="none" strike="noStrike">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81331093"/>
                  </a:ext>
                </a:extLst>
              </a:tr>
              <a:tr h="133480">
                <a:tc>
                  <a:txBody>
                    <a:bodyPr/>
                    <a:lstStyle/>
                    <a:p>
                      <a:pPr algn="l" fontAlgn="b"/>
                      <a:r>
                        <a:rPr lang="en-US" sz="700" b="0" i="0" u="none" strike="noStrike">
                          <a:solidFill>
                            <a:srgbClr val="000000"/>
                          </a:solidFill>
                          <a:effectLst/>
                          <a:latin typeface="+mj-lt"/>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9275229"/>
                  </a:ext>
                </a:extLst>
              </a:tr>
              <a:tr h="133480">
                <a:tc>
                  <a:txBody>
                    <a:bodyPr/>
                    <a:lstStyle/>
                    <a:p>
                      <a:pPr algn="l" fontAlgn="b"/>
                      <a:r>
                        <a:rPr lang="en-US" sz="700" b="0" i="0" u="none" strike="noStrike">
                          <a:solidFill>
                            <a:srgbClr val="000000"/>
                          </a:solidFill>
                          <a:effectLst/>
                          <a:latin typeface="+mj-lt"/>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11124910"/>
                  </a:ext>
                </a:extLst>
              </a:tr>
              <a:tr h="133480">
                <a:tc>
                  <a:txBody>
                    <a:bodyPr/>
                    <a:lstStyle/>
                    <a:p>
                      <a:pPr algn="l" fontAlgn="b"/>
                      <a:r>
                        <a:rPr lang="en-US" sz="700" b="0" i="0" u="none" strike="noStrike">
                          <a:solidFill>
                            <a:srgbClr val="000000"/>
                          </a:solidFill>
                          <a:effectLst/>
                          <a:latin typeface="+mj-lt"/>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49112874"/>
                  </a:ext>
                </a:extLst>
              </a:tr>
              <a:tr h="133480">
                <a:tc>
                  <a:txBody>
                    <a:bodyPr/>
                    <a:lstStyle/>
                    <a:p>
                      <a:pPr algn="l" fontAlgn="b"/>
                      <a:r>
                        <a:rPr lang="en-US" sz="700" b="0" i="0" u="none" strike="noStrike">
                          <a:solidFill>
                            <a:srgbClr val="000000"/>
                          </a:solidFill>
                          <a:effectLst/>
                          <a:latin typeface="+mj-lt"/>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78907313"/>
                  </a:ext>
                </a:extLst>
              </a:tr>
              <a:tr h="133480">
                <a:tc>
                  <a:txBody>
                    <a:bodyPr/>
                    <a:lstStyle/>
                    <a:p>
                      <a:pPr algn="l" fontAlgn="b"/>
                      <a:r>
                        <a:rPr lang="en-US" sz="700" b="0" i="0" u="none" strike="noStrike" dirty="0">
                          <a:solidFill>
                            <a:srgbClr val="000000"/>
                          </a:solidFill>
                          <a:effectLst/>
                          <a:latin typeface="+mj-lt"/>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dirty="0">
                          <a:solidFill>
                            <a:srgbClr val="000000"/>
                          </a:solidFill>
                          <a:effectLst/>
                          <a:latin typeface="+mj-lt"/>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dirty="0">
                          <a:solidFill>
                            <a:srgbClr val="000000"/>
                          </a:solidFill>
                          <a:effectLst/>
                          <a:latin typeface="+mj-lt"/>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00048739"/>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5" name="Table 4">
            <a:extLst>
              <a:ext uri="{FF2B5EF4-FFF2-40B4-BE49-F238E27FC236}">
                <a16:creationId xmlns:a16="http://schemas.microsoft.com/office/drawing/2014/main" id="{7B683509-AA2F-4457-9059-8AC2E295CD3A}"/>
              </a:ext>
            </a:extLst>
          </p:cNvPr>
          <p:cNvGraphicFramePr>
            <a:graphicFrameLocks noGrp="1"/>
          </p:cNvGraphicFramePr>
          <p:nvPr>
            <p:extLst>
              <p:ext uri="{D42A27DB-BD31-4B8C-83A1-F6EECF244321}">
                <p14:modId xmlns:p14="http://schemas.microsoft.com/office/powerpoint/2010/main" val="872033285"/>
              </p:ext>
            </p:extLst>
          </p:nvPr>
        </p:nvGraphicFramePr>
        <p:xfrm>
          <a:off x="0" y="305273"/>
          <a:ext cx="9144000" cy="4733007"/>
        </p:xfrm>
        <a:graphic>
          <a:graphicData uri="http://schemas.openxmlformats.org/drawingml/2006/table">
            <a:tbl>
              <a:tblPr firstRow="1" bandRow="1">
                <a:tableStyleId>{5C22544A-7EE6-4342-B048-85BDC9FD1C3A}</a:tableStyleId>
              </a:tblPr>
              <a:tblGrid>
                <a:gridCol w="6353092">
                  <a:extLst>
                    <a:ext uri="{9D8B030D-6E8A-4147-A177-3AD203B41FA5}">
                      <a16:colId xmlns:a16="http://schemas.microsoft.com/office/drawing/2014/main" val="997061046"/>
                    </a:ext>
                  </a:extLst>
                </a:gridCol>
                <a:gridCol w="598770">
                  <a:extLst>
                    <a:ext uri="{9D8B030D-6E8A-4147-A177-3AD203B41FA5}">
                      <a16:colId xmlns:a16="http://schemas.microsoft.com/office/drawing/2014/main" val="2723771934"/>
                    </a:ext>
                  </a:extLst>
                </a:gridCol>
                <a:gridCol w="649585">
                  <a:extLst>
                    <a:ext uri="{9D8B030D-6E8A-4147-A177-3AD203B41FA5}">
                      <a16:colId xmlns:a16="http://schemas.microsoft.com/office/drawing/2014/main" val="194189712"/>
                    </a:ext>
                  </a:extLst>
                </a:gridCol>
                <a:gridCol w="1542553">
                  <a:extLst>
                    <a:ext uri="{9D8B030D-6E8A-4147-A177-3AD203B41FA5}">
                      <a16:colId xmlns:a16="http://schemas.microsoft.com/office/drawing/2014/main" val="3065248341"/>
                    </a:ext>
                  </a:extLst>
                </a:gridCol>
              </a:tblGrid>
              <a:tr h="17832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33480">
                <a:tc>
                  <a:txBody>
                    <a:bodyPr/>
                    <a:lstStyle/>
                    <a:p>
                      <a:pPr algn="l" fontAlgn="t"/>
                      <a:r>
                        <a:rPr lang="it-IT" sz="700" b="0" i="0" u="none" strike="noStrike" dirty="0">
                          <a:solidFill>
                            <a:srgbClr val="000000"/>
                          </a:solidFill>
                          <a:effectLst/>
                          <a:latin typeface="+mj-lt"/>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3480">
                <a:tc>
                  <a:txBody>
                    <a:bodyPr/>
                    <a:lstStyle/>
                    <a:p>
                      <a:pPr algn="l" fontAlgn="t"/>
                      <a:r>
                        <a:rPr lang="en-GB" sz="700" b="0" i="0" u="none" strike="noStrike" dirty="0">
                          <a:solidFill>
                            <a:srgbClr val="000000"/>
                          </a:solidFill>
                          <a:effectLst/>
                          <a:latin typeface="+mj-lt"/>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3480">
                <a:tc>
                  <a:txBody>
                    <a:bodyPr/>
                    <a:lstStyle/>
                    <a:p>
                      <a:pPr algn="l" fontAlgn="t"/>
                      <a:r>
                        <a:rPr lang="en-GB" sz="700" b="0" i="0" u="none" strike="noStrike" dirty="0">
                          <a:solidFill>
                            <a:srgbClr val="000000"/>
                          </a:solidFill>
                          <a:effectLst/>
                          <a:latin typeface="+mj-lt"/>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3480">
                <a:tc>
                  <a:txBody>
                    <a:bodyPr/>
                    <a:lstStyle/>
                    <a:p>
                      <a:pPr algn="l" fontAlgn="t"/>
                      <a:r>
                        <a:rPr lang="en-US" sz="700" b="0" i="0" u="none" strike="noStrike" dirty="0">
                          <a:solidFill>
                            <a:srgbClr val="000000"/>
                          </a:solidFill>
                          <a:effectLst/>
                          <a:latin typeface="+mj-lt"/>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3480">
                <a:tc>
                  <a:txBody>
                    <a:bodyPr/>
                    <a:lstStyle/>
                    <a:p>
                      <a:pPr algn="l" fontAlgn="t"/>
                      <a:r>
                        <a:rPr lang="en-US" sz="700" b="0" i="0" u="none" strike="noStrike" dirty="0">
                          <a:solidFill>
                            <a:srgbClr val="000000"/>
                          </a:solidFill>
                          <a:effectLst/>
                          <a:latin typeface="+mj-lt"/>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3480">
                <a:tc>
                  <a:txBody>
                    <a:bodyPr/>
                    <a:lstStyle/>
                    <a:p>
                      <a:pPr algn="l" fontAlgn="t"/>
                      <a:r>
                        <a:rPr lang="en-GB" sz="700" b="0" i="0" u="none" strike="noStrike" dirty="0">
                          <a:solidFill>
                            <a:srgbClr val="000000"/>
                          </a:solidFill>
                          <a:effectLst/>
                          <a:latin typeface="+mj-lt"/>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3480">
                <a:tc>
                  <a:txBody>
                    <a:bodyPr/>
                    <a:lstStyle/>
                    <a:p>
                      <a:pPr algn="l" fontAlgn="t"/>
                      <a:r>
                        <a:rPr lang="en-GB" sz="700" b="0" i="0" u="none" strike="noStrike" dirty="0">
                          <a:solidFill>
                            <a:srgbClr val="000000"/>
                          </a:solidFill>
                          <a:effectLst/>
                          <a:latin typeface="+mj-lt"/>
                        </a:rPr>
                        <a:t>ECOES REL API </a:t>
                      </a:r>
                      <a:r>
                        <a:rPr lang="en-GB" sz="700" b="0" i="0" u="none" strike="noStrike" dirty="0" err="1">
                          <a:solidFill>
                            <a:srgbClr val="000000"/>
                          </a:solidFill>
                          <a:effectLst/>
                          <a:latin typeface="+mj-lt"/>
                        </a:rPr>
                        <a:t>Webmethod</a:t>
                      </a:r>
                      <a:endParaRPr lang="en-GB"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3480">
                <a:tc>
                  <a:txBody>
                    <a:bodyPr/>
                    <a:lstStyle/>
                    <a:p>
                      <a:pPr algn="l" fontAlgn="t"/>
                      <a:r>
                        <a:rPr lang="en-GB" sz="700" b="0" i="0" u="none" strike="noStrike" dirty="0">
                          <a:solidFill>
                            <a:srgbClr val="000000"/>
                          </a:solidFill>
                          <a:effectLst/>
                          <a:latin typeface="+mj-lt"/>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3480">
                <a:tc>
                  <a:txBody>
                    <a:bodyPr/>
                    <a:lstStyle/>
                    <a:p>
                      <a:pPr algn="l" fontAlgn="t"/>
                      <a:r>
                        <a:rPr lang="en-US" sz="700" b="0" i="0" u="none" strike="noStrike" dirty="0">
                          <a:solidFill>
                            <a:srgbClr val="000000"/>
                          </a:solidFill>
                          <a:effectLst/>
                          <a:latin typeface="+mj-lt"/>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3480">
                <a:tc>
                  <a:txBody>
                    <a:bodyPr/>
                    <a:lstStyle/>
                    <a:p>
                      <a:pPr algn="l" fontAlgn="t"/>
                      <a:r>
                        <a:rPr lang="en-US" sz="700" b="0" i="0" u="none" strike="noStrike" dirty="0">
                          <a:solidFill>
                            <a:srgbClr val="000000"/>
                          </a:solidFill>
                          <a:effectLst/>
                          <a:latin typeface="+mj-lt"/>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3480">
                <a:tc>
                  <a:txBody>
                    <a:bodyPr/>
                    <a:lstStyle/>
                    <a:p>
                      <a:pPr algn="l" fontAlgn="t"/>
                      <a:r>
                        <a:rPr lang="en-US" sz="700" b="0" i="0" u="none" strike="noStrike" dirty="0">
                          <a:solidFill>
                            <a:srgbClr val="000000"/>
                          </a:solidFill>
                          <a:effectLst/>
                          <a:latin typeface="+mj-lt"/>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480">
                <a:tc>
                  <a:txBody>
                    <a:bodyPr/>
                    <a:lstStyle/>
                    <a:p>
                      <a:pPr algn="l" fontAlgn="t"/>
                      <a:r>
                        <a:rPr lang="en-US" sz="700" b="0" i="0" u="none" strike="noStrike" dirty="0">
                          <a:solidFill>
                            <a:srgbClr val="000000"/>
                          </a:solidFill>
                          <a:effectLst/>
                          <a:latin typeface="+mj-lt"/>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3480">
                <a:tc>
                  <a:txBody>
                    <a:bodyPr/>
                    <a:lstStyle/>
                    <a:p>
                      <a:pPr algn="l" fontAlgn="t"/>
                      <a:r>
                        <a:rPr lang="en-US" sz="700" b="0" i="0" u="none" strike="noStrike" dirty="0">
                          <a:solidFill>
                            <a:srgbClr val="000000"/>
                          </a:solidFill>
                          <a:effectLst/>
                          <a:latin typeface="+mj-lt"/>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3480">
                <a:tc>
                  <a:txBody>
                    <a:bodyPr/>
                    <a:lstStyle/>
                    <a:p>
                      <a:pPr algn="l" fontAlgn="t"/>
                      <a:r>
                        <a:rPr lang="en-GB" sz="700" b="0" i="0" u="none" strike="noStrike" dirty="0">
                          <a:solidFill>
                            <a:srgbClr val="000000"/>
                          </a:solidFill>
                          <a:effectLst/>
                          <a:latin typeface="+mj-lt"/>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3480">
                <a:tc>
                  <a:txBody>
                    <a:bodyPr/>
                    <a:lstStyle/>
                    <a:p>
                      <a:pPr algn="l" fontAlgn="t"/>
                      <a:r>
                        <a:rPr lang="en-US" sz="700" b="0" i="0" u="none" strike="noStrike" dirty="0">
                          <a:solidFill>
                            <a:srgbClr val="000000"/>
                          </a:solidFill>
                          <a:effectLst/>
                          <a:latin typeface="+mj-lt"/>
                        </a:rPr>
                        <a:t>Regulatory Workstream – </a:t>
                      </a:r>
                      <a:r>
                        <a:rPr lang="en-US" sz="700" b="0" i="0" u="none" strike="noStrike" dirty="0" err="1">
                          <a:solidFill>
                            <a:srgbClr val="000000"/>
                          </a:solidFill>
                          <a:effectLst/>
                          <a:latin typeface="+mj-lt"/>
                        </a:rPr>
                        <a:t>Programme</a:t>
                      </a:r>
                      <a:r>
                        <a:rPr lang="en-US" sz="700" b="0" i="0" u="none" strike="noStrike" dirty="0">
                          <a:solidFill>
                            <a:srgbClr val="000000"/>
                          </a:solidFill>
                          <a:effectLst/>
                          <a:latin typeface="+mj-lt"/>
                        </a:rPr>
                        <a:t>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3480">
                <a:tc>
                  <a:txBody>
                    <a:bodyPr/>
                    <a:lstStyle/>
                    <a:p>
                      <a:pPr algn="l" fontAlgn="t"/>
                      <a:r>
                        <a:rPr lang="en-GB" sz="700" b="0" i="0" u="none" strike="noStrike" dirty="0">
                          <a:solidFill>
                            <a:srgbClr val="000000"/>
                          </a:solidFill>
                          <a:effectLst/>
                          <a:latin typeface="+mj-lt"/>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r h="133480">
                <a:tc>
                  <a:txBody>
                    <a:bodyPr/>
                    <a:lstStyle/>
                    <a:p>
                      <a:pPr algn="l" fontAlgn="t"/>
                      <a:r>
                        <a:rPr lang="en-US" sz="700" b="0" i="0" u="none" strike="noStrike" dirty="0" err="1">
                          <a:solidFill>
                            <a:srgbClr val="000000"/>
                          </a:solidFill>
                          <a:effectLst/>
                          <a:latin typeface="+mj-lt"/>
                        </a:rPr>
                        <a:t>DSP_Specific</a:t>
                      </a:r>
                      <a:r>
                        <a:rPr lang="en-US" sz="700" b="0" i="0" u="none" strike="noStrike" dirty="0">
                          <a:solidFill>
                            <a:srgbClr val="000000"/>
                          </a:solidFill>
                          <a:effectLst/>
                          <a:latin typeface="+mj-lt"/>
                        </a:rPr>
                        <a:t>_ SIT_ </a:t>
                      </a:r>
                      <a:r>
                        <a:rPr lang="en-US" sz="700" b="0" i="0" u="none" strike="noStrike" dirty="0" err="1">
                          <a:solidFill>
                            <a:srgbClr val="000000"/>
                          </a:solidFill>
                          <a:effectLst/>
                          <a:latin typeface="+mj-lt"/>
                        </a:rPr>
                        <a:t>Functional_Exit_Criteria</a:t>
                      </a:r>
                      <a:endParaRPr lang="en-US"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32824700"/>
                  </a:ext>
                </a:extLst>
              </a:tr>
              <a:tr h="149847">
                <a:tc>
                  <a:txBody>
                    <a:bodyPr/>
                    <a:lstStyle/>
                    <a:p>
                      <a:pPr algn="l" fontAlgn="b"/>
                      <a:r>
                        <a:rPr lang="en-GB" sz="700" b="0" i="0" u="none" strike="noStrike" dirty="0">
                          <a:solidFill>
                            <a:srgbClr val="000000"/>
                          </a:solidFill>
                          <a:effectLst/>
                          <a:latin typeface="+mj-lt"/>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934460"/>
                  </a:ext>
                </a:extLst>
              </a:tr>
              <a:tr h="133480">
                <a:tc>
                  <a:txBody>
                    <a:bodyPr/>
                    <a:lstStyle/>
                    <a:p>
                      <a:pPr algn="l" fontAlgn="b"/>
                      <a:r>
                        <a:rPr lang="en-US" sz="700" b="0" i="0" u="none" strike="noStrike" dirty="0">
                          <a:solidFill>
                            <a:srgbClr val="000000"/>
                          </a:solidFill>
                          <a:effectLst/>
                          <a:latin typeface="+mj-lt"/>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48897310"/>
                  </a:ext>
                </a:extLst>
              </a:tr>
              <a:tr h="133480">
                <a:tc>
                  <a:txBody>
                    <a:bodyPr/>
                    <a:lstStyle/>
                    <a:p>
                      <a:pPr algn="l" fontAlgn="b"/>
                      <a:r>
                        <a:rPr lang="en-US" sz="700" b="0" i="0" u="none" strike="noStrike" dirty="0">
                          <a:solidFill>
                            <a:srgbClr val="000000"/>
                          </a:solidFill>
                          <a:effectLst/>
                          <a:latin typeface="+mj-lt"/>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95327869"/>
                  </a:ext>
                </a:extLst>
              </a:tr>
              <a:tr h="133480">
                <a:tc>
                  <a:txBody>
                    <a:bodyPr/>
                    <a:lstStyle/>
                    <a:p>
                      <a:pPr algn="l" fontAlgn="b"/>
                      <a:r>
                        <a:rPr lang="en-US" sz="700" b="0" i="0" u="none" strike="noStrike">
                          <a:solidFill>
                            <a:srgbClr val="000000"/>
                          </a:solidFill>
                          <a:effectLst/>
                          <a:latin typeface="+mj-lt"/>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63763996"/>
                  </a:ext>
                </a:extLst>
              </a:tr>
              <a:tr h="133480">
                <a:tc>
                  <a:txBody>
                    <a:bodyPr/>
                    <a:lstStyle/>
                    <a:p>
                      <a:pPr algn="l" fontAlgn="b"/>
                      <a:r>
                        <a:rPr lang="fr-FR" sz="700" b="0" i="0" u="none" strike="noStrike" dirty="0" err="1">
                          <a:solidFill>
                            <a:srgbClr val="000000"/>
                          </a:solidFill>
                          <a:effectLst/>
                          <a:latin typeface="+mj-lt"/>
                        </a:rPr>
                        <a:t>Xoserve</a:t>
                      </a:r>
                      <a:r>
                        <a:rPr lang="fr-FR" sz="700" b="0" i="0" u="none" strike="noStrike" dirty="0">
                          <a:solidFill>
                            <a:srgbClr val="000000"/>
                          </a:solidFill>
                          <a:effectLst/>
                          <a:latin typeface="+mj-lt"/>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48544491"/>
                  </a:ext>
                </a:extLst>
              </a:tr>
              <a:tr h="133480">
                <a:tc>
                  <a:txBody>
                    <a:bodyPr/>
                    <a:lstStyle/>
                    <a:p>
                      <a:pPr algn="l" fontAlgn="b"/>
                      <a:r>
                        <a:rPr lang="en-US" sz="700" b="0" i="0" u="none" strike="noStrike" dirty="0" err="1">
                          <a:solidFill>
                            <a:srgbClr val="000000"/>
                          </a:solidFill>
                          <a:effectLst/>
                          <a:latin typeface="+mj-lt"/>
                        </a:rPr>
                        <a:t>Provide_CSS_RegistrationID_to_LPs</a:t>
                      </a:r>
                      <a:endParaRPr lang="en-US" sz="700" b="0" i="0" u="none" strike="noStrike" dirty="0">
                        <a:solidFill>
                          <a:srgbClr val="000000"/>
                        </a:solidFill>
                        <a:effectLst/>
                        <a:latin typeface="+mj-lt"/>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21433931"/>
                  </a:ext>
                </a:extLst>
              </a:tr>
              <a:tr h="133480">
                <a:tc>
                  <a:txBody>
                    <a:bodyPr/>
                    <a:lstStyle/>
                    <a:p>
                      <a:pPr algn="l" fontAlgn="b"/>
                      <a:r>
                        <a:rPr lang="en-GB" sz="700" b="0" i="0" u="none" strike="noStrike" dirty="0">
                          <a:solidFill>
                            <a:srgbClr val="000000"/>
                          </a:solidFill>
                          <a:effectLst/>
                          <a:latin typeface="+mj-lt"/>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60142257"/>
                  </a:ext>
                </a:extLst>
              </a:tr>
              <a:tr h="133480">
                <a:tc>
                  <a:txBody>
                    <a:bodyPr/>
                    <a:lstStyle/>
                    <a:p>
                      <a:pPr algn="l" fontAlgn="b"/>
                      <a:r>
                        <a:rPr lang="en-US" sz="700" b="0" i="0" u="none" strike="noStrike" dirty="0">
                          <a:solidFill>
                            <a:srgbClr val="000000"/>
                          </a:solidFill>
                          <a:effectLst/>
                          <a:latin typeface="+mj-lt"/>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5566418"/>
                  </a:ext>
                </a:extLst>
              </a:tr>
              <a:tr h="133480">
                <a:tc>
                  <a:txBody>
                    <a:bodyPr/>
                    <a:lstStyle/>
                    <a:p>
                      <a:pPr algn="l" fontAlgn="b"/>
                      <a:r>
                        <a:rPr lang="en-US" sz="700" b="0" i="0" u="none" strike="noStrike">
                          <a:solidFill>
                            <a:srgbClr val="000000"/>
                          </a:solidFill>
                          <a:effectLst/>
                          <a:latin typeface="+mj-lt"/>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502798800"/>
                  </a:ext>
                </a:extLst>
              </a:tr>
              <a:tr h="133480">
                <a:tc>
                  <a:txBody>
                    <a:bodyPr/>
                    <a:lstStyle/>
                    <a:p>
                      <a:pPr algn="l" fontAlgn="b"/>
                      <a:r>
                        <a:rPr lang="en-US" sz="700" b="0" i="0" u="none" strike="noStrike">
                          <a:solidFill>
                            <a:srgbClr val="000000"/>
                          </a:solidFill>
                          <a:effectLst/>
                          <a:latin typeface="+mj-lt"/>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2269300"/>
                  </a:ext>
                </a:extLst>
              </a:tr>
              <a:tr h="133480">
                <a:tc>
                  <a:txBody>
                    <a:bodyPr/>
                    <a:lstStyle/>
                    <a:p>
                      <a:pPr algn="l" fontAlgn="b"/>
                      <a:r>
                        <a:rPr lang="en-US" sz="700" b="0" i="0" u="none" strike="noStrike">
                          <a:solidFill>
                            <a:srgbClr val="000000"/>
                          </a:solidFill>
                          <a:effectLst/>
                          <a:latin typeface="+mj-lt"/>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7724958"/>
                  </a:ext>
                </a:extLst>
              </a:tr>
              <a:tr h="133480">
                <a:tc>
                  <a:txBody>
                    <a:bodyPr/>
                    <a:lstStyle/>
                    <a:p>
                      <a:pPr algn="l" fontAlgn="b"/>
                      <a:r>
                        <a:rPr lang="en-US" sz="700" b="0" i="0" u="none" strike="noStrike">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81331093"/>
                  </a:ext>
                </a:extLst>
              </a:tr>
              <a:tr h="133480">
                <a:tc>
                  <a:txBody>
                    <a:bodyPr/>
                    <a:lstStyle/>
                    <a:p>
                      <a:pPr algn="l" fontAlgn="b"/>
                      <a:r>
                        <a:rPr lang="en-US" sz="700" b="0" i="0" u="none" strike="noStrike">
                          <a:solidFill>
                            <a:srgbClr val="000000"/>
                          </a:solidFill>
                          <a:effectLst/>
                          <a:latin typeface="+mj-lt"/>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9275229"/>
                  </a:ext>
                </a:extLst>
              </a:tr>
              <a:tr h="133480">
                <a:tc>
                  <a:txBody>
                    <a:bodyPr/>
                    <a:lstStyle/>
                    <a:p>
                      <a:pPr algn="l" fontAlgn="b"/>
                      <a:r>
                        <a:rPr lang="en-US" sz="700" b="0" i="0" u="none" strike="noStrike">
                          <a:solidFill>
                            <a:srgbClr val="000000"/>
                          </a:solidFill>
                          <a:effectLst/>
                          <a:latin typeface="+mj-lt"/>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11124910"/>
                  </a:ext>
                </a:extLst>
              </a:tr>
              <a:tr h="133480">
                <a:tc>
                  <a:txBody>
                    <a:bodyPr/>
                    <a:lstStyle/>
                    <a:p>
                      <a:pPr algn="l" fontAlgn="b"/>
                      <a:r>
                        <a:rPr lang="en-US" sz="700" b="0" i="0" u="none" strike="noStrike">
                          <a:solidFill>
                            <a:srgbClr val="000000"/>
                          </a:solidFill>
                          <a:effectLst/>
                          <a:latin typeface="+mj-lt"/>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49112874"/>
                  </a:ext>
                </a:extLst>
              </a:tr>
              <a:tr h="133480">
                <a:tc>
                  <a:txBody>
                    <a:bodyPr/>
                    <a:lstStyle/>
                    <a:p>
                      <a:pPr algn="l" fontAlgn="b"/>
                      <a:r>
                        <a:rPr lang="en-US" sz="700" b="0" i="0" u="none" strike="noStrike">
                          <a:solidFill>
                            <a:srgbClr val="000000"/>
                          </a:solidFill>
                          <a:effectLst/>
                          <a:latin typeface="+mj-lt"/>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78907313"/>
                  </a:ext>
                </a:extLst>
              </a:tr>
              <a:tr h="133480">
                <a:tc>
                  <a:txBody>
                    <a:bodyPr/>
                    <a:lstStyle/>
                    <a:p>
                      <a:pPr algn="l" fontAlgn="b"/>
                      <a:r>
                        <a:rPr lang="en-US" sz="700" b="0" i="0" u="none" strike="noStrike" dirty="0">
                          <a:solidFill>
                            <a:srgbClr val="000000"/>
                          </a:solidFill>
                          <a:effectLst/>
                          <a:latin typeface="+mj-lt"/>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dirty="0">
                          <a:solidFill>
                            <a:srgbClr val="000000"/>
                          </a:solidFill>
                          <a:effectLst/>
                          <a:latin typeface="+mj-lt"/>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dirty="0">
                          <a:solidFill>
                            <a:srgbClr val="000000"/>
                          </a:solidFill>
                          <a:effectLst/>
                          <a:latin typeface="+mj-lt"/>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00048739"/>
                  </a:ext>
                </a:extLst>
              </a:tr>
            </a:tbl>
          </a:graphicData>
        </a:graphic>
      </p:graphicFrame>
    </p:spTree>
    <p:extLst>
      <p:ext uri="{BB962C8B-B14F-4D97-AF65-F5344CB8AC3E}">
        <p14:creationId xmlns:p14="http://schemas.microsoft.com/office/powerpoint/2010/main" val="413753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8472678"/>
              </p:ext>
            </p:extLst>
          </p:nvPr>
        </p:nvGraphicFramePr>
        <p:xfrm>
          <a:off x="108000" y="410091"/>
          <a:ext cx="9036000" cy="469613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As per last month’s update, wider Switching Programme is reporting an Amber-Green status with the Amber portion being related to the planning activities around Transition. We expect this position to remain for at least another couple of months whilst the programme align and agree wider Transition approaches.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Ofgem are working through considerations of the Go-live date. This consideration is now moving outside of the initial thought of a Monday Go-live with other days in the week being assessed by Ofgem initially.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UEPT continues with no major impacts or defects. Preparation continues for E2E Testing, Transition, Business Change and Service Management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Live Rehearsal Cycle 1 continues to plan along with preparations for LR Cycle 2, which is more reflective of Transition. Artefact reviews continue with the Switching Programme, alongside internal workshops. Additionally, discussions are also ongoing with held switch processing approach and Go-live considerations (detailed above)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dirty="0">
                          <a:solidFill>
                            <a:schemeClr val="tx1"/>
                          </a:solidFill>
                          <a:effectLst/>
                          <a:latin typeface="+mn-lt"/>
                          <a:ea typeface="+mn-ea"/>
                          <a:cs typeface="+mn-cs"/>
                        </a:rPr>
                        <a:t> </a:t>
                      </a: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a:t>
                      </a:r>
                      <a:r>
                        <a:rPr lang="en-US" sz="900" b="0" kern="1200" dirty="0">
                          <a:solidFill>
                            <a:schemeClr val="tx1"/>
                          </a:solidFill>
                          <a:effectLst/>
                          <a:latin typeface="+mn-lt"/>
                          <a:ea typeface="+mn-ea"/>
                          <a:cs typeface="+mn-cs"/>
                        </a:rPr>
                        <a:t>UEPT continues with all the Parties Under Integration. There are no defects against the CSSC programme,  at the point of creation of this pack. We have sent confirmation that we are ready to commence “UEPT Tranche 2” for the milestone TE770. </a:t>
                      </a:r>
                      <a:endParaRPr lang="en-US" sz="900" b="0" kern="1200" baseline="0" dirty="0">
                        <a:solidFill>
                          <a:schemeClr val="tx1"/>
                        </a:solidFill>
                        <a:latin typeface="+mn-lt"/>
                        <a:ea typeface="+mn-ea"/>
                        <a:cs typeface="Arial"/>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Data Migration: </a:t>
                      </a:r>
                      <a:r>
                        <a:rPr lang="en-US" sz="900" b="0" kern="1200" dirty="0">
                          <a:solidFill>
                            <a:schemeClr val="tx1"/>
                          </a:solidFill>
                          <a:effectLst/>
                          <a:latin typeface="+mn-lt"/>
                          <a:ea typeface="+mn-ea"/>
                          <a:cs typeface="+mn-cs"/>
                        </a:rPr>
                        <a:t>Work continues to gather required data to complete the analysis reports for Cycle 5 (non-</a:t>
                      </a:r>
                      <a:r>
                        <a:rPr lang="en-US" sz="900" b="0" kern="1200" dirty="0" err="1">
                          <a:solidFill>
                            <a:schemeClr val="tx1"/>
                          </a:solidFill>
                          <a:effectLst/>
                          <a:latin typeface="+mn-lt"/>
                          <a:ea typeface="+mn-ea"/>
                          <a:cs typeface="+mn-cs"/>
                        </a:rPr>
                        <a:t>rel</a:t>
                      </a:r>
                      <a:r>
                        <a:rPr lang="en-US" sz="900" b="0" kern="1200" dirty="0">
                          <a:solidFill>
                            <a:schemeClr val="tx1"/>
                          </a:solidFill>
                          <a:effectLst/>
                          <a:latin typeface="+mn-lt"/>
                          <a:ea typeface="+mn-ea"/>
                          <a:cs typeface="+mn-cs"/>
                        </a:rPr>
                        <a:t>).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Business Change: </a:t>
                      </a:r>
                      <a:r>
                        <a:rPr lang="en-GB" sz="900" b="0" dirty="0"/>
                        <a:t>Internal knowledge transfer sessions continue. Target Operating Model activities are on track</a:t>
                      </a:r>
                    </a:p>
                    <a:p>
                      <a:pPr marL="171450" lvl="0" indent="-171450">
                        <a:buFont typeface="Arial" panose="020B0604020202020204" pitchFamily="34" charset="0"/>
                        <a:buChar char="•"/>
                      </a:pPr>
                      <a:r>
                        <a:rPr lang="en-GB" sz="900" b="1" dirty="0"/>
                        <a:t>Service Management:</a:t>
                      </a:r>
                      <a:r>
                        <a:rPr lang="en-GB" sz="900" b="0" dirty="0"/>
                        <a:t> The Xoserve raised a CR to align Service Management Response SLAs has been put on hold until the Service Management requirements clarifications are clarified due to a request from other parties under integration. If this CR is rejected, this will have Operate cost implications which will be included as part of BP22.</a:t>
                      </a:r>
                    </a:p>
                    <a:p>
                      <a:pPr marL="171450" lvl="0" indent="-171450">
                        <a:buFont typeface="Arial" panose="020B0604020202020204" pitchFamily="34" charset="0"/>
                        <a:buChar char="•"/>
                      </a:pPr>
                      <a:r>
                        <a:rPr lang="en-GB" sz="900" b="1" dirty="0" err="1"/>
                        <a:t>SoLR</a:t>
                      </a:r>
                      <a:r>
                        <a:rPr lang="en-GB" sz="900" b="1" dirty="0"/>
                        <a:t>: </a:t>
                      </a:r>
                      <a:r>
                        <a:rPr lang="en-GB" sz="900" b="0" dirty="0"/>
                        <a:t>Discussions continue with Ofgem</a:t>
                      </a:r>
                      <a:endParaRPr lang="en-GB" sz="900" b="1" dirty="0"/>
                    </a:p>
                    <a:p>
                      <a:pPr marL="171450" lvl="0" indent="-171450">
                        <a:buFont typeface="Arial" panose="020B0604020202020204" pitchFamily="34" charset="0"/>
                        <a:buChar char="•"/>
                      </a:pP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Continue Cycle 1</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Delivery continues to plan, build updates will be provided via Nov 21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331696655"/>
              </p:ext>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Delivery on track for E2E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UEPT continues well, at the point of writing this, no significant defects have been seen. Operational Testing with DCC has also commenced and is progressing well, with no defects raised against Xoserve. Preparation continues towards E2E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1000" b="0" dirty="0"/>
                        <a:t>The Xoserve raised a CR to align Service Management Response SLAs has been put on hold until the Service Management requirements clarifications are clarified due to a request from other parties under integration. If this CR is rejected, this will have Operate cost implications which will be included as part of BP22.</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for UEPT/E2E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276955589"/>
              </p:ext>
            </p:extLst>
          </p:nvPr>
        </p:nvGraphicFramePr>
        <p:xfrm>
          <a:off x="0" y="744083"/>
          <a:ext cx="9125999" cy="33771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dirty="0">
                          <a:solidFill>
                            <a:schemeClr val="tx1"/>
                          </a:solidFill>
                          <a:effectLst/>
                          <a:latin typeface="+mn-lt"/>
                          <a:ea typeface="+mn-ea"/>
                          <a:cs typeface="+mn-cs"/>
                        </a:rPr>
                        <a:t>Work continues to gather required data to complete the analysis reports for Cycle 5 (non-</a:t>
                      </a:r>
                      <a:r>
                        <a:rPr lang="en-US" sz="1050" b="0" kern="1200" dirty="0" err="1">
                          <a:solidFill>
                            <a:schemeClr val="tx1"/>
                          </a:solidFill>
                          <a:effectLst/>
                          <a:latin typeface="+mn-lt"/>
                          <a:ea typeface="+mn-ea"/>
                          <a:cs typeface="+mn-cs"/>
                        </a:rPr>
                        <a:t>rel</a:t>
                      </a:r>
                      <a:r>
                        <a:rPr lang="en-US" sz="1050" b="0" kern="1200" dirty="0">
                          <a:solidFill>
                            <a:schemeClr val="tx1"/>
                          </a:solidFill>
                          <a:effectLst/>
                          <a:latin typeface="+mn-lt"/>
                          <a:ea typeface="+mn-ea"/>
                          <a:cs typeface="+mn-cs"/>
                        </a:rPr>
                        <a:t>)</a:t>
                      </a:r>
                      <a:endParaRPr lang="en-GB" sz="105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Awaiting confirmation from DCC and REC around the need for enduring environments post Go-live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kern="1200" baseline="0" dirty="0">
                          <a:solidFill>
                            <a:schemeClr val="tx1"/>
                          </a:solidFill>
                          <a:effectLst/>
                          <a:latin typeface="+mn-lt"/>
                          <a:ea typeface="+mn-ea"/>
                          <a:cs typeface="+mn-cs"/>
                        </a:rPr>
                        <a:t>Delivery continues to plan, build updates will be provided via Nov 21 updates. Solution is now agreed for SFTP with internal governance in progress.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Discussions continue with Ofgem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(1/3)</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ext uri="{D42A27DB-BD31-4B8C-83A1-F6EECF244321}">
                <p14:modId xmlns:p14="http://schemas.microsoft.com/office/powerpoint/2010/main" val="950207708"/>
              </p:ext>
            </p:extLst>
          </p:nvPr>
        </p:nvGraphicFramePr>
        <p:xfrm>
          <a:off x="16808" y="714044"/>
          <a:ext cx="9127191" cy="3063589"/>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1080707">
                <a:tc>
                  <a:txBody>
                    <a:bodyPr/>
                    <a:lstStyle/>
                    <a:p>
                      <a:pPr algn="ctr" fontAlgn="ctr"/>
                      <a:r>
                        <a:rPr lang="en-GB" sz="650" b="1" i="0" u="none" strike="noStrike" dirty="0">
                          <a:solidFill>
                            <a:schemeClr val="tx1"/>
                          </a:solidFill>
                          <a:effectLst/>
                          <a:latin typeface="+mj-lt"/>
                        </a:rPr>
                        <a:t>65352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algn="ctr" fontAlgn="b"/>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some transition processes will not be fully tested during transition testing because the SI are undertaking the Transition Test phase as a pure testing phase as opposed to a execution rehearsal where all transition processes are also fully tested leading to the possibility that some processes would be completely new for all parties during transition and subsequently pose a greater risk to Go-live.</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Discuss with SI and Ofgem to ensure Transition Testing is undertaken to be as closely reflective of Transition as possible. </a:t>
                      </a:r>
                    </a:p>
                    <a:p>
                      <a:pPr algn="l" fontAlgn="ctr"/>
                      <a:r>
                        <a:rPr lang="en-US" sz="650" b="0" i="0" u="none" strike="noStrike" dirty="0">
                          <a:solidFill>
                            <a:schemeClr val="tx1"/>
                          </a:solidFill>
                          <a:effectLst/>
                          <a:latin typeface="+mj-lt"/>
                        </a:rPr>
                        <a:t>Where there are differences, the risk needs to be accepted by all parties</a:t>
                      </a:r>
                    </a:p>
                  </a:txBody>
                  <a:tcPr marL="0" marR="0" marT="0" marB="0" anchor="ctr">
                    <a:solidFill>
                      <a:srgbClr val="E8EAF1"/>
                    </a:solidFill>
                  </a:tcPr>
                </a:tc>
                <a:tc>
                  <a:txBody>
                    <a:bodyPr/>
                    <a:lstStyle/>
                    <a:p>
                      <a:r>
                        <a:rPr lang="en-US" sz="650" dirty="0">
                          <a:solidFill>
                            <a:schemeClr val="tx1"/>
                          </a:solidFill>
                          <a:latin typeface="+mj-lt"/>
                        </a:rPr>
                        <a:t>This was discussed at SI Transition Group on 15/06. The SI are drafting a CR to remove Test Scenarios, scripts and steps from scope. Discussions are also in progress between SI/DCC to agree evidence gathering mechanisms that will be </a:t>
                      </a:r>
                      <a:r>
                        <a:rPr lang="en-US" sz="650" dirty="0" err="1">
                          <a:solidFill>
                            <a:schemeClr val="tx1"/>
                          </a:solidFill>
                          <a:latin typeface="+mj-lt"/>
                        </a:rPr>
                        <a:t>utilised</a:t>
                      </a:r>
                      <a:r>
                        <a:rPr lang="en-US" sz="650" dirty="0">
                          <a:solidFill>
                            <a:schemeClr val="tx1"/>
                          </a:solidFill>
                          <a:latin typeface="+mj-lt"/>
                        </a:rPr>
                        <a:t>. We have stressed that these need to be aligned to the Transition framework for the testing to be fully reflective of transition</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16/07/21</a:t>
                      </a:r>
                    </a:p>
                  </a:txBody>
                  <a:tcPr marL="0" marR="0" marT="0" marB="0" anchor="ctr">
                    <a:solidFill>
                      <a:srgbClr val="E8EAF1"/>
                    </a:solidFill>
                  </a:tcPr>
                </a:tc>
                <a:extLst>
                  <a:ext uri="{0D108BD9-81ED-4DB2-BD59-A6C34878D82A}">
                    <a16:rowId xmlns:a16="http://schemas.microsoft.com/office/drawing/2014/main" val="1507600046"/>
                  </a:ext>
                </a:extLst>
              </a:tr>
              <a:tr h="70535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65426</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Go Live assumption day of Monday may get changed because various variables (factors) are being looked at by OFGEM leading to rework on Transition plan and related activities.</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Internal assessment planned to assess impact of this ask by Ofgem to provide an assessment that covers everything that could impact </a:t>
                      </a:r>
                      <a:r>
                        <a:rPr lang="en-US" sz="650" b="0" i="0" u="none" strike="noStrike" kern="1200" dirty="0" err="1">
                          <a:solidFill>
                            <a:schemeClr val="tx1"/>
                          </a:solidFill>
                          <a:effectLst/>
                          <a:latin typeface="+mj-lt"/>
                          <a:ea typeface="+mn-ea"/>
                          <a:cs typeface="+mn-cs"/>
                        </a:rPr>
                        <a:t>Xoserve</a:t>
                      </a:r>
                      <a:endParaRPr lang="en-US" sz="650" b="0" i="0" u="none" strike="noStrike" kern="1200" dirty="0">
                        <a:solidFill>
                          <a:schemeClr val="tx1"/>
                        </a:solidFill>
                        <a:effectLst/>
                        <a:latin typeface="+mj-lt"/>
                        <a:ea typeface="+mn-ea"/>
                        <a:cs typeface="+mn-cs"/>
                      </a:endParaRPr>
                    </a:p>
                  </a:txBody>
                  <a:tcPr marL="0" marR="0" marT="0" marB="0" anchor="ctr">
                    <a:solidFill>
                      <a:srgbClr val="E8EAF1"/>
                    </a:solidFill>
                  </a:tcPr>
                </a:tc>
                <a:tc>
                  <a:txBody>
                    <a:bodyPr/>
                    <a:lstStyle/>
                    <a:p>
                      <a:r>
                        <a:rPr lang="en-US" sz="650" dirty="0">
                          <a:solidFill>
                            <a:schemeClr val="tx1"/>
                          </a:solidFill>
                          <a:latin typeface="+mj-lt"/>
                        </a:rPr>
                        <a:t>Internal assessment planned to assess impact of this ask by Ofgem to provide an assessment that covers everything that could impact </a:t>
                      </a:r>
                      <a:r>
                        <a:rPr lang="en-US" sz="650" dirty="0" err="1">
                          <a:solidFill>
                            <a:schemeClr val="tx1"/>
                          </a:solidFill>
                          <a:latin typeface="+mj-lt"/>
                        </a:rPr>
                        <a:t>Xoserve</a:t>
                      </a:r>
                      <a:endParaRPr lang="en-US"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18/07/21</a:t>
                      </a:r>
                    </a:p>
                  </a:txBody>
                  <a:tcPr marL="0" marR="0" marT="0" marB="0" anchor="ctr">
                    <a:solidFill>
                      <a:srgbClr val="E8EAF1"/>
                    </a:solidFill>
                  </a:tcPr>
                </a:tc>
                <a:extLst>
                  <a:ext uri="{0D108BD9-81ED-4DB2-BD59-A6C34878D82A}">
                    <a16:rowId xmlns:a16="http://schemas.microsoft.com/office/drawing/2014/main" val="2665495711"/>
                  </a:ext>
                </a:extLst>
              </a:tr>
              <a:tr h="938872">
                <a:tc>
                  <a:txBody>
                    <a:bodyPr/>
                    <a:lstStyle/>
                    <a:p>
                      <a:pPr algn="ctr" fontAlgn="ctr"/>
                      <a:r>
                        <a:rPr lang="en-GB" sz="650" b="1" i="0" u="none" strike="noStrike" dirty="0">
                          <a:solidFill>
                            <a:schemeClr val="tx1"/>
                          </a:solidFill>
                          <a:effectLst/>
                          <a:latin typeface="+mj-lt"/>
                        </a:rPr>
                        <a:t>55513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01/08/21</a:t>
                      </a:r>
                    </a:p>
                  </a:txBody>
                  <a:tcPr marL="0" marR="0" marT="0" marB="0" anchor="ctr">
                    <a:solidFill>
                      <a:srgbClr val="E8EAF1"/>
                    </a:solidFill>
                  </a:tcPr>
                </a:tc>
                <a:extLst>
                  <a:ext uri="{0D108BD9-81ED-4DB2-BD59-A6C34878D82A}">
                    <a16:rowId xmlns:a16="http://schemas.microsoft.com/office/drawing/2014/main" val="3293725042"/>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(2/3)</a:t>
            </a:r>
          </a:p>
        </p:txBody>
      </p:sp>
      <p:graphicFrame>
        <p:nvGraphicFramePr>
          <p:cNvPr id="4" name="Table 3">
            <a:extLst>
              <a:ext uri="{FF2B5EF4-FFF2-40B4-BE49-F238E27FC236}">
                <a16:creationId xmlns:a16="http://schemas.microsoft.com/office/drawing/2014/main" id="{57C52ECF-1B55-4B16-892F-A71B5F3341B9}"/>
              </a:ext>
            </a:extLst>
          </p:cNvPr>
          <p:cNvGraphicFramePr>
            <a:graphicFrameLocks noGrp="1"/>
          </p:cNvGraphicFramePr>
          <p:nvPr>
            <p:extLst>
              <p:ext uri="{D42A27DB-BD31-4B8C-83A1-F6EECF244321}">
                <p14:modId xmlns:p14="http://schemas.microsoft.com/office/powerpoint/2010/main" val="1494636598"/>
              </p:ext>
            </p:extLst>
          </p:nvPr>
        </p:nvGraphicFramePr>
        <p:xfrm>
          <a:off x="8403" y="534637"/>
          <a:ext cx="9127191" cy="4504038"/>
        </p:xfrm>
        <a:graphic>
          <a:graphicData uri="http://schemas.openxmlformats.org/drawingml/2006/table">
            <a:tbl>
              <a:tblPr firstRow="1" bandRow="1">
                <a:tableStyleId>{5C22544A-7EE6-4342-B048-85BDC9FD1C3A}</a:tableStyleId>
              </a:tblPr>
              <a:tblGrid>
                <a:gridCol w="402375">
                  <a:extLst>
                    <a:ext uri="{9D8B030D-6E8A-4147-A177-3AD203B41FA5}">
                      <a16:colId xmlns:a16="http://schemas.microsoft.com/office/drawing/2014/main" val="4143460512"/>
                    </a:ext>
                  </a:extLst>
                </a:gridCol>
                <a:gridCol w="186360">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27420">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909288">
                <a:tc>
                  <a:txBody>
                    <a:bodyPr/>
                    <a:lstStyle/>
                    <a:p>
                      <a:pPr algn="ctr" fontAlgn="ctr"/>
                      <a:r>
                        <a:rPr lang="en-GB" sz="650" b="1" i="0" u="none" strike="noStrike" dirty="0">
                          <a:solidFill>
                            <a:schemeClr val="tx1"/>
                          </a:solidFill>
                          <a:effectLst/>
                          <a:latin typeface="+mj-lt"/>
                        </a:rPr>
                        <a:t>61894</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E8EAF1"/>
                    </a:solidFill>
                  </a:tcPr>
                </a:tc>
                <a:tc>
                  <a:txBody>
                    <a:bodyPr/>
                    <a:lstStyle/>
                    <a:p>
                      <a:r>
                        <a:rPr lang="en-US" sz="650" dirty="0">
                          <a:solidFill>
                            <a:schemeClr val="tx1"/>
                          </a:solidFill>
                          <a:latin typeface="+mj-lt"/>
                        </a:rPr>
                        <a:t>CRD072 still under discussion. SI/DCC intention is to discuss and close out as part of </a:t>
                      </a:r>
                      <a:r>
                        <a:rPr lang="en-US" sz="650" dirty="0" err="1">
                          <a:solidFill>
                            <a:schemeClr val="tx1"/>
                          </a:solidFill>
                          <a:latin typeface="+mj-lt"/>
                        </a:rPr>
                        <a:t>finalising</a:t>
                      </a:r>
                      <a:r>
                        <a:rPr lang="en-US" sz="650" dirty="0">
                          <a:solidFill>
                            <a:schemeClr val="tx1"/>
                          </a:solidFill>
                          <a:latin typeface="+mj-lt"/>
                        </a:rPr>
                        <a:t> SM requirements over next two weeks</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ea typeface="+mn-ea"/>
                          <a:cs typeface="+mn-cs"/>
                        </a:rPr>
                        <a:t>30/07/21</a:t>
                      </a:r>
                    </a:p>
                  </a:txBody>
                  <a:tcPr marL="0" marR="0" marT="0" marB="0" anchor="ctr">
                    <a:solidFill>
                      <a:srgbClr val="E8EAF1"/>
                    </a:solidFill>
                  </a:tcPr>
                </a:tc>
                <a:extLst>
                  <a:ext uri="{0D108BD9-81ED-4DB2-BD59-A6C34878D82A}">
                    <a16:rowId xmlns:a16="http://schemas.microsoft.com/office/drawing/2014/main" val="3293725042"/>
                  </a:ext>
                </a:extLst>
              </a:tr>
              <a:tr h="423595">
                <a:tc>
                  <a:txBody>
                    <a:bodyPr/>
                    <a:lstStyle/>
                    <a:p>
                      <a:pPr algn="ctr" fontAlgn="ctr"/>
                      <a:r>
                        <a:rPr lang="en-GB" sz="650" b="1" i="0" u="none" strike="noStrike" dirty="0">
                          <a:solidFill>
                            <a:schemeClr val="tx1"/>
                          </a:solidFill>
                          <a:effectLst/>
                          <a:latin typeface="+mj-lt"/>
                        </a:rPr>
                        <a:t>65156</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E8EAF1"/>
                    </a:solidFill>
                  </a:tcPr>
                </a:tc>
                <a:tc>
                  <a:txBody>
                    <a:bodyPr/>
                    <a:lstStyle/>
                    <a:p>
                      <a:r>
                        <a:rPr lang="en-US" sz="650" dirty="0">
                          <a:solidFill>
                            <a:schemeClr val="tx1"/>
                          </a:solidFill>
                          <a:latin typeface="+mj-lt"/>
                        </a:rPr>
                        <a:t>Internal discussions are ongoing within Ofgem to define the scope of this Change Freeze</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110902075"/>
                  </a:ext>
                </a:extLst>
              </a:tr>
              <a:tr h="1591253">
                <a:tc>
                  <a:txBody>
                    <a:bodyPr/>
                    <a:lstStyle/>
                    <a:p>
                      <a:pPr algn="ctr" fontAlgn="ctr"/>
                      <a:r>
                        <a:rPr lang="en-GB" sz="650" b="1" i="0" u="none" strike="noStrike" dirty="0">
                          <a:solidFill>
                            <a:schemeClr val="tx1"/>
                          </a:solidFill>
                          <a:effectLst/>
                          <a:latin typeface="+mj-lt"/>
                        </a:rPr>
                        <a:t>64002</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Continues to be monitored, remains a low exposure at this point</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30/06/22</a:t>
                      </a:r>
                    </a:p>
                  </a:txBody>
                  <a:tcPr marL="0" marR="0" marT="0" marB="0" anchor="ctr">
                    <a:solidFill>
                      <a:srgbClr val="E8EAF1"/>
                    </a:solidFill>
                  </a:tcPr>
                </a:tc>
                <a:extLst>
                  <a:ext uri="{0D108BD9-81ED-4DB2-BD59-A6C34878D82A}">
                    <a16:rowId xmlns:a16="http://schemas.microsoft.com/office/drawing/2014/main" val="261756932"/>
                  </a:ext>
                </a:extLst>
              </a:tr>
              <a:tr h="62624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65244</a:t>
                      </a:r>
                    </a:p>
                  </a:txBody>
                  <a:tcPr marL="6350" marR="6350" marT="635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DMLR Cycle 2 schedule will have to be changed at very short notice As the SI as not following the transition runbook for LR testing, and are planning to review / revise the plan as LR Cycle 1 progresses leading to very short notice changes, with potential resource conflicts and additional work to bring transition runbook into line</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Request DMLR Cycle 2 stage 1 plan at the end of cycle 1 stage 1</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SI have advised that the cycle 2  Stage 1 schedule will be issued on 18/06. Risk remains as cycle 1 schedule amended with 1 days notice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25/06/21</a:t>
                      </a:r>
                    </a:p>
                  </a:txBody>
                  <a:tcPr marL="0" marR="0" marT="0" marB="0" anchor="ctr">
                    <a:solidFill>
                      <a:srgbClr val="E8EAF1"/>
                    </a:solidFill>
                  </a:tcPr>
                </a:tc>
                <a:extLst>
                  <a:ext uri="{0D108BD9-81ED-4DB2-BD59-A6C34878D82A}">
                    <a16:rowId xmlns:a16="http://schemas.microsoft.com/office/drawing/2014/main" val="3107529772"/>
                  </a:ext>
                </a:extLst>
              </a:tr>
              <a:tr h="626241">
                <a:tc>
                  <a:txBody>
                    <a:bodyPr/>
                    <a:lstStyle/>
                    <a:p>
                      <a:pPr algn="ctr" fontAlgn="ctr"/>
                      <a:r>
                        <a:rPr lang="en-GB" sz="650" b="1" i="0" u="none" strike="noStrike" dirty="0">
                          <a:solidFill>
                            <a:schemeClr val="tx1"/>
                          </a:solidFill>
                          <a:effectLst/>
                          <a:latin typeface="+mj-lt"/>
                          <a:ea typeface="+mn-ea"/>
                          <a:cs typeface="+mn-cs"/>
                        </a:rPr>
                        <a:t>55549</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that the approval of the CSS Physical Design does not take into consideration the complete E2E impacts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because the CSS design is solely focused on the core CSS and primary interactions with CSS. Leading to an inaccurate critical path being followed for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subsequent downstream delays to the delivery timeline.</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Raise with Ofgem to identify owner/RACI </a:t>
                      </a:r>
                    </a:p>
                    <a:p>
                      <a:pPr algn="l" fontAlgn="ctr"/>
                      <a:r>
                        <a:rPr lang="en-US" sz="650" b="0" i="0" u="none" strike="noStrike" kern="1200" dirty="0">
                          <a:solidFill>
                            <a:schemeClr val="tx1"/>
                          </a:solidFill>
                          <a:effectLst/>
                          <a:latin typeface="+mj-lt"/>
                          <a:ea typeface="+mn-ea"/>
                          <a:cs typeface="+mn-cs"/>
                        </a:rPr>
                        <a:t>2. E2E CSS design needs to be in place involving all components/systems/interactions which needs to be form the architectural baseline that the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is governed against.</a:t>
                      </a:r>
                    </a:p>
                  </a:txBody>
                  <a:tcPr marL="0" marR="0" marT="0" marB="0" anchor="ctr">
                    <a:solidFill>
                      <a:srgbClr val="E8EAF1"/>
                    </a:solidFill>
                  </a:tcPr>
                </a:tc>
                <a:tc>
                  <a:txBody>
                    <a:bodyPr/>
                    <a:lstStyle/>
                    <a:p>
                      <a:pPr algn="l" rtl="0" fontAlgn="ctr"/>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lvl="0" algn="ctr">
                        <a:buNone/>
                      </a:pPr>
                      <a:r>
                        <a:rPr lang="en-GB" sz="650" b="0" i="0" u="none" strike="noStrike" dirty="0">
                          <a:solidFill>
                            <a:schemeClr val="tx1"/>
                          </a:solidFill>
                          <a:effectLst/>
                          <a:latin typeface="+mj-lt"/>
                        </a:rPr>
                        <a:t>01/08/21</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extLst>
                  <a:ext uri="{0D108BD9-81ED-4DB2-BD59-A6C34878D82A}">
                    <a16:rowId xmlns:a16="http://schemas.microsoft.com/office/drawing/2014/main" val="501596220"/>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r>
              <a:rPr lang="en-GB" dirty="0"/>
              <a:t>Key Programme Risks (3/3)</a:t>
            </a:r>
          </a:p>
        </p:txBody>
      </p:sp>
      <p:graphicFrame>
        <p:nvGraphicFramePr>
          <p:cNvPr id="5" name="Table 4">
            <a:extLst>
              <a:ext uri="{FF2B5EF4-FFF2-40B4-BE49-F238E27FC236}">
                <a16:creationId xmlns:a16="http://schemas.microsoft.com/office/drawing/2014/main" id="{984740BE-9D6C-4A7F-8393-947589E0CA6B}"/>
              </a:ext>
            </a:extLst>
          </p:cNvPr>
          <p:cNvGraphicFramePr>
            <a:graphicFrameLocks noGrp="1"/>
          </p:cNvGraphicFramePr>
          <p:nvPr>
            <p:extLst>
              <p:ext uri="{D42A27DB-BD31-4B8C-83A1-F6EECF244321}">
                <p14:modId xmlns:p14="http://schemas.microsoft.com/office/powerpoint/2010/main" val="1554568628"/>
              </p:ext>
            </p:extLst>
          </p:nvPr>
        </p:nvGraphicFramePr>
        <p:xfrm>
          <a:off x="16808" y="714044"/>
          <a:ext cx="9127191" cy="3561439"/>
        </p:xfrm>
        <a:graphic>
          <a:graphicData uri="http://schemas.openxmlformats.org/drawingml/2006/table">
            <a:tbl>
              <a:tblPr firstRow="1" bandRow="1">
                <a:tableStyleId>{5C22544A-7EE6-4342-B048-85BDC9FD1C3A}</a:tableStyleId>
              </a:tblPr>
              <a:tblGrid>
                <a:gridCol w="334418">
                  <a:extLst>
                    <a:ext uri="{9D8B030D-6E8A-4147-A177-3AD203B41FA5}">
                      <a16:colId xmlns:a16="http://schemas.microsoft.com/office/drawing/2014/main" val="4143460512"/>
                    </a:ext>
                  </a:extLst>
                </a:gridCol>
                <a:gridCol w="254317">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02097">
                <a:tc>
                  <a:txBody>
                    <a:bodyPr/>
                    <a:lstStyle/>
                    <a:p>
                      <a:pPr algn="ctr"/>
                      <a:r>
                        <a:rPr lang="en-GB" sz="700" dirty="0">
                          <a:solidFill>
                            <a:schemeClr val="tx1"/>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tx1"/>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tx1"/>
                          </a:solidFill>
                        </a:rPr>
                        <a:t>Resolution</a:t>
                      </a:r>
                    </a:p>
                    <a:p>
                      <a:pPr algn="ctr"/>
                      <a:r>
                        <a:rPr lang="en-GB" sz="700" dirty="0">
                          <a:solidFill>
                            <a:schemeClr val="tx1"/>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62922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50" dirty="0">
                          <a:solidFill>
                            <a:schemeClr val="tx1"/>
                          </a:solidFill>
                          <a:latin typeface="+mj-lt"/>
                        </a:rPr>
                        <a:t>Still awaiting confirmation from the SI that Ofgem have accepted this risk. This risk will be accepted once this is formally confirmed</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30/07/21</a:t>
                      </a:r>
                    </a:p>
                  </a:txBody>
                  <a:tcPr marL="0" marR="0" marT="0" marB="0" anchor="ctr">
                    <a:solidFill>
                      <a:srgbClr val="E8EAF1"/>
                    </a:solidFill>
                  </a:tcPr>
                </a:tc>
                <a:extLst>
                  <a:ext uri="{0D108BD9-81ED-4DB2-BD59-A6C34878D82A}">
                    <a16:rowId xmlns:a16="http://schemas.microsoft.com/office/drawing/2014/main" val="2191989643"/>
                  </a:ext>
                </a:extLst>
              </a:tr>
              <a:tr h="837529">
                <a:tc>
                  <a:txBody>
                    <a:bodyPr/>
                    <a:lstStyle/>
                    <a:p>
                      <a:pPr algn="ctr" fontAlgn="ctr"/>
                      <a:r>
                        <a:rPr lang="en-GB" sz="650" b="1" i="0" u="none" strike="noStrike" dirty="0">
                          <a:solidFill>
                            <a:schemeClr val="tx1"/>
                          </a:solidFill>
                          <a:effectLst/>
                          <a:latin typeface="+mj-lt"/>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The probability of this risk has been reduced. Recon CR is being </a:t>
                      </a:r>
                      <a:r>
                        <a:rPr lang="en-US" sz="650" b="0" i="0" u="none" strike="noStrike" dirty="0" err="1">
                          <a:solidFill>
                            <a:schemeClr val="tx1"/>
                          </a:solidFill>
                          <a:effectLst/>
                          <a:latin typeface="+mj-lt"/>
                        </a:rPr>
                        <a:t>IA'ed</a:t>
                      </a:r>
                      <a:r>
                        <a:rPr lang="en-US" sz="650" b="0" i="0" u="none" strike="noStrike" dirty="0">
                          <a:solidFill>
                            <a:schemeClr val="tx1"/>
                          </a:solidFill>
                          <a:effectLst/>
                          <a:latin typeface="+mj-lt"/>
                        </a:rPr>
                        <a:t>, the CR itself is not impacting Transition </a:t>
                      </a:r>
                      <a:r>
                        <a:rPr lang="en-US" sz="650" b="0" i="0" u="none" strike="noStrike" dirty="0" err="1">
                          <a:solidFill>
                            <a:schemeClr val="tx1"/>
                          </a:solidFill>
                          <a:effectLst/>
                          <a:latin typeface="+mj-lt"/>
                        </a:rPr>
                        <a:t>activites</a:t>
                      </a:r>
                      <a:r>
                        <a:rPr lang="en-US" sz="650" b="0" i="0" u="none" strike="noStrike" dirty="0">
                          <a:solidFill>
                            <a:schemeClr val="tx1"/>
                          </a:solidFill>
                          <a:effectLst/>
                          <a:latin typeface="+mj-lt"/>
                        </a:rPr>
                        <a:t>, however testing considerations need to be understood and assessed</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3293725042"/>
                  </a:ext>
                </a:extLst>
              </a:tr>
              <a:tr h="582743">
                <a:tc>
                  <a:txBody>
                    <a:bodyPr/>
                    <a:lstStyle/>
                    <a:p>
                      <a:pPr algn="ctr" fontAlgn="ctr"/>
                      <a:r>
                        <a:rPr lang="en-GB" sz="650" b="1" i="0" u="none" strike="noStrike" dirty="0">
                          <a:solidFill>
                            <a:schemeClr val="tx1"/>
                          </a:solidFill>
                          <a:effectLst/>
                          <a:latin typeface="+mj-lt"/>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No update on the data cleansing. However have this week challenged CR-D083 - new assumption NCA476 that data providers will be responsible for cleansing any data issues found during transition - as this responsibility is with data owners not data providers</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E8EAF1"/>
                    </a:solidFill>
                  </a:tcPr>
                </a:tc>
                <a:extLst>
                  <a:ext uri="{0D108BD9-81ED-4DB2-BD59-A6C34878D82A}">
                    <a16:rowId xmlns:a16="http://schemas.microsoft.com/office/drawing/2014/main" val="777935053"/>
                  </a:ext>
                </a:extLst>
              </a:tr>
              <a:tr h="459872">
                <a:tc>
                  <a:txBody>
                    <a:bodyPr/>
                    <a:lstStyle/>
                    <a:p>
                      <a:pPr algn="ctr" fontAlgn="ctr"/>
                      <a:r>
                        <a:rPr lang="en-GB" sz="650" b="1" i="0" u="none" strike="noStrike" dirty="0">
                          <a:solidFill>
                            <a:schemeClr val="tx1"/>
                          </a:solidFill>
                          <a:effectLst/>
                          <a:latin typeface="+mj-lt"/>
                        </a:rPr>
                        <a:t>65176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Runbook may not be properly tested because schedules to be used across test phases (DM LR / Transition testing) are being developed </a:t>
                      </a:r>
                      <a:r>
                        <a:rPr lang="en-US" sz="650" b="0" i="0" u="none" strike="noStrike" dirty="0" err="1">
                          <a:solidFill>
                            <a:schemeClr val="tx1"/>
                          </a:solidFill>
                          <a:effectLst/>
                          <a:latin typeface="+mj-lt"/>
                        </a:rPr>
                        <a:t>seperately</a:t>
                      </a:r>
                      <a:r>
                        <a:rPr lang="en-US" sz="650" b="0" i="0" u="none" strike="noStrike" dirty="0">
                          <a:solidFill>
                            <a:schemeClr val="tx1"/>
                          </a:solidFill>
                          <a:effectLst/>
                          <a:latin typeface="+mj-lt"/>
                        </a:rPr>
                        <a:t> leading to potential for discrepancies and for insights from one activity being missed by the other</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Liaise with the SI to ensure that all plans are aligned. </a:t>
                      </a:r>
                    </a:p>
                    <a:p>
                      <a:pPr algn="l" fontAlgn="ctr"/>
                      <a:r>
                        <a:rPr lang="en-US" sz="650" b="0" i="0" u="none" strike="noStrike" kern="1200" dirty="0">
                          <a:solidFill>
                            <a:schemeClr val="tx1"/>
                          </a:solidFill>
                          <a:effectLst/>
                          <a:latin typeface="+mj-lt"/>
                          <a:ea typeface="+mn-ea"/>
                          <a:cs typeface="+mn-cs"/>
                        </a:rPr>
                        <a:t>Request early sight of plans to ensure adequate review in advance</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Awaiting DM LR plans to compare against the latest issued Transition Test schedule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01/03/22</a:t>
                      </a:r>
                    </a:p>
                  </a:txBody>
                  <a:tcPr marL="0" marR="0" marT="0" marB="0" anchor="ctr">
                    <a:solidFill>
                      <a:srgbClr val="E8EAF1"/>
                    </a:solidFill>
                  </a:tcPr>
                </a:tc>
                <a:extLst>
                  <a:ext uri="{0D108BD9-81ED-4DB2-BD59-A6C34878D82A}">
                    <a16:rowId xmlns:a16="http://schemas.microsoft.com/office/drawing/2014/main" val="192879736"/>
                  </a:ext>
                </a:extLst>
              </a:tr>
              <a:tr h="629221">
                <a:tc>
                  <a:txBody>
                    <a:bodyPr/>
                    <a:lstStyle/>
                    <a:p>
                      <a:pPr algn="ctr" fontAlgn="ctr"/>
                      <a:r>
                        <a:rPr lang="en-GB" sz="650" b="1" i="0" u="none" strike="noStrike" kern="1200" dirty="0">
                          <a:solidFill>
                            <a:schemeClr val="tx1"/>
                          </a:solidFill>
                          <a:effectLst/>
                          <a:latin typeface="+mj-lt"/>
                          <a:ea typeface="+mn-ea"/>
                          <a:cs typeface="+mn-cs"/>
                        </a:rPr>
                        <a:t>65157</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risk that the catch up processing could impact transition timelines because the catch up processing is not being exercised/rehearsed during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Testing leading to impacts during actual Transition.</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Work with the SI to assess if this activity can be tested in advance of Transition</a:t>
                      </a:r>
                    </a:p>
                  </a:txBody>
                  <a:tcPr marL="0" marR="0" marT="0" marB="0" anchor="ctr">
                    <a:solidFill>
                      <a:srgbClr val="E8EAF1"/>
                    </a:solidFill>
                  </a:tcPr>
                </a:tc>
                <a:tc>
                  <a:txBody>
                    <a:bodyPr/>
                    <a:lstStyle/>
                    <a:p>
                      <a:r>
                        <a:rPr lang="en-US" sz="650" dirty="0">
                          <a:solidFill>
                            <a:schemeClr val="tx1"/>
                          </a:solidFill>
                          <a:latin typeface="+mj-lt"/>
                        </a:rPr>
                        <a:t>This was discussed at the SI Transition Group on 16/06. The current expectation is that the approach will be landed in August, which still carries the risk that the held switch processing will not be tested during Transition and was raised by </a:t>
                      </a:r>
                      <a:r>
                        <a:rPr lang="en-US" sz="650" dirty="0" err="1">
                          <a:solidFill>
                            <a:schemeClr val="tx1"/>
                          </a:solidFill>
                          <a:latin typeface="+mj-lt"/>
                        </a:rPr>
                        <a:t>Xoserve</a:t>
                      </a:r>
                      <a:r>
                        <a:rPr lang="en-US" sz="650" dirty="0">
                          <a:solidFill>
                            <a:schemeClr val="tx1"/>
                          </a:solidFill>
                          <a:latin typeface="+mj-lt"/>
                        </a:rPr>
                        <a:t> at the call</a:t>
                      </a:r>
                      <a:endParaRPr lang="en-GB" sz="650" dirty="0">
                        <a:solidFill>
                          <a:schemeClr val="tx1"/>
                        </a:solidFill>
                        <a:latin typeface="+mj-lt"/>
                      </a:endParaRPr>
                    </a:p>
                  </a:txBody>
                  <a:tcPr marL="36000" marR="36000" marT="36000" marB="36000" anchor="ctr">
                    <a:solidFill>
                      <a:srgbClr val="E8EAF1"/>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3488810272"/>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5" name="Picture 4">
            <a:extLst>
              <a:ext uri="{FF2B5EF4-FFF2-40B4-BE49-F238E27FC236}">
                <a16:creationId xmlns:a16="http://schemas.microsoft.com/office/drawing/2014/main" id="{F9C71857-F112-4815-88EC-A8A30F323BA8}"/>
              </a:ext>
            </a:extLst>
          </p:cNvPr>
          <p:cNvPicPr>
            <a:picLocks/>
          </p:cNvPicPr>
          <p:nvPr/>
        </p:nvPicPr>
        <p:blipFill>
          <a:blip r:embed="rId3"/>
          <a:stretch>
            <a:fillRect/>
          </a:stretch>
        </p:blipFill>
        <p:spPr>
          <a:xfrm>
            <a:off x="305719" y="428239"/>
            <a:ext cx="8532559" cy="4466490"/>
          </a:xfrm>
          <a:prstGeom prst="rect">
            <a:avLst/>
          </a:prstGeom>
          <a:solidFill>
            <a:scrgbClr r="0" g="0" b="0"/>
          </a:solidFill>
        </p:spPr>
      </p:pic>
    </p:spTree>
    <p:extLst>
      <p:ext uri="{BB962C8B-B14F-4D97-AF65-F5344CB8AC3E}">
        <p14:creationId xmlns:p14="http://schemas.microsoft.com/office/powerpoint/2010/main" val="50442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5" name="Table 4">
            <a:extLst>
              <a:ext uri="{FF2B5EF4-FFF2-40B4-BE49-F238E27FC236}">
                <a16:creationId xmlns:a16="http://schemas.microsoft.com/office/drawing/2014/main" id="{0E02A1C0-4253-46FB-8FDF-461B42F9CDCD}"/>
              </a:ext>
            </a:extLst>
          </p:cNvPr>
          <p:cNvGraphicFramePr>
            <a:graphicFrameLocks noGrp="1"/>
          </p:cNvGraphicFramePr>
          <p:nvPr>
            <p:extLst>
              <p:ext uri="{D42A27DB-BD31-4B8C-83A1-F6EECF244321}">
                <p14:modId xmlns:p14="http://schemas.microsoft.com/office/powerpoint/2010/main" val="2236512106"/>
              </p:ext>
            </p:extLst>
          </p:nvPr>
        </p:nvGraphicFramePr>
        <p:xfrm>
          <a:off x="109002" y="556898"/>
          <a:ext cx="8786717" cy="4238074"/>
        </p:xfrm>
        <a:graphic>
          <a:graphicData uri="http://schemas.openxmlformats.org/drawingml/2006/table">
            <a:tbl>
              <a:tblPr firstRow="1" bandRow="1">
                <a:tableStyleId>{5C22544A-7EE6-4342-B048-85BDC9FD1C3A}</a:tableStyleId>
              </a:tblPr>
              <a:tblGrid>
                <a:gridCol w="4338592">
                  <a:extLst>
                    <a:ext uri="{9D8B030D-6E8A-4147-A177-3AD203B41FA5}">
                      <a16:colId xmlns:a16="http://schemas.microsoft.com/office/drawing/2014/main" val="997061046"/>
                    </a:ext>
                  </a:extLst>
                </a:gridCol>
                <a:gridCol w="556103">
                  <a:extLst>
                    <a:ext uri="{9D8B030D-6E8A-4147-A177-3AD203B41FA5}">
                      <a16:colId xmlns:a16="http://schemas.microsoft.com/office/drawing/2014/main" val="2723771934"/>
                    </a:ext>
                  </a:extLst>
                </a:gridCol>
                <a:gridCol w="1154751">
                  <a:extLst>
                    <a:ext uri="{9D8B030D-6E8A-4147-A177-3AD203B41FA5}">
                      <a16:colId xmlns:a16="http://schemas.microsoft.com/office/drawing/2014/main" val="3830117845"/>
                    </a:ext>
                  </a:extLst>
                </a:gridCol>
                <a:gridCol w="979927">
                  <a:extLst>
                    <a:ext uri="{9D8B030D-6E8A-4147-A177-3AD203B41FA5}">
                      <a16:colId xmlns:a16="http://schemas.microsoft.com/office/drawing/2014/main" val="194189712"/>
                    </a:ext>
                  </a:extLst>
                </a:gridCol>
                <a:gridCol w="1757344">
                  <a:extLst>
                    <a:ext uri="{9D8B030D-6E8A-4147-A177-3AD203B41FA5}">
                      <a16:colId xmlns:a16="http://schemas.microsoft.com/office/drawing/2014/main" val="3065248341"/>
                    </a:ext>
                  </a:extLst>
                </a:gridCol>
              </a:tblGrid>
              <a:tr h="257146">
                <a:tc>
                  <a:txBody>
                    <a:bodyPr/>
                    <a:lstStyle/>
                    <a:p>
                      <a:pPr algn="l" rtl="0" fontAlgn="ctr"/>
                      <a:r>
                        <a:rPr lang="en-GB" sz="700" b="1" i="0" u="none" strike="noStrike" dirty="0">
                          <a:solidFill>
                            <a:srgbClr val="FFFFFF"/>
                          </a:solidFill>
                          <a:effectLst/>
                          <a:latin typeface="+mj-lt"/>
                          <a:cs typeface="Arial" panose="020B0604020202020204" pitchFamily="34" charset="0"/>
                        </a:rPr>
                        <a:t>CR Name</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CR Ref</a:t>
                      </a:r>
                    </a:p>
                  </a:txBody>
                  <a:tcPr marL="4763" marR="4763" marT="4330" marB="0" anchor="ctr">
                    <a:lnB w="38100" cmpd="sng">
                      <a:noFill/>
                    </a:lnB>
                  </a:tcPr>
                </a:tc>
                <a:tc>
                  <a:txBody>
                    <a:bodyPr/>
                    <a:lstStyle/>
                    <a:p>
                      <a:pPr algn="l" rtl="0" fontAlgn="ctr"/>
                      <a:r>
                        <a:rPr lang="en-US" sz="700" b="1" i="0" u="none" strike="noStrike" dirty="0">
                          <a:solidFill>
                            <a:srgbClr val="FFFFFF"/>
                          </a:solidFill>
                          <a:effectLst/>
                          <a:latin typeface="+mj-lt"/>
                          <a:cs typeface="Arial" panose="020B0604020202020204" pitchFamily="34" charset="0"/>
                        </a:rPr>
                        <a:t>High Level Cost IA Cost</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Date Raised</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Status</a:t>
                      </a:r>
                    </a:p>
                  </a:txBody>
                  <a:tcPr marL="4763" marR="4763" marT="4330" marB="0" anchor="ctr">
                    <a:lnB w="38100" cmpd="sng">
                      <a:noFill/>
                    </a:lnB>
                  </a:tcPr>
                </a:tc>
                <a:extLst>
                  <a:ext uri="{0D108BD9-81ED-4DB2-BD59-A6C34878D82A}">
                    <a16:rowId xmlns:a16="http://schemas.microsoft.com/office/drawing/2014/main" val="4029148686"/>
                  </a:ext>
                </a:extLst>
              </a:tr>
              <a:tr h="117712">
                <a:tc>
                  <a:txBody>
                    <a:bodyPr/>
                    <a:lstStyle/>
                    <a:p>
                      <a:pPr algn="l" fontAlgn="t"/>
                      <a:r>
                        <a:rPr lang="en-GB" sz="7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27814">
                <a:tc>
                  <a:txBody>
                    <a:bodyPr/>
                    <a:lstStyle/>
                    <a:p>
                      <a:pPr algn="l" fontAlgn="t"/>
                      <a:r>
                        <a:rPr lang="en-US" sz="700" b="0" i="0" u="none" strike="noStrike" dirty="0">
                          <a:solidFill>
                            <a:srgbClr val="000000"/>
                          </a:solidFill>
                          <a:effectLst/>
                          <a:latin typeface="+mj-lt"/>
                        </a:rPr>
                        <a:t>Updates to the CSS Physical Interface Design (</a:t>
                      </a:r>
                      <a:r>
                        <a:rPr lang="en-US" sz="700" b="0" i="0" u="none" strike="noStrike" dirty="0" err="1">
                          <a:solidFill>
                            <a:srgbClr val="000000"/>
                          </a:solidFill>
                          <a:effectLst/>
                          <a:latin typeface="+mj-lt"/>
                        </a:rPr>
                        <a:t>PhID</a:t>
                      </a:r>
                      <a:r>
                        <a:rPr lang="en-US" sz="7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27814">
                <a:tc>
                  <a:txBody>
                    <a:bodyPr/>
                    <a:lstStyle/>
                    <a:p>
                      <a:pPr algn="l" fontAlgn="t"/>
                      <a:r>
                        <a:rPr lang="en-GB" sz="7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27814">
                <a:tc>
                  <a:txBody>
                    <a:bodyPr/>
                    <a:lstStyle/>
                    <a:p>
                      <a:pPr algn="l" fontAlgn="t"/>
                      <a:r>
                        <a:rPr lang="en-US" sz="700" b="0" i="0" u="none" strike="noStrike" dirty="0" err="1">
                          <a:solidFill>
                            <a:srgbClr val="000000"/>
                          </a:solidFill>
                          <a:effectLst/>
                          <a:latin typeface="+mj-lt"/>
                        </a:rPr>
                        <a:t>Provide_CSS_RegistrationID_to_PUI_and_LPs</a:t>
                      </a:r>
                      <a:endParaRPr lang="en-US" sz="7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27814">
                <a:tc>
                  <a:txBody>
                    <a:bodyPr/>
                    <a:lstStyle/>
                    <a:p>
                      <a:pPr algn="l" fontAlgn="t"/>
                      <a:r>
                        <a:rPr lang="en-US" sz="700" b="0" i="0" u="none" strike="noStrike" dirty="0" err="1">
                          <a:solidFill>
                            <a:srgbClr val="000000"/>
                          </a:solidFill>
                          <a:effectLst/>
                          <a:latin typeface="+mj-lt"/>
                        </a:rPr>
                        <a:t>Licence</a:t>
                      </a:r>
                      <a:r>
                        <a:rPr lang="en-US" sz="700" b="0" i="0" u="none" strike="noStrike" dirty="0">
                          <a:solidFill>
                            <a:srgbClr val="000000"/>
                          </a:solidFill>
                          <a:effectLst/>
                          <a:latin typeface="+mj-lt"/>
                        </a:rPr>
                        <a:t>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27814">
                <a:tc>
                  <a:txBody>
                    <a:bodyPr/>
                    <a:lstStyle/>
                    <a:p>
                      <a:pPr algn="l" fontAlgn="t"/>
                      <a:r>
                        <a:rPr lang="en-US" sz="7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dirty="0">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27814">
                <a:tc>
                  <a:txBody>
                    <a:bodyPr/>
                    <a:lstStyle/>
                    <a:p>
                      <a:pPr algn="l" fontAlgn="t"/>
                      <a:r>
                        <a:rPr lang="en-US" sz="700" b="0" i="0" u="none" strike="noStrike" dirty="0">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28751">
                <a:tc>
                  <a:txBody>
                    <a:bodyPr/>
                    <a:lstStyle/>
                    <a:p>
                      <a:pPr algn="l" fontAlgn="t"/>
                      <a:r>
                        <a:rPr lang="en-US" sz="7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27814">
                <a:tc>
                  <a:txBody>
                    <a:bodyPr/>
                    <a:lstStyle/>
                    <a:p>
                      <a:pPr algn="l" fontAlgn="b"/>
                      <a:r>
                        <a:rPr lang="en-GB" sz="7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27814">
                <a:tc>
                  <a:txBody>
                    <a:bodyPr/>
                    <a:lstStyle/>
                    <a:p>
                      <a:pPr algn="l" fontAlgn="b"/>
                      <a:r>
                        <a:rPr lang="en-US" sz="700" b="0" i="0" u="none" strike="noStrike" dirty="0">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50366">
                <a:tc>
                  <a:txBody>
                    <a:bodyPr/>
                    <a:lstStyle/>
                    <a:p>
                      <a:pPr algn="l" fontAlgn="b"/>
                      <a:r>
                        <a:rPr lang="en-US" sz="700" b="0" i="0" u="none" strike="noStrike">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27814">
                <a:tc>
                  <a:txBody>
                    <a:bodyPr/>
                    <a:lstStyle/>
                    <a:p>
                      <a:pPr algn="l" fontAlgn="b"/>
                      <a:r>
                        <a:rPr lang="en-GB" sz="7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27814">
                <a:tc>
                  <a:txBody>
                    <a:bodyPr/>
                    <a:lstStyle/>
                    <a:p>
                      <a:pPr algn="l" fontAlgn="b"/>
                      <a:r>
                        <a:rPr lang="en-US" sz="7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27814">
                <a:tc>
                  <a:txBody>
                    <a:bodyPr/>
                    <a:lstStyle/>
                    <a:p>
                      <a:pPr algn="l" fontAlgn="b"/>
                      <a:r>
                        <a:rPr lang="fr-FR" sz="7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27814">
                <a:tc>
                  <a:txBody>
                    <a:bodyPr/>
                    <a:lstStyle/>
                    <a:p>
                      <a:pPr algn="l" fontAlgn="b"/>
                      <a:r>
                        <a:rPr lang="en-GB" sz="7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25237">
                <a:tc>
                  <a:txBody>
                    <a:bodyPr/>
                    <a:lstStyle/>
                    <a:p>
                      <a:pPr algn="l" fontAlgn="b"/>
                      <a:r>
                        <a:rPr lang="en-US" sz="700" b="0" i="0" u="none" strike="noStrike">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27814">
                <a:tc>
                  <a:txBody>
                    <a:bodyPr/>
                    <a:lstStyle/>
                    <a:p>
                      <a:pPr algn="l" fontAlgn="b"/>
                      <a:r>
                        <a:rPr lang="en-US" sz="700" b="0" i="0" u="none" strike="noStrike">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27814">
                <a:tc>
                  <a:txBody>
                    <a:bodyPr/>
                    <a:lstStyle/>
                    <a:p>
                      <a:pPr algn="l" fontAlgn="b"/>
                      <a:r>
                        <a:rPr lang="en-GB" sz="700" b="0" i="0" u="none" strike="noStrike">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27814">
                <a:tc>
                  <a:txBody>
                    <a:bodyPr/>
                    <a:lstStyle/>
                    <a:p>
                      <a:pPr algn="l" fontAlgn="b"/>
                      <a:r>
                        <a:rPr lang="en-GB" sz="7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27814">
                <a:tc>
                  <a:txBody>
                    <a:bodyPr/>
                    <a:lstStyle/>
                    <a:p>
                      <a:pPr algn="l" fontAlgn="b"/>
                      <a:r>
                        <a:rPr lang="en-GB" sz="7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28751">
                <a:tc>
                  <a:txBody>
                    <a:bodyPr/>
                    <a:lstStyle/>
                    <a:p>
                      <a:pPr algn="l" fontAlgn="b"/>
                      <a:r>
                        <a:rPr lang="en-US" sz="7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8386">
                <a:tc>
                  <a:txBody>
                    <a:bodyPr/>
                    <a:lstStyle/>
                    <a:p>
                      <a:pPr algn="l" fontAlgn="b"/>
                      <a:r>
                        <a:rPr lang="en-US" sz="700" b="0" i="0" u="none" strike="noStrike">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203571">
                <a:tc>
                  <a:txBody>
                    <a:bodyPr/>
                    <a:lstStyle/>
                    <a:p>
                      <a:pPr algn="l" fontAlgn="b"/>
                      <a:r>
                        <a:rPr lang="en-US" sz="700" b="0" i="0" u="none" strike="noStrike">
                          <a:solidFill>
                            <a:srgbClr val="000000"/>
                          </a:solidFill>
                          <a:effectLst/>
                          <a:latin typeface="+mj-lt"/>
                        </a:rPr>
                        <a:t>Amend the Transition Testing Milestones TR210 &amp; TR220 for PUI Production Data Cuts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27814">
                <a:tc>
                  <a:txBody>
                    <a:bodyPr/>
                    <a:lstStyle/>
                    <a:p>
                      <a:pPr algn="l" fontAlgn="b"/>
                      <a:r>
                        <a:rPr lang="en-US" sz="700" b="0" i="0" u="none" strike="noStrike">
                          <a:solidFill>
                            <a:srgbClr val="000000"/>
                          </a:solidFill>
                          <a:effectLst/>
                          <a:latin typeface="+mj-lt"/>
                        </a:rPr>
                        <a:t>Increase Cadence of Data cuts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CR-D080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£24,600.00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10/05/2021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127814">
                <a:tc>
                  <a:txBody>
                    <a:bodyPr/>
                    <a:lstStyle/>
                    <a:p>
                      <a:pPr algn="l" fontAlgn="b"/>
                      <a:r>
                        <a:rPr lang="en-US" sz="700" b="0" i="0" u="none" strike="noStrike">
                          <a:solidFill>
                            <a:srgbClr val="000000"/>
                          </a:solidFill>
                          <a:effectLst/>
                          <a:latin typeface="+mj-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228751">
                <a:tc>
                  <a:txBody>
                    <a:bodyPr/>
                    <a:lstStyle/>
                    <a:p>
                      <a:pPr algn="l" fontAlgn="b"/>
                      <a:r>
                        <a:rPr lang="en-US" sz="700" b="0" i="0" u="none" strike="noStrike">
                          <a:solidFill>
                            <a:srgbClr val="000000"/>
                          </a:solidFill>
                          <a:effectLst/>
                          <a:latin typeface="+mj-lt"/>
                        </a:rPr>
                        <a:t>Request for an additional Data Reconciliation Activity at the end of DMT Live Rehearsal Cycle 2 v0.2</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£76,000.00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3134554"/>
                  </a:ext>
                </a:extLst>
              </a:tr>
              <a:tr h="228751">
                <a:tc>
                  <a:txBody>
                    <a:bodyPr/>
                    <a:lstStyle/>
                    <a:p>
                      <a:pPr algn="l" fontAlgn="b"/>
                      <a:r>
                        <a:rPr lang="en-US" sz="700" b="0" i="0" u="none" strike="noStrike" dirty="0">
                          <a:solidFill>
                            <a:srgbClr val="000000"/>
                          </a:solidFill>
                          <a:effectLst/>
                          <a:latin typeface="+mj-lt"/>
                        </a:rPr>
                        <a:t>Update to UIT E2E Plan and Artefacts to incorporate the additional scope identified on the outcome of REL Gap Analysis v0.7</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dirty="0">
                          <a:solidFill>
                            <a:srgbClr val="000000"/>
                          </a:solidFill>
                          <a:effectLst/>
                          <a:latin typeface="+mj-lt"/>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0959647"/>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7" ma:contentTypeDescription="Create a new document." ma:contentTypeScope="" ma:versionID="cb23e439608fa62b7d4e34d18c2a6014">
  <xsd:schema xmlns:xsd="http://www.w3.org/2001/XMLSchema" xmlns:xs="http://www.w3.org/2001/XMLSchema" xmlns:p="http://schemas.microsoft.com/office/2006/metadata/properties" xmlns:ns2="11f1cc19-a6a2-4477-822b-8358f9edc374" xmlns:ns3="103fba77-31dd-4780-83f9-c54f26c3a260" targetNamespace="http://schemas.microsoft.com/office/2006/metadata/properties" ma:root="true" ma:fieldsID="8f8e5271f7d152bbf69cc47d21b266bc" ns2:_="" ns3:_="">
    <xsd:import namespace="11f1cc19-a6a2-4477-822b-8358f9edc374"/>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545E1A-EA83-463B-B744-ADE3D05E8049}">
  <ds:schemaRefs>
    <ds:schemaRef ds:uri="11f1cc19-a6a2-4477-822b-8358f9edc374"/>
    <ds:schemaRef ds:uri="http://purl.org/dc/dcmitype/"/>
    <ds:schemaRef ds:uri="http://schemas.microsoft.com/office/infopath/2007/PartnerControls"/>
    <ds:schemaRef ds:uri="http://purl.org/dc/terms/"/>
    <ds:schemaRef ds:uri="http://www.w3.org/XML/1998/namespace"/>
    <ds:schemaRef ds:uri="http://purl.org/dc/elements/1.1/"/>
    <ds:schemaRef ds:uri="http://schemas.microsoft.com/office/2006/documentManagement/types"/>
    <ds:schemaRef ds:uri="http://schemas.openxmlformats.org/package/2006/metadata/core-properties"/>
    <ds:schemaRef ds:uri="103fba77-31dd-4780-83f9-c54f26c3a260"/>
    <ds:schemaRef ds:uri="http://schemas.microsoft.com/office/2006/metadata/properties"/>
  </ds:schemaRefs>
</ds:datastoreItem>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13E71FBE-77FE-4075-8E6D-ABCC0F0C1C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1cc19-a6a2-4477-822b-8358f9edc374"/>
    <ds:schemaRef ds:uri="103fba77-31dd-4780-83f9-c54f26c3a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6892</TotalTime>
  <Words>3675</Words>
  <Application>Microsoft Office PowerPoint</Application>
  <PresentationFormat>On-screen Show (16:9)</PresentationFormat>
  <Paragraphs>631</Paragraphs>
  <Slides>11</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MS PGothic</vt:lpstr>
      <vt:lpstr>Arial</vt:lpstr>
      <vt:lpstr>Calibri</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(1/3)</vt:lpstr>
      <vt:lpstr>Key Programme Risks (2/3)</vt:lpstr>
      <vt:lpstr>Key Programme Risks (3/3)</vt:lpstr>
      <vt:lpstr>PowerPoint Presentation</vt:lpstr>
      <vt:lpstr>Switching Programme CR Position – CRs impacting Xoserve</vt:lpstr>
      <vt:lpstr>Switching Programme CR Position – CRs not impacting Xoserve </vt:lpstr>
      <vt:lpstr>Switching Programme CR Position – CRs not impacting Xoserve </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Rachel Taggart</cp:lastModifiedBy>
  <cp:revision>38</cp:revision>
  <cp:lastPrinted>2019-12-17T14:02:10Z</cp:lastPrinted>
  <dcterms:created xsi:type="dcterms:W3CDTF">2011-09-20T14:58:41Z</dcterms:created>
  <dcterms:modified xsi:type="dcterms:W3CDTF">2021-06-28T16:05:42Z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