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06" r:id="rId6"/>
    <p:sldId id="304" r:id="rId7"/>
    <p:sldId id="303"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FCBC55"/>
    <a:srgbClr val="84B8DA"/>
    <a:srgbClr val="1D3E61"/>
    <a:srgbClr val="56CF9E"/>
    <a:srgbClr val="6440A3"/>
    <a:srgbClr val="3E5AA8"/>
    <a:srgbClr val="40D1F5"/>
    <a:srgbClr val="D75733"/>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82095B-6DE7-6DAF-BF5D-404FFCBFF78F}" v="229" dt="2021-05-28T13:47:55.966"/>
    <p1510:client id="{7E072D8C-DB04-424A-B971-57B616CFD8AB}" v="4" dt="2021-05-27T16:58:50.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245" autoAdjust="0"/>
  </p:normalViewPr>
  <p:slideViewPr>
    <p:cSldViewPr>
      <p:cViewPr varScale="1">
        <p:scale>
          <a:sx n="102" d="100"/>
          <a:sy n="102" d="100"/>
        </p:scale>
        <p:origin x="114" y="6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F82095B-6DE7-6DAF-BF5D-404FFCBFF78F}"/>
    <pc:docChg chg="modSld">
      <pc:chgData name="" userId="" providerId="" clId="Web-{5F82095B-6DE7-6DAF-BF5D-404FFCBFF78F}" dt="2021-05-28T13:44:44.377" v="5" actId="20577"/>
      <pc:docMkLst>
        <pc:docMk/>
      </pc:docMkLst>
      <pc:sldChg chg="modSp">
        <pc:chgData name="" userId="" providerId="" clId="Web-{5F82095B-6DE7-6DAF-BF5D-404FFCBFF78F}" dt="2021-05-28T13:44:44.377" v="5" actId="20577"/>
        <pc:sldMkLst>
          <pc:docMk/>
          <pc:sldMk cId="3653749228" sldId="288"/>
        </pc:sldMkLst>
        <pc:spChg chg="mod">
          <ac:chgData name="" userId="" providerId="" clId="Web-{5F82095B-6DE7-6DAF-BF5D-404FFCBFF78F}" dt="2021-05-28T13:44:44.377" v="5" actId="20577"/>
          <ac:spMkLst>
            <pc:docMk/>
            <pc:sldMk cId="3653749228" sldId="288"/>
            <ac:spMk id="2" creationId="{00000000-0000-0000-0000-000000000000}"/>
          </ac:spMkLst>
        </pc:spChg>
      </pc:sldChg>
    </pc:docChg>
  </pc:docChgLst>
  <pc:docChgLst>
    <pc:chgData name="Jane Goodes" userId="S::jane.goodes@xoserve.com::392d2df7-feba-47a3-bf20-7be4923a11ea" providerId="AD" clId="Web-{5F82095B-6DE7-6DAF-BF5D-404FFCBFF78F}"/>
    <pc:docChg chg="modSld">
      <pc:chgData name="Jane Goodes" userId="S::jane.goodes@xoserve.com::392d2df7-feba-47a3-bf20-7be4923a11ea" providerId="AD" clId="Web-{5F82095B-6DE7-6DAF-BF5D-404FFCBFF78F}" dt="2021-05-28T13:47:53.982" v="105" actId="20577"/>
      <pc:docMkLst>
        <pc:docMk/>
      </pc:docMkLst>
      <pc:sldChg chg="modSp">
        <pc:chgData name="Jane Goodes" userId="S::jane.goodes@xoserve.com::392d2df7-feba-47a3-bf20-7be4923a11ea" providerId="AD" clId="Web-{5F82095B-6DE7-6DAF-BF5D-404FFCBFF78F}" dt="2021-05-28T13:44:49.986" v="2" actId="20577"/>
        <pc:sldMkLst>
          <pc:docMk/>
          <pc:sldMk cId="3653749228" sldId="288"/>
        </pc:sldMkLst>
        <pc:spChg chg="mod">
          <ac:chgData name="Jane Goodes" userId="S::jane.goodes@xoserve.com::392d2df7-feba-47a3-bf20-7be4923a11ea" providerId="AD" clId="Web-{5F82095B-6DE7-6DAF-BF5D-404FFCBFF78F}" dt="2021-05-28T13:44:49.986" v="2" actId="20577"/>
          <ac:spMkLst>
            <pc:docMk/>
            <pc:sldMk cId="3653749228" sldId="288"/>
            <ac:spMk id="2" creationId="{00000000-0000-0000-0000-000000000000}"/>
          </ac:spMkLst>
        </pc:spChg>
      </pc:sldChg>
      <pc:sldChg chg="modSp">
        <pc:chgData name="Jane Goodes" userId="S::jane.goodes@xoserve.com::392d2df7-feba-47a3-bf20-7be4923a11ea" providerId="AD" clId="Web-{5F82095B-6DE7-6DAF-BF5D-404FFCBFF78F}" dt="2021-05-28T13:47:53.982" v="105" actId="20577"/>
        <pc:sldMkLst>
          <pc:docMk/>
          <pc:sldMk cId="4120051813" sldId="303"/>
        </pc:sldMkLst>
        <pc:spChg chg="mod">
          <ac:chgData name="Jane Goodes" userId="S::jane.goodes@xoserve.com::392d2df7-feba-47a3-bf20-7be4923a11ea" providerId="AD" clId="Web-{5F82095B-6DE7-6DAF-BF5D-404FFCBFF78F}" dt="2021-05-28T13:45:16.597" v="12" actId="14100"/>
          <ac:spMkLst>
            <pc:docMk/>
            <pc:sldMk cId="4120051813" sldId="303"/>
            <ac:spMk id="8" creationId="{422D78CA-69E0-40F4-8E75-358C85C06F2D}"/>
          </ac:spMkLst>
        </pc:spChg>
        <pc:spChg chg="mod">
          <ac:chgData name="Jane Goodes" userId="S::jane.goodes@xoserve.com::392d2df7-feba-47a3-bf20-7be4923a11ea" providerId="AD" clId="Web-{5F82095B-6DE7-6DAF-BF5D-404FFCBFF78F}" dt="2021-05-28T13:47:53.982" v="105" actId="20577"/>
          <ac:spMkLst>
            <pc:docMk/>
            <pc:sldMk cId="4120051813" sldId="303"/>
            <ac:spMk id="10" creationId="{4EB470A8-B952-457E-B511-30A403C6B359}"/>
          </ac:spMkLst>
        </pc:spChg>
      </pc:sldChg>
    </pc:docChg>
  </pc:docChgLst>
  <pc:docChgLst>
    <pc:chgData name="Rachel Taggart" userId="4f8aad94-55b7-4ba6-8498-7cad127c11eb" providerId="ADAL" clId="{7E072D8C-DB04-424A-B971-57B616CFD8AB}"/>
    <pc:docChg chg="modSld">
      <pc:chgData name="Rachel Taggart" userId="4f8aad94-55b7-4ba6-8498-7cad127c11eb" providerId="ADAL" clId="{7E072D8C-DB04-424A-B971-57B616CFD8AB}" dt="2021-05-27T16:58:50.814" v="3" actId="20577"/>
      <pc:docMkLst>
        <pc:docMk/>
      </pc:docMkLst>
      <pc:sldChg chg="modSp">
        <pc:chgData name="Rachel Taggart" userId="4f8aad94-55b7-4ba6-8498-7cad127c11eb" providerId="ADAL" clId="{7E072D8C-DB04-424A-B971-57B616CFD8AB}" dt="2021-05-27T16:58:50.814" v="3" actId="20577"/>
        <pc:sldMkLst>
          <pc:docMk/>
          <pc:sldMk cId="3653749228" sldId="288"/>
        </pc:sldMkLst>
        <pc:spChg chg="mod">
          <ac:chgData name="Rachel Taggart" userId="4f8aad94-55b7-4ba6-8498-7cad127c11eb" providerId="ADAL" clId="{7E072D8C-DB04-424A-B971-57B616CFD8AB}" dt="2021-05-27T16:58:50.814" v="3" actId="20577"/>
          <ac:spMkLst>
            <pc:docMk/>
            <pc:sldMk cId="3653749228" sldId="28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28/05/2021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2824534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Arial"/>
                <a:cs typeface="Arial"/>
              </a:rPr>
              <a:t>6.1 Revised C</a:t>
            </a:r>
            <a:r>
              <a:rPr lang="en-GB" dirty="0">
                <a:latin typeface="Arial"/>
                <a:cs typeface="Arial"/>
              </a:rPr>
              <a:t>ustomer Change KVI Questions – June 2021 (for information)</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13C6B-91F5-4515-814C-90F706FEAA11}"/>
              </a:ext>
            </a:extLst>
          </p:cNvPr>
          <p:cNvSpPr>
            <a:spLocks noGrp="1"/>
          </p:cNvSpPr>
          <p:nvPr>
            <p:ph type="title"/>
          </p:nvPr>
        </p:nvSpPr>
        <p:spPr/>
        <p:txBody>
          <a:bodyPr/>
          <a:lstStyle/>
          <a:p>
            <a:r>
              <a:rPr lang="en-GB" dirty="0"/>
              <a:t>Customer Change KVI -Background</a:t>
            </a:r>
          </a:p>
        </p:txBody>
      </p:sp>
      <p:sp>
        <p:nvSpPr>
          <p:cNvPr id="3" name="Content Placeholder 2">
            <a:extLst>
              <a:ext uri="{FF2B5EF4-FFF2-40B4-BE49-F238E27FC236}">
                <a16:creationId xmlns:a16="http://schemas.microsoft.com/office/drawing/2014/main" id="{909697F3-37BC-4027-A7DA-685191C97066}"/>
              </a:ext>
            </a:extLst>
          </p:cNvPr>
          <p:cNvSpPr>
            <a:spLocks noGrp="1"/>
          </p:cNvSpPr>
          <p:nvPr>
            <p:ph idx="1"/>
          </p:nvPr>
        </p:nvSpPr>
        <p:spPr/>
        <p:txBody>
          <a:bodyPr>
            <a:normAutofit/>
          </a:bodyPr>
          <a:lstStyle/>
          <a:p>
            <a:r>
              <a:rPr lang="en-US" sz="1600" dirty="0"/>
              <a:t>X</a:t>
            </a:r>
            <a:r>
              <a:rPr lang="en-GB" sz="1600" dirty="0"/>
              <a:t>oserve have issued quarterly Customer Change Surveys to DSC customers to allow for us to assess performance in the delivery of change</a:t>
            </a:r>
          </a:p>
          <a:p>
            <a:r>
              <a:rPr lang="en-US" sz="1600" dirty="0"/>
              <a:t>S</a:t>
            </a:r>
            <a:r>
              <a:rPr lang="en-GB" sz="1600" dirty="0"/>
              <a:t>ince the creation of Correla, Xoserve’s delivery partner, there is still a need for us to ask our customers what we do well and where we can make improvements</a:t>
            </a:r>
          </a:p>
          <a:p>
            <a:r>
              <a:rPr lang="en-US" sz="1600" dirty="0"/>
              <a:t>T</a:t>
            </a:r>
            <a:r>
              <a:rPr lang="en-GB" sz="1600" dirty="0"/>
              <a:t>herefore we have changed the structure of the questions to accommodate the fact that Correla are our Delivery partner of change to ensure that we continue to receive feedback and improve the change journey.</a:t>
            </a:r>
          </a:p>
          <a:p>
            <a:r>
              <a:rPr lang="en-US" sz="1600" dirty="0"/>
              <a:t>With this in mind the new structure to the survey can be seen on the next page of this presentation</a:t>
            </a:r>
            <a:endParaRPr lang="en-GB" sz="1600" dirty="0"/>
          </a:p>
        </p:txBody>
      </p:sp>
    </p:spTree>
    <p:extLst>
      <p:ext uri="{BB962C8B-B14F-4D97-AF65-F5344CB8AC3E}">
        <p14:creationId xmlns:p14="http://schemas.microsoft.com/office/powerpoint/2010/main" val="93082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D7DF2-291E-436A-9DF7-80A17DD23635}"/>
              </a:ext>
            </a:extLst>
          </p:cNvPr>
          <p:cNvSpPr>
            <a:spLocks noGrp="1"/>
          </p:cNvSpPr>
          <p:nvPr>
            <p:ph type="title"/>
          </p:nvPr>
        </p:nvSpPr>
        <p:spPr/>
        <p:txBody>
          <a:bodyPr/>
          <a:lstStyle/>
          <a:p>
            <a:r>
              <a:rPr lang="en-GB" dirty="0"/>
              <a:t>Customer Change KVI – Proposed structure</a:t>
            </a:r>
          </a:p>
        </p:txBody>
      </p:sp>
      <p:sp>
        <p:nvSpPr>
          <p:cNvPr id="10" name="Content Placeholder 2">
            <a:extLst>
              <a:ext uri="{FF2B5EF4-FFF2-40B4-BE49-F238E27FC236}">
                <a16:creationId xmlns:a16="http://schemas.microsoft.com/office/drawing/2014/main" id="{F9793ED8-60DC-4242-885E-1ED710C542E4}"/>
              </a:ext>
            </a:extLst>
          </p:cNvPr>
          <p:cNvSpPr>
            <a:spLocks noGrp="1"/>
          </p:cNvSpPr>
          <p:nvPr>
            <p:ph idx="1"/>
          </p:nvPr>
        </p:nvSpPr>
        <p:spPr>
          <a:xfrm>
            <a:off x="457200" y="699542"/>
            <a:ext cx="8229600" cy="4248472"/>
          </a:xfrm>
        </p:spPr>
        <p:txBody>
          <a:bodyPr>
            <a:normAutofit fontScale="55000" lnSpcReduction="20000"/>
          </a:bodyPr>
          <a:lstStyle/>
          <a:p>
            <a:r>
              <a:rPr lang="en-GB" b="1" dirty="0"/>
              <a:t>Thinking of Xoserve as your Central Data Service Provider….</a:t>
            </a:r>
          </a:p>
          <a:p>
            <a:endParaRPr lang="en-GB" dirty="0"/>
          </a:p>
          <a:p>
            <a:pPr lvl="0"/>
            <a:r>
              <a:rPr lang="en-GB" dirty="0"/>
              <a:t>I trust Xoserve to provide timely and fit for purpose information to enable me to manage new changes that impact my organisation </a:t>
            </a:r>
          </a:p>
          <a:p>
            <a:pPr lvl="0"/>
            <a:r>
              <a:rPr lang="en-GB" dirty="0"/>
              <a:t>Xoserve presents a range of solution options for each change to enable choice </a:t>
            </a:r>
          </a:p>
          <a:p>
            <a:pPr lvl="0"/>
            <a:r>
              <a:rPr lang="en-GB" dirty="0"/>
              <a:t>I trust Xoserve to identify solutions that benefit the whole industry where possible </a:t>
            </a:r>
          </a:p>
          <a:p>
            <a:pPr lvl="0"/>
            <a:r>
              <a:rPr lang="en-GB" dirty="0"/>
              <a:t>Xoserve supports me to fully engage in the change process should I choose to </a:t>
            </a:r>
          </a:p>
          <a:p>
            <a:endParaRPr lang="en-GB" dirty="0"/>
          </a:p>
          <a:p>
            <a:r>
              <a:rPr lang="en-GB" b="1" dirty="0"/>
              <a:t>Thinking of Correla, delivering change on behalf of Xoserve…..</a:t>
            </a:r>
          </a:p>
          <a:p>
            <a:endParaRPr lang="en-GB" dirty="0"/>
          </a:p>
          <a:p>
            <a:pPr lvl="0"/>
            <a:r>
              <a:rPr lang="en-GB" dirty="0"/>
              <a:t>I trust Correla to deliver changes to agreed costs, timescales and quality </a:t>
            </a:r>
          </a:p>
          <a:p>
            <a:pPr lvl="0"/>
            <a:r>
              <a:rPr lang="en-GB" dirty="0"/>
              <a:t>Costs associated with changes that Correla deliver are clear </a:t>
            </a:r>
          </a:p>
          <a:p>
            <a:pPr lvl="0"/>
            <a:r>
              <a:rPr lang="en-GB" dirty="0"/>
              <a:t>I trust Correla to deliver right first time implementation for gas Industry Changes that affect my organisation </a:t>
            </a:r>
          </a:p>
          <a:p>
            <a:endParaRPr lang="en-GB" dirty="0"/>
          </a:p>
          <a:p>
            <a:r>
              <a:rPr lang="en-GB" b="1" dirty="0"/>
              <a:t>Finally, thinking of Xoserve and Correla delivering change collaboratively…….</a:t>
            </a:r>
          </a:p>
          <a:p>
            <a:endParaRPr lang="en-GB" dirty="0"/>
          </a:p>
          <a:p>
            <a:r>
              <a:rPr lang="en-GB" dirty="0"/>
              <a:t>Xoserve and Correla reacts quickly and effectively to gas industry changes that affect my organisation </a:t>
            </a:r>
          </a:p>
          <a:p>
            <a:endParaRPr lang="en-GB" dirty="0"/>
          </a:p>
        </p:txBody>
      </p:sp>
    </p:spTree>
    <p:extLst>
      <p:ext uri="{BB962C8B-B14F-4D97-AF65-F5344CB8AC3E}">
        <p14:creationId xmlns:p14="http://schemas.microsoft.com/office/powerpoint/2010/main" val="1889863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22D78CA-69E0-40F4-8E75-358C85C06F2D}"/>
              </a:ext>
            </a:extLst>
          </p:cNvPr>
          <p:cNvSpPr>
            <a:spLocks noGrp="1"/>
          </p:cNvSpPr>
          <p:nvPr>
            <p:ph type="title"/>
          </p:nvPr>
        </p:nvSpPr>
        <p:spPr>
          <a:xfrm>
            <a:off x="457199" y="123478"/>
            <a:ext cx="8237350" cy="690599"/>
          </a:xfrm>
        </p:spPr>
        <p:txBody>
          <a:bodyPr>
            <a:normAutofit fontScale="90000"/>
          </a:bodyPr>
          <a:lstStyle/>
          <a:p>
            <a:r>
              <a:rPr lang="en-US" dirty="0">
                <a:latin typeface="Arial"/>
                <a:cs typeface="Arial"/>
              </a:rPr>
              <a:t>Customer Change KVI – Recommendations &amp; next steps</a:t>
            </a:r>
            <a:endParaRPr lang="en-GB" dirty="0"/>
          </a:p>
        </p:txBody>
      </p:sp>
      <p:sp>
        <p:nvSpPr>
          <p:cNvPr id="10" name="Content Placeholder 2">
            <a:extLst>
              <a:ext uri="{FF2B5EF4-FFF2-40B4-BE49-F238E27FC236}">
                <a16:creationId xmlns:a16="http://schemas.microsoft.com/office/drawing/2014/main" id="{4EB470A8-B952-457E-B511-30A403C6B359}"/>
              </a:ext>
            </a:extLst>
          </p:cNvPr>
          <p:cNvSpPr>
            <a:spLocks noGrp="1"/>
          </p:cNvSpPr>
          <p:nvPr>
            <p:ph idx="1"/>
          </p:nvPr>
        </p:nvSpPr>
        <p:spPr>
          <a:xfrm>
            <a:off x="457200" y="1059582"/>
            <a:ext cx="8229600" cy="3672408"/>
          </a:xfrm>
        </p:spPr>
        <p:txBody>
          <a:bodyPr vert="horz" lIns="91440" tIns="45720" rIns="91440" bIns="45720" rtlCol="0" anchor="t">
            <a:normAutofit/>
          </a:bodyPr>
          <a:lstStyle/>
          <a:p>
            <a:r>
              <a:rPr lang="en-GB" sz="1600" dirty="0"/>
              <a:t>Xoserve Recommendation:</a:t>
            </a:r>
          </a:p>
          <a:p>
            <a:r>
              <a:rPr lang="en-US" sz="1600" dirty="0"/>
              <a:t>W</a:t>
            </a:r>
            <a:r>
              <a:rPr lang="en-GB" sz="1600" dirty="0"/>
              <a:t>e are seeking approval to adopt the recommended amendments to the structure of the Customer Change KVI because:</a:t>
            </a:r>
          </a:p>
          <a:p>
            <a:pPr lvl="1"/>
            <a:r>
              <a:rPr lang="en-US" sz="1600" dirty="0"/>
              <a:t>A</a:t>
            </a:r>
            <a:r>
              <a:rPr lang="en-GB" sz="1600" dirty="0"/>
              <a:t>llows for Xoserve to monitor the part of the journey we are accountable and responsible for</a:t>
            </a:r>
          </a:p>
          <a:p>
            <a:pPr lvl="1"/>
            <a:r>
              <a:rPr lang="en-US" sz="1600" dirty="0"/>
              <a:t>Allows us to monitor customer sentiment with regards to our delivery partner, Correla</a:t>
            </a:r>
          </a:p>
          <a:p>
            <a:pPr lvl="1"/>
            <a:r>
              <a:rPr lang="en-US" sz="1600" dirty="0"/>
              <a:t>Allows us to get an understanding with regards to customer sentiment around the collaboration and partnership of Xoserve and Correla in the delivery of change</a:t>
            </a:r>
            <a:endParaRPr lang="en-GB" sz="1600" dirty="0"/>
          </a:p>
          <a:p>
            <a:pPr marL="457200" lvl="1" indent="0">
              <a:buNone/>
            </a:pPr>
            <a:endParaRPr lang="en-US" sz="1600" dirty="0">
              <a:latin typeface="Arial"/>
              <a:cs typeface="Arial"/>
            </a:endParaRPr>
          </a:p>
          <a:p>
            <a:r>
              <a:rPr lang="en-GB" sz="1600" dirty="0">
                <a:latin typeface="Arial"/>
                <a:cs typeface="Arial"/>
              </a:rPr>
              <a:t>Next Steps:</a:t>
            </a:r>
            <a:endParaRPr lang="en-GB" dirty="0"/>
          </a:p>
          <a:p>
            <a:pPr lvl="1"/>
            <a:r>
              <a:rPr lang="en-GB" sz="1400" dirty="0">
                <a:latin typeface="Arial"/>
                <a:cs typeface="Arial"/>
              </a:rPr>
              <a:t>Survey to be created with the new format and sent to Contract Managers prior to seeking approval at June's Contract Management Committee Meeting</a:t>
            </a:r>
            <a:endParaRPr lang="en-GB" sz="1400" dirty="0"/>
          </a:p>
        </p:txBody>
      </p:sp>
    </p:spTree>
    <p:extLst>
      <p:ext uri="{BB962C8B-B14F-4D97-AF65-F5344CB8AC3E}">
        <p14:creationId xmlns:p14="http://schemas.microsoft.com/office/powerpoint/2010/main" val="412005181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2006/metadata/properties"/>
    <ds:schemaRef ds:uri="http://purl.org/dc/dcmitype/"/>
    <ds:schemaRef ds:uri="http://schemas.microsoft.com/office/infopath/2007/PartnerControls"/>
    <ds:schemaRef ds:uri="http://www.w3.org/XML/1998/namespace"/>
    <ds:schemaRef ds:uri="http://purl.org/dc/terms/"/>
    <ds:schemaRef ds:uri="http://purl.org/dc/elements/1.1/"/>
    <ds:schemaRef ds:uri="http://schemas.openxmlformats.org/package/2006/metadata/core-properties"/>
    <ds:schemaRef ds:uri="103fba77-31dd-4780-83f9-c54f26c3a260"/>
    <ds:schemaRef ds:uri="11f1cc19-a6a2-4477-822b-8358f9edc374"/>
  </ds:schemaRefs>
</ds:datastoreItem>
</file>

<file path=customXml/itemProps3.xml><?xml version="1.0" encoding="utf-8"?>
<ds:datastoreItem xmlns:ds="http://schemas.openxmlformats.org/officeDocument/2006/customXml" ds:itemID="{D6D80114-B5B8-4899-B9F6-5EA4CD0AD2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21840</TotalTime>
  <Words>369</Words>
  <Application>Microsoft Office PowerPoint</Application>
  <PresentationFormat>On-screen Show (16:9)</PresentationFormat>
  <Paragraphs>30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6.1 Revised Customer Change KVI Questions – June 2021 (for information)</vt:lpstr>
      <vt:lpstr>Customer Change KVI -Background</vt:lpstr>
      <vt:lpstr>Customer Change KVI – Proposed structure</vt:lpstr>
      <vt:lpstr>Customer Change KVI – Recommendations &amp; 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191</cp:revision>
  <dcterms:created xsi:type="dcterms:W3CDTF">2018-09-02T17:12:15Z</dcterms:created>
  <dcterms:modified xsi:type="dcterms:W3CDTF">2021-05-28T13:47:56Z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