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288" r:id="rId5"/>
    <p:sldId id="305" r:id="rId6"/>
    <p:sldId id="311" r:id="rId7"/>
    <p:sldId id="31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3170C0-8C42-4D8D-AC9D-C9D42622F01E}" type="datetimeFigureOut">
              <a:rPr lang="en-GB" smtClean="0"/>
              <a:t>09/07/2021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E2C681-89CC-4503-9494-70DA62F7D823}" type="slidenum">
              <a:rPr lang="en-GB" smtClean="0"/>
              <a:t>‹#›</a:t>
            </a:fld>
            <a:endParaRPr lang="en-GB"/>
          </a:p>
        </p:txBody>
      </p:sp>
    </p:spTree>
    <p:extLst>
      <p:ext uri="{BB962C8B-B14F-4D97-AF65-F5344CB8AC3E}">
        <p14:creationId xmlns:p14="http://schemas.microsoft.com/office/powerpoint/2010/main" val="2765047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357B9-A31F-4FC7-A38A-70DF36F645F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24534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357B9-A31F-4FC7-A38A-70DF36F645F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435615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244407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84471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dirty="0"/>
              <a:t>Click to edit Master title style</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538638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58937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2833602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760057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3591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3269333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dirty="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85398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025935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626500"/>
          </a:xfrm>
        </p:spPr>
        <p:txBody>
          <a:bodyPr>
            <a:normAutofit fontScale="90000"/>
          </a:bodyPr>
          <a:lstStyle/>
          <a:p>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Issue Overview:</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Challenges to the data being supplied by Xoserve to the DCC for charging purposes</a:t>
            </a:r>
          </a:p>
        </p:txBody>
      </p:sp>
      <p:graphicFrame>
        <p:nvGraphicFramePr>
          <p:cNvPr id="3" name="Table 2">
            <a:extLst>
              <a:ext uri="{FF2B5EF4-FFF2-40B4-BE49-F238E27FC236}">
                <a16:creationId xmlns:a16="http://schemas.microsoft.com/office/drawing/2014/main" id="{E5189514-AF62-4213-9EA4-11D678467893}"/>
              </a:ext>
            </a:extLst>
          </p:cNvPr>
          <p:cNvGraphicFramePr>
            <a:graphicFrameLocks noGrp="1"/>
          </p:cNvGraphicFramePr>
          <p:nvPr>
            <p:extLst>
              <p:ext uri="{D42A27DB-BD31-4B8C-83A1-F6EECF244321}">
                <p14:modId xmlns:p14="http://schemas.microsoft.com/office/powerpoint/2010/main" val="2374371121"/>
              </p:ext>
            </p:extLst>
          </p:nvPr>
        </p:nvGraphicFramePr>
        <p:xfrm>
          <a:off x="419370" y="3525011"/>
          <a:ext cx="11353262" cy="2682240"/>
        </p:xfrm>
        <a:graphic>
          <a:graphicData uri="http://schemas.openxmlformats.org/drawingml/2006/table">
            <a:tbl>
              <a:tblPr firstRow="1" bandRow="1">
                <a:tableStyleId>{5C22544A-7EE6-4342-B048-85BDC9FD1C3A}</a:tableStyleId>
              </a:tblPr>
              <a:tblGrid>
                <a:gridCol w="2627175">
                  <a:extLst>
                    <a:ext uri="{9D8B030D-6E8A-4147-A177-3AD203B41FA5}">
                      <a16:colId xmlns:a16="http://schemas.microsoft.com/office/drawing/2014/main" val="3848654782"/>
                    </a:ext>
                  </a:extLst>
                </a:gridCol>
                <a:gridCol w="8726087">
                  <a:extLst>
                    <a:ext uri="{9D8B030D-6E8A-4147-A177-3AD203B41FA5}">
                      <a16:colId xmlns:a16="http://schemas.microsoft.com/office/drawing/2014/main" val="127696660"/>
                    </a:ext>
                  </a:extLst>
                </a:gridCol>
              </a:tblGrid>
              <a:tr h="532328">
                <a:tc>
                  <a:txBody>
                    <a:bodyPr/>
                    <a:lstStyle/>
                    <a:p>
                      <a:r>
                        <a:rPr lang="en-GB" sz="1600" b="1" dirty="0"/>
                        <a:t>Overview:</a:t>
                      </a:r>
                    </a:p>
                  </a:txBody>
                  <a:tcPr marL="121920" marR="121920" marT="60960" marB="60960"/>
                </a:tc>
                <a:tc>
                  <a:txBody>
                    <a:bodyPr/>
                    <a:lstStyle/>
                    <a:p>
                      <a:r>
                        <a:rPr lang="en-GB" sz="1600" dirty="0"/>
                        <a:t>From October 2020, in accordance with a related Data Permissions change to the UNC, Xoserve have supplied a dataset of Non-Domestic Supplier Market Share data to the Data Communications Company (DCC).</a:t>
                      </a:r>
                    </a:p>
                    <a:p>
                      <a:r>
                        <a:rPr lang="en-GB" sz="1600" dirty="0"/>
                        <a:t>Xoserve are aware that the datasets being provided to DCC are not aligned with market share information held within Supplier systems, and that this is resulting in greater than anticipated DCC charges to Supplier businesses.</a:t>
                      </a:r>
                    </a:p>
                  </a:txBody>
                  <a:tcPr marL="121920" marR="121920" marT="60960" marB="60960"/>
                </a:tc>
                <a:extLst>
                  <a:ext uri="{0D108BD9-81ED-4DB2-BD59-A6C34878D82A}">
                    <a16:rowId xmlns:a16="http://schemas.microsoft.com/office/drawing/2014/main" val="1221772345"/>
                  </a:ext>
                </a:extLst>
              </a:tr>
              <a:tr h="950889">
                <a:tc>
                  <a:txBody>
                    <a:bodyPr/>
                    <a:lstStyle/>
                    <a:p>
                      <a:r>
                        <a:rPr lang="en-GB" sz="1600" b="1" dirty="0"/>
                        <a:t>Purpose</a:t>
                      </a:r>
                    </a:p>
                  </a:txBody>
                  <a:tcPr marL="121920" marR="121920" marT="60960" marB="60960"/>
                </a:tc>
                <a:tc>
                  <a:txBody>
                    <a:bodyPr/>
                    <a:lstStyle/>
                    <a:p>
                      <a:pPr marL="285750" indent="-285750">
                        <a:buFont typeface="Arial" panose="020B0604020202020204" pitchFamily="34" charset="0"/>
                        <a:buChar char="•"/>
                      </a:pPr>
                      <a:r>
                        <a:rPr lang="en-GB" sz="1600" dirty="0"/>
                        <a:t>Provide background on the changes that Xoserve have made</a:t>
                      </a:r>
                    </a:p>
                    <a:p>
                      <a:pPr marL="285750" indent="-285750">
                        <a:buFont typeface="Arial" panose="020B0604020202020204" pitchFamily="34" charset="0"/>
                        <a:buChar char="•"/>
                      </a:pPr>
                      <a:r>
                        <a:rPr lang="en-GB" sz="1600" dirty="0"/>
                        <a:t>Clarify the logic being applied to retrieve the data we are supplying to DCC</a:t>
                      </a:r>
                    </a:p>
                    <a:p>
                      <a:pPr marL="285750" marR="0" lvl="0" indent="-2857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Clarify our understanding of DCCs position with respect to charging Suppliers </a:t>
                      </a:r>
                      <a:endParaRPr lang="en-GB" sz="1600" dirty="0">
                        <a:solidFill>
                          <a:schemeClr val="tx1"/>
                        </a:solidFill>
                      </a:endParaRPr>
                    </a:p>
                    <a:p>
                      <a:pPr marL="285750" indent="-285750">
                        <a:buFont typeface="Arial" panose="020B0604020202020204" pitchFamily="34" charset="0"/>
                        <a:buChar char="•"/>
                      </a:pPr>
                      <a:r>
                        <a:rPr lang="en-GB" sz="1600" dirty="0"/>
                        <a:t>Seek input from Shipper customers on how best we can correct this reporting logic </a:t>
                      </a:r>
                    </a:p>
                  </a:txBody>
                  <a:tcPr marL="121920" marR="121920" marT="60960" marB="60960"/>
                </a:tc>
                <a:extLst>
                  <a:ext uri="{0D108BD9-81ED-4DB2-BD59-A6C34878D82A}">
                    <a16:rowId xmlns:a16="http://schemas.microsoft.com/office/drawing/2014/main" val="1692981780"/>
                  </a:ext>
                </a:extLst>
              </a:tr>
            </a:tbl>
          </a:graphicData>
        </a:graphic>
      </p:graphicFrame>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p:cNvSpPr>
          <p:nvPr>
            <p:ph idx="1"/>
          </p:nvPr>
        </p:nvSpPr>
        <p:spPr>
          <a:xfrm>
            <a:off x="322792" y="1124743"/>
            <a:ext cx="11535701" cy="5376597"/>
          </a:xfrm>
          <a:custGeom>
            <a:avLst/>
            <a:gdLst>
              <a:gd name="connsiteX0" fmla="*/ 0 w 8658637"/>
              <a:gd name="connsiteY0" fmla="*/ 0 h 1080120"/>
              <a:gd name="connsiteX1" fmla="*/ 8658637 w 8658637"/>
              <a:gd name="connsiteY1" fmla="*/ 0 h 1080120"/>
              <a:gd name="connsiteX2" fmla="*/ 8658637 w 8658637"/>
              <a:gd name="connsiteY2" fmla="*/ 1080120 h 1080120"/>
              <a:gd name="connsiteX3" fmla="*/ 0 w 8658637"/>
              <a:gd name="connsiteY3" fmla="*/ 1080120 h 1080120"/>
              <a:gd name="connsiteX4" fmla="*/ 0 w 8658637"/>
              <a:gd name="connsiteY4" fmla="*/ 0 h 1080120"/>
              <a:gd name="connsiteX0" fmla="*/ 0 w 8658637"/>
              <a:gd name="connsiteY0" fmla="*/ 0 h 1080120"/>
              <a:gd name="connsiteX1" fmla="*/ 8658637 w 8658637"/>
              <a:gd name="connsiteY1" fmla="*/ 0 h 1080120"/>
              <a:gd name="connsiteX2" fmla="*/ 8658637 w 8658637"/>
              <a:gd name="connsiteY2" fmla="*/ 1080120 h 1080120"/>
              <a:gd name="connsiteX3" fmla="*/ 8441943 w 8658637"/>
              <a:gd name="connsiteY3" fmla="*/ 1078136 h 1080120"/>
              <a:gd name="connsiteX4" fmla="*/ 0 w 8658637"/>
              <a:gd name="connsiteY4" fmla="*/ 1080120 h 1080120"/>
              <a:gd name="connsiteX5" fmla="*/ 0 w 8658637"/>
              <a:gd name="connsiteY5" fmla="*/ 0 h 1080120"/>
              <a:gd name="connsiteX0" fmla="*/ 0 w 8658637"/>
              <a:gd name="connsiteY0" fmla="*/ 0 h 1080120"/>
              <a:gd name="connsiteX1" fmla="*/ 8658637 w 8658637"/>
              <a:gd name="connsiteY1" fmla="*/ 0 h 1080120"/>
              <a:gd name="connsiteX2" fmla="*/ 8656255 w 8658637"/>
              <a:gd name="connsiteY2" fmla="*/ 873348 h 1080120"/>
              <a:gd name="connsiteX3" fmla="*/ 8658637 w 8658637"/>
              <a:gd name="connsiteY3" fmla="*/ 1080120 h 1080120"/>
              <a:gd name="connsiteX4" fmla="*/ 8441943 w 8658637"/>
              <a:gd name="connsiteY4" fmla="*/ 1078136 h 1080120"/>
              <a:gd name="connsiteX5" fmla="*/ 0 w 8658637"/>
              <a:gd name="connsiteY5" fmla="*/ 1080120 h 1080120"/>
              <a:gd name="connsiteX6" fmla="*/ 0 w 8658637"/>
              <a:gd name="connsiteY6" fmla="*/ 0 h 1080120"/>
              <a:gd name="connsiteX0" fmla="*/ 0 w 8658637"/>
              <a:gd name="connsiteY0" fmla="*/ 0 h 1080120"/>
              <a:gd name="connsiteX1" fmla="*/ 8658637 w 8658637"/>
              <a:gd name="connsiteY1" fmla="*/ 0 h 1080120"/>
              <a:gd name="connsiteX2" fmla="*/ 8656255 w 8658637"/>
              <a:gd name="connsiteY2" fmla="*/ 873348 h 1080120"/>
              <a:gd name="connsiteX3" fmla="*/ 8441943 w 8658637"/>
              <a:gd name="connsiteY3" fmla="*/ 1078136 h 1080120"/>
              <a:gd name="connsiteX4" fmla="*/ 0 w 8658637"/>
              <a:gd name="connsiteY4" fmla="*/ 1080120 h 1080120"/>
              <a:gd name="connsiteX5" fmla="*/ 0 w 8658637"/>
              <a:gd name="connsiteY5" fmla="*/ 0 h 1080120"/>
              <a:gd name="connsiteX0" fmla="*/ 0 w 9134590"/>
              <a:gd name="connsiteY0" fmla="*/ 0 h 1080120"/>
              <a:gd name="connsiteX1" fmla="*/ 8658637 w 9134590"/>
              <a:gd name="connsiteY1" fmla="*/ 0 h 1080120"/>
              <a:gd name="connsiteX2" fmla="*/ 8656255 w 9134590"/>
              <a:gd name="connsiteY2" fmla="*/ 873348 h 1080120"/>
              <a:gd name="connsiteX3" fmla="*/ 8441943 w 9134590"/>
              <a:gd name="connsiteY3" fmla="*/ 1078136 h 1080120"/>
              <a:gd name="connsiteX4" fmla="*/ 0 w 9134590"/>
              <a:gd name="connsiteY4" fmla="*/ 1080120 h 1080120"/>
              <a:gd name="connsiteX5" fmla="*/ 0 w 9134590"/>
              <a:gd name="connsiteY5" fmla="*/ 0 h 1080120"/>
              <a:gd name="connsiteX0" fmla="*/ 0 w 8658637"/>
              <a:gd name="connsiteY0" fmla="*/ 0 h 1080120"/>
              <a:gd name="connsiteX1" fmla="*/ 8658637 w 8658637"/>
              <a:gd name="connsiteY1" fmla="*/ 0 h 1080120"/>
              <a:gd name="connsiteX2" fmla="*/ 8656255 w 8658637"/>
              <a:gd name="connsiteY2" fmla="*/ 873348 h 1080120"/>
              <a:gd name="connsiteX3" fmla="*/ 8441943 w 8658637"/>
              <a:gd name="connsiteY3" fmla="*/ 1078136 h 1080120"/>
              <a:gd name="connsiteX4" fmla="*/ 0 w 8658637"/>
              <a:gd name="connsiteY4" fmla="*/ 1080120 h 1080120"/>
              <a:gd name="connsiteX5" fmla="*/ 0 w 8658637"/>
              <a:gd name="connsiteY5" fmla="*/ 0 h 1080120"/>
              <a:gd name="connsiteX0" fmla="*/ 0 w 8658637"/>
              <a:gd name="connsiteY0" fmla="*/ 0 h 1080120"/>
              <a:gd name="connsiteX1" fmla="*/ 8658637 w 8658637"/>
              <a:gd name="connsiteY1" fmla="*/ 0 h 1080120"/>
              <a:gd name="connsiteX2" fmla="*/ 8656255 w 8658637"/>
              <a:gd name="connsiteY2" fmla="*/ 873348 h 1080120"/>
              <a:gd name="connsiteX3" fmla="*/ 8441943 w 8658637"/>
              <a:gd name="connsiteY3" fmla="*/ 1078136 h 1080120"/>
              <a:gd name="connsiteX4" fmla="*/ 0 w 8658637"/>
              <a:gd name="connsiteY4" fmla="*/ 1080120 h 1080120"/>
              <a:gd name="connsiteX5" fmla="*/ 0 w 8658637"/>
              <a:gd name="connsiteY5" fmla="*/ 0 h 1080120"/>
              <a:gd name="connsiteX0" fmla="*/ 0 w 8658637"/>
              <a:gd name="connsiteY0" fmla="*/ 0 h 1080120"/>
              <a:gd name="connsiteX1" fmla="*/ 8658637 w 8658637"/>
              <a:gd name="connsiteY1" fmla="*/ 0 h 1080120"/>
              <a:gd name="connsiteX2" fmla="*/ 8656255 w 8658637"/>
              <a:gd name="connsiteY2" fmla="*/ 873348 h 1080120"/>
              <a:gd name="connsiteX3" fmla="*/ 8441943 w 8658637"/>
              <a:gd name="connsiteY3" fmla="*/ 1078136 h 1080120"/>
              <a:gd name="connsiteX4" fmla="*/ 0 w 8658637"/>
              <a:gd name="connsiteY4" fmla="*/ 1080120 h 1080120"/>
              <a:gd name="connsiteX5" fmla="*/ 0 w 8658637"/>
              <a:gd name="connsiteY5" fmla="*/ 0 h 1080120"/>
              <a:gd name="connsiteX0" fmla="*/ 0 w 8658637"/>
              <a:gd name="connsiteY0" fmla="*/ 0 h 1080120"/>
              <a:gd name="connsiteX1" fmla="*/ 8658637 w 8658637"/>
              <a:gd name="connsiteY1" fmla="*/ 0 h 1080120"/>
              <a:gd name="connsiteX2" fmla="*/ 8656255 w 8658637"/>
              <a:gd name="connsiteY2" fmla="*/ 873348 h 1080120"/>
              <a:gd name="connsiteX3" fmla="*/ 8441943 w 8658637"/>
              <a:gd name="connsiteY3" fmla="*/ 1078136 h 1080120"/>
              <a:gd name="connsiteX4" fmla="*/ 0 w 8658637"/>
              <a:gd name="connsiteY4" fmla="*/ 1080120 h 1080120"/>
              <a:gd name="connsiteX5" fmla="*/ 0 w 8658637"/>
              <a:gd name="connsiteY5" fmla="*/ 0 h 1080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58637" h="1080120">
                <a:moveTo>
                  <a:pt x="0" y="0"/>
                </a:moveTo>
                <a:lnTo>
                  <a:pt x="8658637" y="0"/>
                </a:lnTo>
                <a:lnTo>
                  <a:pt x="8656255" y="873348"/>
                </a:lnTo>
                <a:cubicBezTo>
                  <a:pt x="8653476" y="991125"/>
                  <a:pt x="8560677" y="1077011"/>
                  <a:pt x="8441943" y="1078136"/>
                </a:cubicBezTo>
                <a:lnTo>
                  <a:pt x="0" y="1080120"/>
                </a:lnTo>
                <a:lnTo>
                  <a:pt x="0" y="0"/>
                </a:lnTo>
                <a:close/>
              </a:path>
            </a:pathLst>
          </a:custGeom>
          <a:solidFill>
            <a:srgbClr val="B1D6E8"/>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t">
            <a:noAutofit/>
          </a:bodyP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defRPr/>
            </a:pPr>
            <a:r>
              <a:rPr lang="en-GB" sz="2000" dirty="0">
                <a:solidFill>
                  <a:schemeClr val="tx1"/>
                </a:solidFill>
              </a:rPr>
              <a:t>Previously, Gas Suppliers for non-domestic premises would only be charged by the DCC for sites that had SMETS2 meters enrolled</a:t>
            </a:r>
          </a:p>
          <a:p>
            <a:pPr>
              <a:defRPr/>
            </a:pPr>
            <a:r>
              <a:rPr lang="en-GB" sz="2000" dirty="0">
                <a:solidFill>
                  <a:schemeClr val="tx1"/>
                </a:solidFill>
              </a:rPr>
              <a:t>A recent BEIS-driven change to the SEC Charging methodology has widen the chargeable meter base from domestic ‘mandated’ meters to include non-domestic ‘mandated’ meters</a:t>
            </a:r>
          </a:p>
          <a:p>
            <a:pPr>
              <a:defRPr/>
            </a:pPr>
            <a:r>
              <a:rPr lang="en-GB" sz="2000" dirty="0">
                <a:solidFill>
                  <a:schemeClr val="tx1"/>
                </a:solidFill>
              </a:rPr>
              <a:t>During development of the DCC Charging methodology, it was confirmed that Non-Domestic, Advanced Meters should not contribute to a Supplier’s DCC Charge. </a:t>
            </a:r>
          </a:p>
          <a:p>
            <a:pPr>
              <a:defRPr/>
            </a:pPr>
            <a:r>
              <a:rPr lang="en-GB" sz="2000" dirty="0">
                <a:solidFill>
                  <a:schemeClr val="tx1"/>
                </a:solidFill>
              </a:rPr>
              <a:t>In order to ensure DCC had discounted a Suppliers non-domestic, Advanced Meter market share when calculating their charges, a Data Permissions change was introduced into the UNC</a:t>
            </a:r>
          </a:p>
          <a:p>
            <a:pPr>
              <a:defRPr/>
            </a:pPr>
            <a:r>
              <a:rPr lang="en-GB" sz="2000" dirty="0">
                <a:solidFill>
                  <a:schemeClr val="tx1"/>
                </a:solidFill>
              </a:rPr>
              <a:t>This placed responsibility on the CDSP to provide certain data to the DCC </a:t>
            </a:r>
          </a:p>
          <a:p>
            <a:pPr>
              <a:defRPr/>
            </a:pPr>
            <a:r>
              <a:rPr lang="en-GB" sz="2000" dirty="0">
                <a:solidFill>
                  <a:schemeClr val="tx1"/>
                </a:solidFill>
              </a:rPr>
              <a:t>The requirements and logic Xoserve proposed to use to satisfy this data request and associated UNC Data Permissions change were presented to </a:t>
            </a:r>
            <a:r>
              <a:rPr lang="en-GB" sz="2000" dirty="0" err="1">
                <a:solidFill>
                  <a:schemeClr val="tx1"/>
                </a:solidFill>
              </a:rPr>
              <a:t>CoMC</a:t>
            </a:r>
            <a:r>
              <a:rPr lang="en-GB" sz="2000" dirty="0">
                <a:solidFill>
                  <a:schemeClr val="tx1"/>
                </a:solidFill>
              </a:rPr>
              <a:t> in September 2020 for approval</a:t>
            </a:r>
          </a:p>
          <a:p>
            <a:pPr>
              <a:defRPr/>
            </a:pPr>
            <a:r>
              <a:rPr lang="en-GB" sz="2000" dirty="0">
                <a:solidFill>
                  <a:schemeClr val="tx1"/>
                </a:solidFill>
              </a:rPr>
              <a:t>The reporting logic aligns to the UNC requirements, ensuring that counts of MPRNs per Supplier are shared with DCC on a monthly basis to the agreed timescales, including only sites that;</a:t>
            </a:r>
          </a:p>
          <a:p>
            <a:pPr lvl="2">
              <a:buFont typeface="+mj-lt"/>
              <a:buAutoNum type="alphaLcParenR"/>
              <a:defRPr/>
            </a:pPr>
            <a:r>
              <a:rPr lang="en-GB" sz="1800" dirty="0">
                <a:solidFill>
                  <a:schemeClr val="tx1"/>
                </a:solidFill>
              </a:rPr>
              <a:t>Have non-domestic status - based on Market Sector Code</a:t>
            </a:r>
          </a:p>
          <a:p>
            <a:pPr lvl="2">
              <a:buFont typeface="+mj-lt"/>
              <a:buAutoNum type="alphaLcParenR"/>
              <a:defRPr/>
            </a:pPr>
            <a:r>
              <a:rPr lang="en-GB" sz="1800" dirty="0">
                <a:solidFill>
                  <a:schemeClr val="tx1"/>
                </a:solidFill>
              </a:rPr>
              <a:t>Have an Advanced Meter – based on the AMR Indicator which is recorded in UK Link </a:t>
            </a:r>
          </a:p>
          <a:p>
            <a:pPr lvl="2">
              <a:buFont typeface="+mj-lt"/>
              <a:buAutoNum type="alphaLcParenR"/>
              <a:defRPr/>
            </a:pPr>
            <a:r>
              <a:rPr lang="en-GB" sz="1800" dirty="0">
                <a:solidFill>
                  <a:schemeClr val="tx1"/>
                </a:solidFill>
              </a:rPr>
              <a:t>Have an AQ of 732,000kWh or less </a:t>
            </a:r>
          </a:p>
        </p:txBody>
      </p:sp>
      <p:sp>
        <p:nvSpPr>
          <p:cNvPr id="6" name="Rectangle 6"/>
          <p:cNvSpPr/>
          <p:nvPr/>
        </p:nvSpPr>
        <p:spPr>
          <a:xfrm>
            <a:off x="322792" y="356659"/>
            <a:ext cx="11535701" cy="429468"/>
          </a:xfrm>
          <a:custGeom>
            <a:avLst/>
            <a:gdLst>
              <a:gd name="connsiteX0" fmla="*/ 0 w 8658637"/>
              <a:gd name="connsiteY0" fmla="*/ 0 h 1080120"/>
              <a:gd name="connsiteX1" fmla="*/ 8658637 w 8658637"/>
              <a:gd name="connsiteY1" fmla="*/ 0 h 1080120"/>
              <a:gd name="connsiteX2" fmla="*/ 8658637 w 8658637"/>
              <a:gd name="connsiteY2" fmla="*/ 1080120 h 1080120"/>
              <a:gd name="connsiteX3" fmla="*/ 0 w 8658637"/>
              <a:gd name="connsiteY3" fmla="*/ 1080120 h 1080120"/>
              <a:gd name="connsiteX4" fmla="*/ 0 w 8658637"/>
              <a:gd name="connsiteY4" fmla="*/ 0 h 1080120"/>
              <a:gd name="connsiteX0" fmla="*/ 0 w 8658637"/>
              <a:gd name="connsiteY0" fmla="*/ 0 h 1080120"/>
              <a:gd name="connsiteX1" fmla="*/ 8658637 w 8658637"/>
              <a:gd name="connsiteY1" fmla="*/ 0 h 1080120"/>
              <a:gd name="connsiteX2" fmla="*/ 8658637 w 8658637"/>
              <a:gd name="connsiteY2" fmla="*/ 1080120 h 1080120"/>
              <a:gd name="connsiteX3" fmla="*/ 8441943 w 8658637"/>
              <a:gd name="connsiteY3" fmla="*/ 1078136 h 1080120"/>
              <a:gd name="connsiteX4" fmla="*/ 0 w 8658637"/>
              <a:gd name="connsiteY4" fmla="*/ 1080120 h 1080120"/>
              <a:gd name="connsiteX5" fmla="*/ 0 w 8658637"/>
              <a:gd name="connsiteY5" fmla="*/ 0 h 1080120"/>
              <a:gd name="connsiteX0" fmla="*/ 0 w 8658637"/>
              <a:gd name="connsiteY0" fmla="*/ 0 h 1080120"/>
              <a:gd name="connsiteX1" fmla="*/ 8658637 w 8658637"/>
              <a:gd name="connsiteY1" fmla="*/ 0 h 1080120"/>
              <a:gd name="connsiteX2" fmla="*/ 8656255 w 8658637"/>
              <a:gd name="connsiteY2" fmla="*/ 873348 h 1080120"/>
              <a:gd name="connsiteX3" fmla="*/ 8658637 w 8658637"/>
              <a:gd name="connsiteY3" fmla="*/ 1080120 h 1080120"/>
              <a:gd name="connsiteX4" fmla="*/ 8441943 w 8658637"/>
              <a:gd name="connsiteY4" fmla="*/ 1078136 h 1080120"/>
              <a:gd name="connsiteX5" fmla="*/ 0 w 8658637"/>
              <a:gd name="connsiteY5" fmla="*/ 1080120 h 1080120"/>
              <a:gd name="connsiteX6" fmla="*/ 0 w 8658637"/>
              <a:gd name="connsiteY6" fmla="*/ 0 h 1080120"/>
              <a:gd name="connsiteX0" fmla="*/ 0 w 8658637"/>
              <a:gd name="connsiteY0" fmla="*/ 0 h 1080120"/>
              <a:gd name="connsiteX1" fmla="*/ 8658637 w 8658637"/>
              <a:gd name="connsiteY1" fmla="*/ 0 h 1080120"/>
              <a:gd name="connsiteX2" fmla="*/ 8656255 w 8658637"/>
              <a:gd name="connsiteY2" fmla="*/ 873348 h 1080120"/>
              <a:gd name="connsiteX3" fmla="*/ 8441943 w 8658637"/>
              <a:gd name="connsiteY3" fmla="*/ 1078136 h 1080120"/>
              <a:gd name="connsiteX4" fmla="*/ 0 w 8658637"/>
              <a:gd name="connsiteY4" fmla="*/ 1080120 h 1080120"/>
              <a:gd name="connsiteX5" fmla="*/ 0 w 8658637"/>
              <a:gd name="connsiteY5" fmla="*/ 0 h 1080120"/>
              <a:gd name="connsiteX0" fmla="*/ 0 w 9134590"/>
              <a:gd name="connsiteY0" fmla="*/ 0 h 1080120"/>
              <a:gd name="connsiteX1" fmla="*/ 8658637 w 9134590"/>
              <a:gd name="connsiteY1" fmla="*/ 0 h 1080120"/>
              <a:gd name="connsiteX2" fmla="*/ 8656255 w 9134590"/>
              <a:gd name="connsiteY2" fmla="*/ 873348 h 1080120"/>
              <a:gd name="connsiteX3" fmla="*/ 8441943 w 9134590"/>
              <a:gd name="connsiteY3" fmla="*/ 1078136 h 1080120"/>
              <a:gd name="connsiteX4" fmla="*/ 0 w 9134590"/>
              <a:gd name="connsiteY4" fmla="*/ 1080120 h 1080120"/>
              <a:gd name="connsiteX5" fmla="*/ 0 w 9134590"/>
              <a:gd name="connsiteY5" fmla="*/ 0 h 1080120"/>
              <a:gd name="connsiteX0" fmla="*/ 0 w 8658637"/>
              <a:gd name="connsiteY0" fmla="*/ 0 h 1080120"/>
              <a:gd name="connsiteX1" fmla="*/ 8658637 w 8658637"/>
              <a:gd name="connsiteY1" fmla="*/ 0 h 1080120"/>
              <a:gd name="connsiteX2" fmla="*/ 8656255 w 8658637"/>
              <a:gd name="connsiteY2" fmla="*/ 873348 h 1080120"/>
              <a:gd name="connsiteX3" fmla="*/ 8441943 w 8658637"/>
              <a:gd name="connsiteY3" fmla="*/ 1078136 h 1080120"/>
              <a:gd name="connsiteX4" fmla="*/ 0 w 8658637"/>
              <a:gd name="connsiteY4" fmla="*/ 1080120 h 1080120"/>
              <a:gd name="connsiteX5" fmla="*/ 0 w 8658637"/>
              <a:gd name="connsiteY5" fmla="*/ 0 h 1080120"/>
              <a:gd name="connsiteX0" fmla="*/ 0 w 8658637"/>
              <a:gd name="connsiteY0" fmla="*/ 0 h 1080120"/>
              <a:gd name="connsiteX1" fmla="*/ 8658637 w 8658637"/>
              <a:gd name="connsiteY1" fmla="*/ 0 h 1080120"/>
              <a:gd name="connsiteX2" fmla="*/ 8656255 w 8658637"/>
              <a:gd name="connsiteY2" fmla="*/ 873348 h 1080120"/>
              <a:gd name="connsiteX3" fmla="*/ 8441943 w 8658637"/>
              <a:gd name="connsiteY3" fmla="*/ 1078136 h 1080120"/>
              <a:gd name="connsiteX4" fmla="*/ 0 w 8658637"/>
              <a:gd name="connsiteY4" fmla="*/ 1080120 h 1080120"/>
              <a:gd name="connsiteX5" fmla="*/ 0 w 8658637"/>
              <a:gd name="connsiteY5" fmla="*/ 0 h 1080120"/>
              <a:gd name="connsiteX0" fmla="*/ 0 w 8658637"/>
              <a:gd name="connsiteY0" fmla="*/ 0 h 1080120"/>
              <a:gd name="connsiteX1" fmla="*/ 8658637 w 8658637"/>
              <a:gd name="connsiteY1" fmla="*/ 0 h 1080120"/>
              <a:gd name="connsiteX2" fmla="*/ 8656255 w 8658637"/>
              <a:gd name="connsiteY2" fmla="*/ 873348 h 1080120"/>
              <a:gd name="connsiteX3" fmla="*/ 8441943 w 8658637"/>
              <a:gd name="connsiteY3" fmla="*/ 1078136 h 1080120"/>
              <a:gd name="connsiteX4" fmla="*/ 0 w 8658637"/>
              <a:gd name="connsiteY4" fmla="*/ 1080120 h 1080120"/>
              <a:gd name="connsiteX5" fmla="*/ 0 w 8658637"/>
              <a:gd name="connsiteY5" fmla="*/ 0 h 1080120"/>
              <a:gd name="connsiteX0" fmla="*/ 0 w 8658637"/>
              <a:gd name="connsiteY0" fmla="*/ 0 h 1080120"/>
              <a:gd name="connsiteX1" fmla="*/ 8658637 w 8658637"/>
              <a:gd name="connsiteY1" fmla="*/ 0 h 1080120"/>
              <a:gd name="connsiteX2" fmla="*/ 8656255 w 8658637"/>
              <a:gd name="connsiteY2" fmla="*/ 873348 h 1080120"/>
              <a:gd name="connsiteX3" fmla="*/ 8441943 w 8658637"/>
              <a:gd name="connsiteY3" fmla="*/ 1078136 h 1080120"/>
              <a:gd name="connsiteX4" fmla="*/ 0 w 8658637"/>
              <a:gd name="connsiteY4" fmla="*/ 1080120 h 1080120"/>
              <a:gd name="connsiteX5" fmla="*/ 0 w 8658637"/>
              <a:gd name="connsiteY5" fmla="*/ 0 h 1080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58637" h="1080120">
                <a:moveTo>
                  <a:pt x="0" y="0"/>
                </a:moveTo>
                <a:lnTo>
                  <a:pt x="8658637" y="0"/>
                </a:lnTo>
                <a:lnTo>
                  <a:pt x="8656255" y="873348"/>
                </a:lnTo>
                <a:cubicBezTo>
                  <a:pt x="8653476" y="991125"/>
                  <a:pt x="8560677" y="1077011"/>
                  <a:pt x="8441943" y="1078136"/>
                </a:cubicBezTo>
                <a:lnTo>
                  <a:pt x="0" y="1080120"/>
                </a:lnTo>
                <a:lnTo>
                  <a:pt x="0" y="0"/>
                </a:lnTo>
                <a:close/>
              </a:path>
            </a:pathLst>
          </a:cu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lvl="1" defTabSz="1219170">
              <a:spcAft>
                <a:spcPts val="67"/>
              </a:spcAft>
              <a:defRPr/>
            </a:pPr>
            <a:endParaRPr lang="en-GB" sz="1333" dirty="0">
              <a:solidFill>
                <a:srgbClr val="1D3E61"/>
              </a:solidFill>
              <a:latin typeface="Arial"/>
            </a:endParaRPr>
          </a:p>
        </p:txBody>
      </p:sp>
      <p:sp>
        <p:nvSpPr>
          <p:cNvPr id="5" name="Rectangle 4"/>
          <p:cNvSpPr/>
          <p:nvPr/>
        </p:nvSpPr>
        <p:spPr>
          <a:xfrm>
            <a:off x="322792" y="293685"/>
            <a:ext cx="11535701" cy="502766"/>
          </a:xfrm>
          <a:prstGeom prst="rect">
            <a:avLst/>
          </a:prstGeom>
        </p:spPr>
        <p:txBody>
          <a:bodyPr wrap="square">
            <a:spAutoFit/>
          </a:bodyPr>
          <a:lstStyle/>
          <a:p>
            <a:pPr algn="ctr" defTabSz="1219170"/>
            <a:r>
              <a:rPr lang="en-US" sz="2667" b="1" dirty="0">
                <a:solidFill>
                  <a:srgbClr val="3E5AA8"/>
                </a:solidFill>
                <a:latin typeface="Calibri" panose="020F0502020204030204" pitchFamily="34" charset="0"/>
              </a:rPr>
              <a:t>Background of Changes That Have Been Made</a:t>
            </a:r>
            <a:endParaRPr lang="en-GB" sz="2667" b="1" dirty="0">
              <a:solidFill>
                <a:srgbClr val="3E5AA8"/>
              </a:solidFill>
              <a:latin typeface="Arial"/>
            </a:endParaRPr>
          </a:p>
        </p:txBody>
      </p:sp>
    </p:spTree>
    <p:extLst>
      <p:ext uri="{BB962C8B-B14F-4D97-AF65-F5344CB8AC3E}">
        <p14:creationId xmlns:p14="http://schemas.microsoft.com/office/powerpoint/2010/main" val="3038584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p:cNvSpPr>
          <p:nvPr>
            <p:ph idx="1"/>
          </p:nvPr>
        </p:nvSpPr>
        <p:spPr>
          <a:xfrm>
            <a:off x="322792" y="1124743"/>
            <a:ext cx="11535701" cy="5376597"/>
          </a:xfrm>
          <a:custGeom>
            <a:avLst/>
            <a:gdLst>
              <a:gd name="connsiteX0" fmla="*/ 0 w 8658637"/>
              <a:gd name="connsiteY0" fmla="*/ 0 h 1080120"/>
              <a:gd name="connsiteX1" fmla="*/ 8658637 w 8658637"/>
              <a:gd name="connsiteY1" fmla="*/ 0 h 1080120"/>
              <a:gd name="connsiteX2" fmla="*/ 8658637 w 8658637"/>
              <a:gd name="connsiteY2" fmla="*/ 1080120 h 1080120"/>
              <a:gd name="connsiteX3" fmla="*/ 0 w 8658637"/>
              <a:gd name="connsiteY3" fmla="*/ 1080120 h 1080120"/>
              <a:gd name="connsiteX4" fmla="*/ 0 w 8658637"/>
              <a:gd name="connsiteY4" fmla="*/ 0 h 1080120"/>
              <a:gd name="connsiteX0" fmla="*/ 0 w 8658637"/>
              <a:gd name="connsiteY0" fmla="*/ 0 h 1080120"/>
              <a:gd name="connsiteX1" fmla="*/ 8658637 w 8658637"/>
              <a:gd name="connsiteY1" fmla="*/ 0 h 1080120"/>
              <a:gd name="connsiteX2" fmla="*/ 8658637 w 8658637"/>
              <a:gd name="connsiteY2" fmla="*/ 1080120 h 1080120"/>
              <a:gd name="connsiteX3" fmla="*/ 8441943 w 8658637"/>
              <a:gd name="connsiteY3" fmla="*/ 1078136 h 1080120"/>
              <a:gd name="connsiteX4" fmla="*/ 0 w 8658637"/>
              <a:gd name="connsiteY4" fmla="*/ 1080120 h 1080120"/>
              <a:gd name="connsiteX5" fmla="*/ 0 w 8658637"/>
              <a:gd name="connsiteY5" fmla="*/ 0 h 1080120"/>
              <a:gd name="connsiteX0" fmla="*/ 0 w 8658637"/>
              <a:gd name="connsiteY0" fmla="*/ 0 h 1080120"/>
              <a:gd name="connsiteX1" fmla="*/ 8658637 w 8658637"/>
              <a:gd name="connsiteY1" fmla="*/ 0 h 1080120"/>
              <a:gd name="connsiteX2" fmla="*/ 8656255 w 8658637"/>
              <a:gd name="connsiteY2" fmla="*/ 873348 h 1080120"/>
              <a:gd name="connsiteX3" fmla="*/ 8658637 w 8658637"/>
              <a:gd name="connsiteY3" fmla="*/ 1080120 h 1080120"/>
              <a:gd name="connsiteX4" fmla="*/ 8441943 w 8658637"/>
              <a:gd name="connsiteY4" fmla="*/ 1078136 h 1080120"/>
              <a:gd name="connsiteX5" fmla="*/ 0 w 8658637"/>
              <a:gd name="connsiteY5" fmla="*/ 1080120 h 1080120"/>
              <a:gd name="connsiteX6" fmla="*/ 0 w 8658637"/>
              <a:gd name="connsiteY6" fmla="*/ 0 h 1080120"/>
              <a:gd name="connsiteX0" fmla="*/ 0 w 8658637"/>
              <a:gd name="connsiteY0" fmla="*/ 0 h 1080120"/>
              <a:gd name="connsiteX1" fmla="*/ 8658637 w 8658637"/>
              <a:gd name="connsiteY1" fmla="*/ 0 h 1080120"/>
              <a:gd name="connsiteX2" fmla="*/ 8656255 w 8658637"/>
              <a:gd name="connsiteY2" fmla="*/ 873348 h 1080120"/>
              <a:gd name="connsiteX3" fmla="*/ 8441943 w 8658637"/>
              <a:gd name="connsiteY3" fmla="*/ 1078136 h 1080120"/>
              <a:gd name="connsiteX4" fmla="*/ 0 w 8658637"/>
              <a:gd name="connsiteY4" fmla="*/ 1080120 h 1080120"/>
              <a:gd name="connsiteX5" fmla="*/ 0 w 8658637"/>
              <a:gd name="connsiteY5" fmla="*/ 0 h 1080120"/>
              <a:gd name="connsiteX0" fmla="*/ 0 w 9134590"/>
              <a:gd name="connsiteY0" fmla="*/ 0 h 1080120"/>
              <a:gd name="connsiteX1" fmla="*/ 8658637 w 9134590"/>
              <a:gd name="connsiteY1" fmla="*/ 0 h 1080120"/>
              <a:gd name="connsiteX2" fmla="*/ 8656255 w 9134590"/>
              <a:gd name="connsiteY2" fmla="*/ 873348 h 1080120"/>
              <a:gd name="connsiteX3" fmla="*/ 8441943 w 9134590"/>
              <a:gd name="connsiteY3" fmla="*/ 1078136 h 1080120"/>
              <a:gd name="connsiteX4" fmla="*/ 0 w 9134590"/>
              <a:gd name="connsiteY4" fmla="*/ 1080120 h 1080120"/>
              <a:gd name="connsiteX5" fmla="*/ 0 w 9134590"/>
              <a:gd name="connsiteY5" fmla="*/ 0 h 1080120"/>
              <a:gd name="connsiteX0" fmla="*/ 0 w 8658637"/>
              <a:gd name="connsiteY0" fmla="*/ 0 h 1080120"/>
              <a:gd name="connsiteX1" fmla="*/ 8658637 w 8658637"/>
              <a:gd name="connsiteY1" fmla="*/ 0 h 1080120"/>
              <a:gd name="connsiteX2" fmla="*/ 8656255 w 8658637"/>
              <a:gd name="connsiteY2" fmla="*/ 873348 h 1080120"/>
              <a:gd name="connsiteX3" fmla="*/ 8441943 w 8658637"/>
              <a:gd name="connsiteY3" fmla="*/ 1078136 h 1080120"/>
              <a:gd name="connsiteX4" fmla="*/ 0 w 8658637"/>
              <a:gd name="connsiteY4" fmla="*/ 1080120 h 1080120"/>
              <a:gd name="connsiteX5" fmla="*/ 0 w 8658637"/>
              <a:gd name="connsiteY5" fmla="*/ 0 h 1080120"/>
              <a:gd name="connsiteX0" fmla="*/ 0 w 8658637"/>
              <a:gd name="connsiteY0" fmla="*/ 0 h 1080120"/>
              <a:gd name="connsiteX1" fmla="*/ 8658637 w 8658637"/>
              <a:gd name="connsiteY1" fmla="*/ 0 h 1080120"/>
              <a:gd name="connsiteX2" fmla="*/ 8656255 w 8658637"/>
              <a:gd name="connsiteY2" fmla="*/ 873348 h 1080120"/>
              <a:gd name="connsiteX3" fmla="*/ 8441943 w 8658637"/>
              <a:gd name="connsiteY3" fmla="*/ 1078136 h 1080120"/>
              <a:gd name="connsiteX4" fmla="*/ 0 w 8658637"/>
              <a:gd name="connsiteY4" fmla="*/ 1080120 h 1080120"/>
              <a:gd name="connsiteX5" fmla="*/ 0 w 8658637"/>
              <a:gd name="connsiteY5" fmla="*/ 0 h 1080120"/>
              <a:gd name="connsiteX0" fmla="*/ 0 w 8658637"/>
              <a:gd name="connsiteY0" fmla="*/ 0 h 1080120"/>
              <a:gd name="connsiteX1" fmla="*/ 8658637 w 8658637"/>
              <a:gd name="connsiteY1" fmla="*/ 0 h 1080120"/>
              <a:gd name="connsiteX2" fmla="*/ 8656255 w 8658637"/>
              <a:gd name="connsiteY2" fmla="*/ 873348 h 1080120"/>
              <a:gd name="connsiteX3" fmla="*/ 8441943 w 8658637"/>
              <a:gd name="connsiteY3" fmla="*/ 1078136 h 1080120"/>
              <a:gd name="connsiteX4" fmla="*/ 0 w 8658637"/>
              <a:gd name="connsiteY4" fmla="*/ 1080120 h 1080120"/>
              <a:gd name="connsiteX5" fmla="*/ 0 w 8658637"/>
              <a:gd name="connsiteY5" fmla="*/ 0 h 1080120"/>
              <a:gd name="connsiteX0" fmla="*/ 0 w 8658637"/>
              <a:gd name="connsiteY0" fmla="*/ 0 h 1080120"/>
              <a:gd name="connsiteX1" fmla="*/ 8658637 w 8658637"/>
              <a:gd name="connsiteY1" fmla="*/ 0 h 1080120"/>
              <a:gd name="connsiteX2" fmla="*/ 8656255 w 8658637"/>
              <a:gd name="connsiteY2" fmla="*/ 873348 h 1080120"/>
              <a:gd name="connsiteX3" fmla="*/ 8441943 w 8658637"/>
              <a:gd name="connsiteY3" fmla="*/ 1078136 h 1080120"/>
              <a:gd name="connsiteX4" fmla="*/ 0 w 8658637"/>
              <a:gd name="connsiteY4" fmla="*/ 1080120 h 1080120"/>
              <a:gd name="connsiteX5" fmla="*/ 0 w 8658637"/>
              <a:gd name="connsiteY5" fmla="*/ 0 h 1080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58637" h="1080120">
                <a:moveTo>
                  <a:pt x="0" y="0"/>
                </a:moveTo>
                <a:lnTo>
                  <a:pt x="8658637" y="0"/>
                </a:lnTo>
                <a:lnTo>
                  <a:pt x="8656255" y="873348"/>
                </a:lnTo>
                <a:cubicBezTo>
                  <a:pt x="8653476" y="991125"/>
                  <a:pt x="8560677" y="1077011"/>
                  <a:pt x="8441943" y="1078136"/>
                </a:cubicBezTo>
                <a:lnTo>
                  <a:pt x="0" y="1080120"/>
                </a:lnTo>
                <a:lnTo>
                  <a:pt x="0" y="0"/>
                </a:lnTo>
                <a:close/>
              </a:path>
            </a:pathLst>
          </a:custGeom>
          <a:solidFill>
            <a:srgbClr val="B1D6E8"/>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t">
            <a:noAutofit/>
          </a:bodyP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defRPr/>
            </a:pPr>
            <a:r>
              <a:rPr lang="en-GB" sz="2000" dirty="0">
                <a:solidFill>
                  <a:schemeClr val="tx1"/>
                </a:solidFill>
              </a:rPr>
              <a:t>In recent months, Xoserve have received multiple queries from Shippers on the charges now being charged by DCC to your Supplier businesses </a:t>
            </a:r>
          </a:p>
          <a:p>
            <a:pPr>
              <a:defRPr/>
            </a:pPr>
            <a:r>
              <a:rPr lang="en-GB" sz="2000" dirty="0">
                <a:solidFill>
                  <a:schemeClr val="tx1"/>
                </a:solidFill>
              </a:rPr>
              <a:t>We have been made aware that a number of ‘exemptions’ exist within the Supplier License that would exclude Large Gas Meters or microbusinesses from having ‘Designated Premise’ status </a:t>
            </a:r>
          </a:p>
          <a:p>
            <a:pPr marL="342900" lvl="0" indent="-342900" fontAlgn="auto">
              <a:spcBef>
                <a:spcPts val="0"/>
              </a:spcBef>
              <a:spcAft>
                <a:spcPts val="0"/>
              </a:spcAft>
            </a:pPr>
            <a:r>
              <a:rPr lang="en-GB" sz="2000" dirty="0">
                <a:solidFill>
                  <a:schemeClr val="tx1"/>
                </a:solidFill>
              </a:rPr>
              <a:t>These exemptions are not currently being included within the datasets supplied to DCC relating to a Suppliers non-domestic, Advanced Meter market share, as recorded within UK Link </a:t>
            </a:r>
          </a:p>
          <a:p>
            <a:pPr marL="342900" lvl="0" indent="-342900" fontAlgn="auto">
              <a:spcBef>
                <a:spcPts val="0"/>
              </a:spcBef>
              <a:spcAft>
                <a:spcPts val="0"/>
              </a:spcAft>
            </a:pPr>
            <a:r>
              <a:rPr lang="en-GB" sz="2000" dirty="0">
                <a:solidFill>
                  <a:prstClr val="black"/>
                </a:solidFill>
              </a:rPr>
              <a:t>Xoserve have engaged with DCC and are seeking to address the gaps in reporting logic that are leading to incomplete Supplier Market Share data being supplied to the DCC</a:t>
            </a:r>
          </a:p>
          <a:p>
            <a:pPr marL="342900" lvl="0" indent="-342900" fontAlgn="auto">
              <a:spcBef>
                <a:spcPts val="0"/>
              </a:spcBef>
              <a:spcAft>
                <a:spcPts val="0"/>
              </a:spcAft>
            </a:pPr>
            <a:r>
              <a:rPr lang="en-GB" sz="2000" dirty="0">
                <a:solidFill>
                  <a:prstClr val="black"/>
                </a:solidFill>
              </a:rPr>
              <a:t>DCC have confirmed they can only charge based on the information available, and that they have a dependency on Xoserve to continue to provide datasets in line with the current obligations </a:t>
            </a:r>
          </a:p>
          <a:p>
            <a:pPr marL="342900" lvl="0" indent="-342900" fontAlgn="auto">
              <a:spcBef>
                <a:spcPts val="0"/>
              </a:spcBef>
              <a:spcAft>
                <a:spcPts val="0"/>
              </a:spcAft>
            </a:pPr>
            <a:r>
              <a:rPr lang="en-GB" sz="2000" dirty="0">
                <a:solidFill>
                  <a:prstClr val="black"/>
                </a:solidFill>
              </a:rPr>
              <a:t>DCC have confirmed they are able to perform invoice adjustments once more appropriate datasets can be created and shared </a:t>
            </a:r>
          </a:p>
          <a:p>
            <a:pPr marL="342900" lvl="0" indent="-342900" fontAlgn="auto">
              <a:spcBef>
                <a:spcPts val="0"/>
              </a:spcBef>
              <a:spcAft>
                <a:spcPts val="0"/>
              </a:spcAft>
            </a:pPr>
            <a:r>
              <a:rPr lang="en-GB" sz="2000" dirty="0">
                <a:solidFill>
                  <a:prstClr val="black"/>
                </a:solidFill>
              </a:rPr>
              <a:t>In order for Xoserve to make the necessary changes to the reporting logic, a number of questions exist that require Shipper input</a:t>
            </a:r>
          </a:p>
          <a:p>
            <a:pPr>
              <a:defRPr/>
            </a:pPr>
            <a:endParaRPr lang="en-GB" sz="2000" dirty="0">
              <a:solidFill>
                <a:schemeClr val="tx1"/>
              </a:solidFill>
              <a:latin typeface="Calibri" panose="020F0502020204030204" pitchFamily="34" charset="0"/>
            </a:endParaRPr>
          </a:p>
        </p:txBody>
      </p:sp>
      <p:sp>
        <p:nvSpPr>
          <p:cNvPr id="6" name="Rectangle 6"/>
          <p:cNvSpPr/>
          <p:nvPr/>
        </p:nvSpPr>
        <p:spPr>
          <a:xfrm>
            <a:off x="322792" y="356659"/>
            <a:ext cx="11535701" cy="429468"/>
          </a:xfrm>
          <a:custGeom>
            <a:avLst/>
            <a:gdLst>
              <a:gd name="connsiteX0" fmla="*/ 0 w 8658637"/>
              <a:gd name="connsiteY0" fmla="*/ 0 h 1080120"/>
              <a:gd name="connsiteX1" fmla="*/ 8658637 w 8658637"/>
              <a:gd name="connsiteY1" fmla="*/ 0 h 1080120"/>
              <a:gd name="connsiteX2" fmla="*/ 8658637 w 8658637"/>
              <a:gd name="connsiteY2" fmla="*/ 1080120 h 1080120"/>
              <a:gd name="connsiteX3" fmla="*/ 0 w 8658637"/>
              <a:gd name="connsiteY3" fmla="*/ 1080120 h 1080120"/>
              <a:gd name="connsiteX4" fmla="*/ 0 w 8658637"/>
              <a:gd name="connsiteY4" fmla="*/ 0 h 1080120"/>
              <a:gd name="connsiteX0" fmla="*/ 0 w 8658637"/>
              <a:gd name="connsiteY0" fmla="*/ 0 h 1080120"/>
              <a:gd name="connsiteX1" fmla="*/ 8658637 w 8658637"/>
              <a:gd name="connsiteY1" fmla="*/ 0 h 1080120"/>
              <a:gd name="connsiteX2" fmla="*/ 8658637 w 8658637"/>
              <a:gd name="connsiteY2" fmla="*/ 1080120 h 1080120"/>
              <a:gd name="connsiteX3" fmla="*/ 8441943 w 8658637"/>
              <a:gd name="connsiteY3" fmla="*/ 1078136 h 1080120"/>
              <a:gd name="connsiteX4" fmla="*/ 0 w 8658637"/>
              <a:gd name="connsiteY4" fmla="*/ 1080120 h 1080120"/>
              <a:gd name="connsiteX5" fmla="*/ 0 w 8658637"/>
              <a:gd name="connsiteY5" fmla="*/ 0 h 1080120"/>
              <a:gd name="connsiteX0" fmla="*/ 0 w 8658637"/>
              <a:gd name="connsiteY0" fmla="*/ 0 h 1080120"/>
              <a:gd name="connsiteX1" fmla="*/ 8658637 w 8658637"/>
              <a:gd name="connsiteY1" fmla="*/ 0 h 1080120"/>
              <a:gd name="connsiteX2" fmla="*/ 8656255 w 8658637"/>
              <a:gd name="connsiteY2" fmla="*/ 873348 h 1080120"/>
              <a:gd name="connsiteX3" fmla="*/ 8658637 w 8658637"/>
              <a:gd name="connsiteY3" fmla="*/ 1080120 h 1080120"/>
              <a:gd name="connsiteX4" fmla="*/ 8441943 w 8658637"/>
              <a:gd name="connsiteY4" fmla="*/ 1078136 h 1080120"/>
              <a:gd name="connsiteX5" fmla="*/ 0 w 8658637"/>
              <a:gd name="connsiteY5" fmla="*/ 1080120 h 1080120"/>
              <a:gd name="connsiteX6" fmla="*/ 0 w 8658637"/>
              <a:gd name="connsiteY6" fmla="*/ 0 h 1080120"/>
              <a:gd name="connsiteX0" fmla="*/ 0 w 8658637"/>
              <a:gd name="connsiteY0" fmla="*/ 0 h 1080120"/>
              <a:gd name="connsiteX1" fmla="*/ 8658637 w 8658637"/>
              <a:gd name="connsiteY1" fmla="*/ 0 h 1080120"/>
              <a:gd name="connsiteX2" fmla="*/ 8656255 w 8658637"/>
              <a:gd name="connsiteY2" fmla="*/ 873348 h 1080120"/>
              <a:gd name="connsiteX3" fmla="*/ 8441943 w 8658637"/>
              <a:gd name="connsiteY3" fmla="*/ 1078136 h 1080120"/>
              <a:gd name="connsiteX4" fmla="*/ 0 w 8658637"/>
              <a:gd name="connsiteY4" fmla="*/ 1080120 h 1080120"/>
              <a:gd name="connsiteX5" fmla="*/ 0 w 8658637"/>
              <a:gd name="connsiteY5" fmla="*/ 0 h 1080120"/>
              <a:gd name="connsiteX0" fmla="*/ 0 w 9134590"/>
              <a:gd name="connsiteY0" fmla="*/ 0 h 1080120"/>
              <a:gd name="connsiteX1" fmla="*/ 8658637 w 9134590"/>
              <a:gd name="connsiteY1" fmla="*/ 0 h 1080120"/>
              <a:gd name="connsiteX2" fmla="*/ 8656255 w 9134590"/>
              <a:gd name="connsiteY2" fmla="*/ 873348 h 1080120"/>
              <a:gd name="connsiteX3" fmla="*/ 8441943 w 9134590"/>
              <a:gd name="connsiteY3" fmla="*/ 1078136 h 1080120"/>
              <a:gd name="connsiteX4" fmla="*/ 0 w 9134590"/>
              <a:gd name="connsiteY4" fmla="*/ 1080120 h 1080120"/>
              <a:gd name="connsiteX5" fmla="*/ 0 w 9134590"/>
              <a:gd name="connsiteY5" fmla="*/ 0 h 1080120"/>
              <a:gd name="connsiteX0" fmla="*/ 0 w 8658637"/>
              <a:gd name="connsiteY0" fmla="*/ 0 h 1080120"/>
              <a:gd name="connsiteX1" fmla="*/ 8658637 w 8658637"/>
              <a:gd name="connsiteY1" fmla="*/ 0 h 1080120"/>
              <a:gd name="connsiteX2" fmla="*/ 8656255 w 8658637"/>
              <a:gd name="connsiteY2" fmla="*/ 873348 h 1080120"/>
              <a:gd name="connsiteX3" fmla="*/ 8441943 w 8658637"/>
              <a:gd name="connsiteY3" fmla="*/ 1078136 h 1080120"/>
              <a:gd name="connsiteX4" fmla="*/ 0 w 8658637"/>
              <a:gd name="connsiteY4" fmla="*/ 1080120 h 1080120"/>
              <a:gd name="connsiteX5" fmla="*/ 0 w 8658637"/>
              <a:gd name="connsiteY5" fmla="*/ 0 h 1080120"/>
              <a:gd name="connsiteX0" fmla="*/ 0 w 8658637"/>
              <a:gd name="connsiteY0" fmla="*/ 0 h 1080120"/>
              <a:gd name="connsiteX1" fmla="*/ 8658637 w 8658637"/>
              <a:gd name="connsiteY1" fmla="*/ 0 h 1080120"/>
              <a:gd name="connsiteX2" fmla="*/ 8656255 w 8658637"/>
              <a:gd name="connsiteY2" fmla="*/ 873348 h 1080120"/>
              <a:gd name="connsiteX3" fmla="*/ 8441943 w 8658637"/>
              <a:gd name="connsiteY3" fmla="*/ 1078136 h 1080120"/>
              <a:gd name="connsiteX4" fmla="*/ 0 w 8658637"/>
              <a:gd name="connsiteY4" fmla="*/ 1080120 h 1080120"/>
              <a:gd name="connsiteX5" fmla="*/ 0 w 8658637"/>
              <a:gd name="connsiteY5" fmla="*/ 0 h 1080120"/>
              <a:gd name="connsiteX0" fmla="*/ 0 w 8658637"/>
              <a:gd name="connsiteY0" fmla="*/ 0 h 1080120"/>
              <a:gd name="connsiteX1" fmla="*/ 8658637 w 8658637"/>
              <a:gd name="connsiteY1" fmla="*/ 0 h 1080120"/>
              <a:gd name="connsiteX2" fmla="*/ 8656255 w 8658637"/>
              <a:gd name="connsiteY2" fmla="*/ 873348 h 1080120"/>
              <a:gd name="connsiteX3" fmla="*/ 8441943 w 8658637"/>
              <a:gd name="connsiteY3" fmla="*/ 1078136 h 1080120"/>
              <a:gd name="connsiteX4" fmla="*/ 0 w 8658637"/>
              <a:gd name="connsiteY4" fmla="*/ 1080120 h 1080120"/>
              <a:gd name="connsiteX5" fmla="*/ 0 w 8658637"/>
              <a:gd name="connsiteY5" fmla="*/ 0 h 1080120"/>
              <a:gd name="connsiteX0" fmla="*/ 0 w 8658637"/>
              <a:gd name="connsiteY0" fmla="*/ 0 h 1080120"/>
              <a:gd name="connsiteX1" fmla="*/ 8658637 w 8658637"/>
              <a:gd name="connsiteY1" fmla="*/ 0 h 1080120"/>
              <a:gd name="connsiteX2" fmla="*/ 8656255 w 8658637"/>
              <a:gd name="connsiteY2" fmla="*/ 873348 h 1080120"/>
              <a:gd name="connsiteX3" fmla="*/ 8441943 w 8658637"/>
              <a:gd name="connsiteY3" fmla="*/ 1078136 h 1080120"/>
              <a:gd name="connsiteX4" fmla="*/ 0 w 8658637"/>
              <a:gd name="connsiteY4" fmla="*/ 1080120 h 1080120"/>
              <a:gd name="connsiteX5" fmla="*/ 0 w 8658637"/>
              <a:gd name="connsiteY5" fmla="*/ 0 h 1080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58637" h="1080120">
                <a:moveTo>
                  <a:pt x="0" y="0"/>
                </a:moveTo>
                <a:lnTo>
                  <a:pt x="8658637" y="0"/>
                </a:lnTo>
                <a:lnTo>
                  <a:pt x="8656255" y="873348"/>
                </a:lnTo>
                <a:cubicBezTo>
                  <a:pt x="8653476" y="991125"/>
                  <a:pt x="8560677" y="1077011"/>
                  <a:pt x="8441943" y="1078136"/>
                </a:cubicBezTo>
                <a:lnTo>
                  <a:pt x="0" y="1080120"/>
                </a:lnTo>
                <a:lnTo>
                  <a:pt x="0" y="0"/>
                </a:lnTo>
                <a:close/>
              </a:path>
            </a:pathLst>
          </a:cu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lvl="1" defTabSz="1219170">
              <a:spcAft>
                <a:spcPts val="67"/>
              </a:spcAft>
              <a:defRPr/>
            </a:pPr>
            <a:endParaRPr lang="en-GB" sz="1333" dirty="0">
              <a:solidFill>
                <a:srgbClr val="1D3E61"/>
              </a:solidFill>
              <a:latin typeface="Arial"/>
            </a:endParaRPr>
          </a:p>
        </p:txBody>
      </p:sp>
      <p:sp>
        <p:nvSpPr>
          <p:cNvPr id="5" name="Rectangle 4"/>
          <p:cNvSpPr/>
          <p:nvPr/>
        </p:nvSpPr>
        <p:spPr>
          <a:xfrm>
            <a:off x="322792" y="293685"/>
            <a:ext cx="11535701" cy="502766"/>
          </a:xfrm>
          <a:prstGeom prst="rect">
            <a:avLst/>
          </a:prstGeom>
        </p:spPr>
        <p:txBody>
          <a:bodyPr wrap="square">
            <a:spAutoFit/>
          </a:bodyPr>
          <a:lstStyle/>
          <a:p>
            <a:pPr algn="ctr" defTabSz="1219170"/>
            <a:r>
              <a:rPr lang="en-US" sz="2667" b="1" dirty="0">
                <a:solidFill>
                  <a:srgbClr val="3E5AA8"/>
                </a:solidFill>
                <a:latin typeface="Calibri" panose="020F0502020204030204" pitchFamily="34" charset="0"/>
              </a:rPr>
              <a:t>What Issues have been Identified? </a:t>
            </a:r>
            <a:endParaRPr lang="en-GB" sz="2667" b="1" dirty="0">
              <a:solidFill>
                <a:srgbClr val="3E5AA8"/>
              </a:solidFill>
              <a:latin typeface="Arial"/>
            </a:endParaRPr>
          </a:p>
        </p:txBody>
      </p:sp>
    </p:spTree>
    <p:extLst>
      <p:ext uri="{BB962C8B-B14F-4D97-AF65-F5344CB8AC3E}">
        <p14:creationId xmlns:p14="http://schemas.microsoft.com/office/powerpoint/2010/main" val="1363760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7F1FB-A316-4546-B4D5-9B74DC0601A3}"/>
              </a:ext>
            </a:extLst>
          </p:cNvPr>
          <p:cNvSpPr>
            <a:spLocks noGrp="1"/>
          </p:cNvSpPr>
          <p:nvPr>
            <p:ph type="title"/>
          </p:nvPr>
        </p:nvSpPr>
        <p:spPr/>
        <p:txBody>
          <a:bodyPr>
            <a:normAutofit/>
          </a:bodyPr>
          <a:lstStyle/>
          <a:p>
            <a:r>
              <a:rPr lang="en-GB" dirty="0"/>
              <a:t>Questions for Shippers</a:t>
            </a:r>
          </a:p>
        </p:txBody>
      </p:sp>
      <p:sp>
        <p:nvSpPr>
          <p:cNvPr id="4" name="Flowchart: Alternate Process 3">
            <a:extLst>
              <a:ext uri="{FF2B5EF4-FFF2-40B4-BE49-F238E27FC236}">
                <a16:creationId xmlns:a16="http://schemas.microsoft.com/office/drawing/2014/main" id="{0C6E87C0-B3F9-44F7-AE4E-6A1F5B09E70F}"/>
              </a:ext>
            </a:extLst>
          </p:cNvPr>
          <p:cNvSpPr/>
          <p:nvPr/>
        </p:nvSpPr>
        <p:spPr>
          <a:xfrm>
            <a:off x="143339" y="943973"/>
            <a:ext cx="11905323" cy="5749390"/>
          </a:xfrm>
          <a:prstGeom prst="flowChartAlternateProcess">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defTabSz="1219170">
              <a:buFont typeface="+mj-lt"/>
              <a:buAutoNum type="arabicPeriod"/>
            </a:pPr>
            <a:r>
              <a:rPr lang="en-GB" sz="2000" dirty="0">
                <a:solidFill>
                  <a:prstClr val="black"/>
                </a:solidFill>
                <a:latin typeface="Arial"/>
              </a:rPr>
              <a:t>Are there other attributes we could / should be using to distinguish presence of an Advanced Meter?</a:t>
            </a:r>
          </a:p>
          <a:p>
            <a:pPr marL="800100" lvl="1" indent="-342900" defTabSz="1219170">
              <a:buFont typeface="Arial" panose="020B0604020202020204" pitchFamily="34" charset="0"/>
              <a:buChar char="•"/>
            </a:pPr>
            <a:r>
              <a:rPr lang="en-GB" sz="2000" dirty="0">
                <a:solidFill>
                  <a:prstClr val="black"/>
                </a:solidFill>
              </a:rPr>
              <a:t>Embedded AMR – are these identified in UK Link as AMR? Are Meter Models discrete?</a:t>
            </a:r>
          </a:p>
          <a:p>
            <a:pPr marL="800100" lvl="1" indent="-342900" defTabSz="1219170">
              <a:buFont typeface="Arial" panose="020B0604020202020204" pitchFamily="34" charset="0"/>
              <a:buChar char="•"/>
            </a:pPr>
            <a:r>
              <a:rPr lang="en-GB" sz="2000" dirty="0">
                <a:solidFill>
                  <a:prstClr val="black"/>
                </a:solidFill>
              </a:rPr>
              <a:t>SMSO ID – do all AMR devices operate with an SMSO and are these details populated in UK Link?  </a:t>
            </a:r>
          </a:p>
          <a:p>
            <a:pPr marL="342900" indent="-342900" defTabSz="1219170">
              <a:buFont typeface="+mj-lt"/>
              <a:buAutoNum type="arabicPeriod"/>
            </a:pPr>
            <a:r>
              <a:rPr lang="en-GB" sz="2000" dirty="0">
                <a:solidFill>
                  <a:prstClr val="black"/>
                </a:solidFill>
              </a:rPr>
              <a:t>Micro-Business sites – are these identified in UK Link as Non-Domestic?</a:t>
            </a:r>
          </a:p>
          <a:p>
            <a:pPr marL="342900" indent="-342900" defTabSz="1219170">
              <a:buFont typeface="+mj-lt"/>
              <a:buAutoNum type="arabicPeriod"/>
            </a:pPr>
            <a:r>
              <a:rPr lang="en-GB" sz="2000" dirty="0">
                <a:solidFill>
                  <a:prstClr val="black"/>
                </a:solidFill>
              </a:rPr>
              <a:t>Large Gas Meters – are these only present on Non-Domestic premises? </a:t>
            </a:r>
          </a:p>
          <a:p>
            <a:pPr marL="342900" indent="-342900" defTabSz="1219170">
              <a:buFont typeface="+mj-lt"/>
              <a:buAutoNum type="arabicPeriod"/>
            </a:pPr>
            <a:r>
              <a:rPr lang="en-GB" sz="2000" dirty="0">
                <a:solidFill>
                  <a:prstClr val="black"/>
                </a:solidFill>
              </a:rPr>
              <a:t>Report logic, based on BEIS request, limits the AQ threshold to 732,000kWh and below – </a:t>
            </a:r>
          </a:p>
          <a:p>
            <a:pPr marL="800100" lvl="1" indent="-342900" defTabSz="1219170">
              <a:buFont typeface="Arial" panose="020B0604020202020204" pitchFamily="34" charset="0"/>
              <a:buChar char="•"/>
            </a:pPr>
            <a:r>
              <a:rPr lang="en-GB" sz="2000" dirty="0">
                <a:solidFill>
                  <a:prstClr val="black"/>
                </a:solidFill>
              </a:rPr>
              <a:t>should we be including all non-domestic MPRNs given those above that threshold?   </a:t>
            </a:r>
          </a:p>
          <a:p>
            <a:pPr marL="342900" indent="-342900" defTabSz="1219170">
              <a:buFont typeface="+mj-lt"/>
              <a:buAutoNum type="arabicPeriod"/>
            </a:pPr>
            <a:r>
              <a:rPr lang="en-GB" sz="2000" dirty="0">
                <a:solidFill>
                  <a:prstClr val="black"/>
                </a:solidFill>
              </a:rPr>
              <a:t>Do other exemptions exist that would require meter points to be included within the datasets we are sharing with the DCC?</a:t>
            </a:r>
          </a:p>
          <a:p>
            <a:pPr defTabSz="1219170"/>
            <a:endParaRPr lang="en-GB" dirty="0">
              <a:solidFill>
                <a:prstClr val="black"/>
              </a:solidFill>
              <a:latin typeface="Arial"/>
            </a:endParaRPr>
          </a:p>
          <a:p>
            <a:pPr defTabSz="1219170"/>
            <a:r>
              <a:rPr lang="en-GB" dirty="0">
                <a:solidFill>
                  <a:prstClr val="black"/>
                </a:solidFill>
                <a:latin typeface="Arial"/>
              </a:rPr>
              <a:t> </a:t>
            </a:r>
          </a:p>
          <a:p>
            <a:pPr defTabSz="1219170"/>
            <a:endParaRPr lang="en-GB" dirty="0">
              <a:solidFill>
                <a:prstClr val="black"/>
              </a:solidFill>
              <a:latin typeface="Arial"/>
            </a:endParaRPr>
          </a:p>
        </p:txBody>
      </p:sp>
    </p:spTree>
    <p:extLst>
      <p:ext uri="{BB962C8B-B14F-4D97-AF65-F5344CB8AC3E}">
        <p14:creationId xmlns:p14="http://schemas.microsoft.com/office/powerpoint/2010/main" val="4184309637"/>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10" ma:contentTypeDescription="Create a new document." ma:contentTypeScope="" ma:versionID="5f734f88377a37ce2bd1e185f423e635">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d0be2b021abbea2b4eb3ceb7838e0f65"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1907124-CBFE-4A7C-BB69-266B3E181A1F}"/>
</file>

<file path=customXml/itemProps2.xml><?xml version="1.0" encoding="utf-8"?>
<ds:datastoreItem xmlns:ds="http://schemas.openxmlformats.org/officeDocument/2006/customXml" ds:itemID="{06851B40-4BF2-4D74-B92C-D7549449DD27}">
  <ds:schemaRefs>
    <ds:schemaRef ds:uri="http://schemas.microsoft.com/sharepoint/v3/contenttype/forms"/>
  </ds:schemaRefs>
</ds:datastoreItem>
</file>

<file path=customXml/itemProps3.xml><?xml version="1.0" encoding="utf-8"?>
<ds:datastoreItem xmlns:ds="http://schemas.openxmlformats.org/officeDocument/2006/customXml" ds:itemID="{0F11F860-2362-4975-B45F-FF28895D6C46}">
  <ds:schemaRefs>
    <ds:schemaRef ds:uri="http://schemas.microsoft.com/office/2006/documentManagement/types"/>
    <ds:schemaRef ds:uri="224c229d-20fe-4222-8b4d-5eb3612fed58"/>
    <ds:schemaRef ds:uri="537ce229-4bb1-4720-badb-2ed4082bc479"/>
    <ds:schemaRef ds:uri="http://purl.org/dc/terms/"/>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2807</TotalTime>
  <Words>670</Words>
  <Application>Microsoft Office PowerPoint</Application>
  <PresentationFormat>Widescreen</PresentationFormat>
  <Paragraphs>41</Paragraphs>
  <Slides>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1_Office Theme</vt:lpstr>
      <vt:lpstr> Issue Overview: Challenges to the data being supplied by Xoserve to the DCC for charging purposes</vt:lpstr>
      <vt:lpstr>PowerPoint Presentation</vt:lpstr>
      <vt:lpstr>PowerPoint Presentation</vt:lpstr>
      <vt:lpstr>Questions for Shippers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Orsler</dc:creator>
  <cp:lastModifiedBy>Paul Orsler</cp:lastModifiedBy>
  <cp:revision>23</cp:revision>
  <dcterms:created xsi:type="dcterms:W3CDTF">2021-05-25T07:40:21Z</dcterms:created>
  <dcterms:modified xsi:type="dcterms:W3CDTF">2021-07-09T10:14:57Z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0x010100CD78529C455A9849A187361FC3458725</vt:lpwstr>
  </property>
</Properties>
</file>