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88" r:id="rId5"/>
    <p:sldId id="289" r:id="rId6"/>
    <p:sldId id="1436" r:id="rId7"/>
    <p:sldId id="1434" r:id="rId8"/>
    <p:sldId id="1437" r:id="rId9"/>
    <p:sldId id="143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CF9E"/>
    <a:srgbClr val="FCBC55"/>
    <a:srgbClr val="1D3E61"/>
    <a:srgbClr val="6440A3"/>
    <a:srgbClr val="3E5AA8"/>
    <a:srgbClr val="40D1F5"/>
    <a:srgbClr val="D75733"/>
    <a:srgbClr val="84B8DA"/>
    <a:srgbClr val="2B80B1"/>
    <a:srgbClr val="B1D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53ABA1-B6F4-46A9-BFD7-0CF751CB4DB6}" v="28" dt="2021-07-12T13:41:34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245" autoAdjust="0"/>
  </p:normalViewPr>
  <p:slideViewPr>
    <p:cSldViewPr>
      <p:cViewPr varScale="1">
        <p:scale>
          <a:sx n="90" d="100"/>
          <a:sy n="90" d="100"/>
        </p:scale>
        <p:origin x="6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ryn Adeseye" userId="0181fbdf-dc88-4276-b826-b9ae5006951b" providerId="ADAL" clId="{8A388A2D-B015-464D-ADA4-9FCE0E8EF178}"/>
    <pc:docChg chg="custSel modSld">
      <pc:chgData name="Kathryn Adeseye" userId="0181fbdf-dc88-4276-b826-b9ae5006951b" providerId="ADAL" clId="{8A388A2D-B015-464D-ADA4-9FCE0E8EF178}" dt="2021-07-12T13:41:34.370" v="26" actId="20577"/>
      <pc:docMkLst>
        <pc:docMk/>
      </pc:docMkLst>
      <pc:sldChg chg="modSp">
        <pc:chgData name="Kathryn Adeseye" userId="0181fbdf-dc88-4276-b826-b9ae5006951b" providerId="ADAL" clId="{8A388A2D-B015-464D-ADA4-9FCE0E8EF178}" dt="2021-07-12T11:21:54.446" v="6" actId="5793"/>
        <pc:sldMkLst>
          <pc:docMk/>
          <pc:sldMk cId="3032674271" sldId="289"/>
        </pc:sldMkLst>
        <pc:spChg chg="mod">
          <ac:chgData name="Kathryn Adeseye" userId="0181fbdf-dc88-4276-b826-b9ae5006951b" providerId="ADAL" clId="{8A388A2D-B015-464D-ADA4-9FCE0E8EF178}" dt="2021-07-12T11:21:54.446" v="6" actId="5793"/>
          <ac:spMkLst>
            <pc:docMk/>
            <pc:sldMk cId="3032674271" sldId="289"/>
            <ac:spMk id="3" creationId="{CF8C135D-8EA3-4A6E-A488-C81F115F48AC}"/>
          </ac:spMkLst>
        </pc:spChg>
      </pc:sldChg>
      <pc:sldChg chg="modSp">
        <pc:chgData name="Kathryn Adeseye" userId="0181fbdf-dc88-4276-b826-b9ae5006951b" providerId="ADAL" clId="{8A388A2D-B015-464D-ADA4-9FCE0E8EF178}" dt="2021-07-12T13:41:34.370" v="26" actId="20577"/>
        <pc:sldMkLst>
          <pc:docMk/>
          <pc:sldMk cId="3136901186" sldId="1438"/>
        </pc:sldMkLst>
        <pc:spChg chg="mod">
          <ac:chgData name="Kathryn Adeseye" userId="0181fbdf-dc88-4276-b826-b9ae5006951b" providerId="ADAL" clId="{8A388A2D-B015-464D-ADA4-9FCE0E8EF178}" dt="2021-07-12T11:21:38.426" v="1" actId="27636"/>
          <ac:spMkLst>
            <pc:docMk/>
            <pc:sldMk cId="3136901186" sldId="1438"/>
            <ac:spMk id="2" creationId="{8BF1A55B-3D29-4123-95B4-0D38568C62AA}"/>
          </ac:spMkLst>
        </pc:spChg>
        <pc:spChg chg="mod">
          <ac:chgData name="Kathryn Adeseye" userId="0181fbdf-dc88-4276-b826-b9ae5006951b" providerId="ADAL" clId="{8A388A2D-B015-464D-ADA4-9FCE0E8EF178}" dt="2021-07-12T13:41:34.370" v="26" actId="20577"/>
          <ac:spMkLst>
            <pc:docMk/>
            <pc:sldMk cId="3136901186" sldId="1438"/>
            <ac:spMk id="3" creationId="{C24C7B1D-AEC1-4DF2-B523-6EDA52AA6A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oserve.com/media/41401/xrn-5183-access-to-daily-biomethane-injection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oserve.com/media/41243/26944-kl-po-xrn5183-access-to-daily-biomethane-injections-solution-review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XRN 5183 Access to Daily Biomethane Injections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Seeking Approval for the release of Aggregated Biomethane data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DB423-F174-4570-800B-9726F82C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C135D-8EA3-4A6E-A488-C81F115F4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1058"/>
            <a:ext cx="8229600" cy="3970932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In Autumn 2020, two solution options for XRN 5183 were presented to Change Management Committee: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Option 1 was to publish the current BEIS Biomethane Injection report on a secure part of Xoserve.com;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Option 2 was to create a bespoke Biomethane Injection report where the data is aggregated at a specific geographical level, LDZ being one option. The report could be published on Xoserve.com open to all OR published in a secure area of Xoserve.com.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Change Proposal is located here: </a:t>
            </a:r>
            <a:r>
              <a:rPr lang="en-US" sz="1600" dirty="0">
                <a:hlinkClick r:id="rId2"/>
              </a:rPr>
              <a:t>https://www.xoserve.com/media/41401/xrn-5183-access-to-daily-biomethane-injections.pdf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600" dirty="0"/>
              <a:t>At November 2020 </a:t>
            </a:r>
            <a:r>
              <a:rPr lang="en-US" sz="1600" dirty="0" err="1"/>
              <a:t>ChMC</a:t>
            </a:r>
            <a:r>
              <a:rPr lang="en-US" sz="1600" dirty="0"/>
              <a:t>, Option 1 was approved following solution option change pack;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This was then discussed with BEIS and </a:t>
            </a:r>
            <a:r>
              <a:rPr lang="en-US" sz="1600" dirty="0" err="1"/>
              <a:t>CoMC</a:t>
            </a:r>
            <a:r>
              <a:rPr lang="en-US" sz="1600" dirty="0"/>
              <a:t> regarding permissions being covered under the DSC. Both entities expressed concern that this could potentially give a commercial/financial advantage to some industry parties over others.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7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D3B1CF-A048-41FE-ABB2-A6A682D7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637580"/>
          </a:xfrm>
        </p:spPr>
        <p:txBody>
          <a:bodyPr/>
          <a:lstStyle/>
          <a:p>
            <a:r>
              <a:rPr lang="en-GB" dirty="0"/>
              <a:t>So where are we now? 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E56E49C9-931F-436E-A216-10A62A77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3066"/>
            <a:ext cx="8229600" cy="3898924"/>
          </a:xfrm>
        </p:spPr>
        <p:txBody>
          <a:bodyPr>
            <a:normAutofit/>
          </a:bodyPr>
          <a:lstStyle/>
          <a:p>
            <a:r>
              <a:rPr lang="en-GB" sz="1800" dirty="0"/>
              <a:t>Following discussions with </a:t>
            </a:r>
            <a:r>
              <a:rPr lang="en-GB" sz="1800" dirty="0" err="1"/>
              <a:t>CoMC</a:t>
            </a:r>
            <a:r>
              <a:rPr lang="en-GB" sz="1800" dirty="0"/>
              <a:t>, BEIS and the proposer, it was deemed that the existing report (Option 1) was not suitable for publication. 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Option 2 was presented as the preferred option at July </a:t>
            </a:r>
            <a:r>
              <a:rPr lang="en-GB" sz="1800" dirty="0" err="1"/>
              <a:t>ChMC</a:t>
            </a:r>
            <a:r>
              <a:rPr lang="en-GB" sz="1800" dirty="0"/>
              <a:t> and was approved. See original Change Pack  -</a:t>
            </a:r>
            <a:r>
              <a:rPr lang="en-GB" sz="1800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https://www.xoserve.com/media/41243/26944-kl-po-xrn5183-access-to-daily-biomethane-injections-solution-review.docx</a:t>
            </a:r>
            <a:endParaRPr lang="en-GB" sz="18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accent4"/>
              </a:solidFill>
            </a:endParaRPr>
          </a:p>
          <a:p>
            <a:r>
              <a:rPr lang="en-GB" sz="1800" dirty="0" err="1"/>
              <a:t>Xoserve’s</a:t>
            </a:r>
            <a:r>
              <a:rPr lang="en-GB" sz="1800" dirty="0"/>
              <a:t> proposal is to aggregate the data to remove site specific identification.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5229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1A55B-3D29-4123-95B4-0D38568C6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268" y="92720"/>
            <a:ext cx="8229600" cy="637580"/>
          </a:xfrm>
        </p:spPr>
        <p:txBody>
          <a:bodyPr/>
          <a:lstStyle/>
          <a:p>
            <a:r>
              <a:rPr lang="en-GB" dirty="0"/>
              <a:t>Aggregated Biomethane Data?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F8F9E3-D378-4ABA-857E-684C089E8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268" y="771550"/>
            <a:ext cx="8363272" cy="417646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 need input from </a:t>
            </a:r>
            <a:r>
              <a:rPr lang="en-US" dirty="0" err="1"/>
              <a:t>CoMC</a:t>
            </a:r>
            <a:r>
              <a:rPr lang="en-US" dirty="0"/>
              <a:t> on whether an aggregated Biomethane Injection report (Option 2) is an acceptable option as per previous discussions? </a:t>
            </a:r>
          </a:p>
          <a:p>
            <a:r>
              <a:rPr lang="en-US" dirty="0"/>
              <a:t>The aggregation levels available are: </a:t>
            </a:r>
          </a:p>
          <a:p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b="1" dirty="0"/>
              <a:t>Aggregation at LDZ level </a:t>
            </a:r>
            <a:r>
              <a:rPr lang="en-GB" dirty="0"/>
              <a:t>(</a:t>
            </a:r>
            <a:r>
              <a:rPr lang="en-GB" dirty="0" err="1"/>
              <a:t>Xoserve’s</a:t>
            </a:r>
            <a:r>
              <a:rPr lang="en-GB" dirty="0"/>
              <a:t> recommendation);	</a:t>
            </a:r>
          </a:p>
          <a:p>
            <a:pPr marL="457200" lvl="1" indent="0">
              <a:buNone/>
            </a:pPr>
            <a:r>
              <a:rPr lang="en-GB" sz="2000" dirty="0"/>
              <a:t>	- Please note that at LDZ level there will be a small number of LDZs which only have 1 	biomethane entry point. However we would not be providing the counts of the number of 	biomethane entry points per LDZ;</a:t>
            </a:r>
          </a:p>
          <a:p>
            <a:pPr marL="457200" lvl="1" indent="0">
              <a:buNone/>
            </a:pPr>
            <a:endParaRPr lang="en-GB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b="1" dirty="0"/>
              <a:t>Aggregation at a lower level than LDZ </a:t>
            </a:r>
            <a:r>
              <a:rPr lang="en-GB" dirty="0"/>
              <a:t>(preferred by the CP proposer);</a:t>
            </a:r>
          </a:p>
          <a:p>
            <a:pPr marL="0" indent="0">
              <a:buNone/>
            </a:pPr>
            <a:r>
              <a:rPr lang="en-GB" sz="2100" dirty="0"/>
              <a:t>	</a:t>
            </a:r>
            <a:r>
              <a:rPr lang="en-GB" sz="2000" dirty="0"/>
              <a:t>- This would involve manufacturing a lower aggregation level such as county / post code 	(first three characters only) because there is no equivalent of ‘Exit Zone’ stored in Gemini 	for Biomethane Entry Points. </a:t>
            </a:r>
          </a:p>
          <a:p>
            <a:pPr marL="0" indent="0">
              <a:buNone/>
            </a:pPr>
            <a:r>
              <a:rPr lang="en-GB" sz="2000" dirty="0"/>
              <a:t>	- The existing level below LDZ is individual ‘Biomethane Entry Point Name’ (covered 	over in Option 1) which has already been discounted. </a:t>
            </a:r>
          </a:p>
          <a:p>
            <a:pPr marL="0" indent="0">
              <a:buNone/>
            </a:pPr>
            <a:r>
              <a:rPr lang="en-GB" sz="2000" dirty="0"/>
              <a:t>	- With this option, it is expected there will be significantly more counties / post codes where 	there is only 1 biomethane entry point.</a:t>
            </a:r>
          </a:p>
          <a:p>
            <a:endParaRPr lang="en-GB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76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1A55B-3D29-4123-95B4-0D38568C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approach?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C7B1D-AEC1-4DF2-B523-6EDA52AA6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1058"/>
            <a:ext cx="8229600" cy="3970932"/>
          </a:xfrm>
        </p:spPr>
        <p:txBody>
          <a:bodyPr>
            <a:normAutofit/>
          </a:bodyPr>
          <a:lstStyle/>
          <a:p>
            <a:r>
              <a:rPr lang="en-GB" sz="1800" dirty="0"/>
              <a:t>Two publication options: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600" dirty="0"/>
              <a:t>Publish in a </a:t>
            </a:r>
            <a:r>
              <a:rPr lang="en-GB" sz="1600" b="1" dirty="0"/>
              <a:t>secure area </a:t>
            </a:r>
            <a:r>
              <a:rPr lang="en-GB" sz="1600" dirty="0"/>
              <a:t>on Xoserve.com for DSC signatories to access;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600" dirty="0"/>
              <a:t>Publish on an </a:t>
            </a:r>
            <a:r>
              <a:rPr lang="en-GB" sz="1600" b="1" dirty="0"/>
              <a:t>open area </a:t>
            </a:r>
            <a:r>
              <a:rPr lang="en-GB" sz="1600" dirty="0"/>
              <a:t>on Xoserve.com for all industry parties to view.</a:t>
            </a:r>
          </a:p>
          <a:p>
            <a:pPr marL="457200" lvl="1" indent="0">
              <a:buNone/>
            </a:pPr>
            <a:endParaRPr lang="en-GB" sz="1600" dirty="0"/>
          </a:p>
          <a:p>
            <a:r>
              <a:rPr lang="en-GB" sz="1800" dirty="0"/>
              <a:t>If we publish the data in a secure area on Xoserve.com, it may be that other industry parties will request the aggregated report in the future and it may have to be provided as a third party service.</a:t>
            </a:r>
          </a:p>
        </p:txBody>
      </p:sp>
    </p:spTree>
    <p:extLst>
      <p:ext uri="{BB962C8B-B14F-4D97-AF65-F5344CB8AC3E}">
        <p14:creationId xmlns:p14="http://schemas.microsoft.com/office/powerpoint/2010/main" val="19116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1A55B-3D29-4123-95B4-0D38568C6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C7B1D-AEC1-4DF2-B523-6EDA52AA6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4145689"/>
            <a:ext cx="8229600" cy="781596"/>
          </a:xfrm>
        </p:spPr>
        <p:txBody>
          <a:bodyPr>
            <a:noAutofit/>
          </a:bodyPr>
          <a:lstStyle/>
          <a:p>
            <a:r>
              <a:rPr lang="en-GB" sz="1600" dirty="0" err="1"/>
              <a:t>Xoserve’s</a:t>
            </a:r>
            <a:r>
              <a:rPr lang="en-GB" sz="1600" dirty="0"/>
              <a:t> recommendation: </a:t>
            </a:r>
          </a:p>
          <a:p>
            <a:pPr lvl="1"/>
            <a:r>
              <a:rPr lang="en-GB" sz="1400" dirty="0"/>
              <a:t>Option A: Aggregation at LDZ Level and publication on an open area of Xoserve.com.</a:t>
            </a:r>
          </a:p>
          <a:p>
            <a:r>
              <a:rPr lang="en-GB" sz="1600" dirty="0"/>
              <a:t>We are seeking </a:t>
            </a:r>
            <a:r>
              <a:rPr lang="en-GB" sz="1600" dirty="0" err="1"/>
              <a:t>CoMC</a:t>
            </a:r>
            <a:r>
              <a:rPr lang="en-GB" sz="1600" dirty="0"/>
              <a:t> approval to move forward into delivery.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8D2DD7-28C0-4D0E-A955-E8B3E7ECC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68" y="627534"/>
            <a:ext cx="5976663" cy="351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901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10" ma:contentTypeDescription="Create a new document." ma:contentTypeScope="" ma:versionID="5f734f88377a37ce2bd1e185f423e635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d0be2b021abbea2b4eb3ceb7838e0f65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215eda1d-702e-432a-979c-c7ecb909426d"/>
    <ds:schemaRef ds:uri="d7d1913c-a9a4-4741-8b6a-a4afbc359c5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BB4D3E-1A36-4FAE-9AD0-B8274ED0C3F4}"/>
</file>

<file path=docProps/app.xml><?xml version="1.0" encoding="utf-8"?>
<Properties xmlns="http://schemas.openxmlformats.org/officeDocument/2006/extended-properties" xmlns:vt="http://schemas.openxmlformats.org/officeDocument/2006/docPropsVTypes">
  <TotalTime>18469</TotalTime>
  <Words>411</Words>
  <Application>Microsoft Office PowerPoint</Application>
  <PresentationFormat>On-screen Show (16:9)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Office Theme</vt:lpstr>
      <vt:lpstr>XRN 5183 Access to Daily Biomethane Injections</vt:lpstr>
      <vt:lpstr>Background</vt:lpstr>
      <vt:lpstr>So where are we now? </vt:lpstr>
      <vt:lpstr>Aggregated Biomethane Data?</vt:lpstr>
      <vt:lpstr>Publication approach?</vt:lpstr>
      <vt:lpstr>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Kathryn Adeseye</cp:lastModifiedBy>
  <cp:revision>220</cp:revision>
  <dcterms:created xsi:type="dcterms:W3CDTF">2018-09-02T17:12:15Z</dcterms:created>
  <dcterms:modified xsi:type="dcterms:W3CDTF">2021-07-12T13:41:41Z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