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0"/>
  </p:notesMasterIdLst>
  <p:handoutMasterIdLst>
    <p:handoutMasterId r:id="rId21"/>
  </p:handoutMasterIdLst>
  <p:sldIdLst>
    <p:sldId id="352" r:id="rId8"/>
    <p:sldId id="829" r:id="rId9"/>
    <p:sldId id="787" r:id="rId10"/>
    <p:sldId id="826" r:id="rId11"/>
    <p:sldId id="794" r:id="rId12"/>
    <p:sldId id="775" r:id="rId13"/>
    <p:sldId id="1993" r:id="rId14"/>
    <p:sldId id="1990" r:id="rId15"/>
    <p:sldId id="1991" r:id="rId16"/>
    <p:sldId id="830" r:id="rId17"/>
    <p:sldId id="1992" r:id="rId18"/>
    <p:sldId id="257"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C1941-2DDD-49EF-AE95-C5DD39A90E46}" v="8" dt="2021-07-12T10:40:51.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varScale="1">
        <p:scale>
          <a:sx n="103" d="100"/>
          <a:sy n="103" d="100"/>
        </p:scale>
        <p:origin x="76" y="15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96C80D0C-8EB5-434C-AE22-495D4A36A6F4}"/>
    <pc:docChg chg="addSld delSld modSld">
      <pc:chgData name="Emma J Lyndon" userId="fefd1f69-c297-4970-add2-0b667d1abc1f" providerId="ADAL" clId="{96C80D0C-8EB5-434C-AE22-495D4A36A6F4}" dt="2021-07-12T10:40:51.232" v="7" actId="14100"/>
      <pc:docMkLst>
        <pc:docMk/>
      </pc:docMkLst>
      <pc:sldChg chg="modSp add">
        <pc:chgData name="Emma J Lyndon" userId="fefd1f69-c297-4970-add2-0b667d1abc1f" providerId="ADAL" clId="{96C80D0C-8EB5-434C-AE22-495D4A36A6F4}" dt="2021-07-12T10:40:51.232" v="7" actId="14100"/>
        <pc:sldMkLst>
          <pc:docMk/>
          <pc:sldMk cId="1316754019" sldId="257"/>
        </pc:sldMkLst>
        <pc:picChg chg="mod">
          <ac:chgData name="Emma J Lyndon" userId="fefd1f69-c297-4970-add2-0b667d1abc1f" providerId="ADAL" clId="{96C80D0C-8EB5-434C-AE22-495D4A36A6F4}" dt="2021-07-12T10:40:51.232" v="7" actId="14100"/>
          <ac:picMkLst>
            <pc:docMk/>
            <pc:sldMk cId="1316754019" sldId="257"/>
            <ac:picMk id="2" creationId="{5D94AA2B-60C7-45FD-A428-4145A11F2758}"/>
          </ac:picMkLst>
        </pc:picChg>
      </pc:sldChg>
      <pc:sldChg chg="del">
        <pc:chgData name="Emma J Lyndon" userId="fefd1f69-c297-4970-add2-0b667d1abc1f" providerId="ADAL" clId="{96C80D0C-8EB5-434C-AE22-495D4A36A6F4}" dt="2021-07-12T10:28:30.828" v="0" actId="2696"/>
        <pc:sldMkLst>
          <pc:docMk/>
          <pc:sldMk cId="3065452730" sldId="1994"/>
        </pc:sldMkLst>
      </pc:sldChg>
      <pc:sldChg chg="addSp add del">
        <pc:chgData name="Emma J Lyndon" userId="fefd1f69-c297-4970-add2-0b667d1abc1f" providerId="ADAL" clId="{96C80D0C-8EB5-434C-AE22-495D4A36A6F4}" dt="2021-07-12T10:37:18.310" v="4" actId="2696"/>
        <pc:sldMkLst>
          <pc:docMk/>
          <pc:sldMk cId="3702872593" sldId="1994"/>
        </pc:sldMkLst>
        <pc:spChg chg="add">
          <ac:chgData name="Emma J Lyndon" userId="fefd1f69-c297-4970-add2-0b667d1abc1f" providerId="ADAL" clId="{96C80D0C-8EB5-434C-AE22-495D4A36A6F4}" dt="2021-07-12T10:37:03.304" v="3"/>
          <ac:spMkLst>
            <pc:docMk/>
            <pc:sldMk cId="3702872593" sldId="1994"/>
            <ac:spMk id="2" creationId="{F86E53CA-EA40-431D-8087-13FA26678410}"/>
          </ac:spMkLst>
        </pc:spChg>
      </pc:sldChg>
      <pc:sldChg chg="del">
        <pc:chgData name="Emma J Lyndon" userId="fefd1f69-c297-4970-add2-0b667d1abc1f" providerId="ADAL" clId="{96C80D0C-8EB5-434C-AE22-495D4A36A6F4}" dt="2021-07-12T10:28:31.086" v="1" actId="2696"/>
        <pc:sldMkLst>
          <pc:docMk/>
          <pc:sldMk cId="3293176700" sldId="19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12/07/2021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12/07/2021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15296109-58FC-4127-9306-E3CF13264C98}"/>
              </a:ext>
            </a:extLst>
          </p:cNvPr>
          <p:cNvGraphicFramePr>
            <a:graphicFrameLocks noGrp="1"/>
          </p:cNvGraphicFramePr>
          <p:nvPr>
            <p:extLst>
              <p:ext uri="{D42A27DB-BD31-4B8C-83A1-F6EECF244321}">
                <p14:modId xmlns:p14="http://schemas.microsoft.com/office/powerpoint/2010/main" val="735029285"/>
              </p:ext>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noFill/>
                  </a:tcP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7B683509-AA2F-4457-9059-8AC2E295CD3A}"/>
              </a:ext>
            </a:extLst>
          </p:cNvPr>
          <p:cNvGraphicFramePr>
            <a:graphicFrameLocks noGrp="1"/>
          </p:cNvGraphicFramePr>
          <p:nvPr>
            <p:extLst>
              <p:ext uri="{D42A27DB-BD31-4B8C-83A1-F6EECF244321}">
                <p14:modId xmlns:p14="http://schemas.microsoft.com/office/powerpoint/2010/main" val="872033285"/>
              </p:ext>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D94AA2B-60C7-45FD-A428-4145A11F2758}"/>
              </a:ext>
            </a:extLst>
          </p:cNvPr>
          <p:cNvPicPr>
            <a:picLocks noChangeAspect="1"/>
          </p:cNvPicPr>
          <p:nvPr/>
        </p:nvPicPr>
        <p:blipFill>
          <a:blip r:embed="rId2"/>
          <a:stretch>
            <a:fillRect/>
          </a:stretch>
        </p:blipFill>
        <p:spPr>
          <a:xfrm>
            <a:off x="190502" y="284205"/>
            <a:ext cx="8594953" cy="4454611"/>
          </a:xfrm>
          <a:prstGeom prst="rect">
            <a:avLst/>
          </a:prstGeom>
          <a:noFill/>
          <a:ln cap="flat">
            <a:noFill/>
          </a:ln>
        </p:spPr>
      </p:pic>
    </p:spTree>
    <p:extLst>
      <p:ext uri="{BB962C8B-B14F-4D97-AF65-F5344CB8AC3E}">
        <p14:creationId xmlns:p14="http://schemas.microsoft.com/office/powerpoint/2010/main" val="131675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8472678"/>
              </p:ext>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331696655"/>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continues well, at the point of writing this, no significant defects have been seen. Operational Testing with DCC has also commenced and is progressing well, with no defects raised against Xoserve. Preparation continues towards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276955589"/>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chemeClr val="tx1"/>
                          </a:solidFill>
                          <a:effectLst/>
                          <a:latin typeface="+mn-lt"/>
                          <a:ea typeface="+mn-ea"/>
                          <a:cs typeface="+mn-cs"/>
                        </a:rPr>
                        <a:t>Work continues to gather required data to complete the analysis reports for Cycle 5 (non-</a:t>
                      </a:r>
                      <a:r>
                        <a:rPr lang="en-US" sz="1050" b="0" kern="1200" dirty="0" err="1">
                          <a:solidFill>
                            <a:schemeClr val="tx1"/>
                          </a:solidFill>
                          <a:effectLst/>
                          <a:latin typeface="+mn-lt"/>
                          <a:ea typeface="+mn-ea"/>
                          <a:cs typeface="+mn-cs"/>
                        </a:rPr>
                        <a:t>rel</a:t>
                      </a:r>
                      <a:r>
                        <a:rPr lang="en-US" sz="1050" b="0" kern="1200" dirty="0">
                          <a:solidFill>
                            <a:schemeClr val="tx1"/>
                          </a:solidFill>
                          <a:effectLst/>
                          <a:latin typeface="+mn-lt"/>
                          <a:ea typeface="+mn-ea"/>
                          <a:cs typeface="+mn-cs"/>
                        </a:rPr>
                        <a:t>)</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build updates will be provided via Nov 21 updates. Solution is now agreed for SFTP with internal governance in progress.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Discussions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ext uri="{D42A27DB-BD31-4B8C-83A1-F6EECF244321}">
                <p14:modId xmlns:p14="http://schemas.microsoft.com/office/powerpoint/2010/main" val="950207708"/>
              </p:ext>
            </p:extLst>
          </p:nvPr>
        </p:nvGraphicFramePr>
        <p:xfrm>
          <a:off x="16808" y="714044"/>
          <a:ext cx="9127191" cy="3063589"/>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080707">
                <a:tc>
                  <a:txBody>
                    <a:bodyPr/>
                    <a:lstStyle/>
                    <a:p>
                      <a:pPr algn="ctr" fontAlgn="ctr"/>
                      <a:r>
                        <a:rPr lang="en-GB" sz="650" b="1" i="0" u="none" strike="noStrike" dirty="0">
                          <a:solidFill>
                            <a:schemeClr val="tx1"/>
                          </a:solidFill>
                          <a:effectLst/>
                          <a:latin typeface="+mj-lt"/>
                        </a:rPr>
                        <a:t>65352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algn="ctr" fontAlgn="b"/>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some transition processes will not be fully tested during transition testing because the SI are undertaking the Transition Test phase as a pure testing phase as opposed to a execution rehearsal where all transition processes are also fully tested leading to the possibility that some processes would be completely new for all parties during transition and subsequently pose a greater risk to Go-live.</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Discuss with SI and Ofgem to ensure Transition Testing is undertaken to be as closely reflective of Transition as possible. </a:t>
                      </a:r>
                    </a:p>
                    <a:p>
                      <a:pPr algn="l" fontAlgn="ctr"/>
                      <a:r>
                        <a:rPr lang="en-US" sz="650" b="0" i="0" u="none" strike="noStrike" dirty="0">
                          <a:solidFill>
                            <a:schemeClr val="tx1"/>
                          </a:solidFill>
                          <a:effectLst/>
                          <a:latin typeface="+mj-lt"/>
                        </a:rPr>
                        <a:t>Where there are differences, the risk needs to be accepted by all parties</a:t>
                      </a:r>
                    </a:p>
                  </a:txBody>
                  <a:tcPr marL="0" marR="0" marT="0" marB="0" anchor="ctr">
                    <a:solidFill>
                      <a:srgbClr val="E8EAF1"/>
                    </a:solidFill>
                  </a:tcPr>
                </a:tc>
                <a:tc>
                  <a:txBody>
                    <a:bodyPr/>
                    <a:lstStyle/>
                    <a:p>
                      <a:r>
                        <a:rPr lang="en-US" sz="650" dirty="0">
                          <a:solidFill>
                            <a:schemeClr val="tx1"/>
                          </a:solidFill>
                          <a:latin typeface="+mj-lt"/>
                        </a:rPr>
                        <a:t>This was discussed at SI Transition Group on 15/06. The SI are drafting a CR to remove Test Scenarios, scripts and steps from scope. Discussions are also in progress between SI/DCC to agree evidence gathering mechanisms that will be </a:t>
                      </a:r>
                      <a:r>
                        <a:rPr lang="en-US" sz="650" dirty="0" err="1">
                          <a:solidFill>
                            <a:schemeClr val="tx1"/>
                          </a:solidFill>
                          <a:latin typeface="+mj-lt"/>
                        </a:rPr>
                        <a:t>utilised</a:t>
                      </a:r>
                      <a:r>
                        <a:rPr lang="en-US" sz="650" dirty="0">
                          <a:solidFill>
                            <a:schemeClr val="tx1"/>
                          </a:solidFill>
                          <a:latin typeface="+mj-lt"/>
                        </a:rPr>
                        <a:t>. We have stressed that these need to be aligned to the Transition framework for the testing to be fully reflective of transition</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16/07/21</a:t>
                      </a:r>
                    </a:p>
                  </a:txBody>
                  <a:tcPr marL="0" marR="0" marT="0" marB="0" anchor="ctr">
                    <a:solidFill>
                      <a:srgbClr val="E8EAF1"/>
                    </a:solidFill>
                  </a:tcPr>
                </a:tc>
                <a:extLst>
                  <a:ext uri="{0D108BD9-81ED-4DB2-BD59-A6C34878D82A}">
                    <a16:rowId xmlns:a16="http://schemas.microsoft.com/office/drawing/2014/main" val="1507600046"/>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Internal assessment planned to assess impact of this ask by Ofgem to provide an assessment that covers everything that could impact </a:t>
                      </a:r>
                      <a:r>
                        <a:rPr lang="en-US" sz="650" b="0" i="0" u="none" strike="noStrike" kern="1200" dirty="0" err="1">
                          <a:solidFill>
                            <a:schemeClr val="tx1"/>
                          </a:solidFill>
                          <a:effectLst/>
                          <a:latin typeface="+mj-lt"/>
                          <a:ea typeface="+mn-ea"/>
                          <a:cs typeface="+mn-cs"/>
                        </a:rPr>
                        <a:t>Xoserve</a:t>
                      </a:r>
                      <a:endParaRPr lang="en-US" sz="650" b="0" i="0" u="none" strike="noStrike" kern="1200" dirty="0">
                        <a:solidFill>
                          <a:schemeClr val="tx1"/>
                        </a:solidFill>
                        <a:effectLst/>
                        <a:latin typeface="+mj-lt"/>
                        <a:ea typeface="+mn-ea"/>
                        <a:cs typeface="+mn-cs"/>
                      </a:endParaRPr>
                    </a:p>
                  </a:txBody>
                  <a:tcPr marL="0" marR="0" marT="0" marB="0" anchor="ctr">
                    <a:solidFill>
                      <a:srgbClr val="E8EAF1"/>
                    </a:solidFill>
                  </a:tcPr>
                </a:tc>
                <a:tc>
                  <a:txBody>
                    <a:bodyPr/>
                    <a:lstStyle/>
                    <a:p>
                      <a:r>
                        <a:rPr lang="en-US" sz="650" dirty="0">
                          <a:solidFill>
                            <a:schemeClr val="tx1"/>
                          </a:solidFill>
                          <a:latin typeface="+mj-lt"/>
                        </a:rPr>
                        <a:t>Internal assessment planned to assess impact of this ask by Ofgem to provide an assessment that covers everything that could impact </a:t>
                      </a:r>
                      <a:r>
                        <a:rPr lang="en-US" sz="650" dirty="0" err="1">
                          <a:solidFill>
                            <a:schemeClr val="tx1"/>
                          </a:solidFill>
                          <a:latin typeface="+mj-lt"/>
                        </a:rPr>
                        <a:t>Xoserve</a:t>
                      </a:r>
                      <a:endParaRPr lang="en-US"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18/07/21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E8EAF1"/>
                    </a:solidFill>
                  </a:tcPr>
                </a:tc>
                <a:extLst>
                  <a:ext uri="{0D108BD9-81ED-4DB2-BD59-A6C34878D82A}">
                    <a16:rowId xmlns:a16="http://schemas.microsoft.com/office/drawing/2014/main" val="329372504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4" name="Table 3">
            <a:extLst>
              <a:ext uri="{FF2B5EF4-FFF2-40B4-BE49-F238E27FC236}">
                <a16:creationId xmlns:a16="http://schemas.microsoft.com/office/drawing/2014/main" id="{57C52ECF-1B55-4B16-892F-A71B5F3341B9}"/>
              </a:ext>
            </a:extLst>
          </p:cNvPr>
          <p:cNvGraphicFramePr>
            <a:graphicFrameLocks noGrp="1"/>
          </p:cNvGraphicFramePr>
          <p:nvPr>
            <p:extLst>
              <p:ext uri="{D42A27DB-BD31-4B8C-83A1-F6EECF244321}">
                <p14:modId xmlns:p14="http://schemas.microsoft.com/office/powerpoint/2010/main" val="1494636598"/>
              </p:ext>
            </p:extLst>
          </p:nvPr>
        </p:nvGraphicFramePr>
        <p:xfrm>
          <a:off x="8403" y="534637"/>
          <a:ext cx="9127191" cy="4504038"/>
        </p:xfrm>
        <a:graphic>
          <a:graphicData uri="http://schemas.openxmlformats.org/drawingml/2006/table">
            <a:tbl>
              <a:tblPr firstRow="1" bandRow="1">
                <a:tableStyleId>{5C22544A-7EE6-4342-B048-85BDC9FD1C3A}</a:tableStyleId>
              </a:tblPr>
              <a:tblGrid>
                <a:gridCol w="402375">
                  <a:extLst>
                    <a:ext uri="{9D8B030D-6E8A-4147-A177-3AD203B41FA5}">
                      <a16:colId xmlns:a16="http://schemas.microsoft.com/office/drawing/2014/main" val="4143460512"/>
                    </a:ext>
                  </a:extLst>
                </a:gridCol>
                <a:gridCol w="186360">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27420">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909288">
                <a:tc>
                  <a:txBody>
                    <a:bodyPr/>
                    <a:lstStyle/>
                    <a:p>
                      <a:pPr algn="ctr" fontAlgn="ctr"/>
                      <a:r>
                        <a:rPr lang="en-GB" sz="650" b="1" i="0" u="none" strike="noStrike" dirty="0">
                          <a:solidFill>
                            <a:schemeClr val="tx1"/>
                          </a:solidFill>
                          <a:effectLst/>
                          <a:latin typeface="+mj-lt"/>
                        </a:rPr>
                        <a:t>61894</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E8EAF1"/>
                    </a:solidFill>
                  </a:tcPr>
                </a:tc>
                <a:tc>
                  <a:txBody>
                    <a:bodyPr/>
                    <a:lstStyle/>
                    <a:p>
                      <a:r>
                        <a:rPr lang="en-US" sz="650" dirty="0">
                          <a:solidFill>
                            <a:schemeClr val="tx1"/>
                          </a:solidFill>
                          <a:latin typeface="+mj-lt"/>
                        </a:rPr>
                        <a:t>CRD072 still under discussion. SI/DCC intention is to discuss and close out as part of </a:t>
                      </a:r>
                      <a:r>
                        <a:rPr lang="en-US" sz="650" dirty="0" err="1">
                          <a:solidFill>
                            <a:schemeClr val="tx1"/>
                          </a:solidFill>
                          <a:latin typeface="+mj-lt"/>
                        </a:rPr>
                        <a:t>finalising</a:t>
                      </a:r>
                      <a:r>
                        <a:rPr lang="en-US" sz="650" dirty="0">
                          <a:solidFill>
                            <a:schemeClr val="tx1"/>
                          </a:solidFill>
                          <a:latin typeface="+mj-lt"/>
                        </a:rPr>
                        <a:t> SM requirements over next two weeks</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ea typeface="+mn-ea"/>
                          <a:cs typeface="+mn-cs"/>
                        </a:rPr>
                        <a:t>30/07/21</a:t>
                      </a:r>
                    </a:p>
                  </a:txBody>
                  <a:tcPr marL="0" marR="0" marT="0" marB="0" anchor="ctr">
                    <a:solidFill>
                      <a:srgbClr val="E8EAF1"/>
                    </a:solidFill>
                  </a:tcPr>
                </a:tc>
                <a:extLst>
                  <a:ext uri="{0D108BD9-81ED-4DB2-BD59-A6C34878D82A}">
                    <a16:rowId xmlns:a16="http://schemas.microsoft.com/office/drawing/2014/main" val="3293725042"/>
                  </a:ext>
                </a:extLst>
              </a:tr>
              <a:tr h="423595">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110902075"/>
                  </a:ext>
                </a:extLst>
              </a:tr>
              <a:tr h="1591253">
                <a:tc>
                  <a:txBody>
                    <a:bodyPr/>
                    <a:lstStyle/>
                    <a:p>
                      <a:pPr algn="ctr" fontAlgn="ctr"/>
                      <a:r>
                        <a:rPr lang="en-GB" sz="650" b="1" i="0" u="none" strike="noStrike" dirty="0">
                          <a:solidFill>
                            <a:schemeClr val="tx1"/>
                          </a:solidFill>
                          <a:effectLst/>
                          <a:latin typeface="+mj-lt"/>
                        </a:rPr>
                        <a:t>64002</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Continues to be monitored, remains a low exposure at this point</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E8EAF1"/>
                    </a:solidFill>
                  </a:tcPr>
                </a:tc>
                <a:extLst>
                  <a:ext uri="{0D108BD9-81ED-4DB2-BD59-A6C34878D82A}">
                    <a16:rowId xmlns:a16="http://schemas.microsoft.com/office/drawing/2014/main" val="261756932"/>
                  </a:ext>
                </a:extLst>
              </a:tr>
              <a:tr h="62624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SI have advised that the cycle 2  Stage 1 schedule will be issued on 18/06. Risk remains as cycle 1 schedule amended with 1 days notice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25/06/21</a:t>
                      </a:r>
                    </a:p>
                  </a:txBody>
                  <a:tcPr marL="0" marR="0" marT="0" marB="0" anchor="ctr">
                    <a:solidFill>
                      <a:srgbClr val="E8EAF1"/>
                    </a:solidFill>
                  </a:tcPr>
                </a:tc>
                <a:extLst>
                  <a:ext uri="{0D108BD9-81ED-4DB2-BD59-A6C34878D82A}">
                    <a16:rowId xmlns:a16="http://schemas.microsoft.com/office/drawing/2014/main" val="3107529772"/>
                  </a:ext>
                </a:extLst>
              </a:tr>
              <a:tr h="62624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E8EAF1"/>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extLst>
                  <a:ext uri="{0D108BD9-81ED-4DB2-BD59-A6C34878D82A}">
                    <a16:rowId xmlns:a16="http://schemas.microsoft.com/office/drawing/2014/main" val="5015962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(3/3)</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ext uri="{D42A27DB-BD31-4B8C-83A1-F6EECF244321}">
                <p14:modId xmlns:p14="http://schemas.microsoft.com/office/powerpoint/2010/main" val="1554568628"/>
              </p:ext>
            </p:extLst>
          </p:nvPr>
        </p:nvGraphicFramePr>
        <p:xfrm>
          <a:off x="16808" y="714044"/>
          <a:ext cx="9127191" cy="3561439"/>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dirty="0">
                          <a:solidFill>
                            <a:schemeClr val="tx1"/>
                          </a:solidFill>
                          <a:latin typeface="+mj-lt"/>
                        </a:rPr>
                        <a:t>Still awaiting confirmation from the SI that Ofgem have accepted this risk. This risk will be accepted once this is formally confirmed</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30/07/21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probability of this risk has been reduced. Recon CR is being </a:t>
                      </a:r>
                      <a:r>
                        <a:rPr lang="en-US" sz="650" b="0" i="0" u="none" strike="noStrike" dirty="0" err="1">
                          <a:solidFill>
                            <a:schemeClr val="tx1"/>
                          </a:solidFill>
                          <a:effectLst/>
                          <a:latin typeface="+mj-lt"/>
                        </a:rPr>
                        <a:t>IA'ed</a:t>
                      </a:r>
                      <a:r>
                        <a:rPr lang="en-US" sz="650" b="0" i="0" u="none" strike="noStrike" dirty="0">
                          <a:solidFill>
                            <a:schemeClr val="tx1"/>
                          </a:solidFill>
                          <a:effectLst/>
                          <a:latin typeface="+mj-lt"/>
                        </a:rPr>
                        <a:t>, the CR itself is not impacting Transition </a:t>
                      </a:r>
                      <a:r>
                        <a:rPr lang="en-US" sz="650" b="0" i="0" u="none" strike="noStrike" dirty="0" err="1">
                          <a:solidFill>
                            <a:schemeClr val="tx1"/>
                          </a:solidFill>
                          <a:effectLst/>
                          <a:latin typeface="+mj-lt"/>
                        </a:rPr>
                        <a:t>activites</a:t>
                      </a:r>
                      <a:r>
                        <a:rPr lang="en-US" sz="650" b="0" i="0" u="none" strike="noStrike" dirty="0">
                          <a:solidFill>
                            <a:schemeClr val="tx1"/>
                          </a:solidFill>
                          <a:effectLst/>
                          <a:latin typeface="+mj-lt"/>
                        </a:rPr>
                        <a:t>, however testing considerations need to be understood and assessed</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No update on the data cleansing. However have this week challenged CR-D083 - new assumption NCA476 that data providers will be responsible for cleansing any data issues found during transition - as this responsibility is with data owners not data providers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This was discussed at the SI Transition Group on 16/06. The current expectation is that the approach will be landed in August, which still carries the risk that the held switch processing will not be tested during Transition and was raised by </a:t>
                      </a:r>
                      <a:r>
                        <a:rPr lang="en-US" sz="650" dirty="0" err="1">
                          <a:solidFill>
                            <a:schemeClr val="tx1"/>
                          </a:solidFill>
                          <a:latin typeface="+mj-lt"/>
                        </a:rPr>
                        <a:t>Xoserve</a:t>
                      </a:r>
                      <a:r>
                        <a:rPr lang="en-US" sz="650" dirty="0">
                          <a:solidFill>
                            <a:schemeClr val="tx1"/>
                          </a:solidFill>
                          <a:latin typeface="+mj-lt"/>
                        </a:rPr>
                        <a:t> at the call</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F9C71857-F112-4815-88EC-A8A30F323BA8}"/>
              </a:ext>
            </a:extLst>
          </p:cNvPr>
          <p:cNvPicPr>
            <a:picLocks/>
          </p:cNvPicPr>
          <p:nvPr/>
        </p:nvPicPr>
        <p:blipFill>
          <a:blip r:embed="rId3"/>
          <a:stretch>
            <a:fillRect/>
          </a:stretch>
        </p:blipFill>
        <p:spPr>
          <a:xfrm>
            <a:off x="305719" y="428239"/>
            <a:ext cx="8532559" cy="44664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5" name="Table 4">
            <a:extLst>
              <a:ext uri="{FF2B5EF4-FFF2-40B4-BE49-F238E27FC236}">
                <a16:creationId xmlns:a16="http://schemas.microsoft.com/office/drawing/2014/main" id="{0E02A1C0-4253-46FB-8FDF-461B42F9CDCD}"/>
              </a:ext>
            </a:extLst>
          </p:cNvPr>
          <p:cNvGraphicFramePr>
            <a:graphicFrameLocks noGrp="1"/>
          </p:cNvGraphicFramePr>
          <p:nvPr>
            <p:extLst>
              <p:ext uri="{D42A27DB-BD31-4B8C-83A1-F6EECF244321}">
                <p14:modId xmlns:p14="http://schemas.microsoft.com/office/powerpoint/2010/main" val="2236512106"/>
              </p:ext>
            </p:extLst>
          </p:nvPr>
        </p:nvGraphicFramePr>
        <p:xfrm>
          <a:off x="109002" y="556898"/>
          <a:ext cx="8786717" cy="4238074"/>
        </p:xfrm>
        <a:graphic>
          <a:graphicData uri="http://schemas.openxmlformats.org/drawingml/2006/table">
            <a:tbl>
              <a:tblPr firstRow="1" bandRow="1">
                <a:tableStyleId>{5C22544A-7EE6-4342-B048-85BDC9FD1C3A}</a:tableStyleId>
              </a:tblPr>
              <a:tblGrid>
                <a:gridCol w="4338592">
                  <a:extLst>
                    <a:ext uri="{9D8B030D-6E8A-4147-A177-3AD203B41FA5}">
                      <a16:colId xmlns:a16="http://schemas.microsoft.com/office/drawing/2014/main" val="997061046"/>
                    </a:ext>
                  </a:extLst>
                </a:gridCol>
                <a:gridCol w="556103">
                  <a:extLst>
                    <a:ext uri="{9D8B030D-6E8A-4147-A177-3AD203B41FA5}">
                      <a16:colId xmlns:a16="http://schemas.microsoft.com/office/drawing/2014/main" val="2723771934"/>
                    </a:ext>
                  </a:extLst>
                </a:gridCol>
                <a:gridCol w="1154751">
                  <a:extLst>
                    <a:ext uri="{9D8B030D-6E8A-4147-A177-3AD203B41FA5}">
                      <a16:colId xmlns:a16="http://schemas.microsoft.com/office/drawing/2014/main" val="3830117845"/>
                    </a:ext>
                  </a:extLst>
                </a:gridCol>
                <a:gridCol w="979927">
                  <a:extLst>
                    <a:ext uri="{9D8B030D-6E8A-4147-A177-3AD203B41FA5}">
                      <a16:colId xmlns:a16="http://schemas.microsoft.com/office/drawing/2014/main" val="194189712"/>
                    </a:ext>
                  </a:extLst>
                </a:gridCol>
                <a:gridCol w="1757344">
                  <a:extLst>
                    <a:ext uri="{9D8B030D-6E8A-4147-A177-3AD203B41FA5}">
                      <a16:colId xmlns:a16="http://schemas.microsoft.com/office/drawing/2014/main" val="3065248341"/>
                    </a:ext>
                  </a:extLst>
                </a:gridCol>
              </a:tblGrid>
              <a:tr h="257146">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63" marR="4763" marT="4330"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63" marR="4763" marT="4330" marB="0" anchor="ctr">
                    <a:lnB w="38100" cmpd="sng">
                      <a:noFill/>
                    </a:lnB>
                  </a:tcPr>
                </a:tc>
                <a:extLst>
                  <a:ext uri="{0D108BD9-81ED-4DB2-BD59-A6C34878D82A}">
                    <a16:rowId xmlns:a16="http://schemas.microsoft.com/office/drawing/2014/main" val="4029148686"/>
                  </a:ext>
                </a:extLst>
              </a:tr>
              <a:tr h="117712">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27814">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27814">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27814">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27814">
                <a:tc>
                  <a:txBody>
                    <a:bodyPr/>
                    <a:lstStyle/>
                    <a:p>
                      <a:pPr algn="l" fontAlgn="t"/>
                      <a:r>
                        <a:rPr lang="en-US" sz="700" b="0" i="0" u="none" strike="noStrike" dirty="0" err="1">
                          <a:solidFill>
                            <a:srgbClr val="000000"/>
                          </a:solidFill>
                          <a:effectLst/>
                          <a:latin typeface="+mj-lt"/>
                        </a:rPr>
                        <a:t>Licence</a:t>
                      </a:r>
                      <a:r>
                        <a:rPr lang="en-US" sz="7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27814">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dirty="0">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27814">
                <a:tc>
                  <a:txBody>
                    <a:bodyPr/>
                    <a:lstStyle/>
                    <a:p>
                      <a:pPr algn="l" fontAlgn="t"/>
                      <a:r>
                        <a:rPr lang="en-US" sz="7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28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27814">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27814">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50366">
                <a:tc>
                  <a:txBody>
                    <a:bodyPr/>
                    <a:lstStyle/>
                    <a:p>
                      <a:pPr algn="l" fontAlgn="b"/>
                      <a:r>
                        <a:rPr lang="en-US" sz="7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27814">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27814">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27814">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27814">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25237">
                <a:tc>
                  <a:txBody>
                    <a:bodyPr/>
                    <a:lstStyle/>
                    <a:p>
                      <a:pPr algn="l" fontAlgn="b"/>
                      <a:r>
                        <a:rPr lang="en-US" sz="7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27814">
                <a:tc>
                  <a:txBody>
                    <a:bodyPr/>
                    <a:lstStyle/>
                    <a:p>
                      <a:pPr algn="l" fontAlgn="b"/>
                      <a:r>
                        <a:rPr lang="en-US" sz="7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27814">
                <a:tc>
                  <a:txBody>
                    <a:bodyPr/>
                    <a:lstStyle/>
                    <a:p>
                      <a:pPr algn="l" fontAlgn="b"/>
                      <a:r>
                        <a:rPr lang="en-GB" sz="7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27814">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27814">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28751">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8386">
                <a:tc>
                  <a:txBody>
                    <a:bodyPr/>
                    <a:lstStyle/>
                    <a:p>
                      <a:pPr algn="l" fontAlgn="b"/>
                      <a:r>
                        <a:rPr lang="en-US" sz="7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03571">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27814">
                <a:tc>
                  <a:txBody>
                    <a:bodyPr/>
                    <a:lstStyle/>
                    <a:p>
                      <a:pPr algn="l" fontAlgn="b"/>
                      <a:r>
                        <a:rPr lang="en-US" sz="700" b="0" i="0" u="none" strike="noStrike">
                          <a:solidFill>
                            <a:srgbClr val="000000"/>
                          </a:solidFill>
                          <a:effectLst/>
                          <a:latin typeface="+mj-lt"/>
                        </a:rPr>
                        <a:t>Increase Cadence of Data cuts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£24,600.00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10/05/2021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27814">
                <a:tc>
                  <a:txBody>
                    <a:bodyPr/>
                    <a:lstStyle/>
                    <a:p>
                      <a:pPr algn="l" fontAlgn="b"/>
                      <a:r>
                        <a:rPr lang="en-US" sz="7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28751">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£76,000.00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134554"/>
                  </a:ext>
                </a:extLst>
              </a:tr>
              <a:tr h="228751">
                <a:tc>
                  <a:txBody>
                    <a:bodyPr/>
                    <a:lstStyle/>
                    <a:p>
                      <a:pPr algn="l" fontAlgn="b"/>
                      <a:r>
                        <a:rPr lang="en-US" sz="700" b="0" i="0" u="none" strike="noStrike" dirty="0">
                          <a:solidFill>
                            <a:srgbClr val="000000"/>
                          </a:solidFill>
                          <a:effectLst/>
                          <a:latin typeface="+mj-lt"/>
                        </a:rPr>
                        <a:t>Update to UIT E2E Plan and Artefacts to incorporate the additional scope identified on the outcome of REL Gap Analysis v0.7</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dirty="0">
                          <a:solidFill>
                            <a:srgbClr val="000000"/>
                          </a:solidFill>
                          <a:effectLst/>
                          <a:latin typeface="+mj-lt"/>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959647"/>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523A9C-72C0-4DDA-9C31-B9EF96833F0A}"/>
</file>

<file path=customXml/itemProps2.xml><?xml version="1.0" encoding="utf-8"?>
<ds:datastoreItem xmlns:ds="http://schemas.openxmlformats.org/officeDocument/2006/customXml" ds:itemID="{F8545E1A-EA83-463B-B744-ADE3D05E8049}">
  <ds:schemaRefs>
    <ds:schemaRef ds:uri="http://schemas.microsoft.com/office/2006/metadata/properties"/>
    <ds:schemaRef ds:uri="b5d8c402-b464-4f85-b954-cddb3da0df2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fe9fadc-cf94-4dd1-a692-a3c9fbf85351"/>
    <ds:schemaRef ds:uri="http://www.w3.org/XML/1998/namespace"/>
    <ds:schemaRef ds:uri="http://purl.org/dc/elements/1.1/"/>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6907</TotalTime>
  <Words>3675</Words>
  <Application>Microsoft Office PowerPoint</Application>
  <PresentationFormat>On-screen Show (16:9)</PresentationFormat>
  <Paragraphs>631</Paragraphs>
  <Slides>12</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Key Programme Risks (3/3)</vt:lpstr>
      <vt:lpstr>PowerPoint Presentation</vt:lpstr>
      <vt:lpstr>Switching Programme CR Position – CRs impacting Xoserve</vt:lpstr>
      <vt:lpstr>Switching Programme CR Position – CRs not impacting Xoserve </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38</cp:revision>
  <cp:lastPrinted>2019-12-17T14:02:10Z</cp:lastPrinted>
  <dcterms:created xsi:type="dcterms:W3CDTF">2011-09-20T14:58:41Z</dcterms:created>
  <dcterms:modified xsi:type="dcterms:W3CDTF">2021-07-12T10:40:56Z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