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472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B75D0-1EED-4B97-809A-2605D53D9F3F}" v="22" dt="2021-08-25T15:17:09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98" d="100"/>
          <a:sy n="98" d="100"/>
        </p:scale>
        <p:origin x="86" y="3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A64B75D0-1EED-4B97-809A-2605D53D9F3F}"/>
    <pc:docChg chg="custSel addSld delSld modSld">
      <pc:chgData name="Rachel Taggart" userId="4f8aad94-55b7-4ba6-8498-7cad127c11eb" providerId="ADAL" clId="{A64B75D0-1EED-4B97-809A-2605D53D9F3F}" dt="2021-08-25T15:16:17.132" v="19" actId="1076"/>
      <pc:docMkLst>
        <pc:docMk/>
      </pc:docMkLst>
      <pc:sldChg chg="del">
        <pc:chgData name="Rachel Taggart" userId="4f8aad94-55b7-4ba6-8498-7cad127c11eb" providerId="ADAL" clId="{A64B75D0-1EED-4B97-809A-2605D53D9F3F}" dt="2021-08-24T10:31:20.439" v="1" actId="2696"/>
        <pc:sldMkLst>
          <pc:docMk/>
          <pc:sldMk cId="4252492987" sldId="309"/>
        </pc:sldMkLst>
      </pc:sldChg>
      <pc:sldChg chg="delSp modSp add">
        <pc:chgData name="Rachel Taggart" userId="4f8aad94-55b7-4ba6-8498-7cad127c11eb" providerId="ADAL" clId="{A64B75D0-1EED-4B97-809A-2605D53D9F3F}" dt="2021-08-25T15:16:17.132" v="19" actId="1076"/>
        <pc:sldMkLst>
          <pc:docMk/>
          <pc:sldMk cId="2883278202" sldId="3472"/>
        </pc:sldMkLst>
        <pc:spChg chg="mod">
          <ac:chgData name="Rachel Taggart" userId="4f8aad94-55b7-4ba6-8498-7cad127c11eb" providerId="ADAL" clId="{A64B75D0-1EED-4B97-809A-2605D53D9F3F}" dt="2021-08-25T15:16:17.132" v="19" actId="1076"/>
          <ac:spMkLst>
            <pc:docMk/>
            <pc:sldMk cId="2883278202" sldId="3472"/>
            <ac:spMk id="5" creationId="{F9AA97A7-A322-4D15-A2FF-F8925A1646A8}"/>
          </ac:spMkLst>
        </pc:spChg>
        <pc:graphicFrameChg chg="del">
          <ac:chgData name="Rachel Taggart" userId="4f8aad94-55b7-4ba6-8498-7cad127c11eb" providerId="ADAL" clId="{A64B75D0-1EED-4B97-809A-2605D53D9F3F}" dt="2021-08-25T15:15:39.990" v="2" actId="478"/>
          <ac:graphicFrameMkLst>
            <pc:docMk/>
            <pc:sldMk cId="2883278202" sldId="3472"/>
            <ac:graphicFrameMk id="4" creationId="{BB3B6734-3E50-44BA-8FF5-B5D39A8E1AD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Total</a:t>
            </a:r>
            <a:r>
              <a:rPr lang="en-GB" sz="800" dirty="0"/>
              <a:t> Committed Spend</a:t>
            </a:r>
            <a:r>
              <a:rPr lang="en-GB" sz="800" baseline="0" dirty="0"/>
              <a:t> v Approved Budget</a:t>
            </a:r>
            <a:r>
              <a:rPr lang="en-GB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0-449E-ACFB-DDC2A3026F05}"/>
            </c:ext>
          </c:extLst>
        </c:ser>
        <c:ser>
          <c:idx val="1"/>
          <c:order val="1"/>
          <c:tx>
            <c:strRef>
              <c:f>'[2.1. Finance Update September 2021 v1.xlsx]BP21-22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Direct'!$K$3:$K$7</c:f>
              <c:numCache>
                <c:formatCode>"£"#,##0</c:formatCode>
                <c:ptCount val="5"/>
                <c:pt idx="0">
                  <c:v>1718242</c:v>
                </c:pt>
                <c:pt idx="1">
                  <c:v>0</c:v>
                </c:pt>
                <c:pt idx="2">
                  <c:v>99998.636637060234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0-449E-ACFB-DDC2A3026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Variance</a:t>
            </a:r>
            <a:r>
              <a:rPr lang="en-GB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'[2.1. Finance Update September 2021 v1.xlsx]BP21-22 Direct'!$B$20:$I$20</c:f>
              <c:numCache>
                <c:formatCode>General</c:formatCode>
                <c:ptCount val="8"/>
                <c:pt idx="0" formatCode="&quot;£&quot;#,##0">
                  <c:v>-67080</c:v>
                </c:pt>
                <c:pt idx="2" formatCode="&quot;£&quot;#,##0">
                  <c:v>-54720</c:v>
                </c:pt>
                <c:pt idx="4" formatCode="&quot;£&quot;#,##0">
                  <c:v>-720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4-4616-8343-6B7710E1D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6-4904-B8C8-5BDA771CF3FB}"/>
            </c:ext>
          </c:extLst>
        </c:ser>
        <c:ser>
          <c:idx val="1"/>
          <c:order val="1"/>
          <c:tx>
            <c:strRef>
              <c:f>'[2.1. Finance Update September 2021 v1.xlsx]BP21-22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Direct'!$C$3:$C$7</c:f>
              <c:numCache>
                <c:formatCode>"£"#,##0</c:formatCode>
                <c:ptCount val="5"/>
                <c:pt idx="0">
                  <c:v>1246447.75</c:v>
                </c:pt>
                <c:pt idx="1">
                  <c:v>0</c:v>
                </c:pt>
                <c:pt idx="2">
                  <c:v>58972.782330779097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6-4904-B8C8-5BDA771CF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E-49B0-8025-E3AE3B56359C}"/>
            </c:ext>
          </c:extLst>
        </c:ser>
        <c:ser>
          <c:idx val="1"/>
          <c:order val="1"/>
          <c:tx>
            <c:strRef>
              <c:f>'[2.1. Finance Update September 2021 v1.xlsx]BP21-22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Direct'!$E$3:$E$7</c:f>
              <c:numCache>
                <c:formatCode>"£"#,##0</c:formatCode>
                <c:ptCount val="5"/>
                <c:pt idx="0">
                  <c:v>443442.45</c:v>
                </c:pt>
                <c:pt idx="1">
                  <c:v>0</c:v>
                </c:pt>
                <c:pt idx="2">
                  <c:v>35503.391488281748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E-49B0-8025-E3AE3B563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4-4896-9FA5-133113C51491}"/>
            </c:ext>
          </c:extLst>
        </c:ser>
        <c:ser>
          <c:idx val="1"/>
          <c:order val="1"/>
          <c:tx>
            <c:strRef>
              <c:f>'[2.1. Finance Update September 2021 v1.xlsx]BP21-22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Direct'!$G$3:$G$7</c:f>
              <c:numCache>
                <c:formatCode>"£"#,##0</c:formatCode>
                <c:ptCount val="5"/>
                <c:pt idx="0">
                  <c:v>28351.800000000003</c:v>
                </c:pt>
                <c:pt idx="1">
                  <c:v>0</c:v>
                </c:pt>
                <c:pt idx="2">
                  <c:v>5522.4628179993824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54-4896-9FA5-133113C51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0-4DD3-B025-86E36496E999}"/>
            </c:ext>
          </c:extLst>
        </c:ser>
        <c:ser>
          <c:idx val="1"/>
          <c:order val="1"/>
          <c:tx>
            <c:strRef>
              <c:f>'[2.1. Finance Update September 2021 v1.xlsx]BP21-22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Direct'!$I$3:$I$7</c:f>
              <c:numCache>
                <c:formatCode>"£"#,##0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0-4DD3-B025-86E36496E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www.xoserve.com/chan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" y="17830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A97A7-A322-4D15-A2FF-F8925A1646A8}"/>
              </a:ext>
            </a:extLst>
          </p:cNvPr>
          <p:cNvSpPr txBox="1"/>
          <p:nvPr/>
        </p:nvSpPr>
        <p:spPr>
          <a:xfrm>
            <a:off x="7092280" y="3089823"/>
            <a:ext cx="1944216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bg1"/>
                </a:solidFill>
                <a:hlinkClick r:id="rId2"/>
              </a:rPr>
              <a:t>Link</a:t>
            </a:r>
            <a:r>
              <a:rPr lang="en-GB" sz="1000" b="1" dirty="0">
                <a:solidFill>
                  <a:schemeClr val="bg1"/>
                </a:solidFill>
              </a:rPr>
              <a:t> to the full finance tracker with commentary on monthly variance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520" y="2633985"/>
          <a:ext cx="3582144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841630" y="2599553"/>
          <a:ext cx="2995836" cy="175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2864" y="716367"/>
          <a:ext cx="2244089" cy="178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67744" y="671462"/>
          <a:ext cx="2244089" cy="18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17174" y="622338"/>
          <a:ext cx="2244089" cy="187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25385" y="590578"/>
          <a:ext cx="2502024" cy="187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83278202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0D6AEF-62AC-4335-94C1-299223A2C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11f1cc19-a6a2-4477-822b-8358f9edc374"/>
    <ds:schemaRef ds:uri="103fba77-31dd-4780-83f9-c54f26c3a260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18835</TotalTime>
  <Words>52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110</cp:revision>
  <cp:lastPrinted>2020-09-03T10:38:05Z</cp:lastPrinted>
  <dcterms:created xsi:type="dcterms:W3CDTF">2018-10-22T13:17:46Z</dcterms:created>
  <dcterms:modified xsi:type="dcterms:W3CDTF">2021-08-25T15:17:18Z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