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sldIdLst>
    <p:sldId id="288" r:id="rId5"/>
    <p:sldId id="290" r:id="rId6"/>
    <p:sldId id="289" r:id="rId7"/>
    <p:sldId id="291" r:id="rId8"/>
    <p:sldId id="29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395EA5-C031-4491-8472-E9AA3E07C7B8}" v="15" dt="2021-07-30T10:37:37.9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30/07/2021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xoserve.com/media/42345/28595-mt-po-xrn5365-request-impact-assessment-on-aligning-major-releases-to-the-rec-release-schedule-initial-review.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XRN5365 - Request impact assessment on aligning Major Releases to the REC Release Schedule</a:t>
            </a:r>
            <a:endParaRPr lang="en-GB" dirty="0"/>
          </a:p>
        </p:txBody>
      </p:sp>
      <p:sp>
        <p:nvSpPr>
          <p:cNvPr id="3" name="Subtitle 2"/>
          <p:cNvSpPr>
            <a:spLocks noGrp="1"/>
          </p:cNvSpPr>
          <p:nvPr>
            <p:ph type="subTitle" idx="1"/>
          </p:nvPr>
        </p:nvSpPr>
        <p:spPr/>
        <p:txBody>
          <a:bodyPr/>
          <a:lstStyle/>
          <a:p>
            <a:r>
              <a:rPr lang="en-GB" dirty="0"/>
              <a:t>Change Pack Response Summary</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BBC6-A49F-40AE-A76A-2E9FE2FEFD80}"/>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5B72A495-E22A-4B1D-86BA-58EDC8F183BA}"/>
              </a:ext>
            </a:extLst>
          </p:cNvPr>
          <p:cNvSpPr>
            <a:spLocks noGrp="1"/>
          </p:cNvSpPr>
          <p:nvPr>
            <p:ph idx="1"/>
          </p:nvPr>
        </p:nvSpPr>
        <p:spPr/>
        <p:txBody>
          <a:bodyPr>
            <a:normAutofit fontScale="92500" lnSpcReduction="20000"/>
          </a:bodyPr>
          <a:lstStyle/>
          <a:p>
            <a:r>
              <a:rPr lang="en-US" dirty="0"/>
              <a:t>XRN5365 was raised to carry out an impact assessment on the proposed alignment of Major Release delivery timescales with the REC</a:t>
            </a:r>
          </a:p>
          <a:p>
            <a:r>
              <a:rPr lang="en-US" dirty="0"/>
              <a:t>Discussion have been ongoing with REC Code Managers, with the CDSP informing them the outcome of the high level impact assessment</a:t>
            </a:r>
          </a:p>
          <a:p>
            <a:r>
              <a:rPr lang="en-US" dirty="0"/>
              <a:t>As part of this we requested </a:t>
            </a:r>
            <a:r>
              <a:rPr lang="en-US" dirty="0" err="1"/>
              <a:t>ChMC</a:t>
            </a:r>
            <a:r>
              <a:rPr lang="en-US" dirty="0"/>
              <a:t> to feed us any details the proposals would have on their respective businesses</a:t>
            </a:r>
          </a:p>
          <a:p>
            <a:r>
              <a:rPr lang="en-US" dirty="0"/>
              <a:t>A Change Pack was issued out in July (</a:t>
            </a:r>
            <a:r>
              <a:rPr lang="en-GB" dirty="0">
                <a:hlinkClick r:id="rId2"/>
              </a:rPr>
              <a:t>2859.5 - MT - PO</a:t>
            </a:r>
            <a:r>
              <a:rPr lang="en-US" dirty="0"/>
              <a:t>) asking a number of questions to be fed into the REC as part of our impact assessment</a:t>
            </a:r>
            <a:endParaRPr lang="en-GB" dirty="0"/>
          </a:p>
        </p:txBody>
      </p:sp>
    </p:spTree>
    <p:extLst>
      <p:ext uri="{BB962C8B-B14F-4D97-AF65-F5344CB8AC3E}">
        <p14:creationId xmlns:p14="http://schemas.microsoft.com/office/powerpoint/2010/main" val="265131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BBC6-A49F-40AE-A76A-2E9FE2FEFD80}"/>
              </a:ext>
            </a:extLst>
          </p:cNvPr>
          <p:cNvSpPr>
            <a:spLocks noGrp="1"/>
          </p:cNvSpPr>
          <p:nvPr>
            <p:ph type="title"/>
          </p:nvPr>
        </p:nvSpPr>
        <p:spPr/>
        <p:txBody>
          <a:bodyPr/>
          <a:lstStyle/>
          <a:p>
            <a:r>
              <a:rPr lang="en-GB" dirty="0"/>
              <a:t>Questions Asked</a:t>
            </a:r>
          </a:p>
        </p:txBody>
      </p:sp>
      <p:sp>
        <p:nvSpPr>
          <p:cNvPr id="3" name="Content Placeholder 2">
            <a:extLst>
              <a:ext uri="{FF2B5EF4-FFF2-40B4-BE49-F238E27FC236}">
                <a16:creationId xmlns:a16="http://schemas.microsoft.com/office/drawing/2014/main" id="{5B72A495-E22A-4B1D-86BA-58EDC8F183BA}"/>
              </a:ext>
            </a:extLst>
          </p:cNvPr>
          <p:cNvSpPr>
            <a:spLocks noGrp="1"/>
          </p:cNvSpPr>
          <p:nvPr>
            <p:ph idx="1"/>
          </p:nvPr>
        </p:nvSpPr>
        <p:spPr/>
        <p:txBody>
          <a:bodyPr>
            <a:normAutofit fontScale="55000" lnSpcReduction="20000"/>
          </a:bodyPr>
          <a:lstStyle/>
          <a:p>
            <a:pPr marL="514350" lvl="0" indent="-514350">
              <a:buFont typeface="+mj-lt"/>
              <a:buAutoNum type="arabicPeriod"/>
            </a:pPr>
            <a:r>
              <a:rPr lang="en-GB" dirty="0"/>
              <a:t>Do DSC Customers envisage that the CDSP will coordinate and facilitate REC related changes to DSC Services?</a:t>
            </a:r>
          </a:p>
          <a:p>
            <a:pPr marL="514350" lvl="0" indent="-514350">
              <a:buFont typeface="+mj-lt"/>
              <a:buAutoNum type="arabicPeriod"/>
            </a:pPr>
            <a:r>
              <a:rPr lang="en-GB" dirty="0"/>
              <a:t>Do DSC Customers intend to retain control over the implementation dates of REC related changes that impact CDSP systems and processes?</a:t>
            </a:r>
          </a:p>
          <a:p>
            <a:pPr marL="514350" lvl="0" indent="-514350">
              <a:buFont typeface="+mj-lt"/>
              <a:buAutoNum type="arabicPeriod"/>
            </a:pPr>
            <a:r>
              <a:rPr lang="en-GB" dirty="0"/>
              <a:t>Do you feel that the proposals set out by the REC present any risks, issues or associated costs to your organisation and / or the market?	</a:t>
            </a:r>
          </a:p>
          <a:p>
            <a:pPr marL="514350" lvl="0" indent="-514350">
              <a:buFont typeface="+mj-lt"/>
              <a:buAutoNum type="arabicPeriod"/>
            </a:pPr>
            <a:r>
              <a:rPr lang="en-GB" dirty="0"/>
              <a:t>Do you feel that the proposals set out by the REC may benefit your organisation and / or the market?	</a:t>
            </a:r>
          </a:p>
          <a:p>
            <a:pPr marL="514350" lvl="0" indent="-514350">
              <a:buFont typeface="+mj-lt"/>
              <a:buAutoNum type="arabicPeriod"/>
            </a:pPr>
            <a:r>
              <a:rPr lang="en-GB" dirty="0"/>
              <a:t>Are you in favour of introducing an additional functional Major or Minor Release into the DSC Release Calendar?</a:t>
            </a:r>
          </a:p>
          <a:p>
            <a:pPr marL="514350" lvl="0" indent="-514350">
              <a:buFont typeface="+mj-lt"/>
              <a:buAutoNum type="arabicPeriod"/>
            </a:pPr>
            <a:r>
              <a:rPr lang="en-GB" dirty="0"/>
              <a:t>Do you support moving Major Release implementation dates to a weekday to align with the REC proposals?</a:t>
            </a:r>
          </a:p>
          <a:p>
            <a:pPr marL="514350" lvl="0" indent="-514350">
              <a:buFont typeface="+mj-lt"/>
              <a:buAutoNum type="arabicPeriod"/>
            </a:pPr>
            <a:r>
              <a:rPr lang="en-GB" dirty="0"/>
              <a:t>Would you have similar support or concern if the same approach is adopted for Minor Release implementations?</a:t>
            </a:r>
          </a:p>
          <a:p>
            <a:pPr marL="514350" lvl="0" indent="-514350">
              <a:buFont typeface="+mj-lt"/>
              <a:buAutoNum type="arabicPeriod"/>
            </a:pPr>
            <a:r>
              <a:rPr lang="en-GB" dirty="0"/>
              <a:t>If the proposals set out by the REC are opposed to, would it be accurate to assume that similar concerns would exist for those customers who operate gas and electricity system changes?</a:t>
            </a:r>
          </a:p>
          <a:p>
            <a:pPr marL="514350" lvl="0" indent="-514350">
              <a:buFont typeface="+mj-lt"/>
              <a:buAutoNum type="arabicPeriod"/>
            </a:pPr>
            <a:r>
              <a:rPr lang="en-GB" dirty="0"/>
              <a:t>Please feed in any other comments and considerations that you feel will aid our assessment</a:t>
            </a:r>
          </a:p>
        </p:txBody>
      </p:sp>
    </p:spTree>
    <p:extLst>
      <p:ext uri="{BB962C8B-B14F-4D97-AF65-F5344CB8AC3E}">
        <p14:creationId xmlns:p14="http://schemas.microsoft.com/office/powerpoint/2010/main" val="25566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BBC6-A49F-40AE-A76A-2E9FE2FEFD80}"/>
              </a:ext>
            </a:extLst>
          </p:cNvPr>
          <p:cNvSpPr>
            <a:spLocks noGrp="1"/>
          </p:cNvSpPr>
          <p:nvPr>
            <p:ph type="title"/>
          </p:nvPr>
        </p:nvSpPr>
        <p:spPr/>
        <p:txBody>
          <a:bodyPr/>
          <a:lstStyle/>
          <a:p>
            <a:r>
              <a:rPr lang="en-GB" dirty="0"/>
              <a:t>Response Summary</a:t>
            </a:r>
          </a:p>
        </p:txBody>
      </p:sp>
      <p:graphicFrame>
        <p:nvGraphicFramePr>
          <p:cNvPr id="4" name="Content Placeholder 3">
            <a:extLst>
              <a:ext uri="{FF2B5EF4-FFF2-40B4-BE49-F238E27FC236}">
                <a16:creationId xmlns:a16="http://schemas.microsoft.com/office/drawing/2014/main" id="{42CE0FCD-DB0A-414C-B4F4-77B7025F74F7}"/>
              </a:ext>
            </a:extLst>
          </p:cNvPr>
          <p:cNvGraphicFramePr>
            <a:graphicFrameLocks noGrp="1" noChangeAspect="1"/>
          </p:cNvGraphicFramePr>
          <p:nvPr>
            <p:ph idx="1"/>
            <p:extLst>
              <p:ext uri="{D42A27DB-BD31-4B8C-83A1-F6EECF244321}">
                <p14:modId xmlns:p14="http://schemas.microsoft.com/office/powerpoint/2010/main" val="1863851399"/>
              </p:ext>
            </p:extLst>
          </p:nvPr>
        </p:nvGraphicFramePr>
        <p:xfrm>
          <a:off x="8028384" y="267494"/>
          <a:ext cx="914400" cy="806450"/>
        </p:xfrm>
        <a:graphic>
          <a:graphicData uri="http://schemas.openxmlformats.org/presentationml/2006/ole">
            <mc:AlternateContent xmlns:mc="http://schemas.openxmlformats.org/markup-compatibility/2006">
              <mc:Choice xmlns:v="urn:schemas-microsoft-com:vml" Requires="v">
                <p:oleObj spid="_x0000_s1026" name="Worksheet" showAsIcon="1" r:id="rId3" imgW="914400" imgH="806400" progId="Excel.Sheet.12">
                  <p:embed/>
                </p:oleObj>
              </mc:Choice>
              <mc:Fallback>
                <p:oleObj name="Worksheet" showAsIcon="1" r:id="rId3" imgW="914400" imgH="806400" progId="Excel.Sheet.12">
                  <p:embed/>
                  <p:pic>
                    <p:nvPicPr>
                      <p:cNvPr id="4" name="Content Placeholder 3">
                        <a:extLst>
                          <a:ext uri="{FF2B5EF4-FFF2-40B4-BE49-F238E27FC236}">
                            <a16:creationId xmlns:a16="http://schemas.microsoft.com/office/drawing/2014/main" id="{42CE0FCD-DB0A-414C-B4F4-77B7025F74F7}"/>
                          </a:ext>
                        </a:extLst>
                      </p:cNvPr>
                      <p:cNvPicPr/>
                      <p:nvPr/>
                    </p:nvPicPr>
                    <p:blipFill>
                      <a:blip r:embed="rId4"/>
                      <a:stretch>
                        <a:fillRect/>
                      </a:stretch>
                    </p:blipFill>
                    <p:spPr>
                      <a:xfrm>
                        <a:off x="8028384" y="267494"/>
                        <a:ext cx="914400" cy="806450"/>
                      </a:xfrm>
                      <a:prstGeom prst="rect">
                        <a:avLst/>
                      </a:prstGeom>
                    </p:spPr>
                  </p:pic>
                </p:oleObj>
              </mc:Fallback>
            </mc:AlternateContent>
          </a:graphicData>
        </a:graphic>
      </p:graphicFrame>
      <p:sp>
        <p:nvSpPr>
          <p:cNvPr id="5" name="Content Placeholder 2">
            <a:extLst>
              <a:ext uri="{FF2B5EF4-FFF2-40B4-BE49-F238E27FC236}">
                <a16:creationId xmlns:a16="http://schemas.microsoft.com/office/drawing/2014/main" id="{5E86C47E-AC38-4941-9F24-96162CB9516B}"/>
              </a:ext>
            </a:extLst>
          </p:cNvPr>
          <p:cNvSpPr txBox="1">
            <a:spLocks/>
          </p:cNvSpPr>
          <p:nvPr/>
        </p:nvSpPr>
        <p:spPr>
          <a:xfrm>
            <a:off x="457200" y="1059582"/>
            <a:ext cx="8229600" cy="36724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a:p>
        </p:txBody>
      </p:sp>
      <p:sp>
        <p:nvSpPr>
          <p:cNvPr id="7" name="Content Placeholder 2">
            <a:extLst>
              <a:ext uri="{FF2B5EF4-FFF2-40B4-BE49-F238E27FC236}">
                <a16:creationId xmlns:a16="http://schemas.microsoft.com/office/drawing/2014/main" id="{3070DE64-BBDD-4559-9CBD-8C1A95A95925}"/>
              </a:ext>
            </a:extLst>
          </p:cNvPr>
          <p:cNvSpPr txBox="1">
            <a:spLocks/>
          </p:cNvSpPr>
          <p:nvPr/>
        </p:nvSpPr>
        <p:spPr>
          <a:xfrm>
            <a:off x="457200" y="1059582"/>
            <a:ext cx="8229600" cy="367240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CDSP to continue to coordinate REC related change to DSC systems/services (as per UNC Code changes)</a:t>
            </a:r>
          </a:p>
          <a:p>
            <a:r>
              <a:rPr lang="en-GB" dirty="0"/>
              <a:t>No additional risks or issues are foreseen within your respective organisations from the proposals</a:t>
            </a:r>
          </a:p>
          <a:p>
            <a:r>
              <a:rPr lang="en-GB" dirty="0"/>
              <a:t>Visibility of potential increase in DSC costs are currently unknown (fed into Business Planning activities)</a:t>
            </a:r>
          </a:p>
          <a:p>
            <a:r>
              <a:rPr lang="en-GB" dirty="0"/>
              <a:t>Overall support for the proposed alignment of implementation dates to the REC</a:t>
            </a:r>
          </a:p>
          <a:p>
            <a:r>
              <a:rPr lang="en-GB" dirty="0"/>
              <a:t>Overall support for the proposed additional Major Release in February</a:t>
            </a:r>
          </a:p>
        </p:txBody>
      </p:sp>
    </p:spTree>
    <p:extLst>
      <p:ext uri="{BB962C8B-B14F-4D97-AF65-F5344CB8AC3E}">
        <p14:creationId xmlns:p14="http://schemas.microsoft.com/office/powerpoint/2010/main" val="172080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BBC6-A49F-40AE-A76A-2E9FE2FEFD80}"/>
              </a:ext>
            </a:extLst>
          </p:cNvPr>
          <p:cNvSpPr>
            <a:spLocks noGrp="1"/>
          </p:cNvSpPr>
          <p:nvPr>
            <p:ph type="title"/>
          </p:nvPr>
        </p:nvSpPr>
        <p:spPr/>
        <p:txBody>
          <a:bodyPr/>
          <a:lstStyle/>
          <a:p>
            <a:r>
              <a:rPr lang="en-GB" dirty="0"/>
              <a:t>Next Steps</a:t>
            </a:r>
          </a:p>
        </p:txBody>
      </p:sp>
      <p:sp>
        <p:nvSpPr>
          <p:cNvPr id="5" name="Content Placeholder 2">
            <a:extLst>
              <a:ext uri="{FF2B5EF4-FFF2-40B4-BE49-F238E27FC236}">
                <a16:creationId xmlns:a16="http://schemas.microsoft.com/office/drawing/2014/main" id="{5E86C47E-AC38-4941-9F24-96162CB9516B}"/>
              </a:ext>
            </a:extLst>
          </p:cNvPr>
          <p:cNvSpPr txBox="1">
            <a:spLocks/>
          </p:cNvSpPr>
          <p:nvPr/>
        </p:nvSpPr>
        <p:spPr>
          <a:xfrm>
            <a:off x="457200" y="1059582"/>
            <a:ext cx="8229600" cy="36724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a:p>
        </p:txBody>
      </p:sp>
      <p:sp>
        <p:nvSpPr>
          <p:cNvPr id="7" name="Content Placeholder 2">
            <a:extLst>
              <a:ext uri="{FF2B5EF4-FFF2-40B4-BE49-F238E27FC236}">
                <a16:creationId xmlns:a16="http://schemas.microsoft.com/office/drawing/2014/main" id="{3070DE64-BBDD-4559-9CBD-8C1A95A95925}"/>
              </a:ext>
            </a:extLst>
          </p:cNvPr>
          <p:cNvSpPr txBox="1">
            <a:spLocks/>
          </p:cNvSpPr>
          <p:nvPr/>
        </p:nvSpPr>
        <p:spPr>
          <a:xfrm>
            <a:off x="457200" y="1059582"/>
            <a:ext cx="8229600" cy="367240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CDSP have passed the rep responses to the REC</a:t>
            </a:r>
          </a:p>
          <a:p>
            <a:r>
              <a:rPr lang="en-GB" dirty="0"/>
              <a:t>CDSP to continue to work with the REC Code Manager to understand the Change Management process and horizon of change</a:t>
            </a:r>
          </a:p>
          <a:p>
            <a:r>
              <a:rPr lang="en-GB" dirty="0"/>
              <a:t>Following final confirmation from the REC on the Implementation Approach, a more detailed IA to be carried out and required action to be undertaken</a:t>
            </a:r>
          </a:p>
          <a:p>
            <a:r>
              <a:rPr lang="en-GB" dirty="0"/>
              <a:t>Continued </a:t>
            </a:r>
            <a:r>
              <a:rPr lang="en-GB" dirty="0" err="1"/>
              <a:t>ChMC</a:t>
            </a:r>
            <a:r>
              <a:rPr lang="en-GB" dirty="0"/>
              <a:t> engagement on impacts to the change processes</a:t>
            </a:r>
          </a:p>
        </p:txBody>
      </p:sp>
    </p:spTree>
    <p:extLst>
      <p:ext uri="{BB962C8B-B14F-4D97-AF65-F5344CB8AC3E}">
        <p14:creationId xmlns:p14="http://schemas.microsoft.com/office/powerpoint/2010/main" val="124746167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6CA555-216C-4261-AF87-A8E955167736}">
  <ds:schemaRefs>
    <ds:schemaRef ds:uri="http://www.w3.org/XML/1998/namespace"/>
    <ds:schemaRef ds:uri="http://purl.org/dc/dcmitype/"/>
    <ds:schemaRef ds:uri="http://schemas.openxmlformats.org/package/2006/metadata/core-properties"/>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f5effcbb-b79d-48af-bb7d-c3d43ed49208"/>
    <ds:schemaRef ds:uri="b699731b-c6a0-4a44-a788-c004588c3e04"/>
  </ds:schemaRefs>
</ds:datastoreItem>
</file>

<file path=customXml/itemProps2.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3.xml><?xml version="1.0" encoding="utf-8"?>
<ds:datastoreItem xmlns:ds="http://schemas.openxmlformats.org/officeDocument/2006/customXml" ds:itemID="{F98E9572-9D37-43AB-9ACB-47C4459E30FC}"/>
</file>

<file path=docProps/app.xml><?xml version="1.0" encoding="utf-8"?>
<Properties xmlns="http://schemas.openxmlformats.org/officeDocument/2006/extended-properties" xmlns:vt="http://schemas.openxmlformats.org/officeDocument/2006/docPropsVTypes">
  <Template/>
  <TotalTime>0</TotalTime>
  <Words>324</Words>
  <Application>Microsoft Office PowerPoint</Application>
  <PresentationFormat>On-screen Show (16:9)</PresentationFormat>
  <Paragraphs>28</Paragraphs>
  <Slides>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Calibri</vt:lpstr>
      <vt:lpstr>Office Theme</vt:lpstr>
      <vt:lpstr>Microsoft Excel Worksheet</vt:lpstr>
      <vt:lpstr>XRN5365 - Request impact assessment on aligning Major Releases to the REC Release Schedule</vt:lpstr>
      <vt:lpstr>Overview</vt:lpstr>
      <vt:lpstr>Questions Asked</vt:lpstr>
      <vt:lpstr>Response Summary</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25</cp:revision>
  <dcterms:created xsi:type="dcterms:W3CDTF">2020-08-12T15:25:03Z</dcterms:created>
  <dcterms:modified xsi:type="dcterms:W3CDTF">2021-07-30T10:45:05Z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ies>
</file>