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88" r:id="rId5"/>
    <p:sldId id="1439" r:id="rId6"/>
    <p:sldId id="1440"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CF9E"/>
    <a:srgbClr val="FCBC55"/>
    <a:srgbClr val="1D3E61"/>
    <a:srgbClr val="6440A3"/>
    <a:srgbClr val="3E5AA8"/>
    <a:srgbClr val="40D1F5"/>
    <a:srgbClr val="D75733"/>
    <a:srgbClr val="84B8DA"/>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91AA26-4723-480C-964F-4479A091B2F9}" v="1484" dt="2021-08-02T11:39:10.8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245" autoAdjust="0"/>
  </p:normalViewPr>
  <p:slideViewPr>
    <p:cSldViewPr>
      <p:cViewPr varScale="1">
        <p:scale>
          <a:sx n="90" d="100"/>
          <a:sy n="90" d="100"/>
        </p:scale>
        <p:origin x="6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ryn Adeseye" userId="0181fbdf-dc88-4276-b826-b9ae5006951b" providerId="ADAL" clId="{8653ABA1-B6F4-46A9-BFD7-0CF751CB4DB6}"/>
    <pc:docChg chg="custSel addSld delSld modSld">
      <pc:chgData name="Kathryn Adeseye" userId="0181fbdf-dc88-4276-b826-b9ae5006951b" providerId="ADAL" clId="{8653ABA1-B6F4-46A9-BFD7-0CF751CB4DB6}" dt="2021-08-02T11:39:10.866" v="1483" actId="27636"/>
      <pc:docMkLst>
        <pc:docMk/>
      </pc:docMkLst>
      <pc:sldChg chg="del">
        <pc:chgData name="Kathryn Adeseye" userId="0181fbdf-dc88-4276-b826-b9ae5006951b" providerId="ADAL" clId="{8653ABA1-B6F4-46A9-BFD7-0CF751CB4DB6}" dt="2021-08-02T11:27:53.366" v="1461" actId="2696"/>
        <pc:sldMkLst>
          <pc:docMk/>
          <pc:sldMk cId="3032674271" sldId="289"/>
        </pc:sldMkLst>
      </pc:sldChg>
      <pc:sldChg chg="del">
        <pc:chgData name="Kathryn Adeseye" userId="0181fbdf-dc88-4276-b826-b9ae5006951b" providerId="ADAL" clId="{8653ABA1-B6F4-46A9-BFD7-0CF751CB4DB6}" dt="2021-08-02T11:27:53.397" v="1463" actId="2696"/>
        <pc:sldMkLst>
          <pc:docMk/>
          <pc:sldMk cId="938769694" sldId="1434"/>
        </pc:sldMkLst>
      </pc:sldChg>
      <pc:sldChg chg="del">
        <pc:chgData name="Kathryn Adeseye" userId="0181fbdf-dc88-4276-b826-b9ae5006951b" providerId="ADAL" clId="{8653ABA1-B6F4-46A9-BFD7-0CF751CB4DB6}" dt="2021-08-02T11:27:53.381" v="1462" actId="2696"/>
        <pc:sldMkLst>
          <pc:docMk/>
          <pc:sldMk cId="2952292030" sldId="1436"/>
        </pc:sldMkLst>
      </pc:sldChg>
      <pc:sldChg chg="del">
        <pc:chgData name="Kathryn Adeseye" userId="0181fbdf-dc88-4276-b826-b9ae5006951b" providerId="ADAL" clId="{8653ABA1-B6F4-46A9-BFD7-0CF751CB4DB6}" dt="2021-08-02T11:27:53.397" v="1464" actId="2696"/>
        <pc:sldMkLst>
          <pc:docMk/>
          <pc:sldMk cId="191164592" sldId="1437"/>
        </pc:sldMkLst>
      </pc:sldChg>
      <pc:sldChg chg="del">
        <pc:chgData name="Kathryn Adeseye" userId="0181fbdf-dc88-4276-b826-b9ae5006951b" providerId="ADAL" clId="{8653ABA1-B6F4-46A9-BFD7-0CF751CB4DB6}" dt="2021-08-02T11:27:53.414" v="1465" actId="2696"/>
        <pc:sldMkLst>
          <pc:docMk/>
          <pc:sldMk cId="3136901186" sldId="1438"/>
        </pc:sldMkLst>
      </pc:sldChg>
      <pc:sldChg chg="modSp add">
        <pc:chgData name="Kathryn Adeseye" userId="0181fbdf-dc88-4276-b826-b9ae5006951b" providerId="ADAL" clId="{8653ABA1-B6F4-46A9-BFD7-0CF751CB4DB6}" dt="2021-08-02T11:39:10.866" v="1483" actId="27636"/>
        <pc:sldMkLst>
          <pc:docMk/>
          <pc:sldMk cId="3425528313" sldId="1439"/>
        </pc:sldMkLst>
        <pc:spChg chg="mod">
          <ac:chgData name="Kathryn Adeseye" userId="0181fbdf-dc88-4276-b826-b9ae5006951b" providerId="ADAL" clId="{8653ABA1-B6F4-46A9-BFD7-0CF751CB4DB6}" dt="2021-08-02T11:17:58.788" v="10" actId="20577"/>
          <ac:spMkLst>
            <pc:docMk/>
            <pc:sldMk cId="3425528313" sldId="1439"/>
            <ac:spMk id="2" creationId="{87F26CE3-D3B2-40C8-BDD7-0FA6887F4B27}"/>
          </ac:spMkLst>
        </pc:spChg>
        <pc:spChg chg="mod">
          <ac:chgData name="Kathryn Adeseye" userId="0181fbdf-dc88-4276-b826-b9ae5006951b" providerId="ADAL" clId="{8653ABA1-B6F4-46A9-BFD7-0CF751CB4DB6}" dt="2021-08-02T11:39:10.866" v="1483" actId="27636"/>
          <ac:spMkLst>
            <pc:docMk/>
            <pc:sldMk cId="3425528313" sldId="1439"/>
            <ac:spMk id="3" creationId="{BA56C871-FFFC-4075-B42D-3279D655CFC1}"/>
          </ac:spMkLst>
        </pc:spChg>
      </pc:sldChg>
      <pc:sldChg chg="addSp modSp add">
        <pc:chgData name="Kathryn Adeseye" userId="0181fbdf-dc88-4276-b826-b9ae5006951b" providerId="ADAL" clId="{8653ABA1-B6F4-46A9-BFD7-0CF751CB4DB6}" dt="2021-08-02T11:28:24.709" v="1468" actId="20577"/>
        <pc:sldMkLst>
          <pc:docMk/>
          <pc:sldMk cId="4121343438" sldId="1440"/>
        </pc:sldMkLst>
        <pc:spChg chg="mod">
          <ac:chgData name="Kathryn Adeseye" userId="0181fbdf-dc88-4276-b826-b9ae5006951b" providerId="ADAL" clId="{8653ABA1-B6F4-46A9-BFD7-0CF751CB4DB6}" dt="2021-08-02T11:27:47.331" v="1460" actId="20577"/>
          <ac:spMkLst>
            <pc:docMk/>
            <pc:sldMk cId="4121343438" sldId="1440"/>
            <ac:spMk id="2" creationId="{951838E2-28C7-4C5B-A50E-D9796AC31678}"/>
          </ac:spMkLst>
        </pc:spChg>
        <pc:spChg chg="mod">
          <ac:chgData name="Kathryn Adeseye" userId="0181fbdf-dc88-4276-b826-b9ae5006951b" providerId="ADAL" clId="{8653ABA1-B6F4-46A9-BFD7-0CF751CB4DB6}" dt="2021-08-02T11:28:24.709" v="1468" actId="20577"/>
          <ac:spMkLst>
            <pc:docMk/>
            <pc:sldMk cId="4121343438" sldId="1440"/>
            <ac:spMk id="3" creationId="{836BF727-A9E5-4B8E-B9EA-049EF24A1E09}"/>
          </ac:spMkLst>
        </pc:spChg>
        <pc:picChg chg="add mod">
          <ac:chgData name="Kathryn Adeseye" userId="0181fbdf-dc88-4276-b826-b9ae5006951b" providerId="ADAL" clId="{8653ABA1-B6F4-46A9-BFD7-0CF751CB4DB6}" dt="2021-08-02T11:26:24.740" v="1111" actId="1076"/>
          <ac:picMkLst>
            <pc:docMk/>
            <pc:sldMk cId="4121343438" sldId="1440"/>
            <ac:picMk id="4" creationId="{D64F1436-EAF8-4BB3-9850-6CB7B45CED8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02/08/2021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XRN 5183 Access to Daily Biomethane Injections</a:t>
            </a:r>
            <a:endParaRPr lang="en-GB" dirty="0"/>
          </a:p>
        </p:txBody>
      </p:sp>
      <p:sp>
        <p:nvSpPr>
          <p:cNvPr id="3" name="Subtitle 2"/>
          <p:cNvSpPr>
            <a:spLocks noGrp="1"/>
          </p:cNvSpPr>
          <p:nvPr>
            <p:ph type="subTitle" idx="1"/>
          </p:nvPr>
        </p:nvSpPr>
        <p:spPr/>
        <p:txBody>
          <a:bodyPr/>
          <a:lstStyle/>
          <a:p>
            <a:r>
              <a:rPr lang="en-US" dirty="0">
                <a:solidFill>
                  <a:schemeClr val="bg1">
                    <a:lumMod val="50000"/>
                  </a:schemeClr>
                </a:solidFill>
              </a:rPr>
              <a:t>Seeking Approval for the release of Aggregated Biomethane data</a:t>
            </a:r>
            <a:endParaRPr lang="en-GB" dirty="0">
              <a:solidFill>
                <a:schemeClr val="bg1">
                  <a:lumMod val="50000"/>
                </a:schemeClr>
              </a:solidFill>
            </a:endParaRP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26CE3-D3B2-40C8-BDD7-0FA6887F4B27}"/>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A56C871-FFFC-4075-B42D-3279D655CFC1}"/>
              </a:ext>
            </a:extLst>
          </p:cNvPr>
          <p:cNvSpPr>
            <a:spLocks noGrp="1"/>
          </p:cNvSpPr>
          <p:nvPr>
            <p:ph idx="1"/>
          </p:nvPr>
        </p:nvSpPr>
        <p:spPr>
          <a:xfrm>
            <a:off x="457200" y="761058"/>
            <a:ext cx="8435280" cy="4186956"/>
          </a:xfrm>
        </p:spPr>
        <p:txBody>
          <a:bodyPr>
            <a:normAutofit fontScale="92500" lnSpcReduction="20000"/>
          </a:bodyPr>
          <a:lstStyle/>
          <a:p>
            <a:r>
              <a:rPr lang="en-GB" sz="2000" dirty="0"/>
              <a:t>XRN 5183 was raised to request access to Biomethane Injection data by the Shipper community. </a:t>
            </a:r>
          </a:p>
          <a:p>
            <a:pPr marL="0" indent="0">
              <a:buNone/>
            </a:pPr>
            <a:endParaRPr lang="en-GB" sz="2000" dirty="0"/>
          </a:p>
          <a:p>
            <a:r>
              <a:rPr lang="en-GB" sz="2000" dirty="0"/>
              <a:t>At July 21 </a:t>
            </a:r>
            <a:r>
              <a:rPr lang="en-GB" sz="2000" dirty="0" err="1"/>
              <a:t>CoMC</a:t>
            </a:r>
            <a:r>
              <a:rPr lang="en-GB" sz="2000" dirty="0"/>
              <a:t>, we discussed:</a:t>
            </a:r>
          </a:p>
          <a:p>
            <a:pPr marL="0" indent="0">
              <a:buNone/>
            </a:pPr>
            <a:endParaRPr lang="en-GB" sz="2000" dirty="0"/>
          </a:p>
          <a:p>
            <a:pPr lvl="1"/>
            <a:r>
              <a:rPr lang="en-GB" sz="2000" dirty="0"/>
              <a:t>Aggregation options for the BEIS Biomethane Injection report. LDZ and DN Level were considered. Overwhelming response from the DSC Contract Managers was that DN Level was the approach they were comfortable with. </a:t>
            </a:r>
          </a:p>
          <a:p>
            <a:pPr lvl="1"/>
            <a:endParaRPr lang="en-GB" sz="2000" dirty="0"/>
          </a:p>
          <a:p>
            <a:pPr lvl="1"/>
            <a:r>
              <a:rPr lang="en-GB" sz="2000" dirty="0"/>
              <a:t>Publication method:</a:t>
            </a:r>
          </a:p>
          <a:p>
            <a:pPr lvl="2"/>
            <a:r>
              <a:rPr lang="en-GB" sz="2000" dirty="0"/>
              <a:t>Open area of Xoserve.com (accessible to all) </a:t>
            </a:r>
          </a:p>
          <a:p>
            <a:pPr lvl="2"/>
            <a:r>
              <a:rPr lang="en-GB" sz="2000" dirty="0"/>
              <a:t>Secure area of Xoserve.com (available to DSC customers only)</a:t>
            </a:r>
          </a:p>
          <a:p>
            <a:pPr marL="914400" lvl="2" indent="0">
              <a:buNone/>
            </a:pPr>
            <a:r>
              <a:rPr lang="en-GB" sz="2000" dirty="0"/>
              <a:t>Response from DSC CMs was that an ‘open area of Xoserve.com’ would be suitable at DN level of Aggregation.</a:t>
            </a:r>
          </a:p>
          <a:p>
            <a:pPr lvl="1"/>
            <a:endParaRPr lang="en-GB" dirty="0"/>
          </a:p>
          <a:p>
            <a:endParaRPr lang="en-GB" dirty="0"/>
          </a:p>
        </p:txBody>
      </p:sp>
    </p:spTree>
    <p:extLst>
      <p:ext uri="{BB962C8B-B14F-4D97-AF65-F5344CB8AC3E}">
        <p14:creationId xmlns:p14="http://schemas.microsoft.com/office/powerpoint/2010/main" val="342552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838E2-28C7-4C5B-A50E-D9796AC31678}"/>
              </a:ext>
            </a:extLst>
          </p:cNvPr>
          <p:cNvSpPr>
            <a:spLocks noGrp="1"/>
          </p:cNvSpPr>
          <p:nvPr>
            <p:ph type="title"/>
          </p:nvPr>
        </p:nvSpPr>
        <p:spPr/>
        <p:txBody>
          <a:bodyPr/>
          <a:lstStyle/>
          <a:p>
            <a:r>
              <a:rPr lang="en-GB" dirty="0"/>
              <a:t>Xoserve are seeking approval…</a:t>
            </a:r>
          </a:p>
        </p:txBody>
      </p:sp>
      <p:sp>
        <p:nvSpPr>
          <p:cNvPr id="3" name="Content Placeholder 2">
            <a:extLst>
              <a:ext uri="{FF2B5EF4-FFF2-40B4-BE49-F238E27FC236}">
                <a16:creationId xmlns:a16="http://schemas.microsoft.com/office/drawing/2014/main" id="{836BF727-A9E5-4B8E-B9EA-049EF24A1E09}"/>
              </a:ext>
            </a:extLst>
          </p:cNvPr>
          <p:cNvSpPr>
            <a:spLocks noGrp="1"/>
          </p:cNvSpPr>
          <p:nvPr>
            <p:ph idx="1"/>
          </p:nvPr>
        </p:nvSpPr>
        <p:spPr>
          <a:xfrm>
            <a:off x="4932040" y="1499641"/>
            <a:ext cx="3754760" cy="2512270"/>
          </a:xfrm>
        </p:spPr>
        <p:txBody>
          <a:bodyPr>
            <a:normAutofit/>
          </a:bodyPr>
          <a:lstStyle/>
          <a:p>
            <a:r>
              <a:rPr lang="en-GB" dirty="0"/>
              <a:t>Xoserve is requesting approval of Option A – aggregation at DN Level and publication on an open area of Xoserve.com.</a:t>
            </a:r>
          </a:p>
        </p:txBody>
      </p:sp>
      <p:pic>
        <p:nvPicPr>
          <p:cNvPr id="4" name="Picture 3">
            <a:extLst>
              <a:ext uri="{FF2B5EF4-FFF2-40B4-BE49-F238E27FC236}">
                <a16:creationId xmlns:a16="http://schemas.microsoft.com/office/drawing/2014/main" id="{D64F1436-EAF8-4BB3-9850-6CB7B45CED87}"/>
              </a:ext>
            </a:extLst>
          </p:cNvPr>
          <p:cNvPicPr>
            <a:picLocks noChangeAspect="1"/>
          </p:cNvPicPr>
          <p:nvPr/>
        </p:nvPicPr>
        <p:blipFill>
          <a:blip r:embed="rId2"/>
          <a:stretch>
            <a:fillRect/>
          </a:stretch>
        </p:blipFill>
        <p:spPr>
          <a:xfrm>
            <a:off x="395536" y="1499641"/>
            <a:ext cx="4320465" cy="2918467"/>
          </a:xfrm>
          <a:prstGeom prst="rect">
            <a:avLst/>
          </a:prstGeom>
        </p:spPr>
      </p:pic>
    </p:spTree>
    <p:extLst>
      <p:ext uri="{BB962C8B-B14F-4D97-AF65-F5344CB8AC3E}">
        <p14:creationId xmlns:p14="http://schemas.microsoft.com/office/powerpoint/2010/main" val="412134343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F2E5399-2EB0-4589-89F8-2D8D62938CA6}"/>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11B2E31-4703-4F4D-BB47-74A8364BAC36}">
  <ds:schemaRefs>
    <ds:schemaRef ds:uri="http://schemas.microsoft.com/office/infopath/2007/PartnerControls"/>
    <ds:schemaRef ds:uri="http://purl.org/dc/dcmitype/"/>
    <ds:schemaRef ds:uri="http://schemas.microsoft.com/office/2006/documentManagement/types"/>
    <ds:schemaRef ds:uri="http://schemas.microsoft.com/office/2006/metadata/properties"/>
    <ds:schemaRef ds:uri="http://www.w3.org/XML/1998/namespace"/>
    <ds:schemaRef ds:uri="http://purl.org/dc/terms/"/>
    <ds:schemaRef ds:uri="http://schemas.openxmlformats.org/package/2006/metadata/core-properties"/>
    <ds:schemaRef ds:uri="215eda1d-702e-432a-979c-c7ecb909426d"/>
    <ds:schemaRef ds:uri="d7d1913c-a9a4-4741-8b6a-a4afbc359c5d"/>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18492</TotalTime>
  <Words>155</Words>
  <Application>Microsoft Office PowerPoint</Application>
  <PresentationFormat>On-screen Show (16:9)</PresentationFormat>
  <Paragraphs>15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XRN 5183 Access to Daily Biomethane Injections</vt:lpstr>
      <vt:lpstr>Background</vt:lpstr>
      <vt:lpstr>Xoserve are seeking approval…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Kathryn Adeseye</cp:lastModifiedBy>
  <cp:revision>220</cp:revision>
  <dcterms:created xsi:type="dcterms:W3CDTF">2018-09-02T17:12:15Z</dcterms:created>
  <dcterms:modified xsi:type="dcterms:W3CDTF">2021-08-02T11:39:13Z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