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5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2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CB3B"/>
    <a:srgbClr val="FFBF00"/>
    <a:srgbClr val="FFFFFF"/>
    <a:srgbClr val="B1D6E8"/>
    <a:srgbClr val="CCFF99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8BE650-E560-FC33-32AE-6A8D28E89A54}" v="4" dt="2021-08-23T20:03:10.5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5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00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lvinderjit Singh" userId="eadb32f3-53cc-459d-aca4-3527f1c9f1da" providerId="ADAL" clId="{95EEE1FD-9B73-4DB2-B60B-4C4FAC74CDD2}"/>
    <pc:docChg chg="modSld">
      <pc:chgData name="Kulvinderjit Singh" userId="eadb32f3-53cc-459d-aca4-3527f1c9f1da" providerId="ADAL" clId="{95EEE1FD-9B73-4DB2-B60B-4C4FAC74CDD2}" dt="2021-08-24T07:39:23.345" v="2" actId="20577"/>
      <pc:docMkLst>
        <pc:docMk/>
      </pc:docMkLst>
      <pc:sldChg chg="modSp">
        <pc:chgData name="Kulvinderjit Singh" userId="eadb32f3-53cc-459d-aca4-3527f1c9f1da" providerId="ADAL" clId="{95EEE1FD-9B73-4DB2-B60B-4C4FAC74CDD2}" dt="2021-08-24T07:39:23.345" v="2" actId="20577"/>
        <pc:sldMkLst>
          <pc:docMk/>
          <pc:sldMk cId="416191731" sldId="885"/>
        </pc:sldMkLst>
        <pc:graphicFrameChg chg="modGraphic">
          <ac:chgData name="Kulvinderjit Singh" userId="eadb32f3-53cc-459d-aca4-3527f1c9f1da" providerId="ADAL" clId="{95EEE1FD-9B73-4DB2-B60B-4C4FAC74CDD2}" dt="2021-08-24T07:39:23.345" v="2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Tara Ross" userId="S::tara.ross@xoserve.com::eebeb48c-0abb-434f-9a90-69fd5ba60182" providerId="AD" clId="Web-{C38BE650-E560-FC33-32AE-6A8D28E89A54}"/>
    <pc:docChg chg="modSld">
      <pc:chgData name="Tara Ross" userId="S::tara.ross@xoserve.com::eebeb48c-0abb-434f-9a90-69fd5ba60182" providerId="AD" clId="Web-{C38BE650-E560-FC33-32AE-6A8D28E89A54}" dt="2021-08-23T20:03:10.547" v="2" actId="14100"/>
      <pc:docMkLst>
        <pc:docMk/>
      </pc:docMkLst>
      <pc:sldChg chg="addSp modSp">
        <pc:chgData name="Tara Ross" userId="S::tara.ross@xoserve.com::eebeb48c-0abb-434f-9a90-69fd5ba60182" providerId="AD" clId="Web-{C38BE650-E560-FC33-32AE-6A8D28E89A54}" dt="2021-08-23T20:03:10.547" v="2" actId="14100"/>
        <pc:sldMkLst>
          <pc:docMk/>
          <pc:sldMk cId="416191731" sldId="885"/>
        </pc:sldMkLst>
        <pc:picChg chg="add mod">
          <ac:chgData name="Tara Ross" userId="S::tara.ross@xoserve.com::eebeb48c-0abb-434f-9a90-69fd5ba60182" providerId="AD" clId="Web-{C38BE650-E560-FC33-32AE-6A8D28E89A54}" dt="2021-08-23T20:03:10.547" v="2" actId="14100"/>
          <ac:picMkLst>
            <pc:docMk/>
            <pc:sldMk cId="416191731" sldId="885"/>
            <ac:picMk id="5" creationId="{EE4D9C4B-263A-4302-8468-94E82E74D869}"/>
          </ac:picMkLst>
        </pc:picChg>
      </pc:sldChg>
    </pc:docChg>
  </pc:docChgLst>
  <pc:docChgLst>
    <pc:chgData name="Tara Ross" userId="eebeb48c-0abb-434f-9a90-69fd5ba60182" providerId="ADAL" clId="{6057E415-CA2D-40BA-8E66-2BC9FAEDECA8}"/>
    <pc:docChg chg="custSel modSld">
      <pc:chgData name="Tara Ross" userId="eebeb48c-0abb-434f-9a90-69fd5ba60182" providerId="ADAL" clId="{6057E415-CA2D-40BA-8E66-2BC9FAEDECA8}" dt="2021-08-20T11:04:14.983" v="269" actId="404"/>
      <pc:docMkLst>
        <pc:docMk/>
      </pc:docMkLst>
      <pc:sldChg chg="delSp modSp">
        <pc:chgData name="Tara Ross" userId="eebeb48c-0abb-434f-9a90-69fd5ba60182" providerId="ADAL" clId="{6057E415-CA2D-40BA-8E66-2BC9FAEDECA8}" dt="2021-08-20T11:04:14.983" v="269" actId="404"/>
        <pc:sldMkLst>
          <pc:docMk/>
          <pc:sldMk cId="416191731" sldId="885"/>
        </pc:sldMkLst>
        <pc:spChg chg="mod">
          <ac:chgData name="Tara Ross" userId="eebeb48c-0abb-434f-9a90-69fd5ba60182" providerId="ADAL" clId="{6057E415-CA2D-40BA-8E66-2BC9FAEDECA8}" dt="2021-08-20T11:01:51.191" v="268" actId="20577"/>
          <ac:spMkLst>
            <pc:docMk/>
            <pc:sldMk cId="416191731" sldId="885"/>
            <ac:spMk id="3" creationId="{84CF33AE-F5D0-4DB5-A281-A025ECF07D2B}"/>
          </ac:spMkLst>
        </pc:spChg>
        <pc:graphicFrameChg chg="modGraphic">
          <ac:chgData name="Tara Ross" userId="eebeb48c-0abb-434f-9a90-69fd5ba60182" providerId="ADAL" clId="{6057E415-CA2D-40BA-8E66-2BC9FAEDECA8}" dt="2021-08-20T11:04:14.983" v="269" actId="404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del">
          <ac:chgData name="Tara Ross" userId="eebeb48c-0abb-434f-9a90-69fd5ba60182" providerId="ADAL" clId="{6057E415-CA2D-40BA-8E66-2BC9FAEDECA8}" dt="2021-08-20T10:53:46.381" v="0" actId="478"/>
          <ac:picMkLst>
            <pc:docMk/>
            <pc:sldMk cId="416191731" sldId="885"/>
            <ac:picMk id="23" creationId="{9D630110-F8B9-4FEF-B9BD-A2A5F50FD01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7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91168"/>
              </p:ext>
            </p:extLst>
          </p:nvPr>
        </p:nvGraphicFramePr>
        <p:xfrm>
          <a:off x="197571" y="571629"/>
          <a:ext cx="8693205" cy="4278012"/>
        </p:xfrm>
        <a:graphic>
          <a:graphicData uri="http://schemas.openxmlformats.org/drawingml/2006/table">
            <a:tbl>
              <a:tblPr firstRow="1" bandRow="1"/>
              <a:tblGrid>
                <a:gridCol w="1692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7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9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0558">
                  <a:extLst>
                    <a:ext uri="{9D8B030D-6E8A-4147-A177-3AD203B41FA5}">
                      <a16:colId xmlns:a16="http://schemas.microsoft.com/office/drawing/2014/main" val="2880710429"/>
                    </a:ext>
                  </a:extLst>
                </a:gridCol>
                <a:gridCol w="2391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3049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049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6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 dirty="0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049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                                             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 dirty="0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9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/>
                        <a:t>User Acceptance Testing is complete for XRN5142 and in progress for remaining changes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/>
                        <a:t>XRN4780C is in progress through build and test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/>
                        <a:t>Regression Testing is in preparation and has commenced for XRN5142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 In September ChMC: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decisions are required this month.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4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8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Risk</a:t>
                      </a:r>
                      <a:r>
                        <a:rPr lang="en-US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(RTC66544) - ​Increase in the number of BAU defects being found impacting XRN5072, XRN5007 and XRN5180 during testing. Mitigation, defects are currently all planned to be deployed prior to </a:t>
                      </a:r>
                      <a:r>
                        <a:rPr lang="en-US" sz="8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exiting test</a:t>
                      </a:r>
                      <a:endParaRPr lang="en-US" sz="8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9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Forecast to complete delivery against approved BER </a:t>
                      </a:r>
                      <a:endParaRPr kumimoji="0" lang="en-US" sz="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64460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– XRN4941 - 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MOD0692 - Auto updates to meter read frequency</a:t>
                      </a:r>
                    </a:p>
                    <a:p>
                      <a:pPr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XRN5007 - 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Enhancement to reconciliation process where prevailing volume is zero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XRN5072 - 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Application and derivation of TTZ indicator and calculation of volume and energy – all classes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XRN5142 - 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allowable values for DCC Service Flag in DXI File from DCC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XRN5180 - 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Inner tolerance validation for replacement reads and read insertions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– XRN4780C 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Inclusion of Meter Asset Provider Identity (MAP Id) in the UK Link system (CSS Consequential Change)</a:t>
                      </a:r>
                    </a:p>
                    <a:p>
                      <a:pPr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- XRN5091 - 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Deferral of creation of Class change reads at transfer of ownership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- XRN5186 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MOD0701 – Aligning capacity booking under the UNC and arrangements set out in relevant NExAs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- XRN5187 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MOD0696 – Addressing inequalities between capacity booking under the UNC and arrangements set out in the relevant NExAs</a:t>
                      </a:r>
                      <a:endParaRPr lang="en-GB" sz="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728" y="0"/>
            <a:ext cx="8229600" cy="637580"/>
          </a:xfrm>
        </p:spPr>
        <p:txBody>
          <a:bodyPr>
            <a:normAutofit/>
          </a:bodyPr>
          <a:lstStyle/>
          <a:p>
            <a:r>
              <a:rPr lang="en-GB" sz="1600" dirty="0">
                <a:latin typeface="Arial"/>
                <a:cs typeface="Arial"/>
              </a:rPr>
              <a:t>XRN5289 – November 21 Major Release - Status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CF33AE-F5D0-4DB5-A281-A025ECF07D2B}"/>
              </a:ext>
            </a:extLst>
          </p:cNvPr>
          <p:cNvSpPr txBox="1"/>
          <p:nvPr/>
        </p:nvSpPr>
        <p:spPr>
          <a:xfrm>
            <a:off x="0" y="4977629"/>
            <a:ext cx="1560042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updated on 20</a:t>
            </a:r>
            <a:r>
              <a:rPr lang="en-GB" sz="700" baseline="30000" dirty="0"/>
              <a:t>th</a:t>
            </a:r>
            <a:r>
              <a:rPr lang="en-GB" sz="700" dirty="0"/>
              <a:t> August 2021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F69C754-A2B7-42E7-A95D-34326B9ADA63}"/>
              </a:ext>
            </a:extLst>
          </p:cNvPr>
          <p:cNvGrpSpPr/>
          <p:nvPr/>
        </p:nvGrpSpPr>
        <p:grpSpPr>
          <a:xfrm>
            <a:off x="4517158" y="2776899"/>
            <a:ext cx="3796838" cy="200055"/>
            <a:chOff x="4309575" y="3517379"/>
            <a:chExt cx="3796838" cy="20005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00F5C7A-7DE9-4E56-920B-E5E147C6EBD4}"/>
                </a:ext>
              </a:extLst>
            </p:cNvPr>
            <p:cNvGrpSpPr/>
            <p:nvPr/>
          </p:nvGrpSpPr>
          <p:grpSpPr>
            <a:xfrm>
              <a:off x="4309575" y="3517379"/>
              <a:ext cx="741910" cy="200055"/>
              <a:chOff x="4089862" y="3477140"/>
              <a:chExt cx="741910" cy="200055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891FDCCB-752F-418A-A9D0-310AC089410C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10FF982-1EC8-4484-862D-7340064BDED9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 dirty="0"/>
                  <a:t>Complete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EC52DCE-2008-4732-9AA5-A47EAAD5CBDF}"/>
                </a:ext>
              </a:extLst>
            </p:cNvPr>
            <p:cNvGrpSpPr/>
            <p:nvPr/>
          </p:nvGrpSpPr>
          <p:grpSpPr>
            <a:xfrm>
              <a:off x="5080579" y="3517379"/>
              <a:ext cx="741910" cy="200055"/>
              <a:chOff x="4089862" y="3477140"/>
              <a:chExt cx="741910" cy="200055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42C43FFD-9FF3-4EF1-B48C-F3F52EAB4D74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11F1660-03A9-4421-90E7-6B9A8D68AEE8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 dirty="0"/>
                  <a:t>On Track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CBDC873-8ACE-4B55-84C1-36CCD1380D6D}"/>
                </a:ext>
              </a:extLst>
            </p:cNvPr>
            <p:cNvGrpSpPr/>
            <p:nvPr/>
          </p:nvGrpSpPr>
          <p:grpSpPr>
            <a:xfrm>
              <a:off x="5795473" y="3517379"/>
              <a:ext cx="741910" cy="200055"/>
              <a:chOff x="4089862" y="3477140"/>
              <a:chExt cx="741910" cy="200055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19A3E629-54CF-4D8C-97CB-B2D239AF49B7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86036A5-BDBE-46A6-A94B-1D2E719FA5F1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 dirty="0"/>
                  <a:t>At Risk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B859870-D5CA-454D-8299-952E351E1D55}"/>
                </a:ext>
              </a:extLst>
            </p:cNvPr>
            <p:cNvGrpSpPr/>
            <p:nvPr/>
          </p:nvGrpSpPr>
          <p:grpSpPr>
            <a:xfrm>
              <a:off x="6429317" y="3517379"/>
              <a:ext cx="741910" cy="200055"/>
              <a:chOff x="4089862" y="3477140"/>
              <a:chExt cx="741910" cy="200055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95DF9D2D-2684-4464-B881-A3FC48AD853F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875BF0E-EAFE-431D-A9BE-CBF56ED4E5D5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 dirty="0"/>
                  <a:t>Overdue</a:t>
                </a: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3A76A445-592C-4A52-8970-BCB402108F12}"/>
                </a:ext>
              </a:extLst>
            </p:cNvPr>
            <p:cNvGrpSpPr/>
            <p:nvPr/>
          </p:nvGrpSpPr>
          <p:grpSpPr>
            <a:xfrm>
              <a:off x="7171227" y="3517379"/>
              <a:ext cx="935186" cy="200055"/>
              <a:chOff x="4089862" y="3477140"/>
              <a:chExt cx="741910" cy="200055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FECCEAD6-2472-4D87-A28E-12684C26B27A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5C02BE8-89DB-4C3B-9770-375E219DAE9D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 dirty="0"/>
                  <a:t>Not Baselined</a:t>
                </a:r>
              </a:p>
            </p:txBody>
          </p:sp>
        </p:grpSp>
      </p:grpSp>
      <p:pic>
        <p:nvPicPr>
          <p:cNvPr id="5" name="Picture 21" descr="Timeline&#10;&#10;Description automatically generated">
            <a:extLst>
              <a:ext uri="{FF2B5EF4-FFF2-40B4-BE49-F238E27FC236}">
                <a16:creationId xmlns:a16="http://schemas.microsoft.com/office/drawing/2014/main" id="{EE4D9C4B-263A-4302-8468-94E82E74D8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8299" y="1589291"/>
            <a:ext cx="3835560" cy="1248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9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haredWithUsers xmlns="103fba77-31dd-4780-83f9-c54f26c3a260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1CAB9BA2-AEEE-4FAA-8F21-AA44B54E5B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966AA5-3D01-4B81-BAE0-8020A2E16EFF}">
  <ds:schemaRefs>
    <ds:schemaRef ds:uri="http://schemas.microsoft.com/office/2006/documentManagement/types"/>
    <ds:schemaRef ds:uri="103fba77-31dd-4780-83f9-c54f26c3a260"/>
    <ds:schemaRef ds:uri="11f1cc19-a6a2-4477-822b-8358f9edc374"/>
    <ds:schemaRef ds:uri="http://www.w3.org/XML/1998/namespace"/>
    <ds:schemaRef ds:uri="http://purl.org/dc/dcmitype/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134</Words>
  <Application>Microsoft Office PowerPoint</Application>
  <PresentationFormat>On-screen Show (16:9)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XRN5289 – November 21 Major Release 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Kulvinderjit Singh</cp:lastModifiedBy>
  <cp:revision>22</cp:revision>
  <dcterms:created xsi:type="dcterms:W3CDTF">2018-09-02T17:12:15Z</dcterms:created>
  <dcterms:modified xsi:type="dcterms:W3CDTF">2021-08-24T07:39:33Z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