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8"/>
  </p:notesMasterIdLst>
  <p:handoutMasterIdLst>
    <p:handoutMasterId r:id="rId19"/>
  </p:handoutMasterIdLst>
  <p:sldIdLst>
    <p:sldId id="352" r:id="rId8"/>
    <p:sldId id="829" r:id="rId9"/>
    <p:sldId id="787" r:id="rId10"/>
    <p:sldId id="826" r:id="rId11"/>
    <p:sldId id="794" r:id="rId12"/>
    <p:sldId id="1993" r:id="rId13"/>
    <p:sldId id="1990" r:id="rId14"/>
    <p:sldId id="1991" r:id="rId15"/>
    <p:sldId id="830" r:id="rId16"/>
    <p:sldId id="2038" r:id="rId1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1CF2F-CE1A-4CF8-B920-9F997DD25DF3}" v="6" dt="2021-07-30T12:28:53.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103" d="100"/>
          <a:sy n="103" d="100"/>
        </p:scale>
        <p:origin x="76" y="10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30/07/2021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30/07/2021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11342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August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361879936"/>
              </p:ext>
            </p:extLst>
          </p:nvPr>
        </p:nvGraphicFramePr>
        <p:xfrm>
          <a:off x="69059" y="425861"/>
          <a:ext cx="9069304" cy="4168296"/>
        </p:xfrm>
        <a:graphic>
          <a:graphicData uri="http://schemas.openxmlformats.org/drawingml/2006/table">
            <a:tbl>
              <a:tblPr firstRow="1" bandRow="1">
                <a:tableStyleId>{5C22544A-7EE6-4342-B048-85BDC9FD1C3A}</a:tableStyleId>
              </a:tblPr>
              <a:tblGrid>
                <a:gridCol w="5803086">
                  <a:extLst>
                    <a:ext uri="{9D8B030D-6E8A-4147-A177-3AD203B41FA5}">
                      <a16:colId xmlns:a16="http://schemas.microsoft.com/office/drawing/2014/main" val="997061046"/>
                    </a:ext>
                  </a:extLst>
                </a:gridCol>
                <a:gridCol w="963183">
                  <a:extLst>
                    <a:ext uri="{9D8B030D-6E8A-4147-A177-3AD203B41FA5}">
                      <a16:colId xmlns:a16="http://schemas.microsoft.com/office/drawing/2014/main" val="2723771934"/>
                    </a:ext>
                  </a:extLst>
                </a:gridCol>
                <a:gridCol w="762384">
                  <a:extLst>
                    <a:ext uri="{9D8B030D-6E8A-4147-A177-3AD203B41FA5}">
                      <a16:colId xmlns:a16="http://schemas.microsoft.com/office/drawing/2014/main" val="194189712"/>
                    </a:ext>
                  </a:extLst>
                </a:gridCol>
                <a:gridCol w="1540651">
                  <a:extLst>
                    <a:ext uri="{9D8B030D-6E8A-4147-A177-3AD203B41FA5}">
                      <a16:colId xmlns:a16="http://schemas.microsoft.com/office/drawing/2014/main" val="3065248341"/>
                    </a:ext>
                  </a:extLst>
                </a:gridCol>
              </a:tblGrid>
              <a:tr h="141591">
                <a:tc>
                  <a:txBody>
                    <a:bodyPr/>
                    <a:lstStyle/>
                    <a:p>
                      <a:pPr algn="ctr" rtl="0" fontAlgn="ctr"/>
                      <a:r>
                        <a:rPr lang="en-GB" sz="2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200" b="1" i="0" u="none" strike="noStrike">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2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2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5465">
                <a:tc>
                  <a:txBody>
                    <a:bodyPr/>
                    <a:lstStyle/>
                    <a:p>
                      <a:pPr algn="l" fontAlgn="b"/>
                      <a:r>
                        <a:rPr lang="en-US" sz="700" b="0" i="0" u="none" strike="noStrike" dirty="0">
                          <a:solidFill>
                            <a:srgbClr val="000000"/>
                          </a:solidFill>
                          <a:effectLst/>
                          <a:latin typeface="+mj-lt"/>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5465">
                <a:tc>
                  <a:txBody>
                    <a:bodyPr/>
                    <a:lstStyle/>
                    <a:p>
                      <a:pPr algn="l" fontAlgn="b"/>
                      <a:r>
                        <a:rPr lang="en-US" sz="700" b="0" i="0" u="none" strike="noStrike" dirty="0">
                          <a:solidFill>
                            <a:srgbClr val="000000"/>
                          </a:solidFill>
                          <a:effectLst/>
                          <a:latin typeface="+mj-lt"/>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15838821"/>
                  </a:ext>
                </a:extLst>
              </a:tr>
              <a:tr h="135465">
                <a:tc>
                  <a:txBody>
                    <a:bodyPr/>
                    <a:lstStyle/>
                    <a:p>
                      <a:pPr algn="l" fontAlgn="b"/>
                      <a:r>
                        <a:rPr lang="en-US" sz="700" b="0" i="0" u="none" strike="noStrike" dirty="0">
                          <a:solidFill>
                            <a:srgbClr val="000000"/>
                          </a:solidFill>
                          <a:effectLst/>
                          <a:latin typeface="+mj-lt"/>
                        </a:rPr>
                        <a:t>Changing from </a:t>
                      </a:r>
                      <a:r>
                        <a:rPr lang="en-US" sz="700" b="0" i="0" u="none" strike="noStrike" dirty="0" err="1">
                          <a:solidFill>
                            <a:srgbClr val="000000"/>
                          </a:solidFill>
                          <a:effectLst/>
                          <a:latin typeface="+mj-lt"/>
                        </a:rPr>
                        <a:t>GetOrganised</a:t>
                      </a:r>
                      <a:r>
                        <a:rPr lang="en-US" sz="700" b="0" i="0" u="none" strike="noStrike" dirty="0">
                          <a:solidFill>
                            <a:srgbClr val="000000"/>
                          </a:solidFill>
                          <a:effectLst/>
                          <a:latin typeface="+mj-lt"/>
                        </a:rPr>
                        <a:t>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36734630"/>
                  </a:ext>
                </a:extLst>
              </a:tr>
              <a:tr h="135465">
                <a:tc>
                  <a:txBody>
                    <a:bodyPr/>
                    <a:lstStyle/>
                    <a:p>
                      <a:pPr algn="l" fontAlgn="b"/>
                      <a:r>
                        <a:rPr lang="en-US" sz="700" b="0" i="0" u="none" strike="noStrike">
                          <a:solidFill>
                            <a:srgbClr val="000000"/>
                          </a:solidFill>
                          <a:effectLst/>
                          <a:latin typeface="+mj-lt"/>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9301353"/>
                  </a:ext>
                </a:extLst>
              </a:tr>
              <a:tr h="135465">
                <a:tc>
                  <a:txBody>
                    <a:bodyPr/>
                    <a:lstStyle/>
                    <a:p>
                      <a:pPr algn="l" fontAlgn="b"/>
                      <a:r>
                        <a:rPr lang="en-GB" sz="700" b="0" i="0" u="none" strike="noStrike">
                          <a:solidFill>
                            <a:srgbClr val="000000"/>
                          </a:solidFill>
                          <a:effectLst/>
                          <a:latin typeface="+mj-lt"/>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373374240"/>
                  </a:ext>
                </a:extLst>
              </a:tr>
              <a:tr h="135465">
                <a:tc>
                  <a:txBody>
                    <a:bodyPr/>
                    <a:lstStyle/>
                    <a:p>
                      <a:pPr algn="l" fontAlgn="b"/>
                      <a:r>
                        <a:rPr lang="en-GB" sz="700" b="0" i="0" u="none" strike="noStrike">
                          <a:solidFill>
                            <a:srgbClr val="000000"/>
                          </a:solidFill>
                          <a:effectLst/>
                          <a:latin typeface="+mj-lt"/>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9662242"/>
                  </a:ext>
                </a:extLst>
              </a:tr>
              <a:tr h="106548">
                <a:tc>
                  <a:txBody>
                    <a:bodyPr/>
                    <a:lstStyle/>
                    <a:p>
                      <a:pPr algn="l" fontAlgn="b"/>
                      <a:r>
                        <a:rPr lang="en-US" sz="700" b="0" i="0" u="none" strike="noStrike">
                          <a:solidFill>
                            <a:srgbClr val="000000"/>
                          </a:solidFill>
                          <a:effectLst/>
                          <a:latin typeface="+mj-lt"/>
                        </a:rPr>
                        <a:t>Changes to Support Energy Company Data</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On Hold</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358928272"/>
                  </a:ext>
                </a:extLst>
              </a:tr>
              <a:tr h="135465">
                <a:tc>
                  <a:txBody>
                    <a:bodyPr/>
                    <a:lstStyle/>
                    <a:p>
                      <a:pPr algn="l" fontAlgn="b"/>
                      <a:r>
                        <a:rPr lang="en-GB" sz="700" b="0" i="0" u="none" strike="noStrike" dirty="0">
                          <a:solidFill>
                            <a:srgbClr val="000000"/>
                          </a:solidFill>
                          <a:effectLst/>
                          <a:latin typeface="+mj-lt"/>
                        </a:rPr>
                        <a:t>Uplift to SMS </a:t>
                      </a:r>
                      <a:r>
                        <a:rPr lang="en-GB" sz="700" b="0" i="0" u="none" strike="noStrike" dirty="0" err="1">
                          <a:solidFill>
                            <a:srgbClr val="000000"/>
                          </a:solidFill>
                          <a:effectLst/>
                          <a:latin typeface="+mj-lt"/>
                        </a:rPr>
                        <a:t>CoCo</a:t>
                      </a:r>
                      <a:endParaRPr lang="en-GB" sz="700" b="0" i="0" u="none" strike="noStrike" dirty="0">
                        <a:solidFill>
                          <a:srgbClr val="000000"/>
                        </a:solidFill>
                        <a:effectLst/>
                        <a:latin typeface="+mj-lt"/>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09628866"/>
                  </a:ext>
                </a:extLst>
              </a:tr>
              <a:tr h="135465">
                <a:tc>
                  <a:txBody>
                    <a:bodyPr/>
                    <a:lstStyle/>
                    <a:p>
                      <a:pPr algn="l" fontAlgn="b"/>
                      <a:r>
                        <a:rPr lang="en-US" sz="700" b="0" i="0" u="none" strike="noStrike">
                          <a:solidFill>
                            <a:srgbClr val="000000"/>
                          </a:solidFill>
                          <a:effectLst/>
                          <a:latin typeface="+mj-lt"/>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711353160"/>
                  </a:ext>
                </a:extLst>
              </a:tr>
              <a:tr h="135465">
                <a:tc>
                  <a:txBody>
                    <a:bodyPr/>
                    <a:lstStyle/>
                    <a:p>
                      <a:pPr algn="l" fontAlgn="b"/>
                      <a:r>
                        <a:rPr lang="en-US" sz="700" b="0" i="0" u="none" strike="noStrike" dirty="0">
                          <a:solidFill>
                            <a:srgbClr val="000000"/>
                          </a:solidFill>
                          <a:effectLst/>
                          <a:latin typeface="+mj-lt"/>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45799989"/>
                  </a:ext>
                </a:extLst>
              </a:tr>
              <a:tr h="106548">
                <a:tc>
                  <a:txBody>
                    <a:bodyPr/>
                    <a:lstStyle/>
                    <a:p>
                      <a:pPr algn="l" fontAlgn="b"/>
                      <a:r>
                        <a:rPr lang="en-GB" sz="700" b="0" i="0" u="none" strike="noStrike">
                          <a:solidFill>
                            <a:srgbClr val="000000"/>
                          </a:solidFill>
                          <a:effectLst/>
                          <a:latin typeface="+mj-lt"/>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689594024"/>
                  </a:ext>
                </a:extLst>
              </a:tr>
              <a:tr h="135465">
                <a:tc>
                  <a:txBody>
                    <a:bodyPr/>
                    <a:lstStyle/>
                    <a:p>
                      <a:pPr algn="l" fontAlgn="b"/>
                      <a:r>
                        <a:rPr lang="en-US" sz="700" b="0" i="0" u="none" strike="noStrike" dirty="0">
                          <a:solidFill>
                            <a:srgbClr val="000000"/>
                          </a:solidFill>
                          <a:effectLst/>
                          <a:latin typeface="+mj-lt"/>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80144"/>
                  </a:ext>
                </a:extLst>
              </a:tr>
              <a:tr h="135465">
                <a:tc>
                  <a:txBody>
                    <a:bodyPr/>
                    <a:lstStyle/>
                    <a:p>
                      <a:pPr algn="l" fontAlgn="b"/>
                      <a:r>
                        <a:rPr lang="en-US" sz="700" b="0" i="0" u="none" strike="noStrike">
                          <a:solidFill>
                            <a:srgbClr val="000000"/>
                          </a:solidFill>
                          <a:effectLst/>
                          <a:latin typeface="+mj-lt"/>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5465">
                <a:tc>
                  <a:txBody>
                    <a:bodyPr/>
                    <a:lstStyle/>
                    <a:p>
                      <a:pPr algn="l" fontAlgn="b"/>
                      <a:r>
                        <a:rPr lang="en-US" sz="700" b="0" i="0" u="none" strike="noStrike">
                          <a:solidFill>
                            <a:srgbClr val="000000"/>
                          </a:solidFill>
                          <a:effectLst/>
                          <a:latin typeface="+mj-lt"/>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5465">
                <a:tc>
                  <a:txBody>
                    <a:bodyPr/>
                    <a:lstStyle/>
                    <a:p>
                      <a:pPr algn="l" fontAlgn="b"/>
                      <a:r>
                        <a:rPr lang="en-US" sz="700" b="0" i="0" u="none" strike="noStrike" dirty="0">
                          <a:solidFill>
                            <a:srgbClr val="000000"/>
                          </a:solidFill>
                          <a:effectLst/>
                          <a:latin typeface="+mj-lt"/>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06548">
                <a:tc>
                  <a:txBody>
                    <a:bodyPr/>
                    <a:lstStyle/>
                    <a:p>
                      <a:pPr algn="l" fontAlgn="b"/>
                      <a:r>
                        <a:rPr lang="en-US" sz="700" b="0" i="0" u="none" strike="noStrike" dirty="0">
                          <a:solidFill>
                            <a:srgbClr val="000000"/>
                          </a:solidFill>
                          <a:effectLst/>
                          <a:latin typeface="+mj-lt"/>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5465">
                <a:tc>
                  <a:txBody>
                    <a:bodyPr/>
                    <a:lstStyle/>
                    <a:p>
                      <a:pPr algn="l" fontAlgn="b"/>
                      <a:r>
                        <a:rPr lang="en-US" sz="700" b="0" i="0" u="none" strike="noStrike">
                          <a:solidFill>
                            <a:srgbClr val="000000"/>
                          </a:solidFill>
                          <a:effectLst/>
                          <a:latin typeface="+mj-lt"/>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r h="135465">
                <a:tc>
                  <a:txBody>
                    <a:bodyPr/>
                    <a:lstStyle/>
                    <a:p>
                      <a:pPr algn="l" fontAlgn="t"/>
                      <a:r>
                        <a:rPr lang="en-GB" sz="700" b="0" i="0" u="none" strike="noStrike">
                          <a:solidFill>
                            <a:srgbClr val="000000"/>
                          </a:solidFill>
                          <a:effectLst/>
                          <a:latin typeface="+mj-lt"/>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32824700"/>
                  </a:ext>
                </a:extLst>
              </a:tr>
              <a:tr h="135465">
                <a:tc>
                  <a:txBody>
                    <a:bodyPr/>
                    <a:lstStyle/>
                    <a:p>
                      <a:pPr algn="l" fontAlgn="b"/>
                      <a:r>
                        <a:rPr lang="en-US" sz="700" b="0" i="0" u="none" strike="noStrike">
                          <a:solidFill>
                            <a:srgbClr val="000000"/>
                          </a:solidFill>
                          <a:effectLst/>
                          <a:latin typeface="+mj-lt"/>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934460"/>
                  </a:ext>
                </a:extLst>
              </a:tr>
              <a:tr h="135465">
                <a:tc>
                  <a:txBody>
                    <a:bodyPr/>
                    <a:lstStyle/>
                    <a:p>
                      <a:pPr algn="l" fontAlgn="t"/>
                      <a:r>
                        <a:rPr lang="en-US" sz="700" b="0" i="0" u="none" strike="noStrike" dirty="0">
                          <a:solidFill>
                            <a:srgbClr val="000000"/>
                          </a:solidFill>
                          <a:effectLst/>
                          <a:latin typeface="+mj-lt"/>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48897310"/>
                  </a:ext>
                </a:extLst>
              </a:tr>
              <a:tr h="106548">
                <a:tc>
                  <a:txBody>
                    <a:bodyPr/>
                    <a:lstStyle/>
                    <a:p>
                      <a:pPr algn="l" fontAlgn="b"/>
                      <a:r>
                        <a:rPr lang="en-US" sz="700" b="0" i="0" u="none" strike="noStrike">
                          <a:solidFill>
                            <a:srgbClr val="000000"/>
                          </a:solidFill>
                          <a:effectLst/>
                          <a:latin typeface="+mj-lt"/>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95327869"/>
                  </a:ext>
                </a:extLst>
              </a:tr>
              <a:tr h="135465">
                <a:tc>
                  <a:txBody>
                    <a:bodyPr/>
                    <a:lstStyle/>
                    <a:p>
                      <a:pPr algn="l" fontAlgn="t"/>
                      <a:r>
                        <a:rPr lang="en-US" sz="700" b="0" i="0" u="none" strike="noStrike" dirty="0">
                          <a:solidFill>
                            <a:srgbClr val="000000"/>
                          </a:solidFill>
                          <a:effectLst/>
                          <a:latin typeface="+mj-lt"/>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63763996"/>
                  </a:ext>
                </a:extLst>
              </a:tr>
              <a:tr h="106548">
                <a:tc>
                  <a:txBody>
                    <a:bodyPr/>
                    <a:lstStyle/>
                    <a:p>
                      <a:pPr algn="l" fontAlgn="b"/>
                      <a:r>
                        <a:rPr lang="en-US" sz="700" b="0" i="0" u="none" strike="noStrike">
                          <a:solidFill>
                            <a:srgbClr val="000000"/>
                          </a:solidFill>
                          <a:effectLst/>
                          <a:latin typeface="+mj-lt"/>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48544491"/>
                  </a:ext>
                </a:extLst>
              </a:tr>
              <a:tr h="135465">
                <a:tc>
                  <a:txBody>
                    <a:bodyPr/>
                    <a:lstStyle/>
                    <a:p>
                      <a:pPr algn="l" fontAlgn="b"/>
                      <a:r>
                        <a:rPr lang="en-US" sz="700" b="0" i="0" u="none" strike="noStrike" dirty="0">
                          <a:solidFill>
                            <a:srgbClr val="000000"/>
                          </a:solidFill>
                          <a:effectLst/>
                          <a:latin typeface="+mj-lt"/>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21433931"/>
                  </a:ext>
                </a:extLst>
              </a:tr>
              <a:tr h="135465">
                <a:tc>
                  <a:txBody>
                    <a:bodyPr/>
                    <a:lstStyle/>
                    <a:p>
                      <a:pPr algn="l" fontAlgn="b"/>
                      <a:r>
                        <a:rPr lang="en-US" sz="700" b="0" i="0" u="none" strike="noStrike" dirty="0">
                          <a:solidFill>
                            <a:srgbClr val="000000"/>
                          </a:solidFill>
                          <a:effectLst/>
                          <a:latin typeface="+mj-lt"/>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60142257"/>
                  </a:ext>
                </a:extLst>
              </a:tr>
              <a:tr h="135465">
                <a:tc>
                  <a:txBody>
                    <a:bodyPr/>
                    <a:lstStyle/>
                    <a:p>
                      <a:pPr algn="l" fontAlgn="b"/>
                      <a:r>
                        <a:rPr lang="en-US" sz="700" b="0" i="0" u="none" strike="noStrike">
                          <a:solidFill>
                            <a:srgbClr val="000000"/>
                          </a:solidFill>
                          <a:effectLst/>
                          <a:latin typeface="+mj-lt"/>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5566418"/>
                  </a:ext>
                </a:extLst>
              </a:tr>
              <a:tr h="135465">
                <a:tc>
                  <a:txBody>
                    <a:bodyPr/>
                    <a:lstStyle/>
                    <a:p>
                      <a:pPr algn="l" fontAlgn="b"/>
                      <a:r>
                        <a:rPr lang="en-GB" sz="700" b="0" i="0" u="none" strike="noStrike">
                          <a:solidFill>
                            <a:srgbClr val="000000"/>
                          </a:solidFill>
                          <a:effectLst/>
                          <a:latin typeface="+mj-lt"/>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02798800"/>
                  </a:ext>
                </a:extLst>
              </a:tr>
              <a:tr h="135465">
                <a:tc>
                  <a:txBody>
                    <a:bodyPr/>
                    <a:lstStyle/>
                    <a:p>
                      <a:pPr algn="l" fontAlgn="b"/>
                      <a:r>
                        <a:rPr lang="en-US" sz="700" b="0" i="0" u="none" strike="noStrike">
                          <a:solidFill>
                            <a:srgbClr val="000000"/>
                          </a:solidFill>
                          <a:effectLst/>
                          <a:latin typeface="+mj-lt"/>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2269300"/>
                  </a:ext>
                </a:extLst>
              </a:tr>
              <a:tr h="135465">
                <a:tc>
                  <a:txBody>
                    <a:bodyPr/>
                    <a:lstStyle/>
                    <a:p>
                      <a:pPr algn="l" fontAlgn="b"/>
                      <a:r>
                        <a:rPr lang="en-US" sz="700" b="0" i="0" u="none" strike="noStrike">
                          <a:solidFill>
                            <a:srgbClr val="000000"/>
                          </a:solidFill>
                          <a:effectLst/>
                          <a:latin typeface="+mj-lt"/>
                        </a:rPr>
                        <a:t>Feasibility study on potential to update Domestic Premises Indicator (DPI) electricity flags to reflect license status during transition stages, 1, 2 &amp; 3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7724958"/>
                  </a:ext>
                </a:extLst>
              </a:tr>
              <a:tr h="135465">
                <a:tc>
                  <a:txBody>
                    <a:bodyPr/>
                    <a:lstStyle/>
                    <a:p>
                      <a:pPr algn="l" fontAlgn="b"/>
                      <a:r>
                        <a:rPr lang="en-GB" sz="700" b="0" i="0" u="none" strike="noStrike">
                          <a:solidFill>
                            <a:srgbClr val="000000"/>
                          </a:solidFill>
                          <a:effectLst/>
                          <a:latin typeface="+mj-lt"/>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81331093"/>
                  </a:ext>
                </a:extLst>
              </a:tr>
              <a:tr h="106548">
                <a:tc>
                  <a:txBody>
                    <a:bodyPr/>
                    <a:lstStyle/>
                    <a:p>
                      <a:pPr algn="l" fontAlgn="b"/>
                      <a:r>
                        <a:rPr lang="en-US" sz="700" b="0" i="0" u="none" strike="noStrike" dirty="0">
                          <a:solidFill>
                            <a:srgbClr val="000000"/>
                          </a:solidFill>
                          <a:effectLst/>
                          <a:latin typeface="+mj-lt"/>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On Hold</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9275229"/>
                  </a:ext>
                </a:extLst>
              </a:tr>
            </a:tbl>
          </a:graphicData>
        </a:graphic>
      </p:graphicFrame>
    </p:spTree>
    <p:extLst>
      <p:ext uri="{BB962C8B-B14F-4D97-AF65-F5344CB8AC3E}">
        <p14:creationId xmlns:p14="http://schemas.microsoft.com/office/powerpoint/2010/main" val="29405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02035062"/>
              </p:ext>
            </p:extLst>
          </p:nvPr>
        </p:nvGraphicFramePr>
        <p:xfrm>
          <a:off x="108000" y="410091"/>
          <a:ext cx="9036000" cy="435788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Ofgem has shared some Go-live date principles by which they are looking at non-Mondays as potential Go-live dates. This analysis is currently a high focus area whilst we continue to work with Ofgem to provide them with the detail required to baseline their Go-live principles.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200" b="1" kern="1200" baseline="0" dirty="0">
                          <a:solidFill>
                            <a:schemeClr val="tx1"/>
                          </a:solidFill>
                          <a:latin typeface="+mn-lt"/>
                          <a:ea typeface="+mn-ea"/>
                          <a:cs typeface="Arial"/>
                        </a:rPr>
                        <a:t>Key Programme Updates</a:t>
                      </a:r>
                      <a:endParaRPr lang="en-US" sz="1200" dirty="0">
                        <a:solidFill>
                          <a:schemeClr val="tx1"/>
                        </a:solidFill>
                      </a:endParaRP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GB" sz="1200" b="0" kern="1200" baseline="0" dirty="0">
                          <a:solidFill>
                            <a:schemeClr val="tx1"/>
                          </a:solidFill>
                          <a:latin typeface="+mn-lt"/>
                          <a:ea typeface="+mn-ea"/>
                          <a:cs typeface="Arial"/>
                        </a:rPr>
                        <a:t>To date, all Xoserve key internal and external milestones have been met</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Transition: </a:t>
                      </a:r>
                      <a:r>
                        <a:rPr lang="en-GB" sz="1200" b="0" kern="1200" dirty="0">
                          <a:solidFill>
                            <a:schemeClr val="tx1"/>
                          </a:solidFill>
                          <a:effectLst/>
                          <a:latin typeface="+mn-lt"/>
                          <a:ea typeface="+mn-ea"/>
                          <a:cs typeface="+mn-cs"/>
                        </a:rPr>
                        <a:t>Live Rehearsal Cycle 1 has completed successfully. LR Cycle 2 commences on 30/07, with Transition Testing starting on 06/11.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mn-lt"/>
                          <a:ea typeface="+mn-ea"/>
                          <a:cs typeface="+mn-cs"/>
                        </a:rPr>
                        <a:t> </a:t>
                      </a:r>
                      <a:r>
                        <a:rPr lang="en-GB" sz="1200" b="1" kern="1200" baseline="0" dirty="0">
                          <a:solidFill>
                            <a:schemeClr val="tx1"/>
                          </a:solidFill>
                          <a:effectLst/>
                          <a:latin typeface="+mn-lt"/>
                          <a:ea typeface="+mn-ea"/>
                          <a:cs typeface="+mn-cs"/>
                        </a:rPr>
                        <a:t>Internal &amp; External Testing: </a:t>
                      </a:r>
                      <a:r>
                        <a:rPr lang="en-US" sz="1200" b="0" kern="1200" baseline="0" dirty="0">
                          <a:solidFill>
                            <a:schemeClr val="tx1"/>
                          </a:solidFill>
                          <a:latin typeface="+mn-lt"/>
                          <a:ea typeface="+mn-ea"/>
                          <a:cs typeface="Arial"/>
                        </a:rPr>
                        <a:t>All testing activities are on track. UEPT continues with no major impacts or defects. E2E Testing has commenced successfully. No defects to date. </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Business Change: </a:t>
                      </a:r>
                      <a:r>
                        <a:rPr lang="en-GB" sz="1200" b="0" dirty="0"/>
                        <a:t>Internal activities continue to plan including Target Operating Model.</a:t>
                      </a:r>
                    </a:p>
                    <a:p>
                      <a:pPr marL="171450" lvl="0" indent="-171450">
                        <a:buFont typeface="Arial" panose="020B0604020202020204" pitchFamily="34" charset="0"/>
                        <a:buChar char="•"/>
                      </a:pPr>
                      <a:r>
                        <a:rPr lang="en-GB" sz="1200" b="1" dirty="0"/>
                        <a:t>Service Management:</a:t>
                      </a:r>
                      <a:r>
                        <a:rPr lang="en-GB" sz="1200" b="0" dirty="0"/>
                        <a:t> Xoserve’s CR-D072 which was aiming to change the Response SLAs have now been through Industry consultation following a position being agreed across all PUIs. This is expected to be approved in August.</a:t>
                      </a:r>
                    </a:p>
                    <a:p>
                      <a:pPr marL="171450" lvl="0" indent="-171450">
                        <a:buFont typeface="Arial" panose="020B0604020202020204" pitchFamily="34" charset="0"/>
                        <a:buChar char="•"/>
                      </a:pPr>
                      <a:r>
                        <a:rPr lang="en-GB" sz="1200" b="1" dirty="0"/>
                        <a:t>Data Migration:</a:t>
                      </a:r>
                      <a:r>
                        <a:rPr lang="en-GB" sz="1200" b="0" dirty="0"/>
                        <a:t> </a:t>
                      </a:r>
                      <a:r>
                        <a:rPr lang="en-GB" sz="1200" b="0" kern="1200" dirty="0">
                          <a:solidFill>
                            <a:schemeClr val="dk1"/>
                          </a:solidFill>
                          <a:latin typeface="+mn-lt"/>
                          <a:ea typeface="+mn-ea"/>
                          <a:cs typeface="+mn-cs"/>
                        </a:rPr>
                        <a:t>Planning to begin to support </a:t>
                      </a:r>
                      <a:r>
                        <a:rPr lang="en-GB" sz="1200" b="0" kern="1200" dirty="0" err="1">
                          <a:solidFill>
                            <a:schemeClr val="dk1"/>
                          </a:solidFill>
                          <a:latin typeface="+mn-lt"/>
                          <a:ea typeface="+mn-ea"/>
                          <a:cs typeface="+mn-cs"/>
                        </a:rPr>
                        <a:t>Rel</a:t>
                      </a:r>
                      <a:r>
                        <a:rPr lang="en-GB" sz="1200" b="0" kern="1200" dirty="0">
                          <a:solidFill>
                            <a:schemeClr val="dk1"/>
                          </a:solidFill>
                          <a:latin typeface="+mn-lt"/>
                          <a:ea typeface="+mn-ea"/>
                          <a:cs typeface="+mn-cs"/>
                        </a:rPr>
                        <a:t> cycle 4b - due Oct.</a:t>
                      </a:r>
                    </a:p>
                    <a:p>
                      <a:pPr marL="0" lvl="0" indent="0">
                        <a:buFont typeface="Arial" panose="020B0604020202020204" pitchFamily="34" charset="0"/>
                        <a:buNone/>
                      </a:pPr>
                      <a:endParaRPr lang="en-GB" sz="1050" b="1" dirty="0"/>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Live Rehearsal: </a:t>
                      </a:r>
                      <a:r>
                        <a:rPr lang="en-GB" sz="1050" b="0" kern="1200" dirty="0">
                          <a:solidFill>
                            <a:schemeClr val="tx1"/>
                          </a:solidFill>
                          <a:effectLst/>
                          <a:latin typeface="+mn-lt"/>
                          <a:ea typeface="+mn-ea"/>
                          <a:cs typeface="+mn-cs"/>
                        </a:rPr>
                        <a:t>Commence Cycle 2</a:t>
                      </a:r>
                    </a:p>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Internal Test:</a:t>
                      </a:r>
                      <a:r>
                        <a:rPr lang="en-GB" sz="1050" b="0" kern="1200" dirty="0">
                          <a:solidFill>
                            <a:schemeClr val="tx1"/>
                          </a:solidFill>
                          <a:effectLst/>
                          <a:latin typeface="+mn-lt"/>
                          <a:ea typeface="+mn-ea"/>
                          <a:cs typeface="+mn-cs"/>
                        </a:rPr>
                        <a:t> Progress CR testing and any relevant regression tests</a:t>
                      </a:r>
                      <a:endParaRPr lang="en-GB" sz="105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dirty="0">
                          <a:solidFill>
                            <a:schemeClr val="tx1"/>
                          </a:solidFill>
                          <a:effectLst/>
                          <a:latin typeface="+mn-lt"/>
                          <a:ea typeface="+mn-ea"/>
                          <a:cs typeface="+mn-cs"/>
                        </a:rPr>
                        <a:t>DES</a:t>
                      </a:r>
                      <a:r>
                        <a:rPr lang="en-GB" sz="1050" b="0" kern="1200" dirty="0">
                          <a:solidFill>
                            <a:schemeClr val="tx1"/>
                          </a:solidFill>
                          <a:effectLst/>
                          <a:latin typeface="+mn-lt"/>
                          <a:ea typeface="+mn-ea"/>
                          <a:cs typeface="+mn-cs"/>
                        </a:rPr>
                        <a:t>:</a:t>
                      </a:r>
                      <a:r>
                        <a:rPr lang="en-GB" sz="1050" b="1" kern="1200" dirty="0">
                          <a:solidFill>
                            <a:schemeClr val="tx1"/>
                          </a:solidFill>
                          <a:effectLst/>
                          <a:latin typeface="+mn-lt"/>
                          <a:ea typeface="+mn-ea"/>
                          <a:cs typeface="+mn-cs"/>
                        </a:rPr>
                        <a:t>&amp; Secondary APIs</a:t>
                      </a:r>
                      <a:r>
                        <a:rPr lang="en-GB" sz="1050" kern="1200" dirty="0">
                          <a:solidFill>
                            <a:schemeClr val="tx1"/>
                          </a:solidFill>
                          <a:effectLst/>
                          <a:latin typeface="+mn-lt"/>
                          <a:ea typeface="+mn-ea"/>
                          <a:cs typeface="+mn-cs"/>
                        </a:rPr>
                        <a:t> Continue Test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Transition:</a:t>
                      </a:r>
                      <a:r>
                        <a:rPr lang="en-GB" sz="1050" b="0" kern="1200" baseline="0" dirty="0">
                          <a:solidFill>
                            <a:schemeClr val="tx1"/>
                          </a:solidFill>
                          <a:effectLst/>
                          <a:latin typeface="+mn-lt"/>
                          <a:ea typeface="+mn-ea"/>
                          <a:cs typeface="+mn-cs"/>
                        </a:rPr>
                        <a:t> Continue Transition planning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MAP C: </a:t>
                      </a:r>
                      <a:r>
                        <a:rPr lang="en-GB" sz="1050" b="0" kern="1200" baseline="0" dirty="0">
                          <a:solidFill>
                            <a:schemeClr val="tx1"/>
                          </a:solidFill>
                          <a:effectLst/>
                          <a:latin typeface="+mn-lt"/>
                          <a:ea typeface="+mn-ea"/>
                          <a:cs typeface="+mn-cs"/>
                        </a:rPr>
                        <a:t>Delivery continues to plan, build updates will be provided via Nov 21 updates.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REC: </a:t>
                      </a:r>
                      <a:r>
                        <a:rPr lang="en-GB" sz="1050" b="0" kern="1200" baseline="0" dirty="0">
                          <a:solidFill>
                            <a:schemeClr val="tx1"/>
                          </a:solidFill>
                          <a:effectLst/>
                          <a:latin typeface="+mn-lt"/>
                          <a:ea typeface="+mn-ea"/>
                          <a:cs typeface="+mn-cs"/>
                        </a:rPr>
                        <a:t>Continue REC version 3 review complete. </a:t>
                      </a:r>
                      <a:endParaRPr lang="en-GB" sz="1050" b="1" kern="1200" baseline="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Business Change: </a:t>
                      </a:r>
                      <a:r>
                        <a:rPr lang="en-GB" sz="1050" b="0" kern="1200" baseline="0" dirty="0">
                          <a:solidFill>
                            <a:schemeClr val="tx1"/>
                          </a:solidFill>
                          <a:effectLst/>
                          <a:latin typeface="+mn-lt"/>
                          <a:ea typeface="+mn-ea"/>
                          <a:cs typeface="+mn-cs"/>
                        </a:rPr>
                        <a:t>Continue awareness and knowledge transfer sessions</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476341403"/>
              </p:ext>
            </p:extLst>
          </p:nvPr>
        </p:nvGraphicFramePr>
        <p:xfrm>
          <a:off x="0" y="446380"/>
          <a:ext cx="9125999" cy="4333445"/>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noProof="0" dirty="0"/>
                        <a:t>Overall Green: UEPT/E2E support continues specifically around setting up users. No defects raised to date for the external testing phases.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1000" b="0" i="0" u="none" strike="noStrike" kern="1200" noProof="0" dirty="0">
                          <a:solidFill>
                            <a:schemeClr val="dk1"/>
                          </a:solidFill>
                          <a:effectLst/>
                          <a:latin typeface="+mn-lt"/>
                          <a:ea typeface="+mn-ea"/>
                          <a:cs typeface="+mn-cs"/>
                        </a:rPr>
                        <a:t>The overall status remains Green. UEPT and E2E continues well. At the point of writing this, no significant defects have been seen. Operational Testing with DCC is also progressing well, with no defects raised against Xoserve. This is due to complete in September</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1000" b="0" dirty="0"/>
                        <a:t>Service Management requirements have been clarified with DCC. CR-D072 has been through industry consultation and is expected to be tabled up for approval in August.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 with testing support underway for UEPT/E2E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dirty="0">
                          <a:ln>
                            <a:noFill/>
                          </a:ln>
                          <a:solidFill>
                            <a:schemeClr val="tx1"/>
                          </a:solidFill>
                          <a:effectLst/>
                          <a:uLnTx/>
                          <a:uFillTx/>
                          <a:latin typeface="+mn-lt"/>
                          <a:ea typeface="+mn-ea"/>
                          <a:cs typeface="Arial" panose="020B0604020202020204" pitchFamily="34" charset="0"/>
                        </a:rPr>
                        <a:t>An internal CR will be raised to incorporate the impact of one newly identified report that will need changes.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dirty="0">
                          <a:solidFill>
                            <a:schemeClr val="dk1"/>
                          </a:solidFill>
                          <a:effectLst/>
                          <a:latin typeface="+mn-lt"/>
                          <a:ea typeface="+mn-ea"/>
                          <a:cs typeface="+mn-cs"/>
                        </a:rPr>
                        <a:t>Status continues to be Green with work underway to impact assess, deliver and test Switching Programme changes raised through the last few months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2635484554"/>
              </p:ext>
            </p:extLst>
          </p:nvPr>
        </p:nvGraphicFramePr>
        <p:xfrm>
          <a:off x="0" y="744083"/>
          <a:ext cx="9125999" cy="3153296"/>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880857">
                  <a:extLst>
                    <a:ext uri="{9D8B030D-6E8A-4147-A177-3AD203B41FA5}">
                      <a16:colId xmlns:a16="http://schemas.microsoft.com/office/drawing/2014/main" val="20001"/>
                    </a:ext>
                  </a:extLst>
                </a:gridCol>
                <a:gridCol w="7035942">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i="0" u="none" strike="noStrike" kern="1200" baseline="0" noProof="0" dirty="0">
                          <a:solidFill>
                            <a:schemeClr val="tx1"/>
                          </a:solidFill>
                          <a:latin typeface="+mn-lt"/>
                          <a:ea typeface="+mn-ea"/>
                          <a:cs typeface="+mn-cs"/>
                        </a:rPr>
                        <a:t>REC version 3 consultation is complete.</a:t>
                      </a:r>
                      <a:endParaRPr lang="en-US" sz="105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Migration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Arial" panose="020B0604020202020204" pitchFamily="34" charset="0"/>
                        <a:buNone/>
                      </a:pPr>
                      <a:r>
                        <a:rPr lang="en-GB" sz="1050" b="0" kern="1200" dirty="0">
                          <a:solidFill>
                            <a:schemeClr val="dk1"/>
                          </a:solidFill>
                          <a:latin typeface="+mn-lt"/>
                          <a:ea typeface="+mn-ea"/>
                          <a:cs typeface="+mn-cs"/>
                        </a:rPr>
                        <a:t>Planning to begin to support </a:t>
                      </a:r>
                      <a:r>
                        <a:rPr lang="en-GB" sz="1050" b="0" kern="1200" dirty="0" err="1">
                          <a:solidFill>
                            <a:schemeClr val="dk1"/>
                          </a:solidFill>
                          <a:latin typeface="+mn-lt"/>
                          <a:ea typeface="+mn-ea"/>
                          <a:cs typeface="+mn-cs"/>
                        </a:rPr>
                        <a:t>Rel</a:t>
                      </a:r>
                      <a:r>
                        <a:rPr lang="en-GB" sz="1050" b="0" kern="1200" dirty="0">
                          <a:solidFill>
                            <a:schemeClr val="dk1"/>
                          </a:solidFill>
                          <a:latin typeface="+mn-lt"/>
                          <a:ea typeface="+mn-ea"/>
                          <a:cs typeface="+mn-cs"/>
                        </a:rPr>
                        <a:t> cycle 4b - due Oct.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Workstream continues to be Green with all activities continuing to track to plan for all upcoming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kern="1200" baseline="0" dirty="0">
                          <a:solidFill>
                            <a:schemeClr val="tx1"/>
                          </a:solidFill>
                          <a:effectLst/>
                          <a:latin typeface="+mn-lt"/>
                          <a:ea typeface="+mn-ea"/>
                          <a:cs typeface="+mn-cs"/>
                        </a:rPr>
                        <a:t>Delivery continues to plan, detailed delivery updates will be provided via Nov 21 updates.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Engagement continues with Ofgem</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3612515639"/>
              </p:ext>
            </p:extLst>
          </p:nvPr>
        </p:nvGraphicFramePr>
        <p:xfrm>
          <a:off x="16808" y="714044"/>
          <a:ext cx="9127191" cy="3860626"/>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70535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65426</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0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Go Live assumption day of Monday may get changed because various variables (factors) are being looked at by OFGEM leading to rework on Transition plan and related activities.</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kern="1200" dirty="0">
                          <a:solidFill>
                            <a:schemeClr val="tx1"/>
                          </a:solidFill>
                          <a:effectLst/>
                          <a:latin typeface="+mj-lt"/>
                          <a:ea typeface="+mn-ea"/>
                          <a:cs typeface="+mn-cs"/>
                        </a:rPr>
                        <a:t>Internal assessment planned to assess impact of this ask by Ofgem to provide an assessment that covers everything that could impact </a:t>
                      </a:r>
                      <a:r>
                        <a:rPr lang="en-US" sz="650" b="0" i="0" u="none" strike="noStrike" kern="1200" dirty="0" err="1">
                          <a:solidFill>
                            <a:schemeClr val="tx1"/>
                          </a:solidFill>
                          <a:effectLst/>
                          <a:latin typeface="+mj-lt"/>
                          <a:ea typeface="+mn-ea"/>
                          <a:cs typeface="+mn-cs"/>
                        </a:rPr>
                        <a:t>Xoserve</a:t>
                      </a:r>
                      <a:endParaRPr lang="en-US" sz="650" b="0" i="0" u="none" strike="noStrike" kern="1200" dirty="0">
                        <a:solidFill>
                          <a:schemeClr val="tx1"/>
                        </a:solidFill>
                        <a:effectLst/>
                        <a:latin typeface="+mj-lt"/>
                        <a:ea typeface="+mn-ea"/>
                        <a:cs typeface="+mn-cs"/>
                      </a:endParaRPr>
                    </a:p>
                  </a:txBody>
                  <a:tcPr marL="0" marR="0" marT="0" marB="0" anchor="ctr">
                    <a:solidFill>
                      <a:srgbClr val="E8EAF1"/>
                    </a:solidFill>
                  </a:tcPr>
                </a:tc>
                <a:tc>
                  <a:txBody>
                    <a:bodyPr/>
                    <a:lstStyle/>
                    <a:p>
                      <a:r>
                        <a:rPr lang="en-US" sz="650" dirty="0">
                          <a:solidFill>
                            <a:schemeClr val="tx1"/>
                          </a:solidFill>
                          <a:latin typeface="+mj-lt"/>
                        </a:rPr>
                        <a:t>Internal assessment planned to assess impact of this ask by Ofgem to provide an assessment that covers everything that could impact </a:t>
                      </a:r>
                      <a:r>
                        <a:rPr lang="en-US" sz="650" dirty="0" err="1">
                          <a:solidFill>
                            <a:schemeClr val="tx1"/>
                          </a:solidFill>
                          <a:latin typeface="+mj-lt"/>
                        </a:rPr>
                        <a:t>Xoserve</a:t>
                      </a:r>
                      <a:endParaRPr lang="en-US"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31/08/21</a:t>
                      </a:r>
                    </a:p>
                  </a:txBody>
                  <a:tcPr marL="0" marR="0" marT="0" marB="0" anchor="ctr">
                    <a:solidFill>
                      <a:srgbClr val="E8EAF1"/>
                    </a:solidFill>
                  </a:tcPr>
                </a:tc>
                <a:extLst>
                  <a:ext uri="{0D108BD9-81ED-4DB2-BD59-A6C34878D82A}">
                    <a16:rowId xmlns:a16="http://schemas.microsoft.com/office/drawing/2014/main" val="2665495711"/>
                  </a:ext>
                </a:extLst>
              </a:tr>
              <a:tr h="938872">
                <a:tc>
                  <a:txBody>
                    <a:bodyPr/>
                    <a:lstStyle/>
                    <a:p>
                      <a:pPr algn="ctr" fontAlgn="ctr"/>
                      <a:r>
                        <a:rPr lang="en-GB" sz="650" b="1" i="0" u="none" strike="noStrike" dirty="0">
                          <a:solidFill>
                            <a:schemeClr val="tx1"/>
                          </a:solidFill>
                          <a:effectLst/>
                          <a:latin typeface="+mj-lt"/>
                        </a:rPr>
                        <a:t>55513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algn="ctr" fontAlgn="b"/>
                      <a:r>
                        <a:rPr lang="en-GB" sz="650" b="0" i="0" u="none" strike="noStrike" dirty="0">
                          <a:solidFill>
                            <a:schemeClr val="tx1"/>
                          </a:solidFill>
                          <a:effectLst/>
                          <a:latin typeface="+mj-lt"/>
                        </a:rPr>
                        <a:t>Programme</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in the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participants might interpret business rules differently because business rules underpinning the CSS Interfaces have not been published alongside the interface document as well as discrepancies between business rules defined within REC and captured in ABACUS. Leading to significant process mismatches at a later stage (i.e. SIT, UEPT) and potential rework and timeline slippages.</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Xoserve to publish design assumptions as part of the RAID reporting to the SI to ensure visibility of Xoserve design assumptions around business rules and processes.</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Continues to be monitored until E2E is complete</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30/11//21</a:t>
                      </a:r>
                    </a:p>
                  </a:txBody>
                  <a:tcPr marL="0" marR="0" marT="0" marB="0" anchor="ctr">
                    <a:solidFill>
                      <a:srgbClr val="E8EAF1"/>
                    </a:solidFill>
                  </a:tcPr>
                </a:tc>
                <a:extLst>
                  <a:ext uri="{0D108BD9-81ED-4DB2-BD59-A6C34878D82A}">
                    <a16:rowId xmlns:a16="http://schemas.microsoft.com/office/drawing/2014/main" val="3293725042"/>
                  </a:ext>
                </a:extLst>
              </a:tr>
              <a:tr h="938872">
                <a:tc>
                  <a:txBody>
                    <a:bodyPr/>
                    <a:lstStyle/>
                    <a:p>
                      <a:pPr algn="ctr" fontAlgn="ctr"/>
                      <a:r>
                        <a:rPr lang="en-GB" sz="650" b="1" i="0" u="none" strike="noStrike" dirty="0">
                          <a:solidFill>
                            <a:schemeClr val="tx1"/>
                          </a:solidFill>
                          <a:effectLst/>
                          <a:latin typeface="+mj-lt"/>
                        </a:rPr>
                        <a:t>61894</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Service Management</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CSS proposed SLA's do not align to current service model/SLA's because DCC/Ofgem are proposing a new set of SLA's for all parties regardless of existing arrangements, leading to target operating model changes and potential contractual changes with 3rd party suppliers (considerable increase in operational cost)</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Our working assumption is that existing SLAs will prevail however, there are ongoing discussions taking place with DCC to understand their expectation.</a:t>
                      </a:r>
                    </a:p>
                    <a:p>
                      <a:pPr algn="l" fontAlgn="ctr"/>
                      <a:endParaRPr lang="en-US" sz="650" b="0" i="0" u="none" strike="noStrike" dirty="0">
                        <a:solidFill>
                          <a:schemeClr val="tx1"/>
                        </a:solidFill>
                        <a:effectLst/>
                        <a:latin typeface="+mj-lt"/>
                      </a:endParaRPr>
                    </a:p>
                    <a:p>
                      <a:pPr algn="l" fontAlgn="ctr"/>
                      <a:endParaRPr lang="en-US" sz="650" b="0" i="0" u="none" strike="noStrike" dirty="0">
                        <a:solidFill>
                          <a:schemeClr val="tx1"/>
                        </a:solidFill>
                        <a:effectLst/>
                        <a:latin typeface="+mj-lt"/>
                      </a:endParaRPr>
                    </a:p>
                    <a:p>
                      <a:pPr algn="l" fontAlgn="ctr"/>
                      <a:r>
                        <a:rPr lang="en-US" sz="650" b="0" i="0" u="none" strike="noStrike" dirty="0">
                          <a:solidFill>
                            <a:schemeClr val="tx1"/>
                          </a:solidFill>
                          <a:effectLst/>
                          <a:latin typeface="+mj-lt"/>
                        </a:rPr>
                        <a:t>REC review - no such SLA's imposed on us currently.</a:t>
                      </a:r>
                    </a:p>
                  </a:txBody>
                  <a:tcPr marL="0" marR="0" marT="0" marB="0" anchor="ctr">
                    <a:solidFill>
                      <a:srgbClr val="E8EAF1"/>
                    </a:solidFill>
                  </a:tcPr>
                </a:tc>
                <a:tc>
                  <a:txBody>
                    <a:bodyPr/>
                    <a:lstStyle/>
                    <a:p>
                      <a:r>
                        <a:rPr lang="en-US" sz="650" dirty="0">
                          <a:solidFill>
                            <a:schemeClr val="tx1"/>
                          </a:solidFill>
                          <a:latin typeface="+mj-lt"/>
                        </a:rPr>
                        <a:t>CRD072 PIA responses have been </a:t>
                      </a:r>
                      <a:r>
                        <a:rPr lang="en-US" sz="650" dirty="0" err="1">
                          <a:solidFill>
                            <a:schemeClr val="tx1"/>
                          </a:solidFill>
                          <a:latin typeface="+mj-lt"/>
                        </a:rPr>
                        <a:t>favourable</a:t>
                      </a:r>
                      <a:r>
                        <a:rPr lang="en-US" sz="650" dirty="0">
                          <a:solidFill>
                            <a:schemeClr val="tx1"/>
                          </a:solidFill>
                          <a:latin typeface="+mj-lt"/>
                        </a:rPr>
                        <a:t> and is expected to be tabled for approval in August</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ea typeface="+mn-ea"/>
                          <a:cs typeface="+mn-cs"/>
                        </a:rPr>
                        <a:t>30/08/21</a:t>
                      </a:r>
                    </a:p>
                  </a:txBody>
                  <a:tcPr marL="0" marR="0" marT="0" marB="0" anchor="ctr">
                    <a:solidFill>
                      <a:srgbClr val="E8EAF1"/>
                    </a:solidFill>
                  </a:tcPr>
                </a:tc>
                <a:extLst>
                  <a:ext uri="{0D108BD9-81ED-4DB2-BD59-A6C34878D82A}">
                    <a16:rowId xmlns:a16="http://schemas.microsoft.com/office/drawing/2014/main" val="1899061563"/>
                  </a:ext>
                </a:extLst>
              </a:tr>
              <a:tr h="938872">
                <a:tc>
                  <a:txBody>
                    <a:bodyPr/>
                    <a:lstStyle/>
                    <a:p>
                      <a:pPr algn="ctr" fontAlgn="ctr"/>
                      <a:r>
                        <a:rPr lang="en-GB" sz="650" b="1" i="0" u="none" strike="noStrike" dirty="0">
                          <a:solidFill>
                            <a:schemeClr val="tx1"/>
                          </a:solidFill>
                          <a:effectLst/>
                          <a:latin typeface="+mj-lt"/>
                        </a:rPr>
                        <a:t>65156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the change freeze scope could impact Transition because the scope of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Change Freeze from 03/01/22 is not clearly defined leading to impacts during actual Transition</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Work with the SI to collectively define the scope of Change Freeze</a:t>
                      </a:r>
                    </a:p>
                  </a:txBody>
                  <a:tcPr marL="0" marR="0" marT="0" marB="0" anchor="ctr">
                    <a:solidFill>
                      <a:srgbClr val="E8EAF1"/>
                    </a:solidFill>
                  </a:tcPr>
                </a:tc>
                <a:tc>
                  <a:txBody>
                    <a:bodyPr/>
                    <a:lstStyle/>
                    <a:p>
                      <a:r>
                        <a:rPr lang="en-US" sz="650" dirty="0">
                          <a:solidFill>
                            <a:schemeClr val="tx1"/>
                          </a:solidFill>
                          <a:latin typeface="+mj-lt"/>
                        </a:rPr>
                        <a:t>Internal discussions are ongoing within Ofgem to define the scope of this Change Freeze</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30/08/21</a:t>
                      </a:r>
                    </a:p>
                  </a:txBody>
                  <a:tcPr marL="0" marR="0" marT="0" marB="0" anchor="ctr">
                    <a:solidFill>
                      <a:srgbClr val="E8EAF1"/>
                    </a:solidFill>
                  </a:tcPr>
                </a:tc>
                <a:extLst>
                  <a:ext uri="{0D108BD9-81ED-4DB2-BD59-A6C34878D82A}">
                    <a16:rowId xmlns:a16="http://schemas.microsoft.com/office/drawing/2014/main" val="2054940489"/>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D3C9E-A6DE-4B5B-B917-82EF1BF57F3C}"/>
              </a:ext>
            </a:extLst>
          </p:cNvPr>
          <p:cNvSpPr>
            <a:spLocks noGrp="1"/>
          </p:cNvSpPr>
          <p:nvPr>
            <p:ph type="title"/>
          </p:nvPr>
        </p:nvSpPr>
        <p:spPr/>
        <p:txBody>
          <a:bodyPr/>
          <a:lstStyle/>
          <a:p>
            <a:r>
              <a:rPr lang="en-GB" dirty="0"/>
              <a:t>Key Programme Risks (2/2)</a:t>
            </a:r>
          </a:p>
        </p:txBody>
      </p:sp>
      <p:graphicFrame>
        <p:nvGraphicFramePr>
          <p:cNvPr id="5" name="Table 4">
            <a:extLst>
              <a:ext uri="{FF2B5EF4-FFF2-40B4-BE49-F238E27FC236}">
                <a16:creationId xmlns:a16="http://schemas.microsoft.com/office/drawing/2014/main" id="{984740BE-9D6C-4A7F-8393-947589E0CA6B}"/>
              </a:ext>
            </a:extLst>
          </p:cNvPr>
          <p:cNvGraphicFramePr>
            <a:graphicFrameLocks noGrp="1"/>
          </p:cNvGraphicFramePr>
          <p:nvPr>
            <p:extLst>
              <p:ext uri="{D42A27DB-BD31-4B8C-83A1-F6EECF244321}">
                <p14:modId xmlns:p14="http://schemas.microsoft.com/office/powerpoint/2010/main" val="1554568628"/>
              </p:ext>
            </p:extLst>
          </p:nvPr>
        </p:nvGraphicFramePr>
        <p:xfrm>
          <a:off x="16808" y="714044"/>
          <a:ext cx="9127191" cy="3561439"/>
        </p:xfrm>
        <a:graphic>
          <a:graphicData uri="http://schemas.openxmlformats.org/drawingml/2006/table">
            <a:tbl>
              <a:tblPr firstRow="1" bandRow="1">
                <a:tableStyleId>{5C22544A-7EE6-4342-B048-85BDC9FD1C3A}</a:tableStyleId>
              </a:tblPr>
              <a:tblGrid>
                <a:gridCol w="334418">
                  <a:extLst>
                    <a:ext uri="{9D8B030D-6E8A-4147-A177-3AD203B41FA5}">
                      <a16:colId xmlns:a16="http://schemas.microsoft.com/office/drawing/2014/main" val="4143460512"/>
                    </a:ext>
                  </a:extLst>
                </a:gridCol>
                <a:gridCol w="254317">
                  <a:extLst>
                    <a:ext uri="{9D8B030D-6E8A-4147-A177-3AD203B41FA5}">
                      <a16:colId xmlns:a16="http://schemas.microsoft.com/office/drawing/2014/main" val="3886787746"/>
                    </a:ext>
                  </a:extLst>
                </a:gridCol>
                <a:gridCol w="792951">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02097">
                <a:tc>
                  <a:txBody>
                    <a:bodyPr/>
                    <a:lstStyle/>
                    <a:p>
                      <a:pPr algn="ctr"/>
                      <a:r>
                        <a:rPr lang="en-GB" sz="700" dirty="0">
                          <a:solidFill>
                            <a:schemeClr val="tx1"/>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tx1"/>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tx1"/>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tx1"/>
                          </a:solidFill>
                        </a:rPr>
                        <a:t>Resolution</a:t>
                      </a:r>
                    </a:p>
                    <a:p>
                      <a:pPr algn="ctr"/>
                      <a:r>
                        <a:rPr lang="en-GB" sz="700" dirty="0">
                          <a:solidFill>
                            <a:schemeClr val="tx1"/>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dirty="0">
                          <a:solidFill>
                            <a:schemeClr val="tx1"/>
                          </a:solidFill>
                          <a:latin typeface="+mj-lt"/>
                        </a:rPr>
                        <a:t>Still awaiting confirmation from the SI that Ofgem have accepted this risk. This risk will be accepted once this is formally confirmed</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30/07/21</a:t>
                      </a:r>
                    </a:p>
                  </a:txBody>
                  <a:tcPr marL="0" marR="0" marT="0" marB="0" anchor="ctr">
                    <a:solidFill>
                      <a:srgbClr val="E8EAF1"/>
                    </a:solidFill>
                  </a:tcPr>
                </a:tc>
                <a:extLst>
                  <a:ext uri="{0D108BD9-81ED-4DB2-BD59-A6C34878D82A}">
                    <a16:rowId xmlns:a16="http://schemas.microsoft.com/office/drawing/2014/main" val="2191989643"/>
                  </a:ext>
                </a:extLst>
              </a:tr>
              <a:tr h="837529">
                <a:tc>
                  <a:txBody>
                    <a:bodyPr/>
                    <a:lstStyle/>
                    <a:p>
                      <a:pPr algn="ctr" fontAlgn="ctr"/>
                      <a:r>
                        <a:rPr lang="en-GB" sz="650" b="1" i="0" u="none" strike="noStrike" dirty="0">
                          <a:solidFill>
                            <a:schemeClr val="tx1"/>
                          </a:solidFill>
                          <a:effectLst/>
                          <a:latin typeface="+mj-lt"/>
                        </a:rPr>
                        <a:t>65122</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additional Transitional changes could change scope of Transition because more changes are identified as Transition planning continues at the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level leading to changes to the Transition plan and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planned activities.</a:t>
                      </a:r>
                    </a:p>
                  </a:txBody>
                  <a:tcPr marL="0" marR="0" marT="0" marB="0" anchor="ctr">
                    <a:solidFill>
                      <a:srgbClr val="E8EAF1"/>
                    </a:solidFill>
                  </a:tcPr>
                </a:tc>
                <a:tc>
                  <a:txBody>
                    <a:bodyPr/>
                    <a:lstStyle/>
                    <a:p>
                      <a:pPr algn="l" fontAlgn="ctr"/>
                      <a:r>
                        <a:rPr lang="en-US" sz="650" b="0" i="0" u="none" strike="noStrike" kern="1200" dirty="0" err="1">
                          <a:solidFill>
                            <a:schemeClr val="tx1"/>
                          </a:solidFill>
                          <a:effectLst/>
                          <a:latin typeface="+mj-lt"/>
                          <a:ea typeface="+mn-ea"/>
                          <a:cs typeface="+mn-cs"/>
                        </a:rPr>
                        <a:t>Xoserve</a:t>
                      </a:r>
                      <a:r>
                        <a:rPr lang="en-US" sz="650" b="0" i="0" u="none" strike="noStrike" kern="1200" dirty="0">
                          <a:solidFill>
                            <a:schemeClr val="tx1"/>
                          </a:solidFill>
                          <a:effectLst/>
                          <a:latin typeface="+mj-lt"/>
                          <a:ea typeface="+mn-ea"/>
                          <a:cs typeface="+mn-cs"/>
                        </a:rPr>
                        <a:t> are actively involved in all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work groups to monitor and mitigate this risk.</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The probability of this risk has been reduced. Recon CR is being </a:t>
                      </a:r>
                      <a:r>
                        <a:rPr lang="en-US" sz="650" b="0" i="0" u="none" strike="noStrike" dirty="0" err="1">
                          <a:solidFill>
                            <a:schemeClr val="tx1"/>
                          </a:solidFill>
                          <a:effectLst/>
                          <a:latin typeface="+mj-lt"/>
                        </a:rPr>
                        <a:t>IA'ed</a:t>
                      </a:r>
                      <a:r>
                        <a:rPr lang="en-US" sz="650" b="0" i="0" u="none" strike="noStrike" dirty="0">
                          <a:solidFill>
                            <a:schemeClr val="tx1"/>
                          </a:solidFill>
                          <a:effectLst/>
                          <a:latin typeface="+mj-lt"/>
                        </a:rPr>
                        <a:t>, the CR itself is not impacting Transition </a:t>
                      </a:r>
                      <a:r>
                        <a:rPr lang="en-US" sz="650" b="0" i="0" u="none" strike="noStrike" dirty="0" err="1">
                          <a:solidFill>
                            <a:schemeClr val="tx1"/>
                          </a:solidFill>
                          <a:effectLst/>
                          <a:latin typeface="+mj-lt"/>
                        </a:rPr>
                        <a:t>activites</a:t>
                      </a:r>
                      <a:r>
                        <a:rPr lang="en-US" sz="650" b="0" i="0" u="none" strike="noStrike" dirty="0">
                          <a:solidFill>
                            <a:schemeClr val="tx1"/>
                          </a:solidFill>
                          <a:effectLst/>
                          <a:latin typeface="+mj-lt"/>
                        </a:rPr>
                        <a:t>, however testing considerations need to be understood and assessed</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26/07/21</a:t>
                      </a:r>
                    </a:p>
                  </a:txBody>
                  <a:tcPr marL="0" marR="0" marT="0" marB="0" anchor="ctr">
                    <a:solidFill>
                      <a:srgbClr val="E8EAF1"/>
                    </a:solidFill>
                  </a:tcPr>
                </a:tc>
                <a:extLst>
                  <a:ext uri="{0D108BD9-81ED-4DB2-BD59-A6C34878D82A}">
                    <a16:rowId xmlns:a16="http://schemas.microsoft.com/office/drawing/2014/main" val="3293725042"/>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No update on the data cleansing. However have this week challenged CR-D083 - new assumption NCA476 that data providers will be responsible for cleansing any data issues found during transition - as this responsibility is with data owners not data providers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777935053"/>
                  </a:ext>
                </a:extLst>
              </a:tr>
              <a:tr h="459872">
                <a:tc>
                  <a:txBody>
                    <a:bodyPr/>
                    <a:lstStyle/>
                    <a:p>
                      <a:pPr algn="ctr" fontAlgn="ctr"/>
                      <a:r>
                        <a:rPr lang="en-GB" sz="650" b="1" i="0" u="none" strike="noStrike" dirty="0">
                          <a:solidFill>
                            <a:schemeClr val="tx1"/>
                          </a:solidFill>
                          <a:effectLst/>
                          <a:latin typeface="+mj-lt"/>
                        </a:rPr>
                        <a:t>65176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Runbook may not be properly tested because schedules to be used across test phases (DM LR / Transition testing) are being developed </a:t>
                      </a:r>
                      <a:r>
                        <a:rPr lang="en-US" sz="650" b="0" i="0" u="none" strike="noStrike" dirty="0" err="1">
                          <a:solidFill>
                            <a:schemeClr val="tx1"/>
                          </a:solidFill>
                          <a:effectLst/>
                          <a:latin typeface="+mj-lt"/>
                        </a:rPr>
                        <a:t>seperately</a:t>
                      </a:r>
                      <a:r>
                        <a:rPr lang="en-US" sz="650" b="0" i="0" u="none" strike="noStrike" dirty="0">
                          <a:solidFill>
                            <a:schemeClr val="tx1"/>
                          </a:solidFill>
                          <a:effectLst/>
                          <a:latin typeface="+mj-lt"/>
                        </a:rPr>
                        <a:t> leading to potential for discrepancies and for insights from one activity being missed by the other</a:t>
                      </a: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Liaise with the SI to ensure that all plans are aligned. </a:t>
                      </a:r>
                    </a:p>
                    <a:p>
                      <a:pPr algn="l" fontAlgn="ctr"/>
                      <a:r>
                        <a:rPr lang="en-US" sz="650" b="0" i="0" u="none" strike="noStrike" kern="1200" dirty="0">
                          <a:solidFill>
                            <a:schemeClr val="tx1"/>
                          </a:solidFill>
                          <a:effectLst/>
                          <a:latin typeface="+mj-lt"/>
                          <a:ea typeface="+mn-ea"/>
                          <a:cs typeface="+mn-cs"/>
                        </a:rPr>
                        <a:t>Request early sight of plans to ensure adequate review in advance</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Awaiting DM LR plans to compare against the latest issued Transition Test schedule</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01/03/22</a:t>
                      </a:r>
                    </a:p>
                  </a:txBody>
                  <a:tcPr marL="0" marR="0" marT="0" marB="0" anchor="ctr">
                    <a:solidFill>
                      <a:srgbClr val="E8EAF1"/>
                    </a:solidFill>
                  </a:tcPr>
                </a:tc>
                <a:extLst>
                  <a:ext uri="{0D108BD9-81ED-4DB2-BD59-A6C34878D82A}">
                    <a16:rowId xmlns:a16="http://schemas.microsoft.com/office/drawing/2014/main" val="192879736"/>
                  </a:ext>
                </a:extLst>
              </a:tr>
              <a:tr h="629221">
                <a:tc>
                  <a:txBody>
                    <a:bodyPr/>
                    <a:lstStyle/>
                    <a:p>
                      <a:pPr algn="ctr" fontAlgn="ctr"/>
                      <a:r>
                        <a:rPr lang="en-GB" sz="650" b="1" i="0" u="none" strike="noStrike" kern="1200" dirty="0">
                          <a:solidFill>
                            <a:schemeClr val="tx1"/>
                          </a:solidFill>
                          <a:effectLst/>
                          <a:latin typeface="+mj-lt"/>
                          <a:ea typeface="+mn-ea"/>
                          <a:cs typeface="+mn-cs"/>
                        </a:rPr>
                        <a:t>65157</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There is risk that the catch up processing could impact transition timelines because the catch up processing is not being exercised/rehearsed during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Transition Testing leading to impacts during actual Transition.</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Work with the SI to assess if this activity can be tested in advance of Transition</a:t>
                      </a:r>
                    </a:p>
                  </a:txBody>
                  <a:tcPr marL="0" marR="0" marT="0" marB="0" anchor="ctr">
                    <a:solidFill>
                      <a:srgbClr val="E8EAF1"/>
                    </a:solidFill>
                  </a:tcPr>
                </a:tc>
                <a:tc>
                  <a:txBody>
                    <a:bodyPr/>
                    <a:lstStyle/>
                    <a:p>
                      <a:r>
                        <a:rPr lang="en-US" sz="650" dirty="0">
                          <a:solidFill>
                            <a:schemeClr val="tx1"/>
                          </a:solidFill>
                          <a:latin typeface="+mj-lt"/>
                        </a:rPr>
                        <a:t>This was discussed at the SI Transition Group on 16/06. The current expectation is that the approach will be landed in August, which still carries the risk that the held switch processing will not be tested during Transition and was raised by </a:t>
                      </a:r>
                      <a:r>
                        <a:rPr lang="en-US" sz="650" dirty="0" err="1">
                          <a:solidFill>
                            <a:schemeClr val="tx1"/>
                          </a:solidFill>
                          <a:latin typeface="+mj-lt"/>
                        </a:rPr>
                        <a:t>Xoserve</a:t>
                      </a:r>
                      <a:r>
                        <a:rPr lang="en-US" sz="650" dirty="0">
                          <a:solidFill>
                            <a:schemeClr val="tx1"/>
                          </a:solidFill>
                          <a:latin typeface="+mj-lt"/>
                        </a:rPr>
                        <a:t> at the call</a:t>
                      </a:r>
                      <a:endParaRPr lang="en-GB" sz="650" dirty="0">
                        <a:solidFill>
                          <a:schemeClr val="tx1"/>
                        </a:solidFill>
                        <a:latin typeface="+mj-lt"/>
                      </a:endParaRPr>
                    </a:p>
                  </a:txBody>
                  <a:tcPr marL="36000" marR="36000" marT="36000" marB="36000" anchor="ctr">
                    <a:solidFill>
                      <a:srgbClr val="E8EAF1"/>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26/07/21</a:t>
                      </a:r>
                    </a:p>
                  </a:txBody>
                  <a:tcPr marL="0" marR="0" marT="0" marB="0" anchor="ctr">
                    <a:solidFill>
                      <a:srgbClr val="E8EAF1"/>
                    </a:solidFill>
                  </a:tcPr>
                </a:tc>
                <a:extLst>
                  <a:ext uri="{0D108BD9-81ED-4DB2-BD59-A6C34878D82A}">
                    <a16:rowId xmlns:a16="http://schemas.microsoft.com/office/drawing/2014/main" val="3488810272"/>
                  </a:ext>
                </a:extLst>
              </a:tr>
            </a:tbl>
          </a:graphicData>
        </a:graphic>
      </p:graphicFrame>
    </p:spTree>
    <p:extLst>
      <p:ext uri="{BB962C8B-B14F-4D97-AF65-F5344CB8AC3E}">
        <p14:creationId xmlns:p14="http://schemas.microsoft.com/office/powerpoint/2010/main" val="230486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1026" name="Picture 2">
            <a:extLst>
              <a:ext uri="{FF2B5EF4-FFF2-40B4-BE49-F238E27FC236}">
                <a16:creationId xmlns:a16="http://schemas.microsoft.com/office/drawing/2014/main" id="{EFFE4AA9-2DFC-41FA-93B2-6F7ACEEB0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638" y="387837"/>
            <a:ext cx="8305938" cy="467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42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5" name="Table 4">
            <a:extLst>
              <a:ext uri="{FF2B5EF4-FFF2-40B4-BE49-F238E27FC236}">
                <a16:creationId xmlns:a16="http://schemas.microsoft.com/office/drawing/2014/main" id="{0E02A1C0-4253-46FB-8FDF-461B42F9CDCD}"/>
              </a:ext>
            </a:extLst>
          </p:cNvPr>
          <p:cNvGraphicFramePr>
            <a:graphicFrameLocks noGrp="1"/>
          </p:cNvGraphicFramePr>
          <p:nvPr>
            <p:extLst>
              <p:ext uri="{D42A27DB-BD31-4B8C-83A1-F6EECF244321}">
                <p14:modId xmlns:p14="http://schemas.microsoft.com/office/powerpoint/2010/main" val="2164840828"/>
              </p:ext>
            </p:extLst>
          </p:nvPr>
        </p:nvGraphicFramePr>
        <p:xfrm>
          <a:off x="109002" y="556898"/>
          <a:ext cx="8786717" cy="4238074"/>
        </p:xfrm>
        <a:graphic>
          <a:graphicData uri="http://schemas.openxmlformats.org/drawingml/2006/table">
            <a:tbl>
              <a:tblPr firstRow="1" bandRow="1">
                <a:tableStyleId>{5C22544A-7EE6-4342-B048-85BDC9FD1C3A}</a:tableStyleId>
              </a:tblPr>
              <a:tblGrid>
                <a:gridCol w="4338592">
                  <a:extLst>
                    <a:ext uri="{9D8B030D-6E8A-4147-A177-3AD203B41FA5}">
                      <a16:colId xmlns:a16="http://schemas.microsoft.com/office/drawing/2014/main" val="997061046"/>
                    </a:ext>
                  </a:extLst>
                </a:gridCol>
                <a:gridCol w="556103">
                  <a:extLst>
                    <a:ext uri="{9D8B030D-6E8A-4147-A177-3AD203B41FA5}">
                      <a16:colId xmlns:a16="http://schemas.microsoft.com/office/drawing/2014/main" val="2723771934"/>
                    </a:ext>
                  </a:extLst>
                </a:gridCol>
                <a:gridCol w="1154751">
                  <a:extLst>
                    <a:ext uri="{9D8B030D-6E8A-4147-A177-3AD203B41FA5}">
                      <a16:colId xmlns:a16="http://schemas.microsoft.com/office/drawing/2014/main" val="3830117845"/>
                    </a:ext>
                  </a:extLst>
                </a:gridCol>
                <a:gridCol w="979927">
                  <a:extLst>
                    <a:ext uri="{9D8B030D-6E8A-4147-A177-3AD203B41FA5}">
                      <a16:colId xmlns:a16="http://schemas.microsoft.com/office/drawing/2014/main" val="194189712"/>
                    </a:ext>
                  </a:extLst>
                </a:gridCol>
                <a:gridCol w="1757344">
                  <a:extLst>
                    <a:ext uri="{9D8B030D-6E8A-4147-A177-3AD203B41FA5}">
                      <a16:colId xmlns:a16="http://schemas.microsoft.com/office/drawing/2014/main" val="3065248341"/>
                    </a:ext>
                  </a:extLst>
                </a:gridCol>
              </a:tblGrid>
              <a:tr h="257146">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63" marR="4763" marT="4330"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63" marR="4763" marT="4330" marB="0" anchor="ctr">
                    <a:lnB w="38100" cmpd="sng">
                      <a:noFill/>
                    </a:lnB>
                  </a:tcPr>
                </a:tc>
                <a:extLst>
                  <a:ext uri="{0D108BD9-81ED-4DB2-BD59-A6C34878D82A}">
                    <a16:rowId xmlns:a16="http://schemas.microsoft.com/office/drawing/2014/main" val="4029148686"/>
                  </a:ext>
                </a:extLst>
              </a:tr>
              <a:tr h="117712">
                <a:tc>
                  <a:txBody>
                    <a:bodyPr/>
                    <a:lstStyle/>
                    <a:p>
                      <a:pPr algn="l" fontAlgn="t"/>
                      <a:r>
                        <a:rPr lang="en-GB" sz="7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27814">
                <a:tc>
                  <a:txBody>
                    <a:bodyPr/>
                    <a:lstStyle/>
                    <a:p>
                      <a:pPr algn="l" fontAlgn="t"/>
                      <a:r>
                        <a:rPr lang="en-US" sz="700" b="0" i="0" u="none" strike="noStrike" dirty="0">
                          <a:solidFill>
                            <a:srgbClr val="000000"/>
                          </a:solidFill>
                          <a:effectLst/>
                          <a:latin typeface="+mj-lt"/>
                        </a:rPr>
                        <a:t>Updates to the CSS Physical Interface Design (</a:t>
                      </a:r>
                      <a:r>
                        <a:rPr lang="en-US" sz="700" b="0" i="0" u="none" strike="noStrike" dirty="0" err="1">
                          <a:solidFill>
                            <a:srgbClr val="000000"/>
                          </a:solidFill>
                          <a:effectLst/>
                          <a:latin typeface="+mj-lt"/>
                        </a:rPr>
                        <a:t>PhID</a:t>
                      </a:r>
                      <a:r>
                        <a:rPr lang="en-US" sz="7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27814">
                <a:tc>
                  <a:txBody>
                    <a:bodyPr/>
                    <a:lstStyle/>
                    <a:p>
                      <a:pPr algn="l" fontAlgn="t"/>
                      <a:r>
                        <a:rPr lang="en-GB" sz="7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27814">
                <a:tc>
                  <a:txBody>
                    <a:bodyPr/>
                    <a:lstStyle/>
                    <a:p>
                      <a:pPr algn="l" fontAlgn="t"/>
                      <a:r>
                        <a:rPr lang="en-US" sz="700" b="0" i="0" u="none" strike="noStrike" dirty="0" err="1">
                          <a:solidFill>
                            <a:srgbClr val="000000"/>
                          </a:solidFill>
                          <a:effectLst/>
                          <a:latin typeface="+mj-lt"/>
                        </a:rPr>
                        <a:t>Provide_CSS_RegistrationID_to_PUI_and_LPs</a:t>
                      </a:r>
                      <a:endParaRPr lang="en-US" sz="7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27814">
                <a:tc>
                  <a:txBody>
                    <a:bodyPr/>
                    <a:lstStyle/>
                    <a:p>
                      <a:pPr algn="l" fontAlgn="t"/>
                      <a:r>
                        <a:rPr lang="en-US" sz="700" b="0" i="0" u="none" strike="noStrike" dirty="0" err="1">
                          <a:solidFill>
                            <a:srgbClr val="000000"/>
                          </a:solidFill>
                          <a:effectLst/>
                          <a:latin typeface="+mj-lt"/>
                        </a:rPr>
                        <a:t>Licence</a:t>
                      </a:r>
                      <a:r>
                        <a:rPr lang="en-US" sz="7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27814">
                <a:tc>
                  <a:txBody>
                    <a:bodyPr/>
                    <a:lstStyle/>
                    <a:p>
                      <a:pPr algn="l" fontAlgn="t"/>
                      <a:r>
                        <a:rPr lang="en-US" sz="7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dirty="0">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27814">
                <a:tc>
                  <a:txBody>
                    <a:bodyPr/>
                    <a:lstStyle/>
                    <a:p>
                      <a:pPr algn="l" fontAlgn="t"/>
                      <a:r>
                        <a:rPr lang="en-US" sz="7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28751">
                <a:tc>
                  <a:txBody>
                    <a:bodyPr/>
                    <a:lstStyle/>
                    <a:p>
                      <a:pPr algn="l" fontAlgn="t"/>
                      <a:r>
                        <a:rPr lang="en-US" sz="7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27814">
                <a:tc>
                  <a:txBody>
                    <a:bodyPr/>
                    <a:lstStyle/>
                    <a:p>
                      <a:pPr algn="l" fontAlgn="b"/>
                      <a:r>
                        <a:rPr lang="en-GB" sz="7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27814">
                <a:tc>
                  <a:txBody>
                    <a:bodyPr/>
                    <a:lstStyle/>
                    <a:p>
                      <a:pPr algn="l" fontAlgn="b"/>
                      <a:r>
                        <a:rPr lang="en-US" sz="700" b="0" i="0" u="none" strike="noStrike" dirty="0">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50366">
                <a:tc>
                  <a:txBody>
                    <a:bodyPr/>
                    <a:lstStyle/>
                    <a:p>
                      <a:pPr algn="l" fontAlgn="b"/>
                      <a:r>
                        <a:rPr lang="en-US" sz="7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27814">
                <a:tc>
                  <a:txBody>
                    <a:bodyPr/>
                    <a:lstStyle/>
                    <a:p>
                      <a:pPr algn="l" fontAlgn="b"/>
                      <a:r>
                        <a:rPr lang="en-GB" sz="7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27814">
                <a:tc>
                  <a:txBody>
                    <a:bodyPr/>
                    <a:lstStyle/>
                    <a:p>
                      <a:pPr algn="l" fontAlgn="b"/>
                      <a:r>
                        <a:rPr lang="en-US" sz="7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27814">
                <a:tc>
                  <a:txBody>
                    <a:bodyPr/>
                    <a:lstStyle/>
                    <a:p>
                      <a:pPr algn="l" fontAlgn="b"/>
                      <a:r>
                        <a:rPr lang="fr-FR" sz="7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27814">
                <a:tc>
                  <a:txBody>
                    <a:bodyPr/>
                    <a:lstStyle/>
                    <a:p>
                      <a:pPr algn="l" fontAlgn="b"/>
                      <a:r>
                        <a:rPr lang="en-GB" sz="7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25237">
                <a:tc>
                  <a:txBody>
                    <a:bodyPr/>
                    <a:lstStyle/>
                    <a:p>
                      <a:pPr algn="l" fontAlgn="b"/>
                      <a:r>
                        <a:rPr lang="en-US" sz="7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27814">
                <a:tc>
                  <a:txBody>
                    <a:bodyPr/>
                    <a:lstStyle/>
                    <a:p>
                      <a:pPr algn="l" fontAlgn="b"/>
                      <a:r>
                        <a:rPr lang="en-US" sz="7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27814">
                <a:tc>
                  <a:txBody>
                    <a:bodyPr/>
                    <a:lstStyle/>
                    <a:p>
                      <a:pPr algn="l" fontAlgn="b"/>
                      <a:r>
                        <a:rPr lang="en-GB" sz="7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27814">
                <a:tc>
                  <a:txBody>
                    <a:bodyPr/>
                    <a:lstStyle/>
                    <a:p>
                      <a:pPr algn="l" fontAlgn="b"/>
                      <a:r>
                        <a:rPr lang="en-GB" sz="7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27814">
                <a:tc>
                  <a:txBody>
                    <a:bodyPr/>
                    <a:lstStyle/>
                    <a:p>
                      <a:pPr algn="l" fontAlgn="b"/>
                      <a:r>
                        <a:rPr lang="en-GB" sz="7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228751">
                <a:tc>
                  <a:txBody>
                    <a:bodyPr/>
                    <a:lstStyle/>
                    <a:p>
                      <a:pPr algn="l" fontAlgn="b"/>
                      <a:r>
                        <a:rPr lang="en-US" sz="7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168386">
                <a:tc>
                  <a:txBody>
                    <a:bodyPr/>
                    <a:lstStyle/>
                    <a:p>
                      <a:pPr algn="l" fontAlgn="b"/>
                      <a:r>
                        <a:rPr lang="en-US" sz="7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203571">
                <a:tc>
                  <a:txBody>
                    <a:bodyPr/>
                    <a:lstStyle/>
                    <a:p>
                      <a:pPr algn="l" fontAlgn="b"/>
                      <a:r>
                        <a:rPr lang="en-US" sz="700" b="0" i="0" u="none" strike="noStrike">
                          <a:solidFill>
                            <a:srgbClr val="000000"/>
                          </a:solidFill>
                          <a:effectLst/>
                          <a:latin typeface="+mj-lt"/>
                        </a:rPr>
                        <a:t>Amend the Transition Testing Milestones TR210 &amp; TR220 for PUI Production Data Cuts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27814">
                <a:tc>
                  <a:txBody>
                    <a:bodyPr/>
                    <a:lstStyle/>
                    <a:p>
                      <a:pPr algn="l" fontAlgn="b"/>
                      <a:r>
                        <a:rPr lang="en-US" sz="700" b="0" i="0" u="none" strike="noStrike">
                          <a:solidFill>
                            <a:srgbClr val="000000"/>
                          </a:solidFill>
                          <a:effectLst/>
                          <a:latin typeface="+mj-lt"/>
                        </a:rPr>
                        <a:t>Increase Cadence of Data cuts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CR-D080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£24,600.00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10/05/2021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127814">
                <a:tc>
                  <a:txBody>
                    <a:bodyPr/>
                    <a:lstStyle/>
                    <a:p>
                      <a:pPr algn="l" fontAlgn="b"/>
                      <a:r>
                        <a:rPr lang="en-US" sz="7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dirty="0">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228751">
                <a:tc>
                  <a:txBody>
                    <a:bodyPr/>
                    <a:lstStyle/>
                    <a:p>
                      <a:pPr algn="l" fontAlgn="b"/>
                      <a:r>
                        <a:rPr lang="en-US" sz="700" b="0" i="0" u="none" strike="noStrike">
                          <a:solidFill>
                            <a:srgbClr val="000000"/>
                          </a:solidFill>
                          <a:effectLst/>
                          <a:latin typeface="+mj-lt"/>
                        </a:rPr>
                        <a:t>Request for an additional Data Reconciliation Activity at the end of DMT Live Rehearsal Cycle 2 v0.2</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£76,000.00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Rejected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3134554"/>
                  </a:ext>
                </a:extLst>
              </a:tr>
              <a:tr h="228751">
                <a:tc>
                  <a:txBody>
                    <a:bodyPr/>
                    <a:lstStyle/>
                    <a:p>
                      <a:pPr marL="0" algn="l" fontAlgn="t"/>
                      <a:r>
                        <a:rPr lang="en-US" sz="700" b="0" i="0" u="none" strike="noStrike" dirty="0">
                          <a:solidFill>
                            <a:srgbClr val="000000"/>
                          </a:solidFill>
                          <a:effectLst/>
                          <a:latin typeface="+mj-lt"/>
                          <a:ea typeface="+mn-ea"/>
                          <a:cs typeface="+mn-cs"/>
                        </a:rPr>
                        <a:t>TT Remediation &amp; Paper-Based Testing Workshop</a:t>
                      </a:r>
                    </a:p>
                  </a:txBody>
                  <a:tcPr marL="0" marR="0" marT="0" marB="0" anchor="ctr">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CR-D095</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£34,000.00</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28/06/2021</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t" latinLnBrk="0" hangingPunct="1">
                        <a:lnSpc>
                          <a:spcPct val="100000"/>
                        </a:lnSpc>
                        <a:spcBef>
                          <a:spcPts val="0"/>
                        </a:spcBef>
                        <a:spcAft>
                          <a:spcPts val="0"/>
                        </a:spcAft>
                        <a:buClrTx/>
                        <a:buSzTx/>
                        <a:buFontTx/>
                        <a:buNone/>
                        <a:tabLst/>
                        <a:defRPr/>
                      </a:pPr>
                      <a:r>
                        <a:rPr lang="en-GB" sz="700" b="0" i="0" u="none" strike="noStrike" dirty="0">
                          <a:solidFill>
                            <a:srgbClr val="000000"/>
                          </a:solidFill>
                          <a:effectLst/>
                          <a:latin typeface="+mj-lt"/>
                          <a:ea typeface="+mn-ea"/>
                          <a:cs typeface="+mn-cs"/>
                        </a:rPr>
                        <a:t>Awaiting Decision</a:t>
                      </a:r>
                    </a:p>
                  </a:txBody>
                  <a:tcPr marL="0" marR="0" marT="0" marB="0" anchor="ctr">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0959647"/>
                  </a:ext>
                </a:extLst>
              </a:tr>
            </a:tbl>
          </a:graphicData>
        </a:graphic>
      </p:graphicFrame>
    </p:spTree>
    <p:extLst>
      <p:ext uri="{BB962C8B-B14F-4D97-AF65-F5344CB8AC3E}">
        <p14:creationId xmlns:p14="http://schemas.microsoft.com/office/powerpoint/2010/main" val="326791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5" name="Table 4">
            <a:extLst>
              <a:ext uri="{FF2B5EF4-FFF2-40B4-BE49-F238E27FC236}">
                <a16:creationId xmlns:a16="http://schemas.microsoft.com/office/drawing/2014/main" id="{15296109-58FC-4127-9306-E3CF13264C98}"/>
              </a:ext>
            </a:extLst>
          </p:cNvPr>
          <p:cNvGraphicFramePr>
            <a:graphicFrameLocks noGrp="1"/>
          </p:cNvGraphicFramePr>
          <p:nvPr>
            <p:extLst>
              <p:ext uri="{D42A27DB-BD31-4B8C-83A1-F6EECF244321}">
                <p14:modId xmlns:p14="http://schemas.microsoft.com/office/powerpoint/2010/main" val="735029285"/>
              </p:ext>
            </p:extLst>
          </p:nvPr>
        </p:nvGraphicFramePr>
        <p:xfrm>
          <a:off x="0" y="305273"/>
          <a:ext cx="9144000" cy="4733007"/>
        </p:xfrm>
        <a:graphic>
          <a:graphicData uri="http://schemas.openxmlformats.org/drawingml/2006/table">
            <a:tbl>
              <a:tblPr firstRow="1" bandRow="1">
                <a:tableStyleId>{5C22544A-7EE6-4342-B048-85BDC9FD1C3A}</a:tableStyleId>
              </a:tblPr>
              <a:tblGrid>
                <a:gridCol w="6353092">
                  <a:extLst>
                    <a:ext uri="{9D8B030D-6E8A-4147-A177-3AD203B41FA5}">
                      <a16:colId xmlns:a16="http://schemas.microsoft.com/office/drawing/2014/main" val="997061046"/>
                    </a:ext>
                  </a:extLst>
                </a:gridCol>
                <a:gridCol w="598770">
                  <a:extLst>
                    <a:ext uri="{9D8B030D-6E8A-4147-A177-3AD203B41FA5}">
                      <a16:colId xmlns:a16="http://schemas.microsoft.com/office/drawing/2014/main" val="2723771934"/>
                    </a:ext>
                  </a:extLst>
                </a:gridCol>
                <a:gridCol w="649585">
                  <a:extLst>
                    <a:ext uri="{9D8B030D-6E8A-4147-A177-3AD203B41FA5}">
                      <a16:colId xmlns:a16="http://schemas.microsoft.com/office/drawing/2014/main" val="194189712"/>
                    </a:ext>
                  </a:extLst>
                </a:gridCol>
                <a:gridCol w="1542553">
                  <a:extLst>
                    <a:ext uri="{9D8B030D-6E8A-4147-A177-3AD203B41FA5}">
                      <a16:colId xmlns:a16="http://schemas.microsoft.com/office/drawing/2014/main" val="3065248341"/>
                    </a:ext>
                  </a:extLst>
                </a:gridCol>
              </a:tblGrid>
              <a:tr h="17832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63" marR="4763" marT="4763" marB="0" anchor="ctr">
                    <a:noFill/>
                  </a:tcPr>
                </a:tc>
                <a:extLst>
                  <a:ext uri="{0D108BD9-81ED-4DB2-BD59-A6C34878D82A}">
                    <a16:rowId xmlns:a16="http://schemas.microsoft.com/office/drawing/2014/main" val="4029148686"/>
                  </a:ext>
                </a:extLst>
              </a:tr>
              <a:tr h="133480">
                <a:tc>
                  <a:txBody>
                    <a:bodyPr/>
                    <a:lstStyle/>
                    <a:p>
                      <a:pPr algn="l" fontAlgn="t"/>
                      <a:r>
                        <a:rPr lang="it-IT" sz="700" b="0" i="0" u="none" strike="noStrike" dirty="0">
                          <a:solidFill>
                            <a:srgbClr val="000000"/>
                          </a:solidFill>
                          <a:effectLst/>
                          <a:latin typeface="+mj-lt"/>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3480">
                <a:tc>
                  <a:txBody>
                    <a:bodyPr/>
                    <a:lstStyle/>
                    <a:p>
                      <a:pPr algn="l" fontAlgn="t"/>
                      <a:r>
                        <a:rPr lang="en-GB" sz="700" b="0" i="0" u="none" strike="noStrike" dirty="0">
                          <a:solidFill>
                            <a:srgbClr val="000000"/>
                          </a:solidFill>
                          <a:effectLst/>
                          <a:latin typeface="+mj-lt"/>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3480">
                <a:tc>
                  <a:txBody>
                    <a:bodyPr/>
                    <a:lstStyle/>
                    <a:p>
                      <a:pPr algn="l" fontAlgn="t"/>
                      <a:r>
                        <a:rPr lang="en-GB" sz="700" b="0" i="0" u="none" strike="noStrike" dirty="0">
                          <a:solidFill>
                            <a:srgbClr val="000000"/>
                          </a:solidFill>
                          <a:effectLst/>
                          <a:latin typeface="+mj-lt"/>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3480">
                <a:tc>
                  <a:txBody>
                    <a:bodyPr/>
                    <a:lstStyle/>
                    <a:p>
                      <a:pPr algn="l" fontAlgn="t"/>
                      <a:r>
                        <a:rPr lang="en-US" sz="700" b="0" i="0" u="none" strike="noStrike" dirty="0">
                          <a:solidFill>
                            <a:srgbClr val="000000"/>
                          </a:solidFill>
                          <a:effectLst/>
                          <a:latin typeface="+mj-lt"/>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3480">
                <a:tc>
                  <a:txBody>
                    <a:bodyPr/>
                    <a:lstStyle/>
                    <a:p>
                      <a:pPr algn="l" fontAlgn="t"/>
                      <a:r>
                        <a:rPr lang="en-US" sz="700" b="0" i="0" u="none" strike="noStrike" dirty="0">
                          <a:solidFill>
                            <a:srgbClr val="000000"/>
                          </a:solidFill>
                          <a:effectLst/>
                          <a:latin typeface="+mj-lt"/>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3480">
                <a:tc>
                  <a:txBody>
                    <a:bodyPr/>
                    <a:lstStyle/>
                    <a:p>
                      <a:pPr algn="l" fontAlgn="t"/>
                      <a:r>
                        <a:rPr lang="en-GB" sz="700" b="0" i="0" u="none" strike="noStrike" dirty="0">
                          <a:solidFill>
                            <a:srgbClr val="000000"/>
                          </a:solidFill>
                          <a:effectLst/>
                          <a:latin typeface="+mj-lt"/>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3480">
                <a:tc>
                  <a:txBody>
                    <a:bodyPr/>
                    <a:lstStyle/>
                    <a:p>
                      <a:pPr algn="l" fontAlgn="t"/>
                      <a:r>
                        <a:rPr lang="en-GB" sz="700" b="0" i="0" u="none" strike="noStrike" dirty="0">
                          <a:solidFill>
                            <a:srgbClr val="000000"/>
                          </a:solidFill>
                          <a:effectLst/>
                          <a:latin typeface="+mj-lt"/>
                        </a:rPr>
                        <a:t>ECOES REL API </a:t>
                      </a:r>
                      <a:r>
                        <a:rPr lang="en-GB" sz="700" b="0" i="0" u="none" strike="noStrike" dirty="0" err="1">
                          <a:solidFill>
                            <a:srgbClr val="000000"/>
                          </a:solidFill>
                          <a:effectLst/>
                          <a:latin typeface="+mj-lt"/>
                        </a:rPr>
                        <a:t>Webmethod</a:t>
                      </a:r>
                      <a:endParaRPr lang="en-GB" sz="700" b="0" i="0" u="none" strike="noStrike" dirty="0">
                        <a:solidFill>
                          <a:srgbClr val="000000"/>
                        </a:solidFill>
                        <a:effectLst/>
                        <a:latin typeface="+mj-lt"/>
                      </a:endParaRP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3480">
                <a:tc>
                  <a:txBody>
                    <a:bodyPr/>
                    <a:lstStyle/>
                    <a:p>
                      <a:pPr algn="l" fontAlgn="t"/>
                      <a:r>
                        <a:rPr lang="en-GB" sz="700" b="0" i="0" u="none" strike="noStrike" dirty="0">
                          <a:solidFill>
                            <a:srgbClr val="000000"/>
                          </a:solidFill>
                          <a:effectLst/>
                          <a:latin typeface="+mj-lt"/>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3480">
                <a:tc>
                  <a:txBody>
                    <a:bodyPr/>
                    <a:lstStyle/>
                    <a:p>
                      <a:pPr algn="l" fontAlgn="t"/>
                      <a:r>
                        <a:rPr lang="en-US" sz="700" b="0" i="0" u="none" strike="noStrike" dirty="0">
                          <a:solidFill>
                            <a:srgbClr val="000000"/>
                          </a:solidFill>
                          <a:effectLst/>
                          <a:latin typeface="+mj-lt"/>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3480">
                <a:tc>
                  <a:txBody>
                    <a:bodyPr/>
                    <a:lstStyle/>
                    <a:p>
                      <a:pPr algn="l" fontAlgn="t"/>
                      <a:r>
                        <a:rPr lang="en-US" sz="700" b="0" i="0" u="none" strike="noStrike" dirty="0">
                          <a:solidFill>
                            <a:srgbClr val="000000"/>
                          </a:solidFill>
                          <a:effectLst/>
                          <a:latin typeface="+mj-lt"/>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3480">
                <a:tc>
                  <a:txBody>
                    <a:bodyPr/>
                    <a:lstStyle/>
                    <a:p>
                      <a:pPr algn="l" fontAlgn="t"/>
                      <a:r>
                        <a:rPr lang="en-US" sz="700" b="0" i="0" u="none" strike="noStrike" dirty="0">
                          <a:solidFill>
                            <a:srgbClr val="000000"/>
                          </a:solidFill>
                          <a:effectLst/>
                          <a:latin typeface="+mj-lt"/>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480">
                <a:tc>
                  <a:txBody>
                    <a:bodyPr/>
                    <a:lstStyle/>
                    <a:p>
                      <a:pPr algn="l" fontAlgn="t"/>
                      <a:r>
                        <a:rPr lang="en-US" sz="700" b="0" i="0" u="none" strike="noStrike" dirty="0">
                          <a:solidFill>
                            <a:srgbClr val="000000"/>
                          </a:solidFill>
                          <a:effectLst/>
                          <a:latin typeface="+mj-lt"/>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3480">
                <a:tc>
                  <a:txBody>
                    <a:bodyPr/>
                    <a:lstStyle/>
                    <a:p>
                      <a:pPr algn="l" fontAlgn="t"/>
                      <a:r>
                        <a:rPr lang="en-US" sz="700" b="0" i="0" u="none" strike="noStrike" dirty="0">
                          <a:solidFill>
                            <a:srgbClr val="000000"/>
                          </a:solidFill>
                          <a:effectLst/>
                          <a:latin typeface="+mj-lt"/>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3480">
                <a:tc>
                  <a:txBody>
                    <a:bodyPr/>
                    <a:lstStyle/>
                    <a:p>
                      <a:pPr algn="l" fontAlgn="t"/>
                      <a:r>
                        <a:rPr lang="en-GB" sz="700" b="0" i="0" u="none" strike="noStrike" dirty="0">
                          <a:solidFill>
                            <a:srgbClr val="000000"/>
                          </a:solidFill>
                          <a:effectLst/>
                          <a:latin typeface="+mj-lt"/>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3480">
                <a:tc>
                  <a:txBody>
                    <a:bodyPr/>
                    <a:lstStyle/>
                    <a:p>
                      <a:pPr algn="l" fontAlgn="t"/>
                      <a:r>
                        <a:rPr lang="en-US" sz="700" b="0" i="0" u="none" strike="noStrike" dirty="0">
                          <a:solidFill>
                            <a:srgbClr val="000000"/>
                          </a:solidFill>
                          <a:effectLst/>
                          <a:latin typeface="+mj-lt"/>
                        </a:rPr>
                        <a:t>Regulatory Workstream – </a:t>
                      </a:r>
                      <a:r>
                        <a:rPr lang="en-US" sz="700" b="0" i="0" u="none" strike="noStrike" dirty="0" err="1">
                          <a:solidFill>
                            <a:srgbClr val="000000"/>
                          </a:solidFill>
                          <a:effectLst/>
                          <a:latin typeface="+mj-lt"/>
                        </a:rPr>
                        <a:t>Programme</a:t>
                      </a:r>
                      <a:r>
                        <a:rPr lang="en-US" sz="700" b="0" i="0" u="none" strike="noStrike" dirty="0">
                          <a:solidFill>
                            <a:srgbClr val="000000"/>
                          </a:solidFill>
                          <a:effectLst/>
                          <a:latin typeface="+mj-lt"/>
                        </a:rPr>
                        <a:t>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3480">
                <a:tc>
                  <a:txBody>
                    <a:bodyPr/>
                    <a:lstStyle/>
                    <a:p>
                      <a:pPr algn="l" fontAlgn="t"/>
                      <a:r>
                        <a:rPr lang="en-GB" sz="700" b="0" i="0" u="none" strike="noStrike" dirty="0">
                          <a:solidFill>
                            <a:srgbClr val="000000"/>
                          </a:solidFill>
                          <a:effectLst/>
                          <a:latin typeface="+mj-lt"/>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r h="133480">
                <a:tc>
                  <a:txBody>
                    <a:bodyPr/>
                    <a:lstStyle/>
                    <a:p>
                      <a:pPr algn="l" fontAlgn="t"/>
                      <a:r>
                        <a:rPr lang="en-US" sz="700" b="0" i="0" u="none" strike="noStrike" dirty="0" err="1">
                          <a:solidFill>
                            <a:srgbClr val="000000"/>
                          </a:solidFill>
                          <a:effectLst/>
                          <a:latin typeface="+mj-lt"/>
                        </a:rPr>
                        <a:t>DSP_Specific</a:t>
                      </a:r>
                      <a:r>
                        <a:rPr lang="en-US" sz="700" b="0" i="0" u="none" strike="noStrike" dirty="0">
                          <a:solidFill>
                            <a:srgbClr val="000000"/>
                          </a:solidFill>
                          <a:effectLst/>
                          <a:latin typeface="+mj-lt"/>
                        </a:rPr>
                        <a:t>_ SIT_ </a:t>
                      </a:r>
                      <a:r>
                        <a:rPr lang="en-US" sz="700" b="0" i="0" u="none" strike="noStrike" dirty="0" err="1">
                          <a:solidFill>
                            <a:srgbClr val="000000"/>
                          </a:solidFill>
                          <a:effectLst/>
                          <a:latin typeface="+mj-lt"/>
                        </a:rPr>
                        <a:t>Functional_Exit_Criteria</a:t>
                      </a:r>
                      <a:endParaRPr lang="en-US" sz="700" b="0" i="0" u="none" strike="noStrike" dirty="0">
                        <a:solidFill>
                          <a:srgbClr val="000000"/>
                        </a:solidFill>
                        <a:effectLst/>
                        <a:latin typeface="+mj-lt"/>
                      </a:endParaRP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32824700"/>
                  </a:ext>
                </a:extLst>
              </a:tr>
              <a:tr h="149847">
                <a:tc>
                  <a:txBody>
                    <a:bodyPr/>
                    <a:lstStyle/>
                    <a:p>
                      <a:pPr algn="l" fontAlgn="b"/>
                      <a:r>
                        <a:rPr lang="en-GB" sz="700" b="0" i="0" u="none" strike="noStrike" dirty="0">
                          <a:solidFill>
                            <a:srgbClr val="000000"/>
                          </a:solidFill>
                          <a:effectLst/>
                          <a:latin typeface="+mj-lt"/>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934460"/>
                  </a:ext>
                </a:extLst>
              </a:tr>
              <a:tr h="133480">
                <a:tc>
                  <a:txBody>
                    <a:bodyPr/>
                    <a:lstStyle/>
                    <a:p>
                      <a:pPr algn="l" fontAlgn="b"/>
                      <a:r>
                        <a:rPr lang="en-US" sz="700" b="0" i="0" u="none" strike="noStrike" dirty="0">
                          <a:solidFill>
                            <a:srgbClr val="000000"/>
                          </a:solidFill>
                          <a:effectLst/>
                          <a:latin typeface="+mj-lt"/>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48897310"/>
                  </a:ext>
                </a:extLst>
              </a:tr>
              <a:tr h="133480">
                <a:tc>
                  <a:txBody>
                    <a:bodyPr/>
                    <a:lstStyle/>
                    <a:p>
                      <a:pPr algn="l" fontAlgn="b"/>
                      <a:r>
                        <a:rPr lang="en-US" sz="700" b="0" i="0" u="none" strike="noStrike" dirty="0">
                          <a:solidFill>
                            <a:srgbClr val="000000"/>
                          </a:solidFill>
                          <a:effectLst/>
                          <a:latin typeface="+mj-lt"/>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95327869"/>
                  </a:ext>
                </a:extLst>
              </a:tr>
              <a:tr h="133480">
                <a:tc>
                  <a:txBody>
                    <a:bodyPr/>
                    <a:lstStyle/>
                    <a:p>
                      <a:pPr algn="l" fontAlgn="b"/>
                      <a:r>
                        <a:rPr lang="en-US" sz="700" b="0" i="0" u="none" strike="noStrike">
                          <a:solidFill>
                            <a:srgbClr val="000000"/>
                          </a:solidFill>
                          <a:effectLst/>
                          <a:latin typeface="+mj-lt"/>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63763996"/>
                  </a:ext>
                </a:extLst>
              </a:tr>
              <a:tr h="133480">
                <a:tc>
                  <a:txBody>
                    <a:bodyPr/>
                    <a:lstStyle/>
                    <a:p>
                      <a:pPr algn="l" fontAlgn="b"/>
                      <a:r>
                        <a:rPr lang="fr-FR" sz="700" b="0" i="0" u="none" strike="noStrike" dirty="0" err="1">
                          <a:solidFill>
                            <a:srgbClr val="000000"/>
                          </a:solidFill>
                          <a:effectLst/>
                          <a:latin typeface="+mj-lt"/>
                        </a:rPr>
                        <a:t>Xoserve</a:t>
                      </a:r>
                      <a:r>
                        <a:rPr lang="fr-FR" sz="700" b="0" i="0" u="none" strike="noStrike" dirty="0">
                          <a:solidFill>
                            <a:srgbClr val="000000"/>
                          </a:solidFill>
                          <a:effectLst/>
                          <a:latin typeface="+mj-lt"/>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48544491"/>
                  </a:ext>
                </a:extLst>
              </a:tr>
              <a:tr h="133480">
                <a:tc>
                  <a:txBody>
                    <a:bodyPr/>
                    <a:lstStyle/>
                    <a:p>
                      <a:pPr algn="l" fontAlgn="b"/>
                      <a:r>
                        <a:rPr lang="en-US" sz="700" b="0" i="0" u="none" strike="noStrike" dirty="0" err="1">
                          <a:solidFill>
                            <a:srgbClr val="000000"/>
                          </a:solidFill>
                          <a:effectLst/>
                          <a:latin typeface="+mj-lt"/>
                        </a:rPr>
                        <a:t>Provide_CSS_RegistrationID_to_LPs</a:t>
                      </a:r>
                      <a:endParaRPr lang="en-US" sz="700" b="0" i="0" u="none" strike="noStrike" dirty="0">
                        <a:solidFill>
                          <a:srgbClr val="000000"/>
                        </a:solidFill>
                        <a:effectLst/>
                        <a:latin typeface="+mj-lt"/>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21433931"/>
                  </a:ext>
                </a:extLst>
              </a:tr>
              <a:tr h="133480">
                <a:tc>
                  <a:txBody>
                    <a:bodyPr/>
                    <a:lstStyle/>
                    <a:p>
                      <a:pPr algn="l" fontAlgn="b"/>
                      <a:r>
                        <a:rPr lang="en-GB" sz="700" b="0" i="0" u="none" strike="noStrike" dirty="0">
                          <a:solidFill>
                            <a:srgbClr val="000000"/>
                          </a:solidFill>
                          <a:effectLst/>
                          <a:latin typeface="+mj-lt"/>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60142257"/>
                  </a:ext>
                </a:extLst>
              </a:tr>
              <a:tr h="133480">
                <a:tc>
                  <a:txBody>
                    <a:bodyPr/>
                    <a:lstStyle/>
                    <a:p>
                      <a:pPr algn="l" fontAlgn="b"/>
                      <a:r>
                        <a:rPr lang="en-US" sz="700" b="0" i="0" u="none" strike="noStrike" dirty="0">
                          <a:solidFill>
                            <a:srgbClr val="000000"/>
                          </a:solidFill>
                          <a:effectLst/>
                          <a:latin typeface="+mj-lt"/>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5566418"/>
                  </a:ext>
                </a:extLst>
              </a:tr>
              <a:tr h="133480">
                <a:tc>
                  <a:txBody>
                    <a:bodyPr/>
                    <a:lstStyle/>
                    <a:p>
                      <a:pPr algn="l" fontAlgn="b"/>
                      <a:r>
                        <a:rPr lang="en-US" sz="700" b="0" i="0" u="none" strike="noStrike">
                          <a:solidFill>
                            <a:srgbClr val="000000"/>
                          </a:solidFill>
                          <a:effectLst/>
                          <a:latin typeface="+mj-lt"/>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02798800"/>
                  </a:ext>
                </a:extLst>
              </a:tr>
              <a:tr h="133480">
                <a:tc>
                  <a:txBody>
                    <a:bodyPr/>
                    <a:lstStyle/>
                    <a:p>
                      <a:pPr algn="l" fontAlgn="b"/>
                      <a:r>
                        <a:rPr lang="en-US" sz="700" b="0" i="0" u="none" strike="noStrike">
                          <a:solidFill>
                            <a:srgbClr val="000000"/>
                          </a:solidFill>
                          <a:effectLst/>
                          <a:latin typeface="+mj-lt"/>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2269300"/>
                  </a:ext>
                </a:extLst>
              </a:tr>
              <a:tr h="133480">
                <a:tc>
                  <a:txBody>
                    <a:bodyPr/>
                    <a:lstStyle/>
                    <a:p>
                      <a:pPr algn="l" fontAlgn="b"/>
                      <a:r>
                        <a:rPr lang="en-US" sz="700" b="0" i="0" u="none" strike="noStrike">
                          <a:solidFill>
                            <a:srgbClr val="000000"/>
                          </a:solidFill>
                          <a:effectLst/>
                          <a:latin typeface="+mj-lt"/>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7724958"/>
                  </a:ext>
                </a:extLst>
              </a:tr>
              <a:tr h="133480">
                <a:tc>
                  <a:txBody>
                    <a:bodyPr/>
                    <a:lstStyle/>
                    <a:p>
                      <a:pPr algn="l" fontAlgn="b"/>
                      <a:r>
                        <a:rPr lang="en-US" sz="700" b="0" i="0" u="none" strike="noStrike">
                          <a:solidFill>
                            <a:srgbClr val="000000"/>
                          </a:solidFill>
                          <a:effectLst/>
                          <a:latin typeface="+mj-lt"/>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81331093"/>
                  </a:ext>
                </a:extLst>
              </a:tr>
              <a:tr h="133480">
                <a:tc>
                  <a:txBody>
                    <a:bodyPr/>
                    <a:lstStyle/>
                    <a:p>
                      <a:pPr algn="l" fontAlgn="b"/>
                      <a:r>
                        <a:rPr lang="en-US" sz="700" b="0" i="0" u="none" strike="noStrike">
                          <a:solidFill>
                            <a:srgbClr val="000000"/>
                          </a:solidFill>
                          <a:effectLst/>
                          <a:latin typeface="+mj-lt"/>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9275229"/>
                  </a:ext>
                </a:extLst>
              </a:tr>
              <a:tr h="133480">
                <a:tc>
                  <a:txBody>
                    <a:bodyPr/>
                    <a:lstStyle/>
                    <a:p>
                      <a:pPr algn="l" fontAlgn="b"/>
                      <a:r>
                        <a:rPr lang="en-US" sz="700" b="0" i="0" u="none" strike="noStrike">
                          <a:solidFill>
                            <a:srgbClr val="000000"/>
                          </a:solidFill>
                          <a:effectLst/>
                          <a:latin typeface="+mj-lt"/>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11124910"/>
                  </a:ext>
                </a:extLst>
              </a:tr>
              <a:tr h="133480">
                <a:tc>
                  <a:txBody>
                    <a:bodyPr/>
                    <a:lstStyle/>
                    <a:p>
                      <a:pPr algn="l" fontAlgn="b"/>
                      <a:r>
                        <a:rPr lang="en-US" sz="700" b="0" i="0" u="none" strike="noStrike">
                          <a:solidFill>
                            <a:srgbClr val="000000"/>
                          </a:solidFill>
                          <a:effectLst/>
                          <a:latin typeface="+mj-lt"/>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49112874"/>
                  </a:ext>
                </a:extLst>
              </a:tr>
              <a:tr h="133480">
                <a:tc>
                  <a:txBody>
                    <a:bodyPr/>
                    <a:lstStyle/>
                    <a:p>
                      <a:pPr algn="l" fontAlgn="b"/>
                      <a:r>
                        <a:rPr lang="en-US" sz="700" b="0" i="0" u="none" strike="noStrike">
                          <a:solidFill>
                            <a:srgbClr val="000000"/>
                          </a:solidFill>
                          <a:effectLst/>
                          <a:latin typeface="+mj-lt"/>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78907313"/>
                  </a:ext>
                </a:extLst>
              </a:tr>
              <a:tr h="133480">
                <a:tc>
                  <a:txBody>
                    <a:bodyPr/>
                    <a:lstStyle/>
                    <a:p>
                      <a:pPr algn="l" fontAlgn="b"/>
                      <a:r>
                        <a:rPr lang="en-US" sz="700" b="0" i="0" u="none" strike="noStrike" dirty="0">
                          <a:solidFill>
                            <a:srgbClr val="000000"/>
                          </a:solidFill>
                          <a:effectLst/>
                          <a:latin typeface="+mj-lt"/>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00048739"/>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schemas.microsoft.com/office/2006/metadata/properties"/>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afe9fadc-cf94-4dd1-a692-a3c9fbf85351"/>
    <ds:schemaRef ds:uri="b5d8c402-b464-4f85-b954-cddb3da0df20"/>
    <ds:schemaRef ds:uri="http://purl.org/dc/dcmitype/"/>
  </ds:schemaRefs>
</ds:datastoreItem>
</file>

<file path=customXml/itemProps3.xml><?xml version="1.0" encoding="utf-8"?>
<ds:datastoreItem xmlns:ds="http://schemas.openxmlformats.org/officeDocument/2006/customXml" ds:itemID="{0FDD3D82-4A7A-4AC4-A0C3-92C8BAFFDCEA}"/>
</file>

<file path=docProps/app.xml><?xml version="1.0" encoding="utf-8"?>
<Properties xmlns="http://schemas.openxmlformats.org/officeDocument/2006/extended-properties" xmlns:vt="http://schemas.openxmlformats.org/officeDocument/2006/docPropsVTypes">
  <Template/>
  <TotalTime>6976</TotalTime>
  <Words>2942</Words>
  <Application>Microsoft Office PowerPoint</Application>
  <PresentationFormat>On-screen Show (16:9)</PresentationFormat>
  <Paragraphs>578</Paragraphs>
  <Slides>10</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Key Programme Risks (2/2)</vt:lpstr>
      <vt:lpstr>PowerPoint Presentation</vt:lpstr>
      <vt:lpstr>Switching Programme CR Position – CRs impacting Xoserve</vt:lpstr>
      <vt:lpstr>Switching Programme CR Position – CRs not impacting Xoserve </vt:lpstr>
      <vt:lpstr>Switching Programme CR Position – CRs not impacting Xoserve </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44</cp:revision>
  <cp:lastPrinted>2019-12-17T14:02:10Z</cp:lastPrinted>
  <dcterms:created xsi:type="dcterms:W3CDTF">2011-09-20T14:58:41Z</dcterms:created>
  <dcterms:modified xsi:type="dcterms:W3CDTF">2021-07-30T12:55:46Z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