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 id="2147484139" r:id="rId6"/>
    <p:sldMasterId id="2147484155" r:id="rId7"/>
  </p:sldMasterIdLst>
  <p:notesMasterIdLst>
    <p:notesMasterId r:id="rId19"/>
  </p:notesMasterIdLst>
  <p:handoutMasterIdLst>
    <p:handoutMasterId r:id="rId20"/>
  </p:handoutMasterIdLst>
  <p:sldIdLst>
    <p:sldId id="352" r:id="rId8"/>
    <p:sldId id="787" r:id="rId9"/>
    <p:sldId id="826" r:id="rId10"/>
    <p:sldId id="794" r:id="rId11"/>
    <p:sldId id="1993" r:id="rId12"/>
    <p:sldId id="1990" r:id="rId13"/>
    <p:sldId id="831" r:id="rId14"/>
    <p:sldId id="830" r:id="rId15"/>
    <p:sldId id="3611" r:id="rId16"/>
    <p:sldId id="3612" r:id="rId17"/>
    <p:sldId id="829" r:id="rId18"/>
  </p:sldIdLst>
  <p:sldSz cx="9144000" cy="5143500" type="screen16x9"/>
  <p:notesSz cx="6724650" cy="9774238"/>
  <p:defaultTextStyle>
    <a:defPPr>
      <a:defRPr lang="en-US"/>
    </a:defPPr>
    <a:lvl1pPr algn="l" defTabSz="457166" rtl="0" fontAlgn="base">
      <a:spcBef>
        <a:spcPct val="0"/>
      </a:spcBef>
      <a:spcAft>
        <a:spcPct val="0"/>
      </a:spcAft>
      <a:defRPr kern="1200">
        <a:solidFill>
          <a:schemeClr val="tx1"/>
        </a:solidFill>
        <a:latin typeface="Arial" charset="0"/>
        <a:ea typeface="ＭＳ Ｐゴシック" pitchFamily="34" charset="-128"/>
        <a:cs typeface="+mn-cs"/>
      </a:defRPr>
    </a:lvl1pPr>
    <a:lvl2pPr marL="457166" algn="l" defTabSz="457166" rtl="0" fontAlgn="base">
      <a:spcBef>
        <a:spcPct val="0"/>
      </a:spcBef>
      <a:spcAft>
        <a:spcPct val="0"/>
      </a:spcAft>
      <a:defRPr kern="1200">
        <a:solidFill>
          <a:schemeClr val="tx1"/>
        </a:solidFill>
        <a:latin typeface="Arial" charset="0"/>
        <a:ea typeface="ＭＳ Ｐゴシック" pitchFamily="34" charset="-128"/>
        <a:cs typeface="+mn-cs"/>
      </a:defRPr>
    </a:lvl2pPr>
    <a:lvl3pPr marL="914333" algn="l" defTabSz="457166" rtl="0" fontAlgn="base">
      <a:spcBef>
        <a:spcPct val="0"/>
      </a:spcBef>
      <a:spcAft>
        <a:spcPct val="0"/>
      </a:spcAft>
      <a:defRPr kern="1200">
        <a:solidFill>
          <a:schemeClr val="tx1"/>
        </a:solidFill>
        <a:latin typeface="Arial" charset="0"/>
        <a:ea typeface="ＭＳ Ｐゴシック" pitchFamily="34" charset="-128"/>
        <a:cs typeface="+mn-cs"/>
      </a:defRPr>
    </a:lvl3pPr>
    <a:lvl4pPr marL="1371498" algn="l" defTabSz="457166" rtl="0" fontAlgn="base">
      <a:spcBef>
        <a:spcPct val="0"/>
      </a:spcBef>
      <a:spcAft>
        <a:spcPct val="0"/>
      </a:spcAft>
      <a:defRPr kern="1200">
        <a:solidFill>
          <a:schemeClr val="tx1"/>
        </a:solidFill>
        <a:latin typeface="Arial" charset="0"/>
        <a:ea typeface="ＭＳ Ｐゴシック" pitchFamily="34" charset="-128"/>
        <a:cs typeface="+mn-cs"/>
      </a:defRPr>
    </a:lvl4pPr>
    <a:lvl5pPr marL="1828664" algn="l" defTabSz="457166" rtl="0" fontAlgn="base">
      <a:spcBef>
        <a:spcPct val="0"/>
      </a:spcBef>
      <a:spcAft>
        <a:spcPct val="0"/>
      </a:spcAft>
      <a:defRPr kern="1200">
        <a:solidFill>
          <a:schemeClr val="tx1"/>
        </a:solidFill>
        <a:latin typeface="Arial" charset="0"/>
        <a:ea typeface="ＭＳ Ｐゴシック" pitchFamily="34" charset="-128"/>
        <a:cs typeface="+mn-cs"/>
      </a:defRPr>
    </a:lvl5pPr>
    <a:lvl6pPr marL="2285829" algn="l" defTabSz="914333" rtl="0" eaLnBrk="1" latinLnBrk="0" hangingPunct="1">
      <a:defRPr kern="1200">
        <a:solidFill>
          <a:schemeClr val="tx1"/>
        </a:solidFill>
        <a:latin typeface="Arial" charset="0"/>
        <a:ea typeface="ＭＳ Ｐゴシック" pitchFamily="34" charset="-128"/>
        <a:cs typeface="+mn-cs"/>
      </a:defRPr>
    </a:lvl6pPr>
    <a:lvl7pPr marL="2742995" algn="l" defTabSz="914333" rtl="0" eaLnBrk="1" latinLnBrk="0" hangingPunct="1">
      <a:defRPr kern="1200">
        <a:solidFill>
          <a:schemeClr val="tx1"/>
        </a:solidFill>
        <a:latin typeface="Arial" charset="0"/>
        <a:ea typeface="ＭＳ Ｐゴシック" pitchFamily="34" charset="-128"/>
        <a:cs typeface="+mn-cs"/>
      </a:defRPr>
    </a:lvl7pPr>
    <a:lvl8pPr marL="3200160" algn="l" defTabSz="914333" rtl="0" eaLnBrk="1" latinLnBrk="0" hangingPunct="1">
      <a:defRPr kern="1200">
        <a:solidFill>
          <a:schemeClr val="tx1"/>
        </a:solidFill>
        <a:latin typeface="Arial" charset="0"/>
        <a:ea typeface="ＭＳ Ｐゴシック" pitchFamily="34" charset="-128"/>
        <a:cs typeface="+mn-cs"/>
      </a:defRPr>
    </a:lvl8pPr>
    <a:lvl9pPr marL="3657326" algn="l" defTabSz="914333"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61" userDrawn="1">
          <p15:clr>
            <a:srgbClr val="A4A3A4"/>
          </p15:clr>
        </p15:guide>
        <p15:guide id="2" pos="2095" userDrawn="1">
          <p15:clr>
            <a:srgbClr val="A4A3A4"/>
          </p15:clr>
        </p15:guide>
        <p15:guide id="3" orient="horz" pos="3325" userDrawn="1">
          <p15:clr>
            <a:srgbClr val="A4A3A4"/>
          </p15:clr>
        </p15:guide>
        <p15:guide id="4" pos="207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Krupa" initials="EK" lastIdx="1" clrIdx="0"/>
  <p:cmAuthor id="2" name="Laing, Stephen" initials="LS" lastIdx="1" clrIdx="1">
    <p:extLst>
      <p:ext uri="{19B8F6BF-5375-455C-9EA6-DF929625EA0E}">
        <p15:presenceInfo xmlns:p15="http://schemas.microsoft.com/office/powerpoint/2012/main" userId="S-1-5-21-4145888014-839675345-3125187760-1697" providerId="AD"/>
      </p:ext>
    </p:extLst>
  </p:cmAuthor>
  <p:cmAuthor id="3" name="Smitha Pichrikat" initials="SP" lastIdx="1" clrIdx="2">
    <p:extLst>
      <p:ext uri="{19B8F6BF-5375-455C-9EA6-DF929625EA0E}">
        <p15:presenceInfo xmlns:p15="http://schemas.microsoft.com/office/powerpoint/2012/main" userId="S-1-5-21-4145888014-839675345-3125187760-33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A412"/>
    <a:srgbClr val="FFCC00"/>
    <a:srgbClr val="E8EAF1"/>
    <a:srgbClr val="F09F0E"/>
    <a:srgbClr val="CED1E1"/>
    <a:srgbClr val="CED1E2"/>
    <a:srgbClr val="3E5AA8"/>
    <a:srgbClr val="D2232A"/>
    <a:srgbClr val="0070C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1049CC-2C32-43D8-AA06-B2E06D00F850}" v="12" dt="2021-08-25T14:26:35.900"/>
    <p1510:client id="{1FA14E80-B9B2-4774-AD46-DFF530F22143}" v="1" dt="2021-08-26T12:44:06.3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331" autoAdjust="0"/>
    <p:restoredTop sz="94796" autoAdjust="0"/>
  </p:normalViewPr>
  <p:slideViewPr>
    <p:cSldViewPr snapToGrid="0">
      <p:cViewPr varScale="1">
        <p:scale>
          <a:sx n="68" d="100"/>
          <a:sy n="68" d="100"/>
        </p:scale>
        <p:origin x="72" y="710"/>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061"/>
        <p:guide pos="2095"/>
        <p:guide orient="horz" pos="3325"/>
        <p:guide pos="207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Taggart" userId="4f8aad94-55b7-4ba6-8498-7cad127c11eb" providerId="ADAL" clId="{1FA14E80-B9B2-4774-AD46-DFF530F22143}"/>
    <pc:docChg chg="modSld sldOrd">
      <pc:chgData name="Rachel Taggart" userId="4f8aad94-55b7-4ba6-8498-7cad127c11eb" providerId="ADAL" clId="{1FA14E80-B9B2-4774-AD46-DFF530F22143}" dt="2021-08-26T12:44:06.351" v="0"/>
      <pc:docMkLst>
        <pc:docMk/>
      </pc:docMkLst>
      <pc:sldChg chg="ord">
        <pc:chgData name="Rachel Taggart" userId="4f8aad94-55b7-4ba6-8498-7cad127c11eb" providerId="ADAL" clId="{1FA14E80-B9B2-4774-AD46-DFF530F22143}" dt="2021-08-26T12:44:06.351" v="0"/>
        <pc:sldMkLst>
          <pc:docMk/>
          <pc:sldMk cId="3651932821" sldId="787"/>
        </pc:sldMkLst>
      </pc:sldChg>
      <pc:sldChg chg="ord">
        <pc:chgData name="Rachel Taggart" userId="4f8aad94-55b7-4ba6-8498-7cad127c11eb" providerId="ADAL" clId="{1FA14E80-B9B2-4774-AD46-DFF530F22143}" dt="2021-08-26T12:44:06.351" v="0"/>
        <pc:sldMkLst>
          <pc:docMk/>
          <pc:sldMk cId="2731515020" sldId="794"/>
        </pc:sldMkLst>
      </pc:sldChg>
      <pc:sldChg chg="ord">
        <pc:chgData name="Rachel Taggart" userId="4f8aad94-55b7-4ba6-8498-7cad127c11eb" providerId="ADAL" clId="{1FA14E80-B9B2-4774-AD46-DFF530F22143}" dt="2021-08-26T12:44:06.351" v="0"/>
        <pc:sldMkLst>
          <pc:docMk/>
          <pc:sldMk cId="1330211914" sldId="826"/>
        </pc:sldMkLst>
      </pc:sldChg>
      <pc:sldChg chg="ord">
        <pc:chgData name="Rachel Taggart" userId="4f8aad94-55b7-4ba6-8498-7cad127c11eb" providerId="ADAL" clId="{1FA14E80-B9B2-4774-AD46-DFF530F22143}" dt="2021-08-26T12:44:06.351" v="0"/>
        <pc:sldMkLst>
          <pc:docMk/>
          <pc:sldMk cId="3659283059" sldId="830"/>
        </pc:sldMkLst>
      </pc:sldChg>
      <pc:sldChg chg="ord">
        <pc:chgData name="Rachel Taggart" userId="4f8aad94-55b7-4ba6-8498-7cad127c11eb" providerId="ADAL" clId="{1FA14E80-B9B2-4774-AD46-DFF530F22143}" dt="2021-08-26T12:44:06.351" v="0"/>
        <pc:sldMkLst>
          <pc:docMk/>
          <pc:sldMk cId="566117223" sldId="831"/>
        </pc:sldMkLst>
      </pc:sldChg>
      <pc:sldChg chg="ord">
        <pc:chgData name="Rachel Taggart" userId="4f8aad94-55b7-4ba6-8498-7cad127c11eb" providerId="ADAL" clId="{1FA14E80-B9B2-4774-AD46-DFF530F22143}" dt="2021-08-26T12:44:06.351" v="0"/>
        <pc:sldMkLst>
          <pc:docMk/>
          <pc:sldMk cId="504422758" sldId="1990"/>
        </pc:sldMkLst>
      </pc:sldChg>
      <pc:sldChg chg="ord">
        <pc:chgData name="Rachel Taggart" userId="4f8aad94-55b7-4ba6-8498-7cad127c11eb" providerId="ADAL" clId="{1FA14E80-B9B2-4774-AD46-DFF530F22143}" dt="2021-08-26T12:44:06.351" v="0"/>
        <pc:sldMkLst>
          <pc:docMk/>
          <pc:sldMk cId="2304868090" sldId="1993"/>
        </pc:sldMkLst>
      </pc:sldChg>
      <pc:sldChg chg="ord">
        <pc:chgData name="Rachel Taggart" userId="4f8aad94-55b7-4ba6-8498-7cad127c11eb" providerId="ADAL" clId="{1FA14E80-B9B2-4774-AD46-DFF530F22143}" dt="2021-08-26T12:44:06.351" v="0"/>
        <pc:sldMkLst>
          <pc:docMk/>
          <pc:sldMk cId="4147420316" sldId="3611"/>
        </pc:sldMkLst>
      </pc:sldChg>
      <pc:sldChg chg="ord">
        <pc:chgData name="Rachel Taggart" userId="4f8aad94-55b7-4ba6-8498-7cad127c11eb" providerId="ADAL" clId="{1FA14E80-B9B2-4774-AD46-DFF530F22143}" dt="2021-08-26T12:44:06.351" v="0"/>
        <pc:sldMkLst>
          <pc:docMk/>
          <pc:sldMk cId="762531625" sldId="361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9"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734281"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26/08/2021</a:t>
            </a:fld>
            <a:endParaRPr lang="en-GB"/>
          </a:p>
        </p:txBody>
      </p:sp>
      <p:sp>
        <p:nvSpPr>
          <p:cNvPr id="65540" name="Rectangle 4"/>
          <p:cNvSpPr>
            <a:spLocks noGrp="1" noChangeArrowheads="1"/>
          </p:cNvSpPr>
          <p:nvPr>
            <p:ph type="ftr" sz="quarter" idx="2"/>
          </p:nvPr>
        </p:nvSpPr>
        <p:spPr bwMode="auto">
          <a:xfrm>
            <a:off x="9"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734281"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10"/>
            <a:ext cx="2857977" cy="527741"/>
          </a:xfrm>
          <a:prstGeom prst="rect">
            <a:avLst/>
          </a:prstGeom>
        </p:spPr>
        <p:txBody>
          <a:bodyPr vert="horz" lIns="90085" tIns="45037" rIns="90085" bIns="45037" rtlCol="0"/>
          <a:lstStyle>
            <a:lvl1pPr algn="l">
              <a:defRPr sz="1200"/>
            </a:lvl1pPr>
          </a:lstStyle>
          <a:p>
            <a:endParaRPr lang="en-GB"/>
          </a:p>
        </p:txBody>
      </p:sp>
      <p:sp>
        <p:nvSpPr>
          <p:cNvPr id="3" name="Date Placeholder 2"/>
          <p:cNvSpPr>
            <a:spLocks noGrp="1"/>
          </p:cNvSpPr>
          <p:nvPr>
            <p:ph type="dt" idx="1"/>
          </p:nvPr>
        </p:nvSpPr>
        <p:spPr>
          <a:xfrm>
            <a:off x="3734370" y="10"/>
            <a:ext cx="2857977" cy="527741"/>
          </a:xfrm>
          <a:prstGeom prst="rect">
            <a:avLst/>
          </a:prstGeom>
        </p:spPr>
        <p:txBody>
          <a:bodyPr vert="horz" lIns="90085" tIns="45037" rIns="90085" bIns="45037" rtlCol="0"/>
          <a:lstStyle>
            <a:lvl1pPr algn="r">
              <a:defRPr sz="1200"/>
            </a:lvl1pPr>
          </a:lstStyle>
          <a:p>
            <a:fld id="{4F0B033A-D7A2-4873-87D3-52E71CC76346}" type="datetimeFigureOut">
              <a:rPr lang="en-GB" smtClean="0"/>
              <a:t>26/08/2021</a:t>
            </a:fld>
            <a:endParaRPr lang="en-GB"/>
          </a:p>
        </p:txBody>
      </p:sp>
      <p:sp>
        <p:nvSpPr>
          <p:cNvPr id="4" name="Slide Image Placeholder 3"/>
          <p:cNvSpPr>
            <a:spLocks noGrp="1" noRot="1" noChangeAspect="1"/>
          </p:cNvSpPr>
          <p:nvPr>
            <p:ph type="sldImg" idx="2"/>
          </p:nvPr>
        </p:nvSpPr>
        <p:spPr>
          <a:xfrm>
            <a:off x="-215900" y="792163"/>
            <a:ext cx="7037388" cy="3957637"/>
          </a:xfrm>
          <a:prstGeom prst="rect">
            <a:avLst/>
          </a:prstGeom>
          <a:noFill/>
          <a:ln w="12700">
            <a:solidFill>
              <a:prstClr val="black"/>
            </a:solidFill>
          </a:ln>
        </p:spPr>
        <p:txBody>
          <a:bodyPr vert="horz" lIns="90085" tIns="45037" rIns="90085" bIns="45037" rtlCol="0" anchor="ctr"/>
          <a:lstStyle/>
          <a:p>
            <a:endParaRPr lang="en-GB"/>
          </a:p>
        </p:txBody>
      </p:sp>
      <p:sp>
        <p:nvSpPr>
          <p:cNvPr id="5" name="Notes Placeholder 4"/>
          <p:cNvSpPr>
            <a:spLocks noGrp="1"/>
          </p:cNvSpPr>
          <p:nvPr>
            <p:ph type="body" sz="quarter" idx="3"/>
          </p:nvPr>
        </p:nvSpPr>
        <p:spPr>
          <a:xfrm>
            <a:off x="660012" y="5014389"/>
            <a:ext cx="5273869" cy="4749668"/>
          </a:xfrm>
          <a:prstGeom prst="rect">
            <a:avLst/>
          </a:prstGeom>
        </p:spPr>
        <p:txBody>
          <a:bodyPr vert="horz" lIns="90085" tIns="45037" rIns="90085" bIns="4503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0" y="10025393"/>
            <a:ext cx="2857977" cy="527741"/>
          </a:xfrm>
          <a:prstGeom prst="rect">
            <a:avLst/>
          </a:prstGeom>
        </p:spPr>
        <p:txBody>
          <a:bodyPr vert="horz" lIns="90085" tIns="45037" rIns="90085" bIns="45037" rtlCol="0" anchor="b"/>
          <a:lstStyle>
            <a:lvl1pPr algn="l">
              <a:defRPr sz="1200"/>
            </a:lvl1pPr>
          </a:lstStyle>
          <a:p>
            <a:endParaRPr lang="en-GB"/>
          </a:p>
        </p:txBody>
      </p:sp>
      <p:sp>
        <p:nvSpPr>
          <p:cNvPr id="7" name="Slide Number Placeholder 6"/>
          <p:cNvSpPr>
            <a:spLocks noGrp="1"/>
          </p:cNvSpPr>
          <p:nvPr>
            <p:ph type="sldNum" sz="quarter" idx="5"/>
          </p:nvPr>
        </p:nvSpPr>
        <p:spPr>
          <a:xfrm>
            <a:off x="3734370" y="10025393"/>
            <a:ext cx="2857977" cy="527741"/>
          </a:xfrm>
          <a:prstGeom prst="rect">
            <a:avLst/>
          </a:prstGeom>
        </p:spPr>
        <p:txBody>
          <a:bodyPr vert="horz" lIns="90085" tIns="45037" rIns="90085" bIns="4503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33" rtl="0" eaLnBrk="1" latinLnBrk="0" hangingPunct="1">
      <a:defRPr sz="1200" kern="1200">
        <a:solidFill>
          <a:schemeClr val="tx1"/>
        </a:solidFill>
        <a:latin typeface="+mn-lt"/>
        <a:ea typeface="+mn-ea"/>
        <a:cs typeface="+mn-cs"/>
      </a:defRPr>
    </a:lvl1pPr>
    <a:lvl2pPr marL="457166" algn="l" defTabSz="914333" rtl="0" eaLnBrk="1" latinLnBrk="0" hangingPunct="1">
      <a:defRPr sz="1200" kern="1200">
        <a:solidFill>
          <a:schemeClr val="tx1"/>
        </a:solidFill>
        <a:latin typeface="+mn-lt"/>
        <a:ea typeface="+mn-ea"/>
        <a:cs typeface="+mn-cs"/>
      </a:defRPr>
    </a:lvl2pPr>
    <a:lvl3pPr marL="914333" algn="l" defTabSz="914333" rtl="0" eaLnBrk="1" latinLnBrk="0" hangingPunct="1">
      <a:defRPr sz="1200" kern="1200">
        <a:solidFill>
          <a:schemeClr val="tx1"/>
        </a:solidFill>
        <a:latin typeface="+mn-lt"/>
        <a:ea typeface="+mn-ea"/>
        <a:cs typeface="+mn-cs"/>
      </a:defRPr>
    </a:lvl3pPr>
    <a:lvl4pPr marL="1371498" algn="l" defTabSz="914333" rtl="0" eaLnBrk="1" latinLnBrk="0" hangingPunct="1">
      <a:defRPr sz="1200" kern="1200">
        <a:solidFill>
          <a:schemeClr val="tx1"/>
        </a:solidFill>
        <a:latin typeface="+mn-lt"/>
        <a:ea typeface="+mn-ea"/>
        <a:cs typeface="+mn-cs"/>
      </a:defRPr>
    </a:lvl4pPr>
    <a:lvl5pPr marL="1828664" algn="l" defTabSz="914333" rtl="0" eaLnBrk="1" latinLnBrk="0" hangingPunct="1">
      <a:defRPr sz="1200" kern="1200">
        <a:solidFill>
          <a:schemeClr val="tx1"/>
        </a:solidFill>
        <a:latin typeface="+mn-lt"/>
        <a:ea typeface="+mn-ea"/>
        <a:cs typeface="+mn-cs"/>
      </a:defRPr>
    </a:lvl5pPr>
    <a:lvl6pPr marL="2285829" algn="l" defTabSz="914333" rtl="0" eaLnBrk="1" latinLnBrk="0" hangingPunct="1">
      <a:defRPr sz="1200" kern="1200">
        <a:solidFill>
          <a:schemeClr val="tx1"/>
        </a:solidFill>
        <a:latin typeface="+mn-lt"/>
        <a:ea typeface="+mn-ea"/>
        <a:cs typeface="+mn-cs"/>
      </a:defRPr>
    </a:lvl6pPr>
    <a:lvl7pPr marL="2742995" algn="l" defTabSz="914333" rtl="0" eaLnBrk="1" latinLnBrk="0" hangingPunct="1">
      <a:defRPr sz="1200" kern="1200">
        <a:solidFill>
          <a:schemeClr val="tx1"/>
        </a:solidFill>
        <a:latin typeface="+mn-lt"/>
        <a:ea typeface="+mn-ea"/>
        <a:cs typeface="+mn-cs"/>
      </a:defRPr>
    </a:lvl7pPr>
    <a:lvl8pPr marL="3200160" algn="l" defTabSz="914333" rtl="0" eaLnBrk="1" latinLnBrk="0" hangingPunct="1">
      <a:defRPr sz="1200" kern="1200">
        <a:solidFill>
          <a:schemeClr val="tx1"/>
        </a:solidFill>
        <a:latin typeface="+mn-lt"/>
        <a:ea typeface="+mn-ea"/>
        <a:cs typeface="+mn-cs"/>
      </a:defRPr>
    </a:lvl8pPr>
    <a:lvl9pPr marL="3657326" algn="l" defTabSz="91433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AFCE3B-317D-4AE0-BC7F-8267412B7C4C}" type="slidenum">
              <a:rPr lang="en-GB" smtClean="0"/>
              <a:t>1</a:t>
            </a:fld>
            <a:endParaRPr lang="en-GB"/>
          </a:p>
        </p:txBody>
      </p:sp>
    </p:spTree>
    <p:extLst>
      <p:ext uri="{BB962C8B-B14F-4D97-AF65-F5344CB8AC3E}">
        <p14:creationId xmlns:p14="http://schemas.microsoft.com/office/powerpoint/2010/main" val="2643206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52864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576244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811342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8763" y="798513"/>
            <a:ext cx="7113588" cy="40005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44" rtl="0" eaLnBrk="1" fontAlgn="base" latinLnBrk="0" hangingPunct="1">
              <a:lnSpc>
                <a:spcPct val="100000"/>
              </a:lnSpc>
              <a:spcBef>
                <a:spcPct val="0"/>
              </a:spcBef>
              <a:spcAft>
                <a:spcPct val="0"/>
              </a:spcAft>
              <a:buClrTx/>
              <a:buSzTx/>
              <a:buFontTx/>
              <a:buNone/>
              <a:tabLst/>
              <a:defRPr/>
            </a:pPr>
            <a:fld id="{2A2357B9-A31F-4FC7-A38A-70DF36F645F3}" type="slidenum">
              <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rPr>
              <a:pPr marL="0" marR="0" lvl="0" indent="0" algn="r" defTabSz="457144" rtl="0" eaLnBrk="1" fontAlgn="base" latinLnBrk="0" hangingPunct="1">
                <a:lnSpc>
                  <a:spcPct val="100000"/>
                </a:lnSpc>
                <a:spcBef>
                  <a:spcPct val="0"/>
                </a:spcBef>
                <a:spcAft>
                  <a:spcPct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7054204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2278354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193372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0"/>
            <a:ext cx="8688388" cy="555526"/>
          </a:xfrm>
        </p:spPr>
        <p:txBody>
          <a:bodyPr/>
          <a:lstStyle>
            <a:lvl1pPr algn="l">
              <a:defRPr sz="3000">
                <a:solidFill>
                  <a:srgbClr val="1D3E61"/>
                </a:solidFill>
              </a:defRPr>
            </a:lvl1pPr>
          </a:lstStyle>
          <a:p>
            <a:r>
              <a:rPr lang="en-US"/>
              <a:t>Click to edit Master title style</a:t>
            </a:r>
            <a:endParaRPr lang="en-GB"/>
          </a:p>
        </p:txBody>
      </p:sp>
      <p:sp>
        <p:nvSpPr>
          <p:cNvPr id="6" name="Rectangle 5"/>
          <p:cNvSpPr/>
          <p:nvPr userDrawn="1"/>
        </p:nvSpPr>
        <p:spPr bwMode="auto">
          <a:xfrm>
            <a:off x="0" y="3579862"/>
            <a:ext cx="9144000" cy="1563638"/>
          </a:xfrm>
          <a:prstGeom prst="rect">
            <a:avLst/>
          </a:prstGeom>
          <a:solidFill>
            <a:srgbClr val="FFFFFF"/>
          </a:solidFill>
          <a:ln w="9525" cap="flat" cmpd="sng" algn="ctr">
            <a:no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102310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56"/>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279673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680137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010532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0212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40104064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949808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8833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825"/>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456079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40"/>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860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image" Target="../media/image3.png"/><Relationship Id="rId5" Type="http://schemas.openxmlformats.org/officeDocument/2006/relationships/slideLayout" Target="../slideLayouts/slideLayout20.xml"/><Relationship Id="rId10" Type="http://schemas.openxmlformats.org/officeDocument/2006/relationships/theme" Target="../theme/theme4.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4" y="444396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69" tIns="46035" rIns="92069" bIns="46035"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66" algn="ctr" rtl="0" fontAlgn="base">
        <a:spcBef>
          <a:spcPct val="0"/>
        </a:spcBef>
        <a:spcAft>
          <a:spcPct val="0"/>
        </a:spcAft>
        <a:defRPr sz="2800" b="1">
          <a:solidFill>
            <a:schemeClr val="tx1"/>
          </a:solidFill>
          <a:latin typeface="Arial" charset="0"/>
        </a:defRPr>
      </a:lvl6pPr>
      <a:lvl7pPr marL="914333" algn="ctr" rtl="0" fontAlgn="base">
        <a:spcBef>
          <a:spcPct val="0"/>
        </a:spcBef>
        <a:spcAft>
          <a:spcPct val="0"/>
        </a:spcAft>
        <a:defRPr sz="2800" b="1">
          <a:solidFill>
            <a:schemeClr val="tx1"/>
          </a:solidFill>
          <a:latin typeface="Arial" charset="0"/>
        </a:defRPr>
      </a:lvl7pPr>
      <a:lvl8pPr marL="1371498" algn="ctr" rtl="0" fontAlgn="base">
        <a:spcBef>
          <a:spcPct val="0"/>
        </a:spcBef>
        <a:spcAft>
          <a:spcPct val="0"/>
        </a:spcAft>
        <a:defRPr sz="2800" b="1">
          <a:solidFill>
            <a:schemeClr val="tx1"/>
          </a:solidFill>
          <a:latin typeface="Arial" charset="0"/>
        </a:defRPr>
      </a:lvl8pPr>
      <a:lvl9pPr marL="1828664" algn="ctr" rtl="0" fontAlgn="base">
        <a:spcBef>
          <a:spcPct val="0"/>
        </a:spcBef>
        <a:spcAft>
          <a:spcPct val="0"/>
        </a:spcAft>
        <a:defRPr sz="2800" b="1">
          <a:solidFill>
            <a:schemeClr val="tx1"/>
          </a:solidFill>
          <a:latin typeface="Arial" charset="0"/>
        </a:defRPr>
      </a:lvl9pPr>
    </p:titleStyle>
    <p:bodyStyle>
      <a:lvl1pPr marL="342875" indent="-342875"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895" indent="-285729"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15" indent="-228582"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080"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46"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11"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578"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744"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5909"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33" rtl="0" eaLnBrk="1" latinLnBrk="0" hangingPunct="1">
        <a:defRPr sz="1800" kern="1200">
          <a:solidFill>
            <a:schemeClr val="tx1"/>
          </a:solidFill>
          <a:latin typeface="+mn-lt"/>
          <a:ea typeface="+mn-ea"/>
          <a:cs typeface="+mn-cs"/>
        </a:defRPr>
      </a:lvl1pPr>
      <a:lvl2pPr marL="457166" algn="l" defTabSz="914333" rtl="0" eaLnBrk="1" latinLnBrk="0" hangingPunct="1">
        <a:defRPr sz="1800" kern="1200">
          <a:solidFill>
            <a:schemeClr val="tx1"/>
          </a:solidFill>
          <a:latin typeface="+mn-lt"/>
          <a:ea typeface="+mn-ea"/>
          <a:cs typeface="+mn-cs"/>
        </a:defRPr>
      </a:lvl2pPr>
      <a:lvl3pPr marL="914333" algn="l" defTabSz="914333" rtl="0" eaLnBrk="1" latinLnBrk="0" hangingPunct="1">
        <a:defRPr sz="1800" kern="1200">
          <a:solidFill>
            <a:schemeClr val="tx1"/>
          </a:solidFill>
          <a:latin typeface="+mn-lt"/>
          <a:ea typeface="+mn-ea"/>
          <a:cs typeface="+mn-cs"/>
        </a:defRPr>
      </a:lvl3pPr>
      <a:lvl4pPr marL="1371498" algn="l" defTabSz="914333" rtl="0" eaLnBrk="1" latinLnBrk="0" hangingPunct="1">
        <a:defRPr sz="1800" kern="1200">
          <a:solidFill>
            <a:schemeClr val="tx1"/>
          </a:solidFill>
          <a:latin typeface="+mn-lt"/>
          <a:ea typeface="+mn-ea"/>
          <a:cs typeface="+mn-cs"/>
        </a:defRPr>
      </a:lvl4pPr>
      <a:lvl5pPr marL="1828664" algn="l" defTabSz="914333" rtl="0" eaLnBrk="1" latinLnBrk="0" hangingPunct="1">
        <a:defRPr sz="1800" kern="1200">
          <a:solidFill>
            <a:schemeClr val="tx1"/>
          </a:solidFill>
          <a:latin typeface="+mn-lt"/>
          <a:ea typeface="+mn-ea"/>
          <a:cs typeface="+mn-cs"/>
        </a:defRPr>
      </a:lvl5pPr>
      <a:lvl6pPr marL="2285829" algn="l" defTabSz="914333" rtl="0" eaLnBrk="1" latinLnBrk="0" hangingPunct="1">
        <a:defRPr sz="1800" kern="1200">
          <a:solidFill>
            <a:schemeClr val="tx1"/>
          </a:solidFill>
          <a:latin typeface="+mn-lt"/>
          <a:ea typeface="+mn-ea"/>
          <a:cs typeface="+mn-cs"/>
        </a:defRPr>
      </a:lvl6pPr>
      <a:lvl7pPr marL="2742995" algn="l" defTabSz="914333" rtl="0" eaLnBrk="1" latinLnBrk="0" hangingPunct="1">
        <a:defRPr sz="1800" kern="1200">
          <a:solidFill>
            <a:schemeClr val="tx1"/>
          </a:solidFill>
          <a:latin typeface="+mn-lt"/>
          <a:ea typeface="+mn-ea"/>
          <a:cs typeface="+mn-cs"/>
        </a:defRPr>
      </a:lvl7pPr>
      <a:lvl8pPr marL="3200160" algn="l" defTabSz="914333" rtl="0" eaLnBrk="1" latinLnBrk="0" hangingPunct="1">
        <a:defRPr sz="1800" kern="1200">
          <a:solidFill>
            <a:schemeClr val="tx1"/>
          </a:solidFill>
          <a:latin typeface="+mn-lt"/>
          <a:ea typeface="+mn-ea"/>
          <a:cs typeface="+mn-cs"/>
        </a:defRPr>
      </a:lvl8pPr>
      <a:lvl9pPr marL="3657326" algn="l" defTabSz="91433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38" tIns="45719" rIns="91438" bIns="457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378"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892" indent="-342892" algn="l" defTabSz="914378"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31" indent="-285743" algn="l" defTabSz="91437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2" indent="-228594" algn="l" defTabSz="914378"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160"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348"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73158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extLst>
      <p:ext uri="{BB962C8B-B14F-4D97-AF65-F5344CB8AC3E}">
        <p14:creationId xmlns:p14="http://schemas.microsoft.com/office/powerpoint/2010/main" val="1893693442"/>
      </p:ext>
    </p:extLst>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54481090"/>
      </p:ext>
    </p:extLst>
  </p:cSld>
  <p:clrMap bg1="lt1" tx1="dk1" bg2="lt2" tx2="dk2" accent1="accent1" accent2="accent2" accent3="accent3" accent4="accent4" accent5="accent5" accent6="accent6" hlink="hlink" folHlink="folHlink"/>
  <p:sldLayoutIdLst>
    <p:sldLayoutId id="2147484156" r:id="rId1"/>
    <p:sldLayoutId id="2147484157" r:id="rId2"/>
    <p:sldLayoutId id="2147484158" r:id="rId3"/>
    <p:sldLayoutId id="2147484159" r:id="rId4"/>
    <p:sldLayoutId id="2147484160" r:id="rId5"/>
    <p:sldLayoutId id="2147484161" r:id="rId6"/>
    <p:sldLayoutId id="2147484162" r:id="rId7"/>
    <p:sldLayoutId id="2147484163" r:id="rId8"/>
    <p:sldLayoutId id="2147484164"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20680"/>
            <a:ext cx="7772400" cy="1102519"/>
          </a:xfrm>
        </p:spPr>
        <p:txBody>
          <a:bodyPr/>
          <a:lstStyle/>
          <a:p>
            <a:r>
              <a:rPr lang="en-GB" dirty="0"/>
              <a:t>CSSC Programme Dashboard</a:t>
            </a:r>
          </a:p>
        </p:txBody>
      </p:sp>
      <p:sp>
        <p:nvSpPr>
          <p:cNvPr id="5" name="Subtitle 4"/>
          <p:cNvSpPr>
            <a:spLocks noGrp="1"/>
          </p:cNvSpPr>
          <p:nvPr>
            <p:ph type="subTitle" idx="1"/>
          </p:nvPr>
        </p:nvSpPr>
        <p:spPr>
          <a:xfrm>
            <a:off x="1371600" y="3266016"/>
            <a:ext cx="6400800" cy="1314450"/>
          </a:xfrm>
        </p:spPr>
        <p:txBody>
          <a:bodyPr vert="horz" lIns="91438" tIns="45719" rIns="91438" bIns="45719" rtlCol="0" anchor="t">
            <a:normAutofit fontScale="92500" lnSpcReduction="10000"/>
          </a:bodyPr>
          <a:lstStyle/>
          <a:p>
            <a:endParaRPr lang="en-GB" dirty="0"/>
          </a:p>
          <a:p>
            <a:endParaRPr lang="en-GB" dirty="0"/>
          </a:p>
          <a:p>
            <a:r>
              <a:rPr lang="en-GB" dirty="0">
                <a:latin typeface="Arial"/>
                <a:cs typeface="Arial"/>
              </a:rPr>
              <a:t>Sept 2021</a:t>
            </a:r>
          </a:p>
        </p:txBody>
      </p:sp>
      <p:pic>
        <p:nvPicPr>
          <p:cNvPr id="6" name="Picture 5">
            <a:extLst>
              <a:ext uri="{FF2B5EF4-FFF2-40B4-BE49-F238E27FC236}">
                <a16:creationId xmlns:a16="http://schemas.microsoft.com/office/drawing/2014/main" id="{7DF39F5C-5B21-482F-B3CB-006BEF34AF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2797" y="2511295"/>
            <a:ext cx="1438406" cy="1438406"/>
          </a:xfrm>
          <a:prstGeom prst="rect">
            <a:avLst/>
          </a:prstGeom>
        </p:spPr>
      </p:pic>
    </p:spTree>
    <p:extLst>
      <p:ext uri="{BB962C8B-B14F-4D97-AF65-F5344CB8AC3E}">
        <p14:creationId xmlns:p14="http://schemas.microsoft.com/office/powerpoint/2010/main" val="3324695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7DA7ADCF-F3B8-4033-A306-6FD935F25AC3}"/>
              </a:ext>
            </a:extLst>
          </p:cNvPr>
          <p:cNvGraphicFramePr>
            <a:graphicFrameLocks noGrp="1"/>
          </p:cNvGraphicFramePr>
          <p:nvPr>
            <p:extLst>
              <p:ext uri="{D42A27DB-BD31-4B8C-83A1-F6EECF244321}">
                <p14:modId xmlns:p14="http://schemas.microsoft.com/office/powerpoint/2010/main" val="3835240010"/>
              </p:ext>
            </p:extLst>
          </p:nvPr>
        </p:nvGraphicFramePr>
        <p:xfrm>
          <a:off x="121752" y="1059582"/>
          <a:ext cx="8644877" cy="1483037"/>
        </p:xfrm>
        <a:graphic>
          <a:graphicData uri="http://schemas.openxmlformats.org/drawingml/2006/table">
            <a:tbl>
              <a:tblPr firstRow="1" bandRow="1">
                <a:tableStyleId>{5C22544A-7EE6-4342-B048-85BDC9FD1C3A}</a:tableStyleId>
              </a:tblPr>
              <a:tblGrid>
                <a:gridCol w="5982288">
                  <a:extLst>
                    <a:ext uri="{9D8B030D-6E8A-4147-A177-3AD203B41FA5}">
                      <a16:colId xmlns:a16="http://schemas.microsoft.com/office/drawing/2014/main" val="997061046"/>
                    </a:ext>
                  </a:extLst>
                </a:gridCol>
                <a:gridCol w="608848">
                  <a:extLst>
                    <a:ext uri="{9D8B030D-6E8A-4147-A177-3AD203B41FA5}">
                      <a16:colId xmlns:a16="http://schemas.microsoft.com/office/drawing/2014/main" val="2723771934"/>
                    </a:ext>
                  </a:extLst>
                </a:gridCol>
                <a:gridCol w="630088">
                  <a:extLst>
                    <a:ext uri="{9D8B030D-6E8A-4147-A177-3AD203B41FA5}">
                      <a16:colId xmlns:a16="http://schemas.microsoft.com/office/drawing/2014/main" val="194189712"/>
                    </a:ext>
                  </a:extLst>
                </a:gridCol>
                <a:gridCol w="1423653">
                  <a:extLst>
                    <a:ext uri="{9D8B030D-6E8A-4147-A177-3AD203B41FA5}">
                      <a16:colId xmlns:a16="http://schemas.microsoft.com/office/drawing/2014/main" val="3065248341"/>
                    </a:ext>
                  </a:extLst>
                </a:gridCol>
              </a:tblGrid>
              <a:tr h="111306">
                <a:tc>
                  <a:txBody>
                    <a:bodyPr/>
                    <a:lstStyle/>
                    <a:p>
                      <a:pPr algn="ctr" rtl="0" fontAlgn="ctr"/>
                      <a:r>
                        <a:rPr lang="en-GB" sz="700" b="1" i="0" u="none" strike="noStrike" dirty="0">
                          <a:solidFill>
                            <a:srgbClr val="FFFFFF"/>
                          </a:solidFill>
                          <a:effectLst/>
                          <a:latin typeface="+mj-lt"/>
                          <a:cs typeface="Arial" panose="020B0604020202020204" pitchFamily="34" charset="0"/>
                        </a:rPr>
                        <a:t>CR Name</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CR Ref</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Date Raised</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Status</a:t>
                      </a:r>
                    </a:p>
                  </a:txBody>
                  <a:tcPr marL="4757" marR="4757" marT="4757" marB="0" anchor="ctr"/>
                </a:tc>
                <a:extLst>
                  <a:ext uri="{0D108BD9-81ED-4DB2-BD59-A6C34878D82A}">
                    <a16:rowId xmlns:a16="http://schemas.microsoft.com/office/drawing/2014/main" val="4029148686"/>
                  </a:ext>
                </a:extLst>
              </a:tr>
              <a:tr h="273982">
                <a:tc>
                  <a:txBody>
                    <a:bodyPr/>
                    <a:lstStyle/>
                    <a:p>
                      <a:pPr marL="0" algn="l" fontAlgn="b"/>
                      <a:r>
                        <a:rPr lang="en-US" sz="900" b="0" i="0" u="none" strike="noStrike">
                          <a:solidFill>
                            <a:srgbClr val="000000"/>
                          </a:solidFill>
                          <a:effectLst/>
                          <a:latin typeface="+mj-lt"/>
                          <a:ea typeface="+mn-ea"/>
                          <a:cs typeface="+mn-cs"/>
                        </a:rPr>
                        <a:t>Feasibility study on potential to update Domestic Premises Indicator (DPI) electricity flags to reflect license status during transition stages, 1, 2 &amp; 3 </a:t>
                      </a:r>
                    </a:p>
                  </a:txBody>
                  <a:tcPr marL="0" marR="0" marT="0" marB="0" anchor="b">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CR-D093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28/06/2021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207446940"/>
                  </a:ext>
                </a:extLst>
              </a:tr>
              <a:tr h="152328">
                <a:tc>
                  <a:txBody>
                    <a:bodyPr/>
                    <a:lstStyle/>
                    <a:p>
                      <a:pPr marL="0" algn="l" fontAlgn="b"/>
                      <a:r>
                        <a:rPr lang="en-GB" sz="900" b="0" i="0" u="none" strike="noStrike" dirty="0">
                          <a:solidFill>
                            <a:srgbClr val="000000"/>
                          </a:solidFill>
                          <a:effectLst/>
                          <a:latin typeface="+mj-lt"/>
                          <a:ea typeface="+mn-ea"/>
                          <a:cs typeface="+mn-cs"/>
                        </a:rPr>
                        <a:t>Changes to Operational Testing</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CR-D094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28/06/2021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96158325"/>
                  </a:ext>
                </a:extLst>
              </a:tr>
              <a:tr h="152328">
                <a:tc>
                  <a:txBody>
                    <a:bodyPr/>
                    <a:lstStyle/>
                    <a:p>
                      <a:pPr marL="0" algn="l" fontAlgn="b"/>
                      <a:r>
                        <a:rPr lang="en-US" sz="900" b="0" i="0" u="none" strike="noStrike">
                          <a:solidFill>
                            <a:srgbClr val="000000"/>
                          </a:solidFill>
                          <a:effectLst/>
                          <a:latin typeface="+mj-lt"/>
                          <a:ea typeface="+mn-ea"/>
                          <a:cs typeface="+mn-cs"/>
                        </a:rPr>
                        <a:t>Changes to milestone date for L3-TE720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CR-D096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29/07/2021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48710997"/>
                  </a:ext>
                </a:extLst>
              </a:tr>
              <a:tr h="152328">
                <a:tc>
                  <a:txBody>
                    <a:bodyPr/>
                    <a:lstStyle/>
                    <a:p>
                      <a:pPr marL="0" algn="l" fontAlgn="b"/>
                      <a:r>
                        <a:rPr lang="en-US" sz="900" b="0" i="0" u="none" strike="noStrike">
                          <a:solidFill>
                            <a:srgbClr val="000000"/>
                          </a:solidFill>
                          <a:effectLst/>
                          <a:latin typeface="+mj-lt"/>
                          <a:ea typeface="+mn-ea"/>
                          <a:cs typeface="+mn-cs"/>
                        </a:rPr>
                        <a:t>Further consquential changes to DB4 and related artefacts following CR-D071 v0.2</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CR-D100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06/08/2021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959222981"/>
                  </a:ext>
                </a:extLst>
              </a:tr>
              <a:tr h="0">
                <a:tc>
                  <a:txBody>
                    <a:bodyPr/>
                    <a:lstStyle/>
                    <a:p>
                      <a:pPr marL="0" algn="l" fontAlgn="b"/>
                      <a:r>
                        <a:rPr lang="en-US" sz="900" b="0" i="0" u="none" strike="noStrike" dirty="0">
                          <a:solidFill>
                            <a:srgbClr val="000000"/>
                          </a:solidFill>
                          <a:effectLst/>
                          <a:latin typeface="+mj-lt"/>
                          <a:ea typeface="+mn-ea"/>
                          <a:cs typeface="+mn-cs"/>
                        </a:rPr>
                        <a:t>CSS Stage 1 ECOES Interface Specification Uplift to v2.0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CR-D102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17/08/2021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0372966"/>
                  </a:ext>
                </a:extLst>
              </a:tr>
            </a:tbl>
          </a:graphicData>
        </a:graphic>
      </p:graphicFrame>
      <p:sp>
        <p:nvSpPr>
          <p:cNvPr id="5" name="Title 1">
            <a:extLst>
              <a:ext uri="{FF2B5EF4-FFF2-40B4-BE49-F238E27FC236}">
                <a16:creationId xmlns:a16="http://schemas.microsoft.com/office/drawing/2014/main" id="{B5F4CFBB-6E36-4A6F-9055-5E323705E668}"/>
              </a:ext>
            </a:extLst>
          </p:cNvPr>
          <p:cNvSpPr txBox="1">
            <a:spLocks/>
          </p:cNvSpPr>
          <p:nvPr/>
        </p:nvSpPr>
        <p:spPr>
          <a:xfrm>
            <a:off x="251353" y="94119"/>
            <a:ext cx="8641293" cy="802206"/>
          </a:xfrm>
          <a:prstGeom prst="rect">
            <a:avLst/>
          </a:prstGeom>
        </p:spPr>
        <p:txBody>
          <a:bodyPr vert="horz" lIns="91325" tIns="45663" rIns="91325" bIns="45663"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defTabSz="913281" fontAlgn="auto">
              <a:spcAft>
                <a:spcPts val="0"/>
              </a:spcAft>
            </a:pPr>
            <a:r>
              <a:rPr lang="en-GB" sz="1600" dirty="0">
                <a:solidFill>
                  <a:schemeClr val="accent1"/>
                </a:solidFill>
                <a:latin typeface="+mn-lt"/>
                <a:cs typeface="Arial"/>
              </a:rPr>
              <a:t>Switching Programme CR Position – CRs not impacting Xoserve (Cost Implication)</a:t>
            </a:r>
          </a:p>
        </p:txBody>
      </p:sp>
    </p:spTree>
    <p:extLst>
      <p:ext uri="{BB962C8B-B14F-4D97-AF65-F5344CB8AC3E}">
        <p14:creationId xmlns:p14="http://schemas.microsoft.com/office/powerpoint/2010/main" val="762531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25587263"/>
              </p:ext>
            </p:extLst>
          </p:nvPr>
        </p:nvGraphicFramePr>
        <p:xfrm>
          <a:off x="108000" y="410091"/>
          <a:ext cx="9036000" cy="4309424"/>
        </p:xfrm>
        <a:graphic>
          <a:graphicData uri="http://schemas.openxmlformats.org/drawingml/2006/table">
            <a:tbl>
              <a:tblPr firstRow="1" bandRow="1">
                <a:tableStyleId>{5C22544A-7EE6-4342-B048-85BDC9FD1C3A}</a:tableStyleId>
              </a:tblPr>
              <a:tblGrid>
                <a:gridCol w="1692000">
                  <a:extLst>
                    <a:ext uri="{9D8B030D-6E8A-4147-A177-3AD203B41FA5}">
                      <a16:colId xmlns:a16="http://schemas.microsoft.com/office/drawing/2014/main" val="20000"/>
                    </a:ext>
                  </a:extLst>
                </a:gridCol>
                <a:gridCol w="612000">
                  <a:extLst>
                    <a:ext uri="{9D8B030D-6E8A-4147-A177-3AD203B41FA5}">
                      <a16:colId xmlns:a16="http://schemas.microsoft.com/office/drawing/2014/main" val="341303587"/>
                    </a:ext>
                  </a:extLst>
                </a:gridCol>
                <a:gridCol w="612000">
                  <a:extLst>
                    <a:ext uri="{9D8B030D-6E8A-4147-A177-3AD203B41FA5}">
                      <a16:colId xmlns:a16="http://schemas.microsoft.com/office/drawing/2014/main" val="3112880537"/>
                    </a:ext>
                  </a:extLst>
                </a:gridCol>
                <a:gridCol w="3060000">
                  <a:extLst>
                    <a:ext uri="{9D8B030D-6E8A-4147-A177-3AD203B41FA5}">
                      <a16:colId xmlns:a16="http://schemas.microsoft.com/office/drawing/2014/main" val="1619365689"/>
                    </a:ext>
                  </a:extLst>
                </a:gridCol>
                <a:gridCol w="3060000">
                  <a:extLst>
                    <a:ext uri="{9D8B030D-6E8A-4147-A177-3AD203B41FA5}">
                      <a16:colId xmlns:a16="http://schemas.microsoft.com/office/drawing/2014/main" val="1355656450"/>
                    </a:ext>
                  </a:extLst>
                </a:gridCol>
              </a:tblGrid>
              <a:tr h="361434">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a:solidFill>
                            <a:schemeClr val="bg1"/>
                          </a:solidFill>
                          <a:latin typeface="+mn-lt"/>
                          <a:ea typeface="+mn-ea"/>
                          <a:cs typeface="+mn-cs"/>
                        </a:rPr>
                        <a:t>Programme Health – RAG</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a:solidFill>
                            <a:schemeClr val="bg1"/>
                          </a:solidFill>
                          <a:latin typeface="+mn-lt"/>
                          <a:ea typeface="+mn-ea"/>
                          <a:cs typeface="+mn-cs"/>
                        </a:rPr>
                        <a:t>Return to Green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bg1"/>
                        </a:solidFill>
                        <a:latin typeface="+mn-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1980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Overall Programme Status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Arial"/>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rowSpan="4"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latin typeface="+mn-lt"/>
                          <a:ea typeface="+mn-ea"/>
                          <a:cs typeface="Arial"/>
                        </a:rPr>
                        <a:t>The programme remains at a Green </a:t>
                      </a:r>
                      <a:r>
                        <a:rPr lang="en-US" sz="900" b="0" kern="1200" baseline="0" dirty="0">
                          <a:solidFill>
                            <a:schemeClr val="tx1"/>
                          </a:solidFill>
                          <a:latin typeface="+mn-lt"/>
                          <a:ea typeface="+mn-ea"/>
                          <a:cs typeface="Arial"/>
                        </a:rPr>
                        <a:t>status.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kern="1200" baseline="0" dirty="0">
                          <a:solidFill>
                            <a:schemeClr val="tx1"/>
                          </a:solidFill>
                          <a:latin typeface="+mn-lt"/>
                          <a:ea typeface="+mn-ea"/>
                          <a:cs typeface="Arial"/>
                        </a:rPr>
                        <a:t>Programme activities all remain on track. A CR has been raised to extend UEPT, which has a significant financial impact on Xoserve. This has been fed back as part of our response.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kern="1200" baseline="0" dirty="0">
                          <a:solidFill>
                            <a:schemeClr val="tx1"/>
                          </a:solidFill>
                          <a:latin typeface="+mn-lt"/>
                          <a:ea typeface="+mn-ea"/>
                          <a:cs typeface="Arial"/>
                        </a:rPr>
                        <a:t>BP22 submissions are also in progress. These will be shared as per the comms schedule. Our submission this year provides an updated view of the Maintain the Business cost as last year’s submissions were based on assumptions. Aspects such as service management and environment needs have now been clarified, however uncertainties exist around volumetrics (defects, queries, </a:t>
                      </a:r>
                      <a:r>
                        <a:rPr lang="en-US" sz="900" b="0" kern="1200" baseline="0" dirty="0" err="1">
                          <a:solidFill>
                            <a:schemeClr val="tx1"/>
                          </a:solidFill>
                          <a:latin typeface="+mn-lt"/>
                          <a:ea typeface="+mn-ea"/>
                          <a:cs typeface="Arial"/>
                        </a:rPr>
                        <a:t>etc</a:t>
                      </a:r>
                      <a:r>
                        <a:rPr lang="en-US" sz="900" b="0" kern="1200" baseline="0" dirty="0">
                          <a:solidFill>
                            <a:schemeClr val="tx1"/>
                          </a:solidFill>
                          <a:latin typeface="+mn-lt"/>
                          <a:ea typeface="+mn-ea"/>
                          <a:cs typeface="Arial"/>
                        </a:rPr>
                        <a:t>), which are reflected in this year’s submission</a:t>
                      </a: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rowSpan="4"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kern="1200" dirty="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00399763"/>
                  </a:ext>
                </a:extLst>
              </a:tr>
              <a:tr h="1980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Programme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mn-lt"/>
                          <a:ea typeface="+mn-ea"/>
                          <a:cs typeface="+mn-cs"/>
                        </a:rPr>
                        <a:t>Previous</a:t>
                      </a:r>
                      <a:endParaRPr kumimoji="0" lang="en-GB" sz="700" b="1" i="0" u="none" strike="noStrike" kern="1200" cap="none" spc="0" normalizeH="0" baseline="0" noProof="0" dirty="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94750769"/>
                  </a:ext>
                </a:extLst>
              </a:tr>
              <a:tr h="198076">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Risk Profile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mn-lt"/>
                          <a:ea typeface="+mn-ea"/>
                          <a:cs typeface="+mn-cs"/>
                        </a:rPr>
                        <a:t>Previous</a:t>
                      </a:r>
                      <a:endParaRPr kumimoji="0" lang="en-GB" sz="700" b="1" i="0" u="none" strike="noStrike" kern="1200" cap="none" spc="0" normalizeH="0" baseline="0" noProof="0" dirty="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95151634"/>
                  </a:ext>
                </a:extLst>
              </a:tr>
              <a:tr h="577796">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Resources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dk1"/>
                          </a:solidFill>
                          <a:effectLst/>
                          <a:uLnTx/>
                          <a:uFillTx/>
                          <a:latin typeface="+mn-lt"/>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627309390"/>
                  </a:ext>
                </a:extLst>
              </a:tr>
              <a:tr h="214970">
                <a:tc gridSpan="4">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Executive Summary</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1" kern="1200">
                        <a:solidFill>
                          <a:schemeClr val="bg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Upcoming Activities &amp; Milestones (Next Month)</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299314848"/>
                  </a:ext>
                </a:extLst>
              </a:tr>
              <a:tr h="2056448">
                <a:tc gridSpan="4">
                  <a:txBody>
                    <a:bodyPr/>
                    <a:lstStyle/>
                    <a:p>
                      <a:pPr marL="0" marR="0" lvl="0" indent="0" algn="l">
                        <a:lnSpc>
                          <a:spcPct val="100000"/>
                        </a:lnSpc>
                        <a:spcBef>
                          <a:spcPts val="0"/>
                        </a:spcBef>
                        <a:spcAft>
                          <a:spcPts val="0"/>
                        </a:spcAft>
                        <a:buFont typeface="Arial" panose="020B0604020202020204" pitchFamily="34" charset="0"/>
                        <a:buNone/>
                      </a:pPr>
                      <a:r>
                        <a:rPr lang="en-GB" sz="1200" b="1" kern="1200" baseline="0" dirty="0">
                          <a:solidFill>
                            <a:schemeClr val="tx1"/>
                          </a:solidFill>
                          <a:latin typeface="+mn-lt"/>
                          <a:ea typeface="+mn-ea"/>
                          <a:cs typeface="Arial"/>
                        </a:rPr>
                        <a:t>Key Programme Updates</a:t>
                      </a:r>
                      <a:endParaRPr lang="en-US" sz="1200" dirty="0">
                        <a:solidFill>
                          <a:schemeClr val="tx1"/>
                        </a:solidFill>
                      </a:endParaRPr>
                    </a:p>
                    <a:p>
                      <a:pPr marL="171450" marR="0" lvl="0" indent="-171450" algn="l" rtl="0" eaLnBrk="1" fontAlgn="auto" latinLnBrk="0" hangingPunct="1">
                        <a:lnSpc>
                          <a:spcPct val="100000"/>
                        </a:lnSpc>
                        <a:spcBef>
                          <a:spcPts val="0"/>
                        </a:spcBef>
                        <a:spcAft>
                          <a:spcPts val="0"/>
                        </a:spcAft>
                        <a:buFont typeface="Arial" panose="020B0604020202020204" pitchFamily="34" charset="0"/>
                        <a:buChar char="•"/>
                      </a:pPr>
                      <a:r>
                        <a:rPr lang="en-GB" sz="1200" b="0" kern="1200" baseline="0" dirty="0">
                          <a:solidFill>
                            <a:schemeClr val="tx1"/>
                          </a:solidFill>
                          <a:latin typeface="+mn-lt"/>
                          <a:ea typeface="+mn-ea"/>
                          <a:cs typeface="Arial"/>
                        </a:rPr>
                        <a:t>To date, all Xoserve key internal and external milestones have been met</a:t>
                      </a:r>
                    </a:p>
                    <a:p>
                      <a:pPr marL="171450" marR="0" lvl="0" indent="-171450" algn="l" defTabSz="91437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kern="1200" dirty="0">
                          <a:solidFill>
                            <a:schemeClr val="tx1"/>
                          </a:solidFill>
                          <a:effectLst/>
                          <a:latin typeface="+mn-lt"/>
                          <a:ea typeface="+mn-ea"/>
                          <a:cs typeface="+mn-cs"/>
                        </a:rPr>
                        <a:t>Transition: </a:t>
                      </a:r>
                      <a:r>
                        <a:rPr lang="en-GB" sz="1200" b="0" kern="1200" dirty="0">
                          <a:solidFill>
                            <a:schemeClr val="tx1"/>
                          </a:solidFill>
                          <a:effectLst/>
                          <a:latin typeface="+mn-lt"/>
                          <a:ea typeface="+mn-ea"/>
                          <a:cs typeface="+mn-cs"/>
                        </a:rPr>
                        <a:t>LR Cycle 2 is continuing to plan. Preparatory activities towards Transition Testing is ongoing, with testing starting on 05/11.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kern="1200" dirty="0">
                          <a:solidFill>
                            <a:schemeClr val="tx1"/>
                          </a:solidFill>
                          <a:effectLst/>
                          <a:latin typeface="+mn-lt"/>
                          <a:ea typeface="+mn-ea"/>
                          <a:cs typeface="+mn-cs"/>
                        </a:rPr>
                        <a:t> </a:t>
                      </a:r>
                      <a:r>
                        <a:rPr lang="en-GB" sz="1200" b="1" kern="1200" baseline="0" dirty="0">
                          <a:solidFill>
                            <a:schemeClr val="tx1"/>
                          </a:solidFill>
                          <a:effectLst/>
                          <a:latin typeface="+mn-lt"/>
                          <a:ea typeface="+mn-ea"/>
                          <a:cs typeface="+mn-cs"/>
                        </a:rPr>
                        <a:t>Internal &amp; External Testing: </a:t>
                      </a:r>
                      <a:r>
                        <a:rPr lang="en-US" sz="1200" b="0" kern="1200" baseline="0" dirty="0">
                          <a:solidFill>
                            <a:schemeClr val="tx1"/>
                          </a:solidFill>
                          <a:latin typeface="+mn-lt"/>
                          <a:ea typeface="+mn-ea"/>
                          <a:cs typeface="Arial"/>
                        </a:rPr>
                        <a:t>All testing activities are on track. UEPT continues with no major impacts or defects. E2E Testing has commenced successfully. No defects to date. </a:t>
                      </a:r>
                    </a:p>
                    <a:p>
                      <a:pPr marL="171450" marR="0" lvl="0" indent="-171450" algn="l" defTabSz="91437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dirty="0"/>
                        <a:t>Business Change: </a:t>
                      </a:r>
                      <a:r>
                        <a:rPr lang="en-GB" sz="1200" b="0" dirty="0"/>
                        <a:t>Internal activities continue to plan including Target Operating Model set up</a:t>
                      </a:r>
                    </a:p>
                    <a:p>
                      <a:pPr marL="171450" lvl="0" indent="-171450">
                        <a:buFont typeface="Arial" panose="020B0604020202020204" pitchFamily="34" charset="0"/>
                        <a:buChar char="•"/>
                      </a:pPr>
                      <a:r>
                        <a:rPr lang="en-GB" sz="1200" b="1" dirty="0"/>
                        <a:t>Service Management:</a:t>
                      </a:r>
                      <a:r>
                        <a:rPr lang="en-GB" sz="1200" b="0" dirty="0"/>
                        <a:t> Xoserve’s CR-D072 which was aiming to change the Response SLAs has now been approved at Design Authority</a:t>
                      </a:r>
                    </a:p>
                    <a:p>
                      <a:pPr marL="171450" lvl="0" indent="-171450">
                        <a:buFont typeface="Arial" panose="020B0604020202020204" pitchFamily="34" charset="0"/>
                        <a:buChar char="•"/>
                      </a:pPr>
                      <a:r>
                        <a:rPr lang="en-GB" sz="1200" b="1" dirty="0"/>
                        <a:t>Data Migration:</a:t>
                      </a:r>
                      <a:r>
                        <a:rPr lang="en-GB" sz="1200" b="0" dirty="0"/>
                        <a:t> </a:t>
                      </a:r>
                      <a:r>
                        <a:rPr lang="en-GB" sz="1200" b="0" kern="1200" dirty="0">
                          <a:solidFill>
                            <a:schemeClr val="dk1"/>
                          </a:solidFill>
                          <a:latin typeface="+mn-lt"/>
                          <a:ea typeface="+mn-ea"/>
                          <a:cs typeface="+mn-cs"/>
                        </a:rPr>
                        <a:t>Planning ongoing to support </a:t>
                      </a:r>
                      <a:r>
                        <a:rPr lang="en-GB" sz="1200" b="0" kern="1200" dirty="0" err="1">
                          <a:solidFill>
                            <a:schemeClr val="dk1"/>
                          </a:solidFill>
                          <a:latin typeface="+mn-lt"/>
                          <a:ea typeface="+mn-ea"/>
                          <a:cs typeface="+mn-cs"/>
                        </a:rPr>
                        <a:t>Rel</a:t>
                      </a:r>
                      <a:r>
                        <a:rPr lang="en-GB" sz="1200" b="0" kern="1200" dirty="0">
                          <a:solidFill>
                            <a:schemeClr val="dk1"/>
                          </a:solidFill>
                          <a:latin typeface="+mn-lt"/>
                          <a:ea typeface="+mn-ea"/>
                          <a:cs typeface="+mn-cs"/>
                        </a:rPr>
                        <a:t> cycle 4b – due in Oct.</a:t>
                      </a:r>
                    </a:p>
                    <a:p>
                      <a:pPr marL="0" lvl="0" indent="0">
                        <a:buFont typeface="Arial" panose="020B0604020202020204" pitchFamily="34" charset="0"/>
                        <a:buNone/>
                      </a:pPr>
                      <a:endParaRPr lang="en-GB" sz="1050" b="1" dirty="0"/>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pPr marL="171450" marR="0" lvl="0" indent="-171450" algn="l">
                        <a:lnSpc>
                          <a:spcPct val="100000"/>
                        </a:lnSpc>
                        <a:spcBef>
                          <a:spcPts val="0"/>
                        </a:spcBef>
                        <a:spcAft>
                          <a:spcPts val="0"/>
                        </a:spcAft>
                        <a:buFont typeface="Arial" panose="020B0604020202020204" pitchFamily="34" charset="0"/>
                        <a:buChar char="•"/>
                      </a:pPr>
                      <a:endParaRPr lang="en-GB" sz="800" b="0" i="0" u="none" strike="noStrike" kern="1200" noProof="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71450" marR="0" lvl="0" indent="-171450" algn="l">
                        <a:lnSpc>
                          <a:spcPct val="100000"/>
                        </a:lnSpc>
                        <a:spcBef>
                          <a:spcPts val="0"/>
                        </a:spcBef>
                        <a:spcAft>
                          <a:spcPts val="0"/>
                        </a:spcAft>
                        <a:buFont typeface="Arial" panose="020B0604020202020204" pitchFamily="34" charset="0"/>
                        <a:buChar char="•"/>
                      </a:pPr>
                      <a:r>
                        <a:rPr lang="en-GB" sz="1050" b="1" kern="1200" dirty="0">
                          <a:solidFill>
                            <a:schemeClr val="tx1"/>
                          </a:solidFill>
                          <a:effectLst/>
                          <a:latin typeface="+mn-lt"/>
                          <a:ea typeface="+mn-ea"/>
                          <a:cs typeface="+mn-cs"/>
                        </a:rPr>
                        <a:t>Live Rehearsal: </a:t>
                      </a:r>
                      <a:r>
                        <a:rPr lang="en-GB" sz="1050" b="0" kern="1200" dirty="0">
                          <a:solidFill>
                            <a:schemeClr val="tx1"/>
                          </a:solidFill>
                          <a:effectLst/>
                          <a:latin typeface="+mn-lt"/>
                          <a:ea typeface="+mn-ea"/>
                          <a:cs typeface="+mn-cs"/>
                        </a:rPr>
                        <a:t>Commence Cycle 2</a:t>
                      </a:r>
                    </a:p>
                    <a:p>
                      <a:pPr marL="171450" marR="0" lvl="0" indent="-171450" algn="l">
                        <a:lnSpc>
                          <a:spcPct val="100000"/>
                        </a:lnSpc>
                        <a:spcBef>
                          <a:spcPts val="0"/>
                        </a:spcBef>
                        <a:spcAft>
                          <a:spcPts val="0"/>
                        </a:spcAft>
                        <a:buFont typeface="Arial" panose="020B0604020202020204" pitchFamily="34" charset="0"/>
                        <a:buChar char="•"/>
                      </a:pPr>
                      <a:r>
                        <a:rPr lang="en-GB" sz="1050" b="1" kern="1200" dirty="0">
                          <a:solidFill>
                            <a:schemeClr val="tx1"/>
                          </a:solidFill>
                          <a:effectLst/>
                          <a:latin typeface="+mn-lt"/>
                          <a:ea typeface="+mn-ea"/>
                          <a:cs typeface="+mn-cs"/>
                        </a:rPr>
                        <a:t>Internal Test:</a:t>
                      </a:r>
                      <a:r>
                        <a:rPr lang="en-GB" sz="1050" b="0" kern="1200" dirty="0">
                          <a:solidFill>
                            <a:schemeClr val="tx1"/>
                          </a:solidFill>
                          <a:effectLst/>
                          <a:latin typeface="+mn-lt"/>
                          <a:ea typeface="+mn-ea"/>
                          <a:cs typeface="+mn-cs"/>
                        </a:rPr>
                        <a:t> Progress CR testing and any relevant regression tests</a:t>
                      </a:r>
                      <a:endParaRPr lang="en-GB" sz="1050" b="1"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1" kern="1200" dirty="0">
                          <a:solidFill>
                            <a:schemeClr val="tx1"/>
                          </a:solidFill>
                          <a:effectLst/>
                          <a:latin typeface="+mn-lt"/>
                          <a:ea typeface="+mn-ea"/>
                          <a:cs typeface="+mn-cs"/>
                        </a:rPr>
                        <a:t>DES</a:t>
                      </a:r>
                      <a:r>
                        <a:rPr lang="en-GB" sz="1050" b="0" kern="1200" dirty="0">
                          <a:solidFill>
                            <a:schemeClr val="tx1"/>
                          </a:solidFill>
                          <a:effectLst/>
                          <a:latin typeface="+mn-lt"/>
                          <a:ea typeface="+mn-ea"/>
                          <a:cs typeface="+mn-cs"/>
                        </a:rPr>
                        <a:t>:</a:t>
                      </a:r>
                      <a:r>
                        <a:rPr lang="en-GB" sz="1050" b="1" kern="1200" dirty="0">
                          <a:solidFill>
                            <a:schemeClr val="tx1"/>
                          </a:solidFill>
                          <a:effectLst/>
                          <a:latin typeface="+mn-lt"/>
                          <a:ea typeface="+mn-ea"/>
                          <a:cs typeface="+mn-cs"/>
                        </a:rPr>
                        <a:t>&amp; Secondary APIs</a:t>
                      </a:r>
                      <a:r>
                        <a:rPr lang="en-GB" sz="1050" kern="1200" dirty="0">
                          <a:solidFill>
                            <a:schemeClr val="tx1"/>
                          </a:solidFill>
                          <a:effectLst/>
                          <a:latin typeface="+mn-lt"/>
                          <a:ea typeface="+mn-ea"/>
                          <a:cs typeface="+mn-cs"/>
                        </a:rPr>
                        <a:t> Continue Test support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1" kern="1200" baseline="0" dirty="0">
                          <a:solidFill>
                            <a:schemeClr val="tx1"/>
                          </a:solidFill>
                          <a:effectLst/>
                          <a:latin typeface="+mn-lt"/>
                          <a:ea typeface="+mn-ea"/>
                          <a:cs typeface="+mn-cs"/>
                        </a:rPr>
                        <a:t>Transition:</a:t>
                      </a:r>
                      <a:r>
                        <a:rPr lang="en-GB" sz="1050" b="0" kern="1200" baseline="0" dirty="0">
                          <a:solidFill>
                            <a:schemeClr val="tx1"/>
                          </a:solidFill>
                          <a:effectLst/>
                          <a:latin typeface="+mn-lt"/>
                          <a:ea typeface="+mn-ea"/>
                          <a:cs typeface="+mn-cs"/>
                        </a:rPr>
                        <a:t> Continue Transition planning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1" kern="1200" baseline="0" dirty="0">
                          <a:solidFill>
                            <a:schemeClr val="tx1"/>
                          </a:solidFill>
                          <a:effectLst/>
                          <a:latin typeface="+mn-lt"/>
                          <a:ea typeface="+mn-ea"/>
                          <a:cs typeface="+mn-cs"/>
                        </a:rPr>
                        <a:t>MAP C: </a:t>
                      </a:r>
                      <a:r>
                        <a:rPr lang="en-GB" sz="1050" b="0" kern="1200" baseline="0" dirty="0">
                          <a:solidFill>
                            <a:schemeClr val="tx1"/>
                          </a:solidFill>
                          <a:effectLst/>
                          <a:latin typeface="+mn-lt"/>
                          <a:ea typeface="+mn-ea"/>
                          <a:cs typeface="+mn-cs"/>
                        </a:rPr>
                        <a:t>Delivery continues to plan, build updates will be provided via Nov 21 updates.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1" kern="1200" baseline="0" dirty="0">
                          <a:solidFill>
                            <a:schemeClr val="tx1"/>
                          </a:solidFill>
                          <a:effectLst/>
                          <a:latin typeface="+mn-lt"/>
                          <a:ea typeface="+mn-ea"/>
                          <a:cs typeface="+mn-cs"/>
                        </a:rPr>
                        <a:t>REC: </a:t>
                      </a:r>
                      <a:r>
                        <a:rPr lang="en-GB" sz="1050" b="0" kern="1200" baseline="0" dirty="0">
                          <a:solidFill>
                            <a:schemeClr val="tx1"/>
                          </a:solidFill>
                          <a:effectLst/>
                          <a:latin typeface="+mn-lt"/>
                          <a:ea typeface="+mn-ea"/>
                          <a:cs typeface="+mn-cs"/>
                        </a:rPr>
                        <a:t>REC v2 Go-live from 1</a:t>
                      </a:r>
                      <a:r>
                        <a:rPr lang="en-GB" sz="1050" b="0" kern="1200" baseline="30000" dirty="0">
                          <a:solidFill>
                            <a:schemeClr val="tx1"/>
                          </a:solidFill>
                          <a:effectLst/>
                          <a:latin typeface="+mn-lt"/>
                          <a:ea typeface="+mn-ea"/>
                          <a:cs typeface="+mn-cs"/>
                        </a:rPr>
                        <a:t>st</a:t>
                      </a:r>
                      <a:r>
                        <a:rPr lang="en-GB" sz="1050" b="0" kern="1200" baseline="0" dirty="0">
                          <a:solidFill>
                            <a:schemeClr val="tx1"/>
                          </a:solidFill>
                          <a:effectLst/>
                          <a:latin typeface="+mn-lt"/>
                          <a:ea typeface="+mn-ea"/>
                          <a:cs typeface="+mn-cs"/>
                        </a:rPr>
                        <a:t> Sept. </a:t>
                      </a:r>
                      <a:endParaRPr lang="en-GB" sz="1050" b="1" kern="1200" baseline="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1" kern="1200" baseline="0" dirty="0">
                          <a:solidFill>
                            <a:schemeClr val="tx1"/>
                          </a:solidFill>
                          <a:effectLst/>
                          <a:latin typeface="+mn-lt"/>
                          <a:ea typeface="+mn-ea"/>
                          <a:cs typeface="+mn-cs"/>
                        </a:rPr>
                        <a:t>Business Change: </a:t>
                      </a:r>
                      <a:r>
                        <a:rPr lang="en-GB" sz="1050" b="0" kern="1200" baseline="0" dirty="0">
                          <a:solidFill>
                            <a:schemeClr val="tx1"/>
                          </a:solidFill>
                          <a:effectLst/>
                          <a:latin typeface="+mn-lt"/>
                          <a:ea typeface="+mn-ea"/>
                          <a:cs typeface="+mn-cs"/>
                        </a:rPr>
                        <a:t>Continue awareness and knowledge transfer sessions</a:t>
                      </a: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655516086"/>
                  </a:ext>
                </a:extLst>
              </a:tr>
            </a:tbl>
          </a:graphicData>
        </a:graphic>
      </p:graphicFrame>
      <p:sp>
        <p:nvSpPr>
          <p:cNvPr id="28" name="Title 1">
            <a:extLst>
              <a:ext uri="{FF2B5EF4-FFF2-40B4-BE49-F238E27FC236}">
                <a16:creationId xmlns:a16="http://schemas.microsoft.com/office/drawing/2014/main" id="{92070F57-5BF2-480D-AD38-A4FF278A71D4}"/>
              </a:ext>
            </a:extLst>
          </p:cNvPr>
          <p:cNvSpPr txBox="1">
            <a:spLocks/>
          </p:cNvSpPr>
          <p:nvPr/>
        </p:nvSpPr>
        <p:spPr>
          <a:xfrm>
            <a:off x="457200" y="36562"/>
            <a:ext cx="8229600" cy="504000"/>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a:ln>
                  <a:noFill/>
                </a:ln>
                <a:solidFill>
                  <a:srgbClr val="3E5AA8"/>
                </a:solidFill>
                <a:effectLst/>
                <a:uLnTx/>
                <a:uFillTx/>
                <a:latin typeface="Arial" panose="020B0604020202020204" pitchFamily="34" charset="0"/>
                <a:ea typeface="+mj-ea"/>
                <a:cs typeface="Arial" panose="020B0604020202020204" pitchFamily="34" charset="0"/>
              </a:rPr>
              <a:t>Programme Update</a:t>
            </a:r>
          </a:p>
        </p:txBody>
      </p:sp>
    </p:spTree>
    <p:extLst>
      <p:ext uri="{BB962C8B-B14F-4D97-AF65-F5344CB8AC3E}">
        <p14:creationId xmlns:p14="http://schemas.microsoft.com/office/powerpoint/2010/main" val="326600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19FB592-139D-4CB0-9645-9CA8D04940FF}"/>
              </a:ext>
            </a:extLst>
          </p:cNvPr>
          <p:cNvGraphicFramePr>
            <a:graphicFrameLocks noGrp="1"/>
          </p:cNvGraphicFramePr>
          <p:nvPr>
            <p:extLst>
              <p:ext uri="{D42A27DB-BD31-4B8C-83A1-F6EECF244321}">
                <p14:modId xmlns:p14="http://schemas.microsoft.com/office/powerpoint/2010/main" val="1931600844"/>
              </p:ext>
            </p:extLst>
          </p:nvPr>
        </p:nvGraphicFramePr>
        <p:xfrm>
          <a:off x="0" y="446380"/>
          <a:ext cx="9125999" cy="4333445"/>
        </p:xfrm>
        <a:graphic>
          <a:graphicData uri="http://schemas.openxmlformats.org/drawingml/2006/table">
            <a:tbl>
              <a:tblPr firstRow="1" bandRow="1">
                <a:tableStyleId>{5C22544A-7EE6-4342-B048-85BDC9FD1C3A}</a:tableStyleId>
              </a:tblPr>
              <a:tblGrid>
                <a:gridCol w="634345">
                  <a:extLst>
                    <a:ext uri="{9D8B030D-6E8A-4147-A177-3AD203B41FA5}">
                      <a16:colId xmlns:a16="http://schemas.microsoft.com/office/drawing/2014/main" val="20000"/>
                    </a:ext>
                  </a:extLst>
                </a:gridCol>
                <a:gridCol w="574855">
                  <a:extLst>
                    <a:ext uri="{9D8B030D-6E8A-4147-A177-3AD203B41FA5}">
                      <a16:colId xmlns:a16="http://schemas.microsoft.com/office/drawing/2014/main" val="2467489139"/>
                    </a:ext>
                  </a:extLst>
                </a:gridCol>
                <a:gridCol w="910223">
                  <a:extLst>
                    <a:ext uri="{9D8B030D-6E8A-4147-A177-3AD203B41FA5}">
                      <a16:colId xmlns:a16="http://schemas.microsoft.com/office/drawing/2014/main" val="20001"/>
                    </a:ext>
                  </a:extLst>
                </a:gridCol>
                <a:gridCol w="7006576">
                  <a:extLst>
                    <a:ext uri="{9D8B030D-6E8A-4147-A177-3AD203B41FA5}">
                      <a16:colId xmlns:a16="http://schemas.microsoft.com/office/drawing/2014/main" val="20002"/>
                    </a:ext>
                  </a:extLst>
                </a:gridCol>
              </a:tblGrid>
              <a:tr h="734720">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Previous</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6350" cap="flat" cmpd="sng" algn="ctr">
                      <a:solidFill>
                        <a:schemeClr val="accent1"/>
                      </a:solidFill>
                      <a:prstDash val="solid"/>
                      <a:round/>
                      <a:headEnd type="none" w="med" len="med"/>
                      <a:tailEnd type="none" w="med" len="med"/>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Current</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WORK</a:t>
                      </a:r>
                    </a:p>
                    <a:p>
                      <a:pPr algn="ctr"/>
                      <a:r>
                        <a:rPr lang="en-GB" sz="800"/>
                        <a:t>STREAM</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SUMMARY</a:t>
                      </a:r>
                    </a:p>
                  </a:txBody>
                  <a:tcPr anchor="ctr">
                    <a:lnL w="12700" cmpd="sng">
                      <a:noFill/>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73226">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dirty="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r>
                        <a:rPr lang="en-US" altLang="en-US" sz="1000" b="1" kern="1200" baseline="0" dirty="0">
                          <a:solidFill>
                            <a:schemeClr val="tx1"/>
                          </a:solidFill>
                          <a:latin typeface="+mn-lt"/>
                          <a:ea typeface="+mn-ea"/>
                          <a:cs typeface="+mn-cs"/>
                        </a:rPr>
                        <a:t>DES &amp; Secondary API</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r>
                        <a:rPr lang="en-GB" sz="1000" b="0" i="0" u="none" strike="noStrike" kern="1200" noProof="0" dirty="0"/>
                        <a:t>Overall Green: UEPT/E2E support continues. No defects raised to date for the external testing phases.</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2743038979"/>
                  </a:ext>
                </a:extLst>
              </a:tr>
              <a:tr h="673226">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rtl="0" eaLnBrk="1" fontAlgn="auto" latinLnBrk="0" hangingPunct="1">
                        <a:lnSpc>
                          <a:spcPct val="100000"/>
                        </a:lnSpc>
                        <a:spcBef>
                          <a:spcPts val="0"/>
                        </a:spcBef>
                        <a:spcAft>
                          <a:spcPts val="0"/>
                        </a:spcAft>
                        <a:buFont typeface="Arial" panose="020B0604020202020204" pitchFamily="34" charset="0"/>
                        <a:buNone/>
                      </a:pPr>
                      <a:r>
                        <a:rPr lang="en-GB" sz="1000" b="1" kern="1200" baseline="0" noProof="0" dirty="0">
                          <a:solidFill>
                            <a:schemeClr val="tx1"/>
                          </a:solidFill>
                          <a:latin typeface="+mn-lt"/>
                          <a:ea typeface="+mn-ea"/>
                          <a:cs typeface="+mn-cs"/>
                        </a:rPr>
                        <a:t>Testing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buFont typeface="Arial" panose="020B0604020202020204" pitchFamily="34" charset="0"/>
                        <a:buNone/>
                      </a:pPr>
                      <a:r>
                        <a:rPr lang="en-US" sz="1000" b="0" i="0" u="none" strike="noStrike" kern="1200" noProof="0" dirty="0">
                          <a:solidFill>
                            <a:schemeClr val="dk1"/>
                          </a:solidFill>
                          <a:effectLst/>
                          <a:latin typeface="+mn-lt"/>
                          <a:ea typeface="+mn-ea"/>
                          <a:cs typeface="+mn-cs"/>
                        </a:rPr>
                        <a:t>The overall status remains Green. UEPT and E2E continues well. At the point of writing this, no significant defects have been seen. Operational Testing with DCC is now complete, with no defects raised against Xoserve. </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5468078"/>
                  </a:ext>
                </a:extLst>
              </a:tr>
              <a:tr h="596648">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1000" b="1">
                          <a:solidFill>
                            <a:schemeClr val="tx1"/>
                          </a:solidFill>
                          <a:latin typeface="+mn-lt"/>
                        </a:rPr>
                        <a:t>Service Management</a:t>
                      </a:r>
                      <a:endParaRPr kumimoji="0" lang="en-GB" sz="1000" b="1"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lvl="0" indent="0">
                        <a:buFont typeface="Arial" panose="020B0604020202020204" pitchFamily="34" charset="0"/>
                        <a:buNone/>
                      </a:pPr>
                      <a:r>
                        <a:rPr lang="en-GB" sz="1000" b="0" dirty="0"/>
                        <a:t>CR-D072 has now been approved. Operational readiness activities are ongoing</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99251782"/>
                  </a:ext>
                </a:extLst>
              </a:tr>
              <a:tr h="308562">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US" altLang="en-US" sz="1000" b="1" kern="1200" baseline="0">
                          <a:solidFill>
                            <a:schemeClr val="tx1"/>
                          </a:solidFill>
                          <a:latin typeface="+mn-lt"/>
                          <a:ea typeface="+mn-ea"/>
                          <a:cs typeface="Arial"/>
                        </a:rPr>
                        <a:t>Batch</a:t>
                      </a:r>
                      <a:endParaRPr kumimoji="0" lang="en-GB" sz="1000" b="1" i="0" u="none" strike="noStrike" kern="1200" cap="none" spc="0" normalizeH="0" baseline="0" noProof="0">
                        <a:ln>
                          <a:noFill/>
                        </a:ln>
                        <a:solidFill>
                          <a:prstClr val="black"/>
                        </a:solidFill>
                        <a:effectLst/>
                        <a:uLnTx/>
                        <a:uFillTx/>
                        <a:latin typeface="+mn-lt"/>
                        <a:ea typeface="+mn-ea"/>
                        <a:cs typeface="Aria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eaLnBrk="0" fontAlgn="auto" latinLnBrk="0" hangingPunct="0">
                        <a:lnSpc>
                          <a:spcPct val="100000"/>
                        </a:lnSpc>
                        <a:spcBef>
                          <a:spcPts val="85"/>
                        </a:spcBef>
                        <a:spcAft>
                          <a:spcPts val="85"/>
                        </a:spcAft>
                        <a:buFont typeface="Arial" panose="020B0604020202020204" pitchFamily="34" charset="0"/>
                        <a:buNone/>
                      </a:pPr>
                      <a:r>
                        <a:rPr lang="en-US" altLang="en-US" sz="1000" i="0" baseline="0" dirty="0">
                          <a:solidFill>
                            <a:schemeClr val="tx1"/>
                          </a:solidFill>
                          <a:latin typeface="+mn-lt"/>
                          <a:cs typeface="Arial"/>
                        </a:rPr>
                        <a:t>The overall status is green, with testing support underway for UEPT/E2E activities</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2345169"/>
                  </a:ext>
                </a:extLst>
              </a:tr>
              <a:tr h="308562">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1000" b="1">
                          <a:solidFill>
                            <a:schemeClr val="tx1"/>
                          </a:solidFill>
                          <a:latin typeface="+mn-lt"/>
                        </a:rPr>
                        <a:t>Gemini</a:t>
                      </a:r>
                      <a:endParaRPr lang="en-US" sz="1000" b="1">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marR="0" lvl="0" indent="0" algn="l" rtl="0" eaLnBrk="0" fontAlgn="auto" latinLnBrk="0" hangingPunct="0">
                        <a:lnSpc>
                          <a:spcPct val="100000"/>
                        </a:lnSpc>
                        <a:spcBef>
                          <a:spcPts val="85"/>
                        </a:spcBef>
                        <a:spcAft>
                          <a:spcPts val="85"/>
                        </a:spcAft>
                        <a:buFont typeface="Arial" panose="020B0604020202020204" pitchFamily="34" charset="0"/>
                        <a:buNone/>
                      </a:pPr>
                      <a:r>
                        <a:rPr lang="en-US" altLang="en-US" sz="1000" i="0" baseline="0" dirty="0">
                          <a:solidFill>
                            <a:schemeClr val="tx1"/>
                          </a:solidFill>
                          <a:latin typeface="+mn-lt"/>
                          <a:cs typeface="Arial"/>
                        </a:rPr>
                        <a:t>The overall status is green</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2060194420"/>
                  </a:ext>
                </a:extLst>
              </a:tr>
              <a:tr h="308562">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1" kern="1200" baseline="0" noProof="0">
                          <a:solidFill>
                            <a:schemeClr val="tx1"/>
                          </a:solidFill>
                          <a:latin typeface="+mn-lt"/>
                          <a:ea typeface="+mn-ea"/>
                          <a:cs typeface="+mn-cs"/>
                        </a:rPr>
                        <a:t>Reporting</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784"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00" b="0" i="0" u="none" strike="noStrike" kern="1200" cap="none" spc="0" normalizeH="0" baseline="0" dirty="0">
                          <a:ln>
                            <a:noFill/>
                          </a:ln>
                          <a:solidFill>
                            <a:schemeClr val="tx1"/>
                          </a:solidFill>
                          <a:effectLst/>
                          <a:uLnTx/>
                          <a:uFillTx/>
                          <a:latin typeface="+mn-lt"/>
                          <a:ea typeface="+mn-ea"/>
                          <a:cs typeface="Arial" panose="020B0604020202020204" pitchFamily="34" charset="0"/>
                        </a:rPr>
                        <a:t>An internal CR will be raised to incorporate the impact of one newly identified report that will need changes. </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0238991"/>
                  </a:ext>
                </a:extLst>
              </a:tr>
              <a:tr h="729939">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r>
                        <a:rPr lang="en-US" altLang="en-US" sz="1000" b="1" kern="1200" baseline="0">
                          <a:solidFill>
                            <a:schemeClr val="tx1"/>
                          </a:solidFill>
                          <a:latin typeface="+mn-lt"/>
                          <a:ea typeface="+mn-ea"/>
                          <a:cs typeface="+mn-cs"/>
                        </a:rPr>
                        <a:t>UK Link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r>
                        <a:rPr lang="en-GB" sz="1000" b="0" i="0" u="none" strike="noStrike" kern="1200" dirty="0">
                          <a:solidFill>
                            <a:schemeClr val="dk1"/>
                          </a:solidFill>
                          <a:effectLst/>
                          <a:latin typeface="+mn-lt"/>
                          <a:ea typeface="+mn-ea"/>
                          <a:cs typeface="+mn-cs"/>
                        </a:rPr>
                        <a:t>Status continues to be Green with work underway to impact assess, deliver and test Switching Programme changes raised through the last few months</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2454093302"/>
                  </a:ext>
                </a:extLst>
              </a:tr>
            </a:tbl>
          </a:graphicData>
        </a:graphic>
      </p:graphicFrame>
      <p:sp>
        <p:nvSpPr>
          <p:cNvPr id="2" name="Title 1"/>
          <p:cNvSpPr>
            <a:spLocks noGrp="1"/>
          </p:cNvSpPr>
          <p:nvPr>
            <p:ph type="title"/>
          </p:nvPr>
        </p:nvSpPr>
        <p:spPr>
          <a:xfrm>
            <a:off x="457200" y="0"/>
            <a:ext cx="8229600" cy="559203"/>
          </a:xfrm>
        </p:spPr>
        <p:txBody>
          <a:bodyPr>
            <a:normAutofit/>
          </a:bodyPr>
          <a:lstStyle/>
          <a:p>
            <a:r>
              <a:rPr lang="en-GB" sz="2400" dirty="0"/>
              <a:t>Green Workstream Updates</a:t>
            </a:r>
          </a:p>
        </p:txBody>
      </p:sp>
    </p:spTree>
    <p:extLst>
      <p:ext uri="{BB962C8B-B14F-4D97-AF65-F5344CB8AC3E}">
        <p14:creationId xmlns:p14="http://schemas.microsoft.com/office/powerpoint/2010/main" val="365193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19FB592-139D-4CB0-9645-9CA8D04940FF}"/>
              </a:ext>
            </a:extLst>
          </p:cNvPr>
          <p:cNvGraphicFramePr>
            <a:graphicFrameLocks noGrp="1"/>
          </p:cNvGraphicFramePr>
          <p:nvPr>
            <p:extLst>
              <p:ext uri="{D42A27DB-BD31-4B8C-83A1-F6EECF244321}">
                <p14:modId xmlns:p14="http://schemas.microsoft.com/office/powerpoint/2010/main" val="2658855823"/>
              </p:ext>
            </p:extLst>
          </p:nvPr>
        </p:nvGraphicFramePr>
        <p:xfrm>
          <a:off x="0" y="744083"/>
          <a:ext cx="9125999" cy="3004202"/>
        </p:xfrm>
        <a:graphic>
          <a:graphicData uri="http://schemas.openxmlformats.org/drawingml/2006/table">
            <a:tbl>
              <a:tblPr firstRow="1" bandRow="1">
                <a:tableStyleId>{5C22544A-7EE6-4342-B048-85BDC9FD1C3A}</a:tableStyleId>
              </a:tblPr>
              <a:tblGrid>
                <a:gridCol w="634345">
                  <a:extLst>
                    <a:ext uri="{9D8B030D-6E8A-4147-A177-3AD203B41FA5}">
                      <a16:colId xmlns:a16="http://schemas.microsoft.com/office/drawing/2014/main" val="20000"/>
                    </a:ext>
                  </a:extLst>
                </a:gridCol>
                <a:gridCol w="574855">
                  <a:extLst>
                    <a:ext uri="{9D8B030D-6E8A-4147-A177-3AD203B41FA5}">
                      <a16:colId xmlns:a16="http://schemas.microsoft.com/office/drawing/2014/main" val="2467489139"/>
                    </a:ext>
                  </a:extLst>
                </a:gridCol>
                <a:gridCol w="1149371">
                  <a:extLst>
                    <a:ext uri="{9D8B030D-6E8A-4147-A177-3AD203B41FA5}">
                      <a16:colId xmlns:a16="http://schemas.microsoft.com/office/drawing/2014/main" val="20001"/>
                    </a:ext>
                  </a:extLst>
                </a:gridCol>
                <a:gridCol w="6767428">
                  <a:extLst>
                    <a:ext uri="{9D8B030D-6E8A-4147-A177-3AD203B41FA5}">
                      <a16:colId xmlns:a16="http://schemas.microsoft.com/office/drawing/2014/main" val="20002"/>
                    </a:ext>
                  </a:extLst>
                </a:gridCol>
              </a:tblGrid>
              <a:tr h="594664">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Previous</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6350" cap="flat" cmpd="sng" algn="ctr">
                      <a:solidFill>
                        <a:schemeClr val="accent1"/>
                      </a:solidFill>
                      <a:prstDash val="solid"/>
                      <a:round/>
                      <a:headEnd type="none" w="med" len="med"/>
                      <a:tailEnd type="none" w="med" len="med"/>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Current</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dirty="0"/>
                        <a:t>WORK</a:t>
                      </a:r>
                    </a:p>
                    <a:p>
                      <a:pPr algn="ctr"/>
                      <a:r>
                        <a:rPr lang="en-GB" sz="800" dirty="0"/>
                        <a:t>STREAM</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dirty="0"/>
                        <a:t>SUMMARY</a:t>
                      </a:r>
                    </a:p>
                  </a:txBody>
                  <a:tcPr anchor="ctr">
                    <a:lnL w="12700" cmpd="sng">
                      <a:noFill/>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04316">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a:solidFill>
                            <a:schemeClr val="tx1"/>
                          </a:solidFill>
                          <a:latin typeface="+mn-lt"/>
                          <a:ea typeface="+mn-ea"/>
                          <a:cs typeface="+mn-cs"/>
                        </a:rPr>
                        <a:t>REC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marR="0" lvl="0" indent="0" algn="l" defTabSz="91429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0" i="0" u="none" strike="noStrike" kern="1200" baseline="0" noProof="0" dirty="0">
                          <a:solidFill>
                            <a:schemeClr val="tx1"/>
                          </a:solidFill>
                          <a:latin typeface="+mn-lt"/>
                          <a:ea typeface="+mn-ea"/>
                          <a:cs typeface="+mn-cs"/>
                        </a:rPr>
                        <a:t>REC version 3 consultation is complete.</a:t>
                      </a:r>
                      <a:endParaRPr lang="en-US" sz="1050" b="0" i="0" u="none" strike="noStrike" kern="1200" baseline="0" noProof="0" dirty="0">
                        <a:solidFill>
                          <a:schemeClr val="tx1"/>
                        </a:solidFill>
                        <a:latin typeface="+mn-lt"/>
                        <a:ea typeface="+mn-ea"/>
                        <a:cs typeface="+mn-cs"/>
                      </a:endParaRP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3716675911"/>
                  </a:ext>
                </a:extLst>
              </a:tr>
              <a:tr h="57626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kern="1200" baseline="0" noProof="0" dirty="0">
                          <a:solidFill>
                            <a:schemeClr val="tx1"/>
                          </a:solidFill>
                          <a:latin typeface="+mn-lt"/>
                          <a:ea typeface="+mn-ea"/>
                          <a:cs typeface="+mn-cs"/>
                        </a:rPr>
                        <a:t>Data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kern="1200" baseline="0" noProof="0" dirty="0">
                          <a:solidFill>
                            <a:schemeClr val="tx1"/>
                          </a:solidFill>
                          <a:latin typeface="+mn-lt"/>
                          <a:ea typeface="+mn-ea"/>
                          <a:cs typeface="+mn-cs"/>
                        </a:rPr>
                        <a:t>Migration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buFont typeface="Arial" panose="020B0604020202020204" pitchFamily="34" charset="0"/>
                        <a:buNone/>
                      </a:pPr>
                      <a:r>
                        <a:rPr lang="en-GB" sz="1050" b="0" kern="1200" dirty="0">
                          <a:solidFill>
                            <a:schemeClr val="dk1"/>
                          </a:solidFill>
                          <a:latin typeface="+mn-lt"/>
                          <a:ea typeface="+mn-ea"/>
                          <a:cs typeface="+mn-cs"/>
                        </a:rPr>
                        <a:t>Planning ongoing to support </a:t>
                      </a:r>
                      <a:r>
                        <a:rPr lang="en-GB" sz="1050" b="0" kern="1200" dirty="0" err="1">
                          <a:solidFill>
                            <a:schemeClr val="dk1"/>
                          </a:solidFill>
                          <a:latin typeface="+mn-lt"/>
                          <a:ea typeface="+mn-ea"/>
                          <a:cs typeface="+mn-cs"/>
                        </a:rPr>
                        <a:t>Rel</a:t>
                      </a:r>
                      <a:r>
                        <a:rPr lang="en-GB" sz="1050" b="0" kern="1200" dirty="0">
                          <a:solidFill>
                            <a:schemeClr val="dk1"/>
                          </a:solidFill>
                          <a:latin typeface="+mn-lt"/>
                          <a:ea typeface="+mn-ea"/>
                          <a:cs typeface="+mn-cs"/>
                        </a:rPr>
                        <a:t> cycle 4b - due in Oct.</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67209085"/>
                  </a:ext>
                </a:extLst>
              </a:tr>
              <a:tr h="50965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a:solidFill>
                            <a:schemeClr val="tx1"/>
                          </a:solidFill>
                          <a:latin typeface="+mn-lt"/>
                          <a:ea typeface="+mn-ea"/>
                          <a:cs typeface="+mn-cs"/>
                        </a:rPr>
                        <a:t>Environments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rtl="0" eaLnBrk="0" fontAlgn="auto" latinLnBrk="0" hangingPunct="0">
                        <a:lnSpc>
                          <a:spcPct val="100000"/>
                        </a:lnSpc>
                        <a:spcBef>
                          <a:spcPts val="85"/>
                        </a:spcBef>
                        <a:spcAft>
                          <a:spcPts val="85"/>
                        </a:spcAft>
                        <a:buFont typeface="Wingdings" panose="05000000000000000000" pitchFamily="2" charset="2"/>
                        <a:buNone/>
                      </a:pPr>
                      <a:r>
                        <a:rPr lang="en-US" sz="1050" b="0" i="0" u="none" strike="noStrike" kern="1200" dirty="0">
                          <a:solidFill>
                            <a:schemeClr val="tx1"/>
                          </a:solidFill>
                          <a:effectLst/>
                          <a:latin typeface="Arial" panose="020B0604020202020204" pitchFamily="34" charset="0"/>
                          <a:ea typeface="+mn-ea"/>
                          <a:cs typeface="Arial" panose="020B0604020202020204" pitchFamily="34" charset="0"/>
                        </a:rPr>
                        <a:t>Workstream continues to be Green with all activities continuing to track to plan for all upcoming activities. Environment readiness for Transition is in progress.</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3140292"/>
                  </a:ext>
                </a:extLst>
              </a:tr>
              <a:tr h="50965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dirty="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a:solidFill>
                            <a:schemeClr val="tx1"/>
                          </a:solidFill>
                          <a:latin typeface="+mn-lt"/>
                          <a:ea typeface="+mn-ea"/>
                          <a:cs typeface="+mn-cs"/>
                        </a:rPr>
                        <a:t>MAP C</a:t>
                      </a:r>
                    </a:p>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a:solidFill>
                            <a:schemeClr val="tx1"/>
                          </a:solidFill>
                          <a:latin typeface="+mn-lt"/>
                          <a:ea typeface="+mn-ea"/>
                          <a:cs typeface="+mn-cs"/>
                        </a:rPr>
                        <a:t>(XRN-4780C)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0" kern="1200" baseline="0" dirty="0">
                          <a:solidFill>
                            <a:schemeClr val="tx1"/>
                          </a:solidFill>
                          <a:effectLst/>
                          <a:latin typeface="+mn-lt"/>
                          <a:ea typeface="+mn-ea"/>
                          <a:cs typeface="+mn-cs"/>
                        </a:rPr>
                        <a:t>Delivery continues to plan, UAT in progress, detailed delivery updates will be provided via Nov 21 updates. </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17164328"/>
                  </a:ext>
                </a:extLst>
              </a:tr>
              <a:tr h="50965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dirty="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err="1">
                          <a:solidFill>
                            <a:schemeClr val="tx1"/>
                          </a:solidFill>
                          <a:latin typeface="+mn-lt"/>
                          <a:ea typeface="+mn-ea"/>
                          <a:cs typeface="+mn-cs"/>
                        </a:rPr>
                        <a:t>SoLR</a:t>
                      </a:r>
                      <a:r>
                        <a:rPr lang="en-US" sz="1050" b="1" kern="1200" baseline="0" dirty="0">
                          <a:solidFill>
                            <a:schemeClr val="tx1"/>
                          </a:solidFill>
                          <a:latin typeface="+mn-lt"/>
                          <a:ea typeface="+mn-ea"/>
                          <a:cs typeface="+mn-cs"/>
                        </a:rPr>
                        <a:t> (XRN-5144)</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rtl="0" eaLnBrk="0" fontAlgn="auto" latinLnBrk="0" hangingPunct="0">
                        <a:lnSpc>
                          <a:spcPct val="100000"/>
                        </a:lnSpc>
                        <a:spcBef>
                          <a:spcPts val="85"/>
                        </a:spcBef>
                        <a:spcAft>
                          <a:spcPts val="85"/>
                        </a:spcAft>
                        <a:buFont typeface="Wingdings" panose="05000000000000000000" pitchFamily="2" charset="2"/>
                        <a:buNone/>
                      </a:pPr>
                      <a:r>
                        <a:rPr lang="en-US" sz="1050" b="0" i="0" u="none" strike="noStrike" kern="1200" dirty="0">
                          <a:solidFill>
                            <a:schemeClr val="tx1"/>
                          </a:solidFill>
                          <a:effectLst/>
                          <a:latin typeface="Arial" panose="020B0604020202020204" pitchFamily="34" charset="0"/>
                          <a:ea typeface="+mn-ea"/>
                          <a:cs typeface="Arial" panose="020B0604020202020204" pitchFamily="34" charset="0"/>
                        </a:rPr>
                        <a:t>Engagement continues with Ofgem. </a:t>
                      </a:r>
                      <a:r>
                        <a:rPr lang="en-US" sz="1050" b="0" i="0" u="none" strike="noStrike" kern="1200" dirty="0" err="1">
                          <a:solidFill>
                            <a:schemeClr val="tx1"/>
                          </a:solidFill>
                          <a:effectLst/>
                          <a:latin typeface="Arial" panose="020B0604020202020204" pitchFamily="34" charset="0"/>
                          <a:ea typeface="+mn-ea"/>
                          <a:cs typeface="Arial" panose="020B0604020202020204" pitchFamily="34" charset="0"/>
                        </a:rPr>
                        <a:t>SoLR</a:t>
                      </a:r>
                      <a:r>
                        <a:rPr lang="en-US" sz="1050" b="0" i="0" u="none" strike="noStrike" kern="1200" dirty="0">
                          <a:solidFill>
                            <a:schemeClr val="tx1"/>
                          </a:solidFill>
                          <a:effectLst/>
                          <a:latin typeface="Arial" panose="020B0604020202020204" pitchFamily="34" charset="0"/>
                          <a:ea typeface="+mn-ea"/>
                          <a:cs typeface="Arial" panose="020B0604020202020204" pitchFamily="34" charset="0"/>
                        </a:rPr>
                        <a:t> options in discussions will be tabled at upcoming DSG sessions</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03904655"/>
                  </a:ext>
                </a:extLst>
              </a:tr>
            </a:tbl>
          </a:graphicData>
        </a:graphic>
      </p:graphicFrame>
      <p:sp>
        <p:nvSpPr>
          <p:cNvPr id="2" name="Title 1"/>
          <p:cNvSpPr>
            <a:spLocks noGrp="1"/>
          </p:cNvSpPr>
          <p:nvPr>
            <p:ph type="title"/>
          </p:nvPr>
        </p:nvSpPr>
        <p:spPr>
          <a:xfrm>
            <a:off x="457200" y="0"/>
            <a:ext cx="8229600" cy="559203"/>
          </a:xfrm>
        </p:spPr>
        <p:txBody>
          <a:bodyPr>
            <a:normAutofit/>
          </a:bodyPr>
          <a:lstStyle/>
          <a:p>
            <a:r>
              <a:rPr lang="en-GB" sz="2400" dirty="0"/>
              <a:t>Green Workstream Updates</a:t>
            </a:r>
          </a:p>
        </p:txBody>
      </p:sp>
    </p:spTree>
    <p:extLst>
      <p:ext uri="{BB962C8B-B14F-4D97-AF65-F5344CB8AC3E}">
        <p14:creationId xmlns:p14="http://schemas.microsoft.com/office/powerpoint/2010/main" val="1330211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229600" cy="637580"/>
          </a:xfrm>
        </p:spPr>
        <p:txBody>
          <a:bodyPr>
            <a:noAutofit/>
          </a:bodyPr>
          <a:lstStyle/>
          <a:p>
            <a:r>
              <a:rPr lang="en-GB" sz="2400" dirty="0">
                <a:latin typeface="Arial"/>
                <a:cs typeface="Arial"/>
              </a:rPr>
              <a:t>Key Programme Risks (1/2)</a:t>
            </a:r>
          </a:p>
        </p:txBody>
      </p:sp>
      <p:graphicFrame>
        <p:nvGraphicFramePr>
          <p:cNvPr id="4" name="Table 3">
            <a:extLst>
              <a:ext uri="{FF2B5EF4-FFF2-40B4-BE49-F238E27FC236}">
                <a16:creationId xmlns:a16="http://schemas.microsoft.com/office/drawing/2014/main" id="{E995F62F-2964-4B8F-B8B8-E7B85A14F4E7}"/>
              </a:ext>
            </a:extLst>
          </p:cNvPr>
          <p:cNvGraphicFramePr>
            <a:graphicFrameLocks noGrp="1"/>
          </p:cNvGraphicFramePr>
          <p:nvPr>
            <p:extLst>
              <p:ext uri="{D42A27DB-BD31-4B8C-83A1-F6EECF244321}">
                <p14:modId xmlns:p14="http://schemas.microsoft.com/office/powerpoint/2010/main" val="3546990728"/>
              </p:ext>
            </p:extLst>
          </p:nvPr>
        </p:nvGraphicFramePr>
        <p:xfrm>
          <a:off x="16808" y="714044"/>
          <a:ext cx="9127191" cy="2921754"/>
        </p:xfrm>
        <a:graphic>
          <a:graphicData uri="http://schemas.openxmlformats.org/drawingml/2006/table">
            <a:tbl>
              <a:tblPr firstRow="1" bandRow="1">
                <a:tableStyleId>{5C22544A-7EE6-4342-B048-85BDC9FD1C3A}</a:tableStyleId>
              </a:tblPr>
              <a:tblGrid>
                <a:gridCol w="485809">
                  <a:extLst>
                    <a:ext uri="{9D8B030D-6E8A-4147-A177-3AD203B41FA5}">
                      <a16:colId xmlns:a16="http://schemas.microsoft.com/office/drawing/2014/main" val="4143460512"/>
                    </a:ext>
                  </a:extLst>
                </a:gridCol>
                <a:gridCol w="254337">
                  <a:extLst>
                    <a:ext uri="{9D8B030D-6E8A-4147-A177-3AD203B41FA5}">
                      <a16:colId xmlns:a16="http://schemas.microsoft.com/office/drawing/2014/main" val="3886787746"/>
                    </a:ext>
                  </a:extLst>
                </a:gridCol>
                <a:gridCol w="641540">
                  <a:extLst>
                    <a:ext uri="{9D8B030D-6E8A-4147-A177-3AD203B41FA5}">
                      <a16:colId xmlns:a16="http://schemas.microsoft.com/office/drawing/2014/main" val="1615208885"/>
                    </a:ext>
                  </a:extLst>
                </a:gridCol>
                <a:gridCol w="2989089">
                  <a:extLst>
                    <a:ext uri="{9D8B030D-6E8A-4147-A177-3AD203B41FA5}">
                      <a16:colId xmlns:a16="http://schemas.microsoft.com/office/drawing/2014/main" val="2939424069"/>
                    </a:ext>
                  </a:extLst>
                </a:gridCol>
                <a:gridCol w="2082373">
                  <a:extLst>
                    <a:ext uri="{9D8B030D-6E8A-4147-A177-3AD203B41FA5}">
                      <a16:colId xmlns:a16="http://schemas.microsoft.com/office/drawing/2014/main" val="2575209674"/>
                    </a:ext>
                  </a:extLst>
                </a:gridCol>
                <a:gridCol w="1958726">
                  <a:extLst>
                    <a:ext uri="{9D8B030D-6E8A-4147-A177-3AD203B41FA5}">
                      <a16:colId xmlns:a16="http://schemas.microsoft.com/office/drawing/2014/main" val="4262794956"/>
                    </a:ext>
                  </a:extLst>
                </a:gridCol>
                <a:gridCol w="715317">
                  <a:extLst>
                    <a:ext uri="{9D8B030D-6E8A-4147-A177-3AD203B41FA5}">
                      <a16:colId xmlns:a16="http://schemas.microsoft.com/office/drawing/2014/main" val="1738064881"/>
                    </a:ext>
                  </a:extLst>
                </a:gridCol>
              </a:tblGrid>
              <a:tr h="338652">
                <a:tc>
                  <a:txBody>
                    <a:bodyPr/>
                    <a:lstStyle/>
                    <a:p>
                      <a:pPr algn="ctr"/>
                      <a:r>
                        <a:rPr lang="en-GB" sz="700" dirty="0">
                          <a:solidFill>
                            <a:schemeClr val="accent5"/>
                          </a:solidFill>
                        </a:rPr>
                        <a:t>RTC</a:t>
                      </a:r>
                    </a:p>
                  </a:txBody>
                  <a:tcPr marL="36000" marR="36000" marT="36000" marB="36000" anchor="ctr">
                    <a:lnL w="6350" cap="flat" cmpd="sng" algn="ctr">
                      <a:solidFill>
                        <a:schemeClr val="accent1"/>
                      </a:solidFill>
                      <a:prstDash val="solid"/>
                      <a:round/>
                      <a:headEnd type="none" w="med" len="med"/>
                      <a:tailEnd type="none" w="med" len="med"/>
                    </a:lnL>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RAG</a:t>
                      </a:r>
                    </a:p>
                  </a:txBody>
                  <a:tcPr marL="36000" marR="36000" marT="36000" marB="36000" vert="vert270" anchor="ctr">
                    <a:lnT w="6350" cap="flat" cmpd="sng" algn="ctr">
                      <a:solidFill>
                        <a:schemeClr val="accent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a:solidFill>
                            <a:schemeClr val="accent5"/>
                          </a:solidFill>
                        </a:rPr>
                        <a:t>Workstream</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u="none">
                          <a:solidFill>
                            <a:schemeClr val="accent5"/>
                          </a:solidFill>
                        </a:rPr>
                        <a:t>Description</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Mitigation Strategy</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Latest Update</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dirty="0">
                          <a:solidFill>
                            <a:schemeClr val="accent5"/>
                          </a:solidFill>
                        </a:rPr>
                        <a:t>Resolution</a:t>
                      </a:r>
                    </a:p>
                    <a:p>
                      <a:pPr algn="ctr"/>
                      <a:r>
                        <a:rPr lang="en-GB" sz="700" dirty="0">
                          <a:solidFill>
                            <a:schemeClr val="accent5"/>
                          </a:solidFill>
                        </a:rPr>
                        <a:t>Date</a:t>
                      </a:r>
                    </a:p>
                  </a:txBody>
                  <a:tcPr marL="36000" marR="36000" marT="36000" marB="36000" anchor="ctr">
                    <a:lnT w="635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25805408"/>
                  </a:ext>
                </a:extLst>
              </a:tr>
              <a:tr h="705358">
                <a:tc>
                  <a:txBody>
                    <a:bodyPr/>
                    <a:lstStyle/>
                    <a:p>
                      <a:pPr marL="0" algn="ctr" defTabSz="914378" rtl="0" eaLnBrk="1" fontAlgn="ctr" latinLnBrk="0" hangingPunct="1"/>
                      <a:r>
                        <a:rPr lang="en-GB" sz="650" b="1" i="0" u="none" strike="noStrike" kern="1200" dirty="0">
                          <a:solidFill>
                            <a:schemeClr val="tx1"/>
                          </a:solidFill>
                          <a:effectLst/>
                          <a:latin typeface="+mj-lt"/>
                          <a:ea typeface="+mn-ea"/>
                          <a:cs typeface="+mn-cs"/>
                        </a:rPr>
                        <a:t>65426</a:t>
                      </a:r>
                    </a:p>
                  </a:txBody>
                  <a:tcPr marL="6350" marR="6350" marT="635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a:endParaRPr lang="en-GB" sz="650" dirty="0">
                        <a:solidFill>
                          <a:schemeClr val="tx1"/>
                        </a:solidFill>
                        <a:latin typeface="+mj-lt"/>
                      </a:endParaRPr>
                    </a:p>
                  </a:txBody>
                  <a:tcPr marL="36000" marR="36000" marT="36000" marB="36000" anchor="ctr">
                    <a:solidFill>
                      <a:srgbClr val="FF0000"/>
                    </a:solidFill>
                  </a:tcPr>
                </a:tc>
                <a:tc>
                  <a:txBody>
                    <a:bodyPr/>
                    <a:lstStyle/>
                    <a:p>
                      <a:pPr marL="0" marR="0" lvl="0" indent="0" algn="ctr" defTabSz="914378" rtl="0" eaLnBrk="1" fontAlgn="b" latinLnBrk="0" hangingPunct="1">
                        <a:lnSpc>
                          <a:spcPct val="100000"/>
                        </a:lnSpc>
                        <a:spcBef>
                          <a:spcPts val="0"/>
                        </a:spcBef>
                        <a:spcAft>
                          <a:spcPts val="0"/>
                        </a:spcAft>
                        <a:buClrTx/>
                        <a:buSzTx/>
                        <a:buFontTx/>
                        <a:buNone/>
                        <a:tabLst/>
                        <a:defRPr/>
                      </a:pPr>
                      <a:r>
                        <a:rPr lang="en-GB" sz="650" b="0" i="0" u="none" strike="noStrike" dirty="0">
                          <a:solidFill>
                            <a:schemeClr val="tx1"/>
                          </a:solidFill>
                          <a:effectLst/>
                          <a:latin typeface="+mj-lt"/>
                        </a:rPr>
                        <a:t>Transition &amp; Cutover</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a risk that the Go Live assumption day of Monday may get changed because various variables (factors) are being looked at by OFGEM leading to rework on Transition plan and related activities.</a:t>
                      </a:r>
                    </a:p>
                  </a:txBody>
                  <a:tcPr marL="0" marR="0" marT="0" marB="0" anchor="ctr">
                    <a:solidFill>
                      <a:srgbClr val="E8EAF1"/>
                    </a:solidFill>
                  </a:tcPr>
                </a:tc>
                <a:tc>
                  <a:txBody>
                    <a:bodyPr/>
                    <a:lstStyle/>
                    <a:p>
                      <a:pPr marL="0" marR="0" lvl="0" indent="0" algn="l" defTabSz="914378" rtl="0" eaLnBrk="1" fontAlgn="ctr" latinLnBrk="0" hangingPunct="1">
                        <a:lnSpc>
                          <a:spcPct val="100000"/>
                        </a:lnSpc>
                        <a:spcBef>
                          <a:spcPts val="0"/>
                        </a:spcBef>
                        <a:spcAft>
                          <a:spcPts val="0"/>
                        </a:spcAft>
                        <a:buClrTx/>
                        <a:buSzTx/>
                        <a:buFontTx/>
                        <a:buNone/>
                        <a:tabLst/>
                        <a:defRPr/>
                      </a:pPr>
                      <a:r>
                        <a:rPr lang="en-US" sz="650" b="0" i="0" u="none" strike="noStrike" kern="1200" dirty="0">
                          <a:solidFill>
                            <a:schemeClr val="tx1"/>
                          </a:solidFill>
                          <a:effectLst/>
                          <a:latin typeface="+mj-lt"/>
                          <a:ea typeface="+mn-ea"/>
                          <a:cs typeface="+mn-cs"/>
                        </a:rPr>
                        <a:t>The Go-live principles have been approved at Delivery Group. Xoserve's concerns have been logged with Ofgem</a:t>
                      </a:r>
                    </a:p>
                  </a:txBody>
                  <a:tcPr marL="0" marR="0" marT="0" marB="0" anchor="ctr">
                    <a:solidFill>
                      <a:srgbClr val="E8EAF1"/>
                    </a:solidFill>
                  </a:tcPr>
                </a:tc>
                <a:tc>
                  <a:txBody>
                    <a:bodyPr/>
                    <a:lstStyle/>
                    <a:p>
                      <a:r>
                        <a:rPr lang="en-US" sz="650" b="0" i="0" u="none" strike="noStrike" kern="1200" dirty="0">
                          <a:solidFill>
                            <a:schemeClr val="tx1"/>
                          </a:solidFill>
                          <a:effectLst/>
                          <a:latin typeface="+mj-lt"/>
                          <a:ea typeface="+mn-ea"/>
                          <a:cs typeface="+mn-cs"/>
                        </a:rPr>
                        <a:t>Impact of non-Monday Go-live on Xoserve's Transition testing has been fed back to Ofgem. Internal contingency planning is underway</a:t>
                      </a: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30/09//21</a:t>
                      </a:r>
                    </a:p>
                  </a:txBody>
                  <a:tcPr marL="0" marR="0" marT="0" marB="0" anchor="ctr">
                    <a:solidFill>
                      <a:srgbClr val="E8EAF1"/>
                    </a:solidFill>
                  </a:tcPr>
                </a:tc>
                <a:extLst>
                  <a:ext uri="{0D108BD9-81ED-4DB2-BD59-A6C34878D82A}">
                    <a16:rowId xmlns:a16="http://schemas.microsoft.com/office/drawing/2014/main" val="2665495711"/>
                  </a:ext>
                </a:extLst>
              </a:tr>
              <a:tr h="938872">
                <a:tc>
                  <a:txBody>
                    <a:bodyPr/>
                    <a:lstStyle/>
                    <a:p>
                      <a:pPr algn="ctr" fontAlgn="ctr"/>
                      <a:r>
                        <a:rPr lang="en-GB" sz="650" b="1" i="0" u="none" strike="noStrike" dirty="0">
                          <a:solidFill>
                            <a:schemeClr val="tx1"/>
                          </a:solidFill>
                          <a:effectLst/>
                          <a:latin typeface="+mj-lt"/>
                        </a:rPr>
                        <a:t>55513</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a:endParaRPr lang="en-GB" sz="650" dirty="0">
                        <a:solidFill>
                          <a:schemeClr val="tx1"/>
                        </a:solidFill>
                        <a:latin typeface="+mj-lt"/>
                      </a:endParaRPr>
                    </a:p>
                  </a:txBody>
                  <a:tcPr marL="36000" marR="36000" marT="36000" marB="36000" anchor="ctr">
                    <a:solidFill>
                      <a:srgbClr val="FFC000"/>
                    </a:solidFill>
                  </a:tcPr>
                </a:tc>
                <a:tc>
                  <a:txBody>
                    <a:bodyPr/>
                    <a:lstStyle/>
                    <a:p>
                      <a:pPr algn="ctr" fontAlgn="b"/>
                      <a:r>
                        <a:rPr lang="en-GB" sz="650" b="0" i="0" u="none" strike="noStrike" dirty="0">
                          <a:solidFill>
                            <a:schemeClr val="tx1"/>
                          </a:solidFill>
                          <a:effectLst/>
                          <a:latin typeface="+mj-lt"/>
                        </a:rPr>
                        <a:t>Programme</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a risk that in the </a:t>
                      </a:r>
                      <a:r>
                        <a:rPr lang="en-US" sz="650" b="0" i="0" u="none" strike="noStrike" dirty="0" err="1">
                          <a:solidFill>
                            <a:schemeClr val="tx1"/>
                          </a:solidFill>
                          <a:effectLst/>
                          <a:latin typeface="+mj-lt"/>
                        </a:rPr>
                        <a:t>Programme</a:t>
                      </a:r>
                      <a:r>
                        <a:rPr lang="en-US" sz="650" b="0" i="0" u="none" strike="noStrike" dirty="0">
                          <a:solidFill>
                            <a:schemeClr val="tx1"/>
                          </a:solidFill>
                          <a:effectLst/>
                          <a:latin typeface="+mj-lt"/>
                        </a:rPr>
                        <a:t> participants might interpret business rules differently because business rules underpinning the CSS Interfaces have not been published alongside the interface document as well as discrepancies between business rules defined within REC and captured in ABACUS. Leading to significant process mismatches at a later stage (i.e. SIT, UEPT) and potential rework and timeline slippages.</a:t>
                      </a:r>
                    </a:p>
                  </a:txBody>
                  <a:tcPr marL="0" marR="0" marT="0" marB="0" anchor="ctr">
                    <a:solidFill>
                      <a:srgbClr val="E8EAF1"/>
                    </a:solidFill>
                  </a:tcPr>
                </a:tc>
                <a:tc>
                  <a:txBody>
                    <a:bodyPr/>
                    <a:lstStyle/>
                    <a:p>
                      <a:pPr algn="l" fontAlgn="ctr"/>
                      <a:r>
                        <a:rPr lang="en-US" sz="650" b="0" i="0" u="none" strike="noStrike" dirty="0">
                          <a:solidFill>
                            <a:schemeClr val="tx1"/>
                          </a:solidFill>
                          <a:effectLst/>
                          <a:latin typeface="+mj-lt"/>
                        </a:rPr>
                        <a:t>Xoserve to publish design assumptions as part of the RAID reporting to the SI to ensure visibility of Xoserve design assumptions around business rules and processes.</a:t>
                      </a:r>
                    </a:p>
                  </a:txBody>
                  <a:tcPr marL="0" marR="0" marT="0" marB="0" anchor="ctr">
                    <a:solidFill>
                      <a:srgbClr val="E8EAF1"/>
                    </a:solidFill>
                  </a:tcPr>
                </a:tc>
                <a:tc>
                  <a:txBody>
                    <a:bodyPr/>
                    <a:lstStyle/>
                    <a:p>
                      <a:r>
                        <a:rPr lang="en-US" sz="650" b="0" i="0" u="none" strike="noStrike" kern="1200" dirty="0">
                          <a:solidFill>
                            <a:schemeClr val="tx1"/>
                          </a:solidFill>
                          <a:effectLst/>
                          <a:latin typeface="+mj-lt"/>
                          <a:ea typeface="+mn-ea"/>
                          <a:cs typeface="+mn-cs"/>
                        </a:rPr>
                        <a:t>Continues to be monitored until E2E is complete</a:t>
                      </a:r>
                      <a:endParaRPr lang="en-GB" sz="650" b="0" i="0" u="none" strike="noStrike" kern="1200" dirty="0">
                        <a:solidFill>
                          <a:schemeClr val="tx1"/>
                        </a:solidFill>
                        <a:effectLst/>
                        <a:latin typeface="+mj-lt"/>
                        <a:ea typeface="+mn-ea"/>
                        <a:cs typeface="+mn-cs"/>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30/11//21</a:t>
                      </a:r>
                    </a:p>
                  </a:txBody>
                  <a:tcPr marL="0" marR="0" marT="0" marB="0" anchor="ctr">
                    <a:solidFill>
                      <a:srgbClr val="E8EAF1"/>
                    </a:solidFill>
                  </a:tcPr>
                </a:tc>
                <a:extLst>
                  <a:ext uri="{0D108BD9-81ED-4DB2-BD59-A6C34878D82A}">
                    <a16:rowId xmlns:a16="http://schemas.microsoft.com/office/drawing/2014/main" val="3293725042"/>
                  </a:ext>
                </a:extLst>
              </a:tr>
              <a:tr h="938872">
                <a:tc>
                  <a:txBody>
                    <a:bodyPr/>
                    <a:lstStyle/>
                    <a:p>
                      <a:pPr algn="ctr" fontAlgn="ctr"/>
                      <a:r>
                        <a:rPr lang="en-GB" sz="650" b="1" i="0" u="none" strike="noStrike" dirty="0">
                          <a:solidFill>
                            <a:schemeClr val="tx1"/>
                          </a:solidFill>
                          <a:effectLst/>
                          <a:latin typeface="+mj-lt"/>
                        </a:rPr>
                        <a:t>65156</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a:endParaRPr lang="en-GB" sz="650" dirty="0">
                        <a:solidFill>
                          <a:schemeClr val="tx1"/>
                        </a:solidFill>
                        <a:latin typeface="+mj-lt"/>
                      </a:endParaRPr>
                    </a:p>
                  </a:txBody>
                  <a:tcPr marL="36000" marR="36000" marT="36000" marB="36000" anchor="ctr">
                    <a:solidFill>
                      <a:srgbClr val="FFC0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650" b="0" i="0" u="none" strike="noStrike" dirty="0">
                          <a:solidFill>
                            <a:schemeClr val="tx1"/>
                          </a:solidFill>
                          <a:effectLst/>
                          <a:latin typeface="+mj-lt"/>
                          <a:ea typeface="+mn-ea"/>
                          <a:cs typeface="+mn-cs"/>
                        </a:rPr>
                        <a:t>Transition &amp; Cutover</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risk that the change freeze scope could impact Transition because the scope of </a:t>
                      </a:r>
                      <a:r>
                        <a:rPr lang="en-US" sz="650" b="0" i="0" u="none" strike="noStrike" dirty="0" err="1">
                          <a:solidFill>
                            <a:schemeClr val="tx1"/>
                          </a:solidFill>
                          <a:effectLst/>
                          <a:latin typeface="+mj-lt"/>
                        </a:rPr>
                        <a:t>Programme</a:t>
                      </a:r>
                      <a:r>
                        <a:rPr lang="en-US" sz="650" b="0" i="0" u="none" strike="noStrike" dirty="0">
                          <a:solidFill>
                            <a:schemeClr val="tx1"/>
                          </a:solidFill>
                          <a:effectLst/>
                          <a:latin typeface="+mj-lt"/>
                        </a:rPr>
                        <a:t> Change Freeze from 03/01/22 is not clearly defined leading to impacts during actual Transition</a:t>
                      </a:r>
                    </a:p>
                  </a:txBody>
                  <a:tcPr marL="0" marR="0" marT="0" marB="0" anchor="ctr">
                    <a:solidFill>
                      <a:srgbClr val="E8EAF1"/>
                    </a:solidFill>
                  </a:tcPr>
                </a:tc>
                <a:tc>
                  <a:txBody>
                    <a:bodyPr/>
                    <a:lstStyle/>
                    <a:p>
                      <a:pPr algn="l" fontAlgn="ctr"/>
                      <a:r>
                        <a:rPr lang="en-US" sz="650" b="0" i="0" u="none" strike="noStrike" dirty="0">
                          <a:solidFill>
                            <a:schemeClr val="tx1"/>
                          </a:solidFill>
                          <a:effectLst/>
                          <a:latin typeface="+mj-lt"/>
                          <a:ea typeface="+mn-ea"/>
                          <a:cs typeface="+mn-cs"/>
                        </a:rPr>
                        <a:t>Work with the SI to collectively define the scope of Change Freeze</a:t>
                      </a:r>
                    </a:p>
                  </a:txBody>
                  <a:tcPr marL="0" marR="0" marT="0" marB="0" anchor="ctr">
                    <a:solidFill>
                      <a:srgbClr val="E8EAF1"/>
                    </a:solidFill>
                  </a:tcPr>
                </a:tc>
                <a:tc>
                  <a:txBody>
                    <a:bodyPr/>
                    <a:lstStyle/>
                    <a:p>
                      <a:r>
                        <a:rPr lang="en-US" sz="650" dirty="0">
                          <a:solidFill>
                            <a:schemeClr val="tx1"/>
                          </a:solidFill>
                          <a:latin typeface="+mj-lt"/>
                        </a:rPr>
                        <a:t>Internal discussions are ongoing within Ofgem to define the scope of this Change Freeze</a:t>
                      </a:r>
                      <a:endParaRPr lang="en-GB" sz="650" dirty="0">
                        <a:solidFill>
                          <a:schemeClr val="tx1"/>
                        </a:solidFill>
                        <a:latin typeface="+mj-lt"/>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30/09/21</a:t>
                      </a:r>
                    </a:p>
                  </a:txBody>
                  <a:tcPr marL="0" marR="0" marT="0" marB="0" anchor="ctr">
                    <a:solidFill>
                      <a:srgbClr val="E8EAF1"/>
                    </a:solidFill>
                  </a:tcPr>
                </a:tc>
                <a:extLst>
                  <a:ext uri="{0D108BD9-81ED-4DB2-BD59-A6C34878D82A}">
                    <a16:rowId xmlns:a16="http://schemas.microsoft.com/office/drawing/2014/main" val="2054940489"/>
                  </a:ext>
                </a:extLst>
              </a:tr>
            </a:tbl>
          </a:graphicData>
        </a:graphic>
      </p:graphicFrame>
    </p:spTree>
    <p:extLst>
      <p:ext uri="{BB962C8B-B14F-4D97-AF65-F5344CB8AC3E}">
        <p14:creationId xmlns:p14="http://schemas.microsoft.com/office/powerpoint/2010/main" val="2731515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D3C9E-A6DE-4B5B-B917-82EF1BF57F3C}"/>
              </a:ext>
            </a:extLst>
          </p:cNvPr>
          <p:cNvSpPr>
            <a:spLocks noGrp="1"/>
          </p:cNvSpPr>
          <p:nvPr>
            <p:ph type="title"/>
          </p:nvPr>
        </p:nvSpPr>
        <p:spPr/>
        <p:txBody>
          <a:bodyPr/>
          <a:lstStyle/>
          <a:p>
            <a:r>
              <a:rPr lang="en-GB" dirty="0"/>
              <a:t>Key Programme Risks (2/2)</a:t>
            </a:r>
          </a:p>
        </p:txBody>
      </p:sp>
      <p:graphicFrame>
        <p:nvGraphicFramePr>
          <p:cNvPr id="5" name="Table 4">
            <a:extLst>
              <a:ext uri="{FF2B5EF4-FFF2-40B4-BE49-F238E27FC236}">
                <a16:creationId xmlns:a16="http://schemas.microsoft.com/office/drawing/2014/main" id="{984740BE-9D6C-4A7F-8393-947589E0CA6B}"/>
              </a:ext>
            </a:extLst>
          </p:cNvPr>
          <p:cNvGraphicFramePr>
            <a:graphicFrameLocks noGrp="1"/>
          </p:cNvGraphicFramePr>
          <p:nvPr>
            <p:extLst>
              <p:ext uri="{D42A27DB-BD31-4B8C-83A1-F6EECF244321}">
                <p14:modId xmlns:p14="http://schemas.microsoft.com/office/powerpoint/2010/main" val="1468735957"/>
              </p:ext>
            </p:extLst>
          </p:nvPr>
        </p:nvGraphicFramePr>
        <p:xfrm>
          <a:off x="16808" y="714044"/>
          <a:ext cx="9127191" cy="3440683"/>
        </p:xfrm>
        <a:graphic>
          <a:graphicData uri="http://schemas.openxmlformats.org/drawingml/2006/table">
            <a:tbl>
              <a:tblPr firstRow="1" bandRow="1">
                <a:tableStyleId>{5C22544A-7EE6-4342-B048-85BDC9FD1C3A}</a:tableStyleId>
              </a:tblPr>
              <a:tblGrid>
                <a:gridCol w="334418">
                  <a:extLst>
                    <a:ext uri="{9D8B030D-6E8A-4147-A177-3AD203B41FA5}">
                      <a16:colId xmlns:a16="http://schemas.microsoft.com/office/drawing/2014/main" val="4143460512"/>
                    </a:ext>
                  </a:extLst>
                </a:gridCol>
                <a:gridCol w="254317">
                  <a:extLst>
                    <a:ext uri="{9D8B030D-6E8A-4147-A177-3AD203B41FA5}">
                      <a16:colId xmlns:a16="http://schemas.microsoft.com/office/drawing/2014/main" val="3886787746"/>
                    </a:ext>
                  </a:extLst>
                </a:gridCol>
                <a:gridCol w="792951">
                  <a:extLst>
                    <a:ext uri="{9D8B030D-6E8A-4147-A177-3AD203B41FA5}">
                      <a16:colId xmlns:a16="http://schemas.microsoft.com/office/drawing/2014/main" val="1615208885"/>
                    </a:ext>
                  </a:extLst>
                </a:gridCol>
                <a:gridCol w="2989089">
                  <a:extLst>
                    <a:ext uri="{9D8B030D-6E8A-4147-A177-3AD203B41FA5}">
                      <a16:colId xmlns:a16="http://schemas.microsoft.com/office/drawing/2014/main" val="2939424069"/>
                    </a:ext>
                  </a:extLst>
                </a:gridCol>
                <a:gridCol w="2082373">
                  <a:extLst>
                    <a:ext uri="{9D8B030D-6E8A-4147-A177-3AD203B41FA5}">
                      <a16:colId xmlns:a16="http://schemas.microsoft.com/office/drawing/2014/main" val="2575209674"/>
                    </a:ext>
                  </a:extLst>
                </a:gridCol>
                <a:gridCol w="1958726">
                  <a:extLst>
                    <a:ext uri="{9D8B030D-6E8A-4147-A177-3AD203B41FA5}">
                      <a16:colId xmlns:a16="http://schemas.microsoft.com/office/drawing/2014/main" val="4262794956"/>
                    </a:ext>
                  </a:extLst>
                </a:gridCol>
                <a:gridCol w="715317">
                  <a:extLst>
                    <a:ext uri="{9D8B030D-6E8A-4147-A177-3AD203B41FA5}">
                      <a16:colId xmlns:a16="http://schemas.microsoft.com/office/drawing/2014/main" val="1738064881"/>
                    </a:ext>
                  </a:extLst>
                </a:gridCol>
              </a:tblGrid>
              <a:tr h="302097">
                <a:tc>
                  <a:txBody>
                    <a:bodyPr/>
                    <a:lstStyle/>
                    <a:p>
                      <a:pPr algn="ctr"/>
                      <a:r>
                        <a:rPr lang="en-GB" sz="700" dirty="0">
                          <a:solidFill>
                            <a:schemeClr val="tx1"/>
                          </a:solidFill>
                        </a:rPr>
                        <a:t>RTC</a:t>
                      </a:r>
                    </a:p>
                  </a:txBody>
                  <a:tcPr marL="36000" marR="36000" marT="36000" marB="36000" anchor="ctr">
                    <a:lnL w="6350" cap="flat" cmpd="sng" algn="ctr">
                      <a:solidFill>
                        <a:schemeClr val="accent1"/>
                      </a:solidFill>
                      <a:prstDash val="solid"/>
                      <a:round/>
                      <a:headEnd type="none" w="med" len="med"/>
                      <a:tailEnd type="none" w="med" len="med"/>
                    </a:lnL>
                    <a:lnT w="6350" cap="flat" cmpd="sng" algn="ctr">
                      <a:solidFill>
                        <a:schemeClr val="accent1"/>
                      </a:solidFill>
                      <a:prstDash val="solid"/>
                      <a:round/>
                      <a:headEnd type="none" w="med" len="med"/>
                      <a:tailEnd type="none" w="med" len="med"/>
                    </a:lnT>
                  </a:tcPr>
                </a:tc>
                <a:tc>
                  <a:txBody>
                    <a:bodyPr/>
                    <a:lstStyle/>
                    <a:p>
                      <a:pPr algn="ctr"/>
                      <a:r>
                        <a:rPr lang="en-GB" sz="700">
                          <a:solidFill>
                            <a:schemeClr val="tx1"/>
                          </a:solidFill>
                        </a:rPr>
                        <a:t>RAG</a:t>
                      </a:r>
                    </a:p>
                  </a:txBody>
                  <a:tcPr marL="36000" marR="36000" marT="36000" marB="36000" vert="vert270" anchor="ctr">
                    <a:lnT w="6350" cap="flat" cmpd="sng" algn="ctr">
                      <a:solidFill>
                        <a:schemeClr val="accent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a:solidFill>
                            <a:schemeClr val="tx1"/>
                          </a:solidFill>
                        </a:rPr>
                        <a:t>Workstream</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u="none">
                          <a:solidFill>
                            <a:schemeClr val="tx1"/>
                          </a:solidFill>
                        </a:rPr>
                        <a:t>Description</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a:solidFill>
                            <a:schemeClr val="tx1"/>
                          </a:solidFill>
                        </a:rPr>
                        <a:t>Mitigation Strategy</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a:solidFill>
                            <a:schemeClr val="tx1"/>
                          </a:solidFill>
                        </a:rPr>
                        <a:t>Latest Update</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dirty="0">
                          <a:solidFill>
                            <a:schemeClr val="tx1"/>
                          </a:solidFill>
                        </a:rPr>
                        <a:t>Resolution</a:t>
                      </a:r>
                    </a:p>
                    <a:p>
                      <a:pPr algn="ctr"/>
                      <a:r>
                        <a:rPr lang="en-GB" sz="700" dirty="0">
                          <a:solidFill>
                            <a:schemeClr val="tx1"/>
                          </a:solidFill>
                        </a:rPr>
                        <a:t>Date</a:t>
                      </a:r>
                    </a:p>
                  </a:txBody>
                  <a:tcPr marL="36000" marR="36000" marT="36000" marB="36000" anchor="ctr">
                    <a:lnT w="635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25805408"/>
                  </a:ext>
                </a:extLst>
              </a:tr>
              <a:tr h="629221">
                <a:tc>
                  <a:txBody>
                    <a:bodyPr/>
                    <a:lstStyle/>
                    <a:p>
                      <a:pPr marL="0" algn="ctr" defTabSz="914378" rtl="0" eaLnBrk="1" fontAlgn="ctr" latinLnBrk="0" hangingPunct="1"/>
                      <a:r>
                        <a:rPr lang="en-GB" sz="650" b="1" i="0" u="none" strike="noStrike" kern="1200" dirty="0">
                          <a:solidFill>
                            <a:schemeClr val="tx1"/>
                          </a:solidFill>
                          <a:effectLst/>
                          <a:latin typeface="+mj-lt"/>
                          <a:ea typeface="+mn-ea"/>
                          <a:cs typeface="+mn-cs"/>
                        </a:rPr>
                        <a:t>64171</a:t>
                      </a:r>
                    </a:p>
                  </a:txBody>
                  <a:tcPr marL="6350" marR="6350" marT="635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a:endParaRPr lang="en-GB" sz="650" dirty="0">
                        <a:solidFill>
                          <a:schemeClr val="tx1"/>
                        </a:solidFill>
                        <a:latin typeface="+mj-lt"/>
                      </a:endParaRPr>
                    </a:p>
                  </a:txBody>
                  <a:tcPr marL="36000" marR="36000" marT="36000" marB="36000" anchor="ctr">
                    <a:solidFill>
                      <a:srgbClr val="FFC000"/>
                    </a:solidFill>
                  </a:tcPr>
                </a:tc>
                <a:tc>
                  <a:txBody>
                    <a:bodyPr/>
                    <a:lstStyle/>
                    <a:p>
                      <a:pPr marL="0" marR="0" lvl="0" indent="0" algn="ctr" defTabSz="914378" rtl="0" eaLnBrk="1" fontAlgn="b" latinLnBrk="0" hangingPunct="1">
                        <a:lnSpc>
                          <a:spcPct val="100000"/>
                        </a:lnSpc>
                        <a:spcBef>
                          <a:spcPts val="0"/>
                        </a:spcBef>
                        <a:spcAft>
                          <a:spcPts val="0"/>
                        </a:spcAft>
                        <a:buClrTx/>
                        <a:buSzTx/>
                        <a:buFontTx/>
                        <a:buNone/>
                        <a:tabLst/>
                        <a:defRPr/>
                      </a:pPr>
                      <a:r>
                        <a:rPr lang="en-GB" sz="650" b="0" i="0" u="none" strike="noStrike" kern="1200" dirty="0">
                          <a:solidFill>
                            <a:schemeClr val="tx1"/>
                          </a:solidFill>
                          <a:effectLst/>
                          <a:latin typeface="+mj-lt"/>
                          <a:ea typeface="+mn-ea"/>
                          <a:cs typeface="+mn-cs"/>
                        </a:rPr>
                        <a:t>Transition and Cutover</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a risk that the </a:t>
                      </a:r>
                      <a:r>
                        <a:rPr lang="en-US" sz="650" b="0" i="0" u="none" strike="noStrike" dirty="0" err="1">
                          <a:solidFill>
                            <a:schemeClr val="tx1"/>
                          </a:solidFill>
                          <a:effectLst/>
                          <a:latin typeface="+mj-lt"/>
                        </a:rPr>
                        <a:t>SoLR</a:t>
                      </a:r>
                      <a:r>
                        <a:rPr lang="en-US" sz="650" b="0" i="0" u="none" strike="noStrike" dirty="0">
                          <a:solidFill>
                            <a:schemeClr val="tx1"/>
                          </a:solidFill>
                          <a:effectLst/>
                          <a:latin typeface="+mj-lt"/>
                        </a:rPr>
                        <a:t> process might kick off during the transition period because of a supplier going out of business at that time leading to Landmark needing to cater to additional volumes and also the potential for additional requirements for PUIs to undertake to ensure Transition timelines are maintained</a:t>
                      </a:r>
                    </a:p>
                  </a:txBody>
                  <a:tcPr marL="0" marR="0" marT="0" marB="0" anchor="ctr">
                    <a:solidFill>
                      <a:srgbClr val="E8EAF1"/>
                    </a:solidFill>
                  </a:tcPr>
                </a:tc>
                <a:tc>
                  <a:txBody>
                    <a:bodyPr/>
                    <a:lstStyle/>
                    <a:p>
                      <a:pPr algn="l" fontAlgn="ctr"/>
                      <a:r>
                        <a:rPr lang="en-US" sz="650" b="0" i="0" u="none" strike="noStrike" dirty="0">
                          <a:solidFill>
                            <a:schemeClr val="tx1"/>
                          </a:solidFill>
                          <a:effectLst/>
                          <a:latin typeface="+mj-lt"/>
                        </a:rPr>
                        <a:t>Raise the risk with Ofgem and SI to understand what non-functional considerations have been applied to enable Landmark to manage the increased volumes</a:t>
                      </a:r>
                    </a:p>
                    <a:p>
                      <a:pPr algn="l" fontAlgn="ctr"/>
                      <a:r>
                        <a:rPr lang="en-US" sz="650" b="0" i="0" u="none" strike="noStrike" dirty="0">
                          <a:solidFill>
                            <a:schemeClr val="tx1"/>
                          </a:solidFill>
                          <a:effectLst/>
                          <a:latin typeface="+mj-lt"/>
                        </a:rPr>
                        <a:t>Raise with the SI to include a transition test scenario if relevant to mitigate this possibility</a:t>
                      </a:r>
                    </a:p>
                  </a:txBody>
                  <a:tcPr marL="0" marR="0" marT="0" marB="0" anchor="ctr">
                    <a:solidFill>
                      <a:srgbClr val="E8EAF1"/>
                    </a:solidFill>
                  </a:tcPr>
                </a:tc>
                <a:tc>
                  <a:txBody>
                    <a:bodyPr/>
                    <a:lstStyle/>
                    <a:p>
                      <a:r>
                        <a:rPr lang="en-US" sz="650" b="0" i="0" u="none" strike="noStrike" kern="1200" dirty="0">
                          <a:solidFill>
                            <a:schemeClr val="tx1"/>
                          </a:solidFill>
                          <a:effectLst/>
                          <a:latin typeface="+mj-lt"/>
                          <a:ea typeface="+mn-ea"/>
                          <a:cs typeface="+mn-cs"/>
                        </a:rPr>
                        <a:t>There is a potential that </a:t>
                      </a:r>
                      <a:r>
                        <a:rPr lang="en-US" sz="650" b="0" i="0" u="none" strike="noStrike" kern="1200" dirty="0" err="1">
                          <a:solidFill>
                            <a:schemeClr val="tx1"/>
                          </a:solidFill>
                          <a:effectLst/>
                          <a:latin typeface="+mj-lt"/>
                          <a:ea typeface="+mn-ea"/>
                          <a:cs typeface="+mn-cs"/>
                        </a:rPr>
                        <a:t>SoLR</a:t>
                      </a:r>
                      <a:r>
                        <a:rPr lang="en-US" sz="650" b="0" i="0" u="none" strike="noStrike" kern="1200" dirty="0">
                          <a:solidFill>
                            <a:schemeClr val="tx1"/>
                          </a:solidFill>
                          <a:effectLst/>
                          <a:latin typeface="+mj-lt"/>
                          <a:ea typeface="+mn-ea"/>
                          <a:cs typeface="+mn-cs"/>
                        </a:rPr>
                        <a:t> related implications during Transition may be considered for Transition Testing. Currently expected to be discussed in September. Dates have been aligned accordingly</a:t>
                      </a:r>
                      <a:endParaRPr lang="en-GB" sz="650" b="0" i="0" u="none" strike="noStrike" kern="1200" dirty="0">
                        <a:solidFill>
                          <a:schemeClr val="tx1"/>
                        </a:solidFill>
                        <a:effectLst/>
                        <a:latin typeface="+mj-lt"/>
                        <a:ea typeface="+mn-ea"/>
                        <a:cs typeface="+mn-cs"/>
                      </a:endParaRPr>
                    </a:p>
                  </a:txBody>
                  <a:tcPr marL="36000" marR="36000" marT="36000" marB="36000" anchor="ctr">
                    <a:solidFill>
                      <a:srgbClr val="E8EAF1"/>
                    </a:solidFill>
                  </a:tcPr>
                </a:tc>
                <a:tc>
                  <a:txBody>
                    <a:bodyPr/>
                    <a:lstStyle/>
                    <a:p>
                      <a:pPr algn="ctr" fontAlgn="ctr"/>
                      <a:r>
                        <a:rPr lang="en-GB" sz="650" b="0" i="0" u="none" strike="noStrike" kern="1200" dirty="0">
                          <a:solidFill>
                            <a:schemeClr val="tx1"/>
                          </a:solidFill>
                          <a:effectLst/>
                          <a:latin typeface="+mj-lt"/>
                          <a:ea typeface="+mn-ea"/>
                          <a:cs typeface="+mn-cs"/>
                        </a:rPr>
                        <a:t>30/09/21</a:t>
                      </a:r>
                    </a:p>
                  </a:txBody>
                  <a:tcPr marL="0" marR="0" marT="0" marB="0" anchor="ctr">
                    <a:solidFill>
                      <a:srgbClr val="E8EAF1"/>
                    </a:solidFill>
                  </a:tcPr>
                </a:tc>
                <a:extLst>
                  <a:ext uri="{0D108BD9-81ED-4DB2-BD59-A6C34878D82A}">
                    <a16:rowId xmlns:a16="http://schemas.microsoft.com/office/drawing/2014/main" val="2191989643"/>
                  </a:ext>
                </a:extLst>
              </a:tr>
              <a:tr h="837529">
                <a:tc>
                  <a:txBody>
                    <a:bodyPr/>
                    <a:lstStyle/>
                    <a:p>
                      <a:pPr algn="ctr" fontAlgn="ctr"/>
                      <a:r>
                        <a:rPr lang="en-GB" sz="650" b="1" i="0" u="none" strike="noStrike" dirty="0">
                          <a:solidFill>
                            <a:schemeClr val="tx1"/>
                          </a:solidFill>
                          <a:effectLst/>
                          <a:latin typeface="+mj-lt"/>
                        </a:rPr>
                        <a:t>65122</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fontAlgn="b"/>
                      <a:endParaRPr lang="en-GB" sz="650" b="0" i="0" u="none" strike="noStrike" kern="1200" dirty="0">
                        <a:solidFill>
                          <a:schemeClr val="tx1"/>
                        </a:solidFill>
                        <a:effectLst/>
                        <a:latin typeface="+mj-lt"/>
                        <a:ea typeface="+mn-ea"/>
                        <a:cs typeface="+mn-cs"/>
                      </a:endParaRPr>
                    </a:p>
                  </a:txBody>
                  <a:tcPr marL="6350" marR="6350" marT="6350" marB="0" anchor="ctr">
                    <a:solidFill>
                      <a:srgbClr val="FFC0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650" b="0" i="0" u="none" strike="noStrike" kern="1200" dirty="0">
                          <a:solidFill>
                            <a:schemeClr val="tx1"/>
                          </a:solidFill>
                          <a:effectLst/>
                          <a:latin typeface="+mj-lt"/>
                          <a:ea typeface="+mn-ea"/>
                          <a:cs typeface="+mn-cs"/>
                        </a:rPr>
                        <a:t>Transition and Cutover</a:t>
                      </a:r>
                    </a:p>
                    <a:p>
                      <a:pPr algn="ctr" fontAlgn="b"/>
                      <a:endParaRPr lang="en-GB" sz="650" b="0" i="0" u="none" strike="noStrike" kern="1200" dirty="0">
                        <a:solidFill>
                          <a:schemeClr val="tx1"/>
                        </a:solidFill>
                        <a:effectLst/>
                        <a:latin typeface="+mj-lt"/>
                        <a:ea typeface="+mn-ea"/>
                        <a:cs typeface="+mn-cs"/>
                      </a:endParaRP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risk that additional Transitional changes could change scope of Transition because more changes are identified as Transition planning continues at the Central </a:t>
                      </a:r>
                      <a:r>
                        <a:rPr lang="en-US" sz="650" b="0" i="0" u="none" strike="noStrike" dirty="0" err="1">
                          <a:solidFill>
                            <a:schemeClr val="tx1"/>
                          </a:solidFill>
                          <a:effectLst/>
                          <a:latin typeface="+mj-lt"/>
                        </a:rPr>
                        <a:t>programme</a:t>
                      </a:r>
                      <a:r>
                        <a:rPr lang="en-US" sz="650" b="0" i="0" u="none" strike="noStrike" dirty="0">
                          <a:solidFill>
                            <a:schemeClr val="tx1"/>
                          </a:solidFill>
                          <a:effectLst/>
                          <a:latin typeface="+mj-lt"/>
                        </a:rPr>
                        <a:t> level leading to changes to the Transition plan and </a:t>
                      </a:r>
                      <a:r>
                        <a:rPr lang="en-US" sz="650" b="0" i="0" u="none" strike="noStrike" dirty="0" err="1">
                          <a:solidFill>
                            <a:schemeClr val="tx1"/>
                          </a:solidFill>
                          <a:effectLst/>
                          <a:latin typeface="+mj-lt"/>
                        </a:rPr>
                        <a:t>Xoserve</a:t>
                      </a:r>
                      <a:r>
                        <a:rPr lang="en-US" sz="650" b="0" i="0" u="none" strike="noStrike" dirty="0">
                          <a:solidFill>
                            <a:schemeClr val="tx1"/>
                          </a:solidFill>
                          <a:effectLst/>
                          <a:latin typeface="+mj-lt"/>
                        </a:rPr>
                        <a:t> planned activities.</a:t>
                      </a:r>
                    </a:p>
                  </a:txBody>
                  <a:tcPr marL="0" marR="0" marT="0" marB="0" anchor="ctr">
                    <a:solidFill>
                      <a:srgbClr val="E8EAF1"/>
                    </a:solidFill>
                  </a:tcPr>
                </a:tc>
                <a:tc>
                  <a:txBody>
                    <a:bodyPr/>
                    <a:lstStyle/>
                    <a:p>
                      <a:pPr algn="l" fontAlgn="ctr"/>
                      <a:r>
                        <a:rPr lang="en-US" sz="650" b="0" i="0" u="none" strike="noStrike" kern="1200" dirty="0" err="1">
                          <a:solidFill>
                            <a:schemeClr val="tx1"/>
                          </a:solidFill>
                          <a:effectLst/>
                          <a:latin typeface="+mj-lt"/>
                          <a:ea typeface="+mn-ea"/>
                          <a:cs typeface="+mn-cs"/>
                        </a:rPr>
                        <a:t>Xoserve</a:t>
                      </a:r>
                      <a:r>
                        <a:rPr lang="en-US" sz="650" b="0" i="0" u="none" strike="noStrike" kern="1200" dirty="0">
                          <a:solidFill>
                            <a:schemeClr val="tx1"/>
                          </a:solidFill>
                          <a:effectLst/>
                          <a:latin typeface="+mj-lt"/>
                          <a:ea typeface="+mn-ea"/>
                          <a:cs typeface="+mn-cs"/>
                        </a:rPr>
                        <a:t> are actively involved in all </a:t>
                      </a:r>
                      <a:r>
                        <a:rPr lang="en-US" sz="650" b="0" i="0" u="none" strike="noStrike" kern="1200" dirty="0" err="1">
                          <a:solidFill>
                            <a:schemeClr val="tx1"/>
                          </a:solidFill>
                          <a:effectLst/>
                          <a:latin typeface="+mj-lt"/>
                          <a:ea typeface="+mn-ea"/>
                          <a:cs typeface="+mn-cs"/>
                        </a:rPr>
                        <a:t>programme</a:t>
                      </a:r>
                      <a:r>
                        <a:rPr lang="en-US" sz="650" b="0" i="0" u="none" strike="noStrike" kern="1200" dirty="0">
                          <a:solidFill>
                            <a:schemeClr val="tx1"/>
                          </a:solidFill>
                          <a:effectLst/>
                          <a:latin typeface="+mj-lt"/>
                          <a:ea typeface="+mn-ea"/>
                          <a:cs typeface="+mn-cs"/>
                        </a:rPr>
                        <a:t> work groups to monitor and mitigate this risk.</a:t>
                      </a:r>
                    </a:p>
                  </a:txBody>
                  <a:tcPr marL="0" marR="0" marT="0" marB="0" anchor="ctr">
                    <a:solidFill>
                      <a:srgbClr val="E8EAF1"/>
                    </a:solidFill>
                  </a:tcPr>
                </a:tc>
                <a:tc>
                  <a:txBody>
                    <a:bodyPr/>
                    <a:lstStyle/>
                    <a:p>
                      <a:pPr algn="l" rtl="0" fontAlgn="ctr"/>
                      <a:r>
                        <a:rPr lang="en-US" sz="650" b="0" i="0" u="none" strike="noStrike" dirty="0">
                          <a:solidFill>
                            <a:schemeClr val="tx1"/>
                          </a:solidFill>
                          <a:effectLst/>
                          <a:latin typeface="+mj-lt"/>
                        </a:rPr>
                        <a:t>The impact of CR-D059 on </a:t>
                      </a:r>
                      <a:r>
                        <a:rPr lang="en-US" sz="650" b="0" i="0" u="none" strike="noStrike" dirty="0" err="1">
                          <a:solidFill>
                            <a:schemeClr val="tx1"/>
                          </a:solidFill>
                          <a:effectLst/>
                          <a:latin typeface="+mj-lt"/>
                        </a:rPr>
                        <a:t>Transiitin</a:t>
                      </a:r>
                      <a:r>
                        <a:rPr lang="en-US" sz="650" b="0" i="0" u="none" strike="noStrike" dirty="0">
                          <a:solidFill>
                            <a:schemeClr val="tx1"/>
                          </a:solidFill>
                          <a:effectLst/>
                          <a:latin typeface="+mj-lt"/>
                        </a:rPr>
                        <a:t>  is being assessed </a:t>
                      </a:r>
                      <a:endParaRPr lang="en-GB" sz="650" b="0" i="0" u="none" strike="noStrike" dirty="0">
                        <a:solidFill>
                          <a:schemeClr val="tx1"/>
                        </a:solidFill>
                        <a:effectLst/>
                        <a:latin typeface="+mj-lt"/>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30/09/21</a:t>
                      </a:r>
                    </a:p>
                  </a:txBody>
                  <a:tcPr marL="0" marR="0" marT="0" marB="0" anchor="ctr">
                    <a:solidFill>
                      <a:srgbClr val="E8EAF1"/>
                    </a:solidFill>
                  </a:tcPr>
                </a:tc>
                <a:extLst>
                  <a:ext uri="{0D108BD9-81ED-4DB2-BD59-A6C34878D82A}">
                    <a16:rowId xmlns:a16="http://schemas.microsoft.com/office/drawing/2014/main" val="3293725042"/>
                  </a:ext>
                </a:extLst>
              </a:tr>
              <a:tr h="582743">
                <a:tc>
                  <a:txBody>
                    <a:bodyPr/>
                    <a:lstStyle/>
                    <a:p>
                      <a:pPr algn="ctr" fontAlgn="ctr"/>
                      <a:r>
                        <a:rPr lang="en-GB" sz="650" b="1" i="0" u="none" strike="noStrike" dirty="0">
                          <a:solidFill>
                            <a:schemeClr val="tx1"/>
                          </a:solidFill>
                          <a:effectLst/>
                          <a:latin typeface="+mj-lt"/>
                        </a:rPr>
                        <a:t>64513</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fontAlgn="b"/>
                      <a:endParaRPr lang="en-GB" sz="650" b="0" i="0" u="none" strike="noStrike" kern="1200" dirty="0">
                        <a:solidFill>
                          <a:schemeClr val="tx1"/>
                        </a:solidFill>
                        <a:effectLst/>
                        <a:latin typeface="+mj-lt"/>
                        <a:ea typeface="+mn-ea"/>
                        <a:cs typeface="+mn-cs"/>
                      </a:endParaRPr>
                    </a:p>
                  </a:txBody>
                  <a:tcPr marL="6350" marR="6350" marT="6350" marB="0" anchor="ctr">
                    <a:solidFill>
                      <a:srgbClr val="FFC000"/>
                    </a:solidFill>
                  </a:tcPr>
                </a:tc>
                <a:tc>
                  <a:txBody>
                    <a:bodyPr/>
                    <a:lstStyle/>
                    <a:p>
                      <a:pPr algn="ctr" fontAlgn="b"/>
                      <a:r>
                        <a:rPr lang="en-GB" sz="650" b="0" i="0" u="none" strike="noStrike" kern="1200" dirty="0">
                          <a:solidFill>
                            <a:schemeClr val="tx1"/>
                          </a:solidFill>
                          <a:effectLst/>
                          <a:latin typeface="+mj-lt"/>
                          <a:ea typeface="+mn-ea"/>
                          <a:cs typeface="+mn-cs"/>
                        </a:rPr>
                        <a:t>Data</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ea typeface="+mn-ea"/>
                          <a:cs typeface="+mn-cs"/>
                        </a:rPr>
                        <a:t>There is a risk that data cleansing requirements may not be met because </a:t>
                      </a:r>
                      <a:r>
                        <a:rPr lang="en-US" sz="650" b="0" i="0" u="none" strike="noStrike" dirty="0" err="1">
                          <a:solidFill>
                            <a:schemeClr val="tx1"/>
                          </a:solidFill>
                          <a:effectLst/>
                          <a:latin typeface="+mj-lt"/>
                          <a:ea typeface="+mn-ea"/>
                          <a:cs typeface="+mn-cs"/>
                        </a:rPr>
                        <a:t>Xoserve</a:t>
                      </a:r>
                      <a:r>
                        <a:rPr lang="en-US" sz="650" b="0" i="0" u="none" strike="noStrike" dirty="0">
                          <a:solidFill>
                            <a:schemeClr val="tx1"/>
                          </a:solidFill>
                          <a:effectLst/>
                          <a:latin typeface="+mj-lt"/>
                          <a:ea typeface="+mn-ea"/>
                          <a:cs typeface="+mn-cs"/>
                        </a:rPr>
                        <a:t> are not responsible for the data in UK Link, and can't compel shippers / GTs / </a:t>
                      </a:r>
                      <a:r>
                        <a:rPr lang="en-US" sz="650" b="0" i="0" u="none" strike="noStrike" dirty="0" err="1">
                          <a:solidFill>
                            <a:schemeClr val="tx1"/>
                          </a:solidFill>
                          <a:effectLst/>
                          <a:latin typeface="+mj-lt"/>
                          <a:ea typeface="+mn-ea"/>
                          <a:cs typeface="+mn-cs"/>
                        </a:rPr>
                        <a:t>iGTs</a:t>
                      </a:r>
                      <a:r>
                        <a:rPr lang="en-US" sz="650" b="0" i="0" u="none" strike="noStrike" dirty="0">
                          <a:solidFill>
                            <a:schemeClr val="tx1"/>
                          </a:solidFill>
                          <a:effectLst/>
                          <a:latin typeface="+mj-lt"/>
                          <a:ea typeface="+mn-ea"/>
                          <a:cs typeface="+mn-cs"/>
                        </a:rPr>
                        <a:t> to correct their data leading to incorrect data at the point of go live.</a:t>
                      </a:r>
                      <a:endParaRPr lang="en-US" sz="650" b="0" i="0" u="none" strike="noStrike" dirty="0">
                        <a:solidFill>
                          <a:schemeClr val="tx1"/>
                        </a:solidFill>
                        <a:effectLst/>
                        <a:latin typeface="+mj-lt"/>
                      </a:endParaRPr>
                    </a:p>
                  </a:txBody>
                  <a:tcPr marL="0" marR="0" marT="0" marB="0" anchor="ctr">
                    <a:solidFill>
                      <a:srgbClr val="E8EAF1"/>
                    </a:solidFill>
                  </a:tcPr>
                </a:tc>
                <a:tc>
                  <a:txBody>
                    <a:bodyPr/>
                    <a:lstStyle/>
                    <a:p>
                      <a:pPr algn="l" fontAlgn="ctr"/>
                      <a:r>
                        <a:rPr lang="en-US" sz="650" b="0" i="0" u="none" strike="noStrike" kern="1200" dirty="0">
                          <a:solidFill>
                            <a:schemeClr val="tx1"/>
                          </a:solidFill>
                          <a:effectLst/>
                          <a:latin typeface="+mj-lt"/>
                          <a:ea typeface="+mn-ea"/>
                          <a:cs typeface="+mn-cs"/>
                        </a:rPr>
                        <a:t>Communicate requirements through DSG and track progress</a:t>
                      </a:r>
                    </a:p>
                  </a:txBody>
                  <a:tcPr marL="0" marR="0" marT="0" marB="0" anchor="ctr">
                    <a:solidFill>
                      <a:srgbClr val="E8EAF1"/>
                    </a:solidFill>
                  </a:tcPr>
                </a:tc>
                <a:tc>
                  <a:txBody>
                    <a:bodyPr/>
                    <a:lstStyle/>
                    <a:p>
                      <a:pPr algn="l" rtl="0" fontAlgn="ctr"/>
                      <a:r>
                        <a:rPr lang="en-US" sz="650" b="0" i="0" u="none" strike="noStrike" dirty="0">
                          <a:solidFill>
                            <a:schemeClr val="tx1"/>
                          </a:solidFill>
                          <a:effectLst/>
                          <a:latin typeface="+mj-lt"/>
                          <a:ea typeface="+mn-ea"/>
                          <a:cs typeface="+mn-cs"/>
                        </a:rPr>
                        <a:t> MDD data cleansing is with Customer Advocates to process. Additionally, further work is ongoing on REL reports</a:t>
                      </a:r>
                      <a:endParaRPr lang="en-GB" sz="650" b="0" i="0" u="none" strike="noStrike" dirty="0">
                        <a:solidFill>
                          <a:schemeClr val="tx1"/>
                        </a:solidFill>
                        <a:effectLst/>
                        <a:latin typeface="+mj-lt"/>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30/12/22</a:t>
                      </a:r>
                    </a:p>
                  </a:txBody>
                  <a:tcPr marL="0" marR="0" marT="0" marB="0" anchor="ctr">
                    <a:solidFill>
                      <a:srgbClr val="E8EAF1"/>
                    </a:solidFill>
                  </a:tcPr>
                </a:tc>
                <a:extLst>
                  <a:ext uri="{0D108BD9-81ED-4DB2-BD59-A6C34878D82A}">
                    <a16:rowId xmlns:a16="http://schemas.microsoft.com/office/drawing/2014/main" val="777935053"/>
                  </a:ext>
                </a:extLst>
              </a:tr>
              <a:tr h="459872">
                <a:tc>
                  <a:txBody>
                    <a:bodyPr/>
                    <a:lstStyle/>
                    <a:p>
                      <a:pPr algn="ctr" fontAlgn="ctr"/>
                      <a:r>
                        <a:rPr lang="en-GB" sz="650" b="1" i="0" u="none" strike="noStrike" dirty="0">
                          <a:solidFill>
                            <a:schemeClr val="tx1"/>
                          </a:solidFill>
                          <a:effectLst/>
                          <a:latin typeface="+mj-lt"/>
                        </a:rPr>
                        <a:t>65176</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fontAlgn="b"/>
                      <a:endParaRPr lang="en-GB" sz="650" b="0" i="0" u="none" strike="noStrike" kern="1200" dirty="0">
                        <a:solidFill>
                          <a:schemeClr val="tx1"/>
                        </a:solidFill>
                        <a:effectLst/>
                        <a:latin typeface="+mj-lt"/>
                        <a:ea typeface="+mn-ea"/>
                        <a:cs typeface="+mn-cs"/>
                      </a:endParaRPr>
                    </a:p>
                  </a:txBody>
                  <a:tcPr marL="6350" marR="6350" marT="6350" marB="0" anchor="ctr">
                    <a:solidFill>
                      <a:srgbClr val="FFC0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650" b="0" i="0" u="none" strike="noStrike" kern="1200" dirty="0">
                          <a:solidFill>
                            <a:schemeClr val="tx1"/>
                          </a:solidFill>
                          <a:effectLst/>
                          <a:latin typeface="+mj-lt"/>
                          <a:ea typeface="+mn-ea"/>
                          <a:cs typeface="+mn-cs"/>
                        </a:rPr>
                        <a:t>Transition and Cutover</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a risk that the Runbook may not be properly tested because schedules to be used across test phases (DM LR / Transition testing) are being developed </a:t>
                      </a:r>
                      <a:r>
                        <a:rPr lang="en-US" sz="650" b="0" i="0" u="none" strike="noStrike" dirty="0" err="1">
                          <a:solidFill>
                            <a:schemeClr val="tx1"/>
                          </a:solidFill>
                          <a:effectLst/>
                          <a:latin typeface="+mj-lt"/>
                        </a:rPr>
                        <a:t>seperately</a:t>
                      </a:r>
                      <a:r>
                        <a:rPr lang="en-US" sz="650" b="0" i="0" u="none" strike="noStrike" dirty="0">
                          <a:solidFill>
                            <a:schemeClr val="tx1"/>
                          </a:solidFill>
                          <a:effectLst/>
                          <a:latin typeface="+mj-lt"/>
                        </a:rPr>
                        <a:t> leading to potential for discrepancies and for insights from one activity being missed by the other</a:t>
                      </a:r>
                    </a:p>
                  </a:txBody>
                  <a:tcPr marL="0" marR="0" marT="0" marB="0" anchor="ctr">
                    <a:solidFill>
                      <a:srgbClr val="E8EAF1"/>
                    </a:solidFill>
                  </a:tcPr>
                </a:tc>
                <a:tc>
                  <a:txBody>
                    <a:bodyPr/>
                    <a:lstStyle/>
                    <a:p>
                      <a:pPr algn="l" fontAlgn="ctr"/>
                      <a:r>
                        <a:rPr lang="en-US" sz="650" b="0" i="0" u="none" strike="noStrike" kern="1200" dirty="0">
                          <a:solidFill>
                            <a:schemeClr val="tx1"/>
                          </a:solidFill>
                          <a:effectLst/>
                          <a:latin typeface="+mj-lt"/>
                          <a:ea typeface="+mn-ea"/>
                          <a:cs typeface="+mn-cs"/>
                        </a:rPr>
                        <a:t>Liaise with the SI to ensure that all plans are aligned. </a:t>
                      </a:r>
                    </a:p>
                    <a:p>
                      <a:pPr algn="l" fontAlgn="ctr"/>
                      <a:r>
                        <a:rPr lang="en-US" sz="650" b="0" i="0" u="none" strike="noStrike" kern="1200" dirty="0">
                          <a:solidFill>
                            <a:schemeClr val="tx1"/>
                          </a:solidFill>
                          <a:effectLst/>
                          <a:latin typeface="+mj-lt"/>
                          <a:ea typeface="+mn-ea"/>
                          <a:cs typeface="+mn-cs"/>
                        </a:rPr>
                        <a:t>Request early sight of plans to ensure adequate review in advance</a:t>
                      </a:r>
                    </a:p>
                  </a:txBody>
                  <a:tcPr marL="0" marR="0" marT="0" marB="0" anchor="ctr">
                    <a:solidFill>
                      <a:srgbClr val="E8EAF1"/>
                    </a:solidFill>
                  </a:tcPr>
                </a:tc>
                <a:tc>
                  <a:txBody>
                    <a:bodyPr/>
                    <a:lstStyle/>
                    <a:p>
                      <a:pPr algn="l" rtl="0" fontAlgn="ctr"/>
                      <a:r>
                        <a:rPr lang="en-US" sz="650" b="0" i="0" u="none" strike="noStrike" dirty="0">
                          <a:solidFill>
                            <a:schemeClr val="tx1"/>
                          </a:solidFill>
                          <a:effectLst/>
                          <a:latin typeface="+mj-lt"/>
                        </a:rPr>
                        <a:t>Awaiting DM LR plans to compare against the latest issued Transition Test schedule</a:t>
                      </a:r>
                      <a:endParaRPr lang="en-GB" sz="650" b="0" i="0" u="none" strike="noStrike" dirty="0">
                        <a:solidFill>
                          <a:schemeClr val="tx1"/>
                        </a:solidFill>
                        <a:effectLst/>
                        <a:latin typeface="+mj-lt"/>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01/03/22</a:t>
                      </a:r>
                    </a:p>
                  </a:txBody>
                  <a:tcPr marL="0" marR="0" marT="0" marB="0" anchor="ctr">
                    <a:solidFill>
                      <a:srgbClr val="E8EAF1"/>
                    </a:solidFill>
                  </a:tcPr>
                </a:tc>
                <a:extLst>
                  <a:ext uri="{0D108BD9-81ED-4DB2-BD59-A6C34878D82A}">
                    <a16:rowId xmlns:a16="http://schemas.microsoft.com/office/drawing/2014/main" val="192879736"/>
                  </a:ext>
                </a:extLst>
              </a:tr>
              <a:tr h="629221">
                <a:tc>
                  <a:txBody>
                    <a:bodyPr/>
                    <a:lstStyle/>
                    <a:p>
                      <a:pPr algn="ctr" fontAlgn="ctr"/>
                      <a:r>
                        <a:rPr lang="en-GB" sz="650" b="1" i="0" u="none" strike="noStrike" kern="1200" dirty="0">
                          <a:solidFill>
                            <a:schemeClr val="tx1"/>
                          </a:solidFill>
                          <a:effectLst/>
                          <a:latin typeface="+mj-lt"/>
                          <a:ea typeface="+mn-ea"/>
                          <a:cs typeface="+mn-cs"/>
                        </a:rPr>
                        <a:t>65157</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fontAlgn="b"/>
                      <a:endParaRPr lang="en-GB" sz="650" b="0" i="0" u="none" strike="noStrike" kern="1200" dirty="0">
                        <a:solidFill>
                          <a:schemeClr val="tx1"/>
                        </a:solidFill>
                        <a:effectLst/>
                        <a:latin typeface="+mj-lt"/>
                        <a:ea typeface="+mn-ea"/>
                        <a:cs typeface="+mn-cs"/>
                      </a:endParaRPr>
                    </a:p>
                  </a:txBody>
                  <a:tcPr marL="6350" marR="6350" marT="6350" marB="0" anchor="ctr">
                    <a:solidFill>
                      <a:srgbClr val="FFC0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650" b="0" i="0" u="none" strike="noStrike" dirty="0">
                          <a:solidFill>
                            <a:schemeClr val="tx1"/>
                          </a:solidFill>
                          <a:effectLst/>
                          <a:latin typeface="+mj-lt"/>
                          <a:ea typeface="+mn-ea"/>
                          <a:cs typeface="+mn-cs"/>
                        </a:rPr>
                        <a:t>Transition &amp; Cutover</a:t>
                      </a:r>
                    </a:p>
                  </a:txBody>
                  <a:tcPr marL="6350" marR="6350" marT="6350" marB="0" anchor="ctr">
                    <a:solidFill>
                      <a:srgbClr val="E8EAF1"/>
                    </a:solidFill>
                  </a:tcPr>
                </a:tc>
                <a:tc>
                  <a:txBody>
                    <a:bodyPr/>
                    <a:lstStyle/>
                    <a:p>
                      <a:pPr marL="0" marR="0" lvl="0" indent="0" algn="l" defTabSz="914378" rtl="0" eaLnBrk="1" fontAlgn="ctr" latinLnBrk="0" hangingPunct="1">
                        <a:lnSpc>
                          <a:spcPct val="100000"/>
                        </a:lnSpc>
                        <a:spcBef>
                          <a:spcPts val="0"/>
                        </a:spcBef>
                        <a:spcAft>
                          <a:spcPts val="0"/>
                        </a:spcAft>
                        <a:buClrTx/>
                        <a:buSzTx/>
                        <a:buFontTx/>
                        <a:buNone/>
                        <a:tabLst/>
                        <a:defRPr/>
                      </a:pPr>
                      <a:r>
                        <a:rPr lang="en-US" sz="650" b="0" i="0" u="none" strike="noStrike" dirty="0">
                          <a:solidFill>
                            <a:schemeClr val="tx1"/>
                          </a:solidFill>
                          <a:effectLst/>
                          <a:latin typeface="+mj-lt"/>
                        </a:rPr>
                        <a:t>There is risk that the catch up processing could impact transition timelines because the catch up processing is not being exercised/rehearsed during Central </a:t>
                      </a:r>
                      <a:r>
                        <a:rPr lang="en-US" sz="650" b="0" i="0" u="none" strike="noStrike" dirty="0" err="1">
                          <a:solidFill>
                            <a:schemeClr val="tx1"/>
                          </a:solidFill>
                          <a:effectLst/>
                          <a:latin typeface="+mj-lt"/>
                        </a:rPr>
                        <a:t>Programme</a:t>
                      </a:r>
                      <a:r>
                        <a:rPr lang="en-US" sz="650" b="0" i="0" u="none" strike="noStrike" dirty="0">
                          <a:solidFill>
                            <a:schemeClr val="tx1"/>
                          </a:solidFill>
                          <a:effectLst/>
                          <a:latin typeface="+mj-lt"/>
                        </a:rPr>
                        <a:t> Transition Testing leading to impacts during actual Transition.</a:t>
                      </a:r>
                    </a:p>
                  </a:txBody>
                  <a:tcPr marL="0" marR="0" marT="0" marB="0" anchor="ctr">
                    <a:solidFill>
                      <a:srgbClr val="E8EAF1"/>
                    </a:solidFill>
                  </a:tcPr>
                </a:tc>
                <a:tc>
                  <a:txBody>
                    <a:bodyPr/>
                    <a:lstStyle/>
                    <a:p>
                      <a:pPr marL="0" marR="0" lvl="0" indent="0" algn="l" defTabSz="914378" rtl="0" eaLnBrk="1" fontAlgn="ctr" latinLnBrk="0" hangingPunct="1">
                        <a:lnSpc>
                          <a:spcPct val="100000"/>
                        </a:lnSpc>
                        <a:spcBef>
                          <a:spcPts val="0"/>
                        </a:spcBef>
                        <a:spcAft>
                          <a:spcPts val="0"/>
                        </a:spcAft>
                        <a:buClrTx/>
                        <a:buSzTx/>
                        <a:buFontTx/>
                        <a:buNone/>
                        <a:tabLst/>
                        <a:defRPr/>
                      </a:pPr>
                      <a:r>
                        <a:rPr lang="en-US" sz="650" b="0" i="0" u="none" strike="noStrike" dirty="0">
                          <a:solidFill>
                            <a:schemeClr val="tx1"/>
                          </a:solidFill>
                          <a:effectLst/>
                          <a:latin typeface="+mj-lt"/>
                        </a:rPr>
                        <a:t>Work with the SI to assess if this activity can be tested in advance of Transition</a:t>
                      </a:r>
                    </a:p>
                  </a:txBody>
                  <a:tcPr marL="0" marR="0" marT="0" marB="0" anchor="ctr">
                    <a:solidFill>
                      <a:srgbClr val="E8EAF1"/>
                    </a:solidFill>
                  </a:tcPr>
                </a:tc>
                <a:tc>
                  <a:txBody>
                    <a:bodyPr/>
                    <a:lstStyle/>
                    <a:p>
                      <a:r>
                        <a:rPr lang="en-US" sz="650" dirty="0">
                          <a:solidFill>
                            <a:schemeClr val="tx1"/>
                          </a:solidFill>
                          <a:latin typeface="+mj-lt"/>
                        </a:rPr>
                        <a:t>Awaiting baseline of the Held Switches approach. </a:t>
                      </a:r>
                      <a:endParaRPr lang="en-GB" sz="650" dirty="0">
                        <a:solidFill>
                          <a:schemeClr val="tx1"/>
                        </a:solidFill>
                        <a:latin typeface="+mj-lt"/>
                      </a:endParaRPr>
                    </a:p>
                  </a:txBody>
                  <a:tcPr marL="36000" marR="36000" marT="36000" marB="36000" anchor="ctr">
                    <a:solidFill>
                      <a:srgbClr val="E8EAF1"/>
                    </a:solidFill>
                  </a:tcPr>
                </a:tc>
                <a:tc>
                  <a:txBody>
                    <a:bodyPr/>
                    <a:lstStyle/>
                    <a:p>
                      <a:pPr marL="0" marR="0" lvl="0" indent="0" algn="ctr" defTabSz="914378" rtl="0" eaLnBrk="1" fontAlgn="ctr" latinLnBrk="0" hangingPunct="1">
                        <a:lnSpc>
                          <a:spcPct val="100000"/>
                        </a:lnSpc>
                        <a:spcBef>
                          <a:spcPts val="0"/>
                        </a:spcBef>
                        <a:spcAft>
                          <a:spcPts val="0"/>
                        </a:spcAft>
                        <a:buClrTx/>
                        <a:buSzTx/>
                        <a:buFontTx/>
                        <a:buNone/>
                        <a:tabLst/>
                        <a:defRPr/>
                      </a:pPr>
                      <a:r>
                        <a:rPr lang="en-GB" sz="650" b="0" i="0" u="none" strike="noStrike" dirty="0">
                          <a:solidFill>
                            <a:schemeClr val="tx1"/>
                          </a:solidFill>
                          <a:effectLst/>
                          <a:latin typeface="+mj-lt"/>
                        </a:rPr>
                        <a:t>30/09/21</a:t>
                      </a:r>
                    </a:p>
                  </a:txBody>
                  <a:tcPr marL="0" marR="0" marT="0" marB="0" anchor="ctr">
                    <a:solidFill>
                      <a:srgbClr val="E8EAF1"/>
                    </a:solidFill>
                  </a:tcPr>
                </a:tc>
                <a:extLst>
                  <a:ext uri="{0D108BD9-81ED-4DB2-BD59-A6C34878D82A}">
                    <a16:rowId xmlns:a16="http://schemas.microsoft.com/office/drawing/2014/main" val="3488810272"/>
                  </a:ext>
                </a:extLst>
              </a:tr>
            </a:tbl>
          </a:graphicData>
        </a:graphic>
      </p:graphicFrame>
    </p:spTree>
    <p:extLst>
      <p:ext uri="{BB962C8B-B14F-4D97-AF65-F5344CB8AC3E}">
        <p14:creationId xmlns:p14="http://schemas.microsoft.com/office/powerpoint/2010/main" val="2304868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EDBD9CC-8BE1-427A-97EA-91B018535AB2}"/>
              </a:ext>
            </a:extLst>
          </p:cNvPr>
          <p:cNvSpPr txBox="1">
            <a:spLocks/>
          </p:cNvSpPr>
          <p:nvPr/>
        </p:nvSpPr>
        <p:spPr>
          <a:xfrm>
            <a:off x="457200" y="7742"/>
            <a:ext cx="8229600" cy="559203"/>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High Level Plan</a:t>
            </a:r>
          </a:p>
        </p:txBody>
      </p:sp>
      <p:pic>
        <p:nvPicPr>
          <p:cNvPr id="4" name="Picture 3">
            <a:extLst>
              <a:ext uri="{FF2B5EF4-FFF2-40B4-BE49-F238E27FC236}">
                <a16:creationId xmlns:a16="http://schemas.microsoft.com/office/drawing/2014/main" id="{EA9EB250-EE39-44D4-9C68-EC8A8F1E2846}"/>
              </a:ext>
            </a:extLst>
          </p:cNvPr>
          <p:cNvPicPr>
            <a:picLocks/>
          </p:cNvPicPr>
          <p:nvPr/>
        </p:nvPicPr>
        <p:blipFill>
          <a:blip r:embed="rId3"/>
          <a:stretch>
            <a:fillRect/>
          </a:stretch>
        </p:blipFill>
        <p:spPr>
          <a:xfrm>
            <a:off x="243852" y="496301"/>
            <a:ext cx="8656296" cy="4653549"/>
          </a:xfrm>
          <a:prstGeom prst="rect">
            <a:avLst/>
          </a:prstGeom>
          <a:solidFill>
            <a:scrgbClr r="0" g="0" b="0"/>
          </a:solidFill>
        </p:spPr>
      </p:pic>
    </p:spTree>
    <p:extLst>
      <p:ext uri="{BB962C8B-B14F-4D97-AF65-F5344CB8AC3E}">
        <p14:creationId xmlns:p14="http://schemas.microsoft.com/office/powerpoint/2010/main" val="504422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569649" y="-81503"/>
            <a:ext cx="7876975" cy="638401"/>
          </a:xfrm>
        </p:spPr>
        <p:txBody>
          <a:bodyPr vert="horz" lIns="91325" tIns="45663" rIns="91325" bIns="45663" rtlCol="0" anchor="ctr">
            <a:noAutofit/>
          </a:bodyPr>
          <a:lstStyle/>
          <a:p>
            <a:pPr defTabSz="913281"/>
            <a:r>
              <a:rPr lang="en-GB" sz="1998" dirty="0">
                <a:solidFill>
                  <a:schemeClr val="accent1"/>
                </a:solidFill>
                <a:latin typeface="+mn-lt"/>
                <a:cs typeface="Arial"/>
              </a:rPr>
              <a:t>Switching Programme CR Position – CRs impacting </a:t>
            </a:r>
            <a:r>
              <a:rPr lang="en-GB" sz="1998" dirty="0" err="1">
                <a:solidFill>
                  <a:schemeClr val="accent1"/>
                </a:solidFill>
                <a:latin typeface="+mn-lt"/>
                <a:cs typeface="Arial"/>
              </a:rPr>
              <a:t>Xoserve</a:t>
            </a:r>
            <a:endParaRPr lang="en-GB" sz="1998" dirty="0">
              <a:solidFill>
                <a:schemeClr val="accent1"/>
              </a:solidFill>
              <a:latin typeface="+mn-lt"/>
              <a:cs typeface="Arial"/>
            </a:endParaRP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1994982555"/>
              </p:ext>
            </p:extLst>
          </p:nvPr>
        </p:nvGraphicFramePr>
        <p:xfrm>
          <a:off x="114506" y="396589"/>
          <a:ext cx="8960142" cy="4759386"/>
        </p:xfrm>
        <a:graphic>
          <a:graphicData uri="http://schemas.openxmlformats.org/drawingml/2006/table">
            <a:tbl>
              <a:tblPr firstRow="1" bandRow="1">
                <a:tableStyleId>{5C22544A-7EE6-4342-B048-85BDC9FD1C3A}</a:tableStyleId>
              </a:tblPr>
              <a:tblGrid>
                <a:gridCol w="4500486">
                  <a:extLst>
                    <a:ext uri="{9D8B030D-6E8A-4147-A177-3AD203B41FA5}">
                      <a16:colId xmlns:a16="http://schemas.microsoft.com/office/drawing/2014/main" val="997061046"/>
                    </a:ext>
                  </a:extLst>
                </a:gridCol>
                <a:gridCol w="838481">
                  <a:extLst>
                    <a:ext uri="{9D8B030D-6E8A-4147-A177-3AD203B41FA5}">
                      <a16:colId xmlns:a16="http://schemas.microsoft.com/office/drawing/2014/main" val="2723771934"/>
                    </a:ext>
                  </a:extLst>
                </a:gridCol>
                <a:gridCol w="831252">
                  <a:extLst>
                    <a:ext uri="{9D8B030D-6E8A-4147-A177-3AD203B41FA5}">
                      <a16:colId xmlns:a16="http://schemas.microsoft.com/office/drawing/2014/main" val="3830117845"/>
                    </a:ext>
                  </a:extLst>
                </a:gridCol>
                <a:gridCol w="744513">
                  <a:extLst>
                    <a:ext uri="{9D8B030D-6E8A-4147-A177-3AD203B41FA5}">
                      <a16:colId xmlns:a16="http://schemas.microsoft.com/office/drawing/2014/main" val="194189712"/>
                    </a:ext>
                  </a:extLst>
                </a:gridCol>
                <a:gridCol w="2045410">
                  <a:extLst>
                    <a:ext uri="{9D8B030D-6E8A-4147-A177-3AD203B41FA5}">
                      <a16:colId xmlns:a16="http://schemas.microsoft.com/office/drawing/2014/main" val="3065248341"/>
                    </a:ext>
                  </a:extLst>
                </a:gridCol>
              </a:tblGrid>
              <a:tr h="217854">
                <a:tc>
                  <a:txBody>
                    <a:bodyPr/>
                    <a:lstStyle/>
                    <a:p>
                      <a:pPr algn="l" rtl="0" fontAlgn="ctr"/>
                      <a:r>
                        <a:rPr lang="en-GB" sz="700" b="1" i="0" u="none" strike="noStrike" dirty="0">
                          <a:solidFill>
                            <a:srgbClr val="FFFFFF"/>
                          </a:solidFill>
                          <a:effectLst/>
                          <a:latin typeface="+mj-lt"/>
                          <a:cs typeface="Arial" panose="020B0604020202020204" pitchFamily="34" charset="0"/>
                        </a:rPr>
                        <a:t>CR Name</a:t>
                      </a:r>
                    </a:p>
                  </a:txBody>
                  <a:tcPr marL="4757" marR="4757" marT="4757" marB="0" anchor="ctr">
                    <a:lnB w="38100" cmpd="sng">
                      <a:noFill/>
                    </a:lnB>
                  </a:tcPr>
                </a:tc>
                <a:tc>
                  <a:txBody>
                    <a:bodyPr/>
                    <a:lstStyle/>
                    <a:p>
                      <a:pPr algn="l" rtl="0" fontAlgn="ctr"/>
                      <a:r>
                        <a:rPr lang="en-GB" sz="700" b="1" i="0" u="none" strike="noStrike" dirty="0">
                          <a:solidFill>
                            <a:srgbClr val="FFFFFF"/>
                          </a:solidFill>
                          <a:effectLst/>
                          <a:latin typeface="+mj-lt"/>
                          <a:cs typeface="Arial" panose="020B0604020202020204" pitchFamily="34" charset="0"/>
                        </a:rPr>
                        <a:t>CR Ref</a:t>
                      </a:r>
                    </a:p>
                  </a:txBody>
                  <a:tcPr marL="4757" marR="4757" marT="4757" marB="0" anchor="ctr">
                    <a:lnB w="38100" cmpd="sng">
                      <a:noFill/>
                    </a:lnB>
                  </a:tcPr>
                </a:tc>
                <a:tc>
                  <a:txBody>
                    <a:bodyPr/>
                    <a:lstStyle/>
                    <a:p>
                      <a:pPr algn="l" rtl="0" fontAlgn="ctr"/>
                      <a:r>
                        <a:rPr lang="en-US" sz="700" b="1" i="0" u="none" strike="noStrike" dirty="0">
                          <a:solidFill>
                            <a:srgbClr val="FFFFFF"/>
                          </a:solidFill>
                          <a:effectLst/>
                          <a:latin typeface="+mj-lt"/>
                          <a:cs typeface="Arial" panose="020B0604020202020204" pitchFamily="34" charset="0"/>
                        </a:rPr>
                        <a:t>High Level Cost IA Cost</a:t>
                      </a:r>
                    </a:p>
                  </a:txBody>
                  <a:tcPr marL="4757" marR="4757" marT="4757" marB="0" anchor="ctr">
                    <a:lnB w="38100" cmpd="sng">
                      <a:noFill/>
                    </a:lnB>
                  </a:tcPr>
                </a:tc>
                <a:tc>
                  <a:txBody>
                    <a:bodyPr/>
                    <a:lstStyle/>
                    <a:p>
                      <a:pPr algn="l" rtl="0" fontAlgn="ctr"/>
                      <a:r>
                        <a:rPr lang="en-GB" sz="700" b="1" i="0" u="none" strike="noStrike" dirty="0">
                          <a:solidFill>
                            <a:srgbClr val="FFFFFF"/>
                          </a:solidFill>
                          <a:effectLst/>
                          <a:latin typeface="+mj-lt"/>
                          <a:cs typeface="Arial" panose="020B0604020202020204" pitchFamily="34" charset="0"/>
                        </a:rPr>
                        <a:t>Date Raised</a:t>
                      </a:r>
                    </a:p>
                  </a:txBody>
                  <a:tcPr marL="4757" marR="4757" marT="4757" marB="0" anchor="ctr">
                    <a:lnB w="38100" cmpd="sng">
                      <a:noFill/>
                    </a:lnB>
                  </a:tcPr>
                </a:tc>
                <a:tc>
                  <a:txBody>
                    <a:bodyPr/>
                    <a:lstStyle/>
                    <a:p>
                      <a:pPr algn="l" rtl="0" fontAlgn="ctr"/>
                      <a:r>
                        <a:rPr lang="en-GB" sz="700" b="1" i="0" u="none" strike="noStrike" dirty="0">
                          <a:solidFill>
                            <a:srgbClr val="FFFFFF"/>
                          </a:solidFill>
                          <a:effectLst/>
                          <a:latin typeface="+mj-lt"/>
                          <a:cs typeface="Arial" panose="020B0604020202020204" pitchFamily="34" charset="0"/>
                        </a:rPr>
                        <a:t>Status</a:t>
                      </a:r>
                    </a:p>
                  </a:txBody>
                  <a:tcPr marL="4757" marR="4757" marT="4757" marB="0" anchor="ctr">
                    <a:lnB w="38100" cmpd="sng">
                      <a:noFill/>
                    </a:lnB>
                  </a:tcPr>
                </a:tc>
                <a:extLst>
                  <a:ext uri="{0D108BD9-81ED-4DB2-BD59-A6C34878D82A}">
                    <a16:rowId xmlns:a16="http://schemas.microsoft.com/office/drawing/2014/main" val="4029148686"/>
                  </a:ext>
                </a:extLst>
              </a:tr>
              <a:tr h="136991">
                <a:tc>
                  <a:txBody>
                    <a:bodyPr/>
                    <a:lstStyle/>
                    <a:p>
                      <a:pPr algn="l" fontAlgn="t"/>
                      <a:r>
                        <a:rPr lang="en-GB" sz="900" b="0" i="0" u="none" strike="noStrike" dirty="0">
                          <a:solidFill>
                            <a:srgbClr val="000000"/>
                          </a:solidFill>
                          <a:effectLst/>
                          <a:latin typeface="+mj-lt"/>
                        </a:rPr>
                        <a:t>Programme Plan Re-Baseline</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dirty="0">
                          <a:solidFill>
                            <a:srgbClr val="000000"/>
                          </a:solidFill>
                          <a:effectLst/>
                          <a:latin typeface="+mj-lt"/>
                        </a:rPr>
                        <a:t>CR-D002</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dirty="0">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dirty="0">
                          <a:solidFill>
                            <a:srgbClr val="000000"/>
                          </a:solidFill>
                          <a:effectLst/>
                          <a:latin typeface="+mj-lt"/>
                        </a:rPr>
                        <a:t>07/11/2019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dirty="0">
                          <a:solidFill>
                            <a:srgbClr val="000000"/>
                          </a:solidFill>
                          <a:effectLst/>
                          <a:latin typeface="+mj-lt"/>
                        </a:rPr>
                        <a:t>Approved - Complete</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51528655"/>
                  </a:ext>
                </a:extLst>
              </a:tr>
              <a:tr h="136991">
                <a:tc>
                  <a:txBody>
                    <a:bodyPr/>
                    <a:lstStyle/>
                    <a:p>
                      <a:pPr algn="l" fontAlgn="t"/>
                      <a:r>
                        <a:rPr lang="en-US" sz="900" b="0" i="0" u="none" strike="noStrike" dirty="0">
                          <a:solidFill>
                            <a:srgbClr val="000000"/>
                          </a:solidFill>
                          <a:effectLst/>
                          <a:latin typeface="+mj-lt"/>
                        </a:rPr>
                        <a:t>Updates to the CSS Physical Interface Design (</a:t>
                      </a:r>
                      <a:r>
                        <a:rPr lang="en-US" sz="900" b="0" i="0" u="none" strike="noStrike" dirty="0" err="1">
                          <a:solidFill>
                            <a:srgbClr val="000000"/>
                          </a:solidFill>
                          <a:effectLst/>
                          <a:latin typeface="+mj-lt"/>
                        </a:rPr>
                        <a:t>PhID</a:t>
                      </a:r>
                      <a:r>
                        <a:rPr lang="en-US" sz="900" b="0" i="0" u="none" strike="noStrike" dirty="0">
                          <a:solidFill>
                            <a:srgbClr val="000000"/>
                          </a:solidFill>
                          <a:effectLst/>
                          <a:latin typeface="+mj-lt"/>
                        </a:rPr>
                        <a:t>).</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CR-D008</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£17,250.00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22/01/2020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7258831"/>
                  </a:ext>
                </a:extLst>
              </a:tr>
              <a:tr h="136991">
                <a:tc>
                  <a:txBody>
                    <a:bodyPr/>
                    <a:lstStyle/>
                    <a:p>
                      <a:pPr algn="l" fontAlgn="t"/>
                      <a:r>
                        <a:rPr lang="en-GB" sz="900" b="0" i="0" u="none" strike="noStrike" dirty="0">
                          <a:solidFill>
                            <a:srgbClr val="000000"/>
                          </a:solidFill>
                          <a:effectLst/>
                          <a:latin typeface="+mj-lt"/>
                        </a:rPr>
                        <a:t>CSS_Exception_Handling_Strategy_v0.2</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CR-D014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26/02/2020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09646371"/>
                  </a:ext>
                </a:extLst>
              </a:tr>
              <a:tr h="136991">
                <a:tc>
                  <a:txBody>
                    <a:bodyPr/>
                    <a:lstStyle/>
                    <a:p>
                      <a:pPr algn="l" fontAlgn="t"/>
                      <a:r>
                        <a:rPr lang="en-US" sz="900" b="0" i="0" u="none" strike="noStrike" dirty="0" err="1">
                          <a:solidFill>
                            <a:srgbClr val="000000"/>
                          </a:solidFill>
                          <a:effectLst/>
                          <a:latin typeface="+mj-lt"/>
                        </a:rPr>
                        <a:t>Provide_CSS_RegistrationID_to_PUI_and_LPs</a:t>
                      </a:r>
                      <a:endParaRPr lang="en-US" sz="900" b="0" i="0" u="none" strike="noStrike" dirty="0">
                        <a:solidFill>
                          <a:srgbClr val="000000"/>
                        </a:solidFill>
                        <a:effectLst/>
                        <a:latin typeface="+mj-lt"/>
                      </a:endParaRP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CR-D016</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£12,643.00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07/08/2020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7945083"/>
                  </a:ext>
                </a:extLst>
              </a:tr>
              <a:tr h="136991">
                <a:tc>
                  <a:txBody>
                    <a:bodyPr/>
                    <a:lstStyle/>
                    <a:p>
                      <a:pPr algn="l" fontAlgn="t"/>
                      <a:r>
                        <a:rPr lang="en-US" sz="900" b="0" i="0" u="none" strike="noStrike" dirty="0" err="1">
                          <a:solidFill>
                            <a:srgbClr val="000000"/>
                          </a:solidFill>
                          <a:effectLst/>
                          <a:latin typeface="+mj-lt"/>
                        </a:rPr>
                        <a:t>Licence</a:t>
                      </a:r>
                      <a:r>
                        <a:rPr lang="en-US" sz="900" b="0" i="0" u="none" strike="noStrike" dirty="0">
                          <a:solidFill>
                            <a:srgbClr val="000000"/>
                          </a:solidFill>
                          <a:effectLst/>
                          <a:latin typeface="+mj-lt"/>
                        </a:rPr>
                        <a:t> Exempt Network Customer Identifier – ABACUS Data Model update</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CR-E51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29/10/2019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Complete</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668744"/>
                  </a:ext>
                </a:extLst>
              </a:tr>
              <a:tr h="136991">
                <a:tc>
                  <a:txBody>
                    <a:bodyPr/>
                    <a:lstStyle/>
                    <a:p>
                      <a:pPr algn="l" fontAlgn="t"/>
                      <a:r>
                        <a:rPr lang="en-US" sz="900" b="0" i="0" u="none" strike="noStrike" dirty="0">
                          <a:solidFill>
                            <a:srgbClr val="000000"/>
                          </a:solidFill>
                          <a:effectLst/>
                          <a:latin typeface="+mj-lt"/>
                        </a:rPr>
                        <a:t>Amendments to the DMS artefact suite</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£6,500.00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16/03/2020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97033543"/>
                  </a:ext>
                </a:extLst>
              </a:tr>
              <a:tr h="136991">
                <a:tc>
                  <a:txBody>
                    <a:bodyPr/>
                    <a:lstStyle/>
                    <a:p>
                      <a:pPr algn="l" fontAlgn="t"/>
                      <a:r>
                        <a:rPr lang="en-US" sz="900" b="0" i="0" u="none" strike="noStrike" dirty="0">
                          <a:solidFill>
                            <a:srgbClr val="000000"/>
                          </a:solidFill>
                          <a:effectLst/>
                          <a:latin typeface="+mj-lt"/>
                        </a:rPr>
                        <a:t>Migration of Terminated Gas RMPS</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CR-D022</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10/06/2020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077588"/>
                  </a:ext>
                </a:extLst>
              </a:tr>
              <a:tr h="273982">
                <a:tc>
                  <a:txBody>
                    <a:bodyPr/>
                    <a:lstStyle/>
                    <a:p>
                      <a:pPr algn="l" fontAlgn="t"/>
                      <a:r>
                        <a:rPr lang="en-US" sz="900" b="0" i="0" u="none" strike="noStrike" dirty="0">
                          <a:solidFill>
                            <a:srgbClr val="000000"/>
                          </a:solidFill>
                          <a:effectLst/>
                          <a:latin typeface="+mj-lt"/>
                        </a:rPr>
                        <a:t>Amendments to the NC-0079 for REL (Retail Energy Location) Data Migration and Reconciliation</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CR-D024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£20,000.00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06/07/2020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dirty="0">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3703546"/>
                  </a:ext>
                </a:extLst>
              </a:tr>
              <a:tr h="136991">
                <a:tc>
                  <a:txBody>
                    <a:bodyPr/>
                    <a:lstStyle/>
                    <a:p>
                      <a:pPr algn="l" fontAlgn="b"/>
                      <a:r>
                        <a:rPr lang="en-GB" sz="900" b="0" i="0" u="none" strike="noStrike" dirty="0">
                          <a:solidFill>
                            <a:srgbClr val="000000"/>
                          </a:solidFill>
                          <a:effectLst/>
                          <a:latin typeface="+mj-lt"/>
                        </a:rPr>
                        <a:t>DMS - PHID Alignment Parties </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CR-D026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06/07/2020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95974469"/>
                  </a:ext>
                </a:extLst>
              </a:tr>
              <a:tr h="136991">
                <a:tc>
                  <a:txBody>
                    <a:bodyPr/>
                    <a:lstStyle/>
                    <a:p>
                      <a:pPr algn="l" fontAlgn="b"/>
                      <a:r>
                        <a:rPr lang="en-US" sz="900" b="0" i="0" u="none" strike="noStrike">
                          <a:solidFill>
                            <a:srgbClr val="000000"/>
                          </a:solidFill>
                          <a:effectLst/>
                          <a:latin typeface="+mj-lt"/>
                        </a:rPr>
                        <a:t>Request For a New or Upgraded DMT Environment</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CR-D027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£256,009.00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07/08/2020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3742555"/>
                  </a:ext>
                </a:extLst>
              </a:tr>
              <a:tr h="136991">
                <a:tc>
                  <a:txBody>
                    <a:bodyPr/>
                    <a:lstStyle/>
                    <a:p>
                      <a:pPr algn="l" fontAlgn="b"/>
                      <a:r>
                        <a:rPr lang="en-US" sz="900" b="0" i="0" u="none" strike="noStrike">
                          <a:solidFill>
                            <a:srgbClr val="000000"/>
                          </a:solidFill>
                          <a:effectLst/>
                          <a:latin typeface="+mj-lt"/>
                        </a:rPr>
                        <a:t>Enable TLS connection pooling for all directly connected parties to CSS]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CR-D028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13/07/2020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3898194"/>
                  </a:ext>
                </a:extLst>
              </a:tr>
              <a:tr h="136991">
                <a:tc>
                  <a:txBody>
                    <a:bodyPr/>
                    <a:lstStyle/>
                    <a:p>
                      <a:pPr algn="l" fontAlgn="b"/>
                      <a:r>
                        <a:rPr lang="en-GB" sz="900" b="0" i="0" u="none" strike="noStrike">
                          <a:solidFill>
                            <a:srgbClr val="000000"/>
                          </a:solidFill>
                          <a:effectLst/>
                          <a:latin typeface="+mj-lt"/>
                        </a:rPr>
                        <a:t>Message Header Format for PKI Certificate Identification]</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CR-D029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13/07/2020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1377997"/>
                  </a:ext>
                </a:extLst>
              </a:tr>
              <a:tr h="136991">
                <a:tc>
                  <a:txBody>
                    <a:bodyPr/>
                    <a:lstStyle/>
                    <a:p>
                      <a:pPr algn="l" fontAlgn="b"/>
                      <a:r>
                        <a:rPr lang="en-US" sz="900" b="0" i="0" u="none" strike="noStrike">
                          <a:solidFill>
                            <a:srgbClr val="000000"/>
                          </a:solidFill>
                          <a:effectLst/>
                          <a:latin typeface="+mj-lt"/>
                        </a:rPr>
                        <a:t>SIT Functional Test Re Plan  Enabling Parallel Testing </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CR-D030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£56,000.00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20/07/2020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2708138"/>
                  </a:ext>
                </a:extLst>
              </a:tr>
              <a:tr h="136991">
                <a:tc>
                  <a:txBody>
                    <a:bodyPr/>
                    <a:lstStyle/>
                    <a:p>
                      <a:pPr algn="l" fontAlgn="b"/>
                      <a:r>
                        <a:rPr lang="fr-FR" sz="900" b="0" i="0" u="none" strike="noStrike">
                          <a:solidFill>
                            <a:srgbClr val="000000"/>
                          </a:solidFill>
                          <a:effectLst/>
                          <a:latin typeface="+mj-lt"/>
                        </a:rPr>
                        <a:t>DM_Validation Catalogue_Shipper_Effective_Date_Change_</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CR-D032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03/08/2020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19725783"/>
                  </a:ext>
                </a:extLst>
              </a:tr>
              <a:tr h="136991">
                <a:tc>
                  <a:txBody>
                    <a:bodyPr/>
                    <a:lstStyle/>
                    <a:p>
                      <a:pPr algn="l" fontAlgn="b"/>
                      <a:r>
                        <a:rPr lang="en-GB" sz="900" b="0" i="0" u="none" strike="noStrike">
                          <a:solidFill>
                            <a:srgbClr val="000000"/>
                          </a:solidFill>
                          <a:effectLst/>
                          <a:latin typeface="+mj-lt"/>
                        </a:rPr>
                        <a:t>Compression During Data Migration</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CR-D034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09/09/2020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325048"/>
                  </a:ext>
                </a:extLst>
              </a:tr>
              <a:tr h="136991">
                <a:tc>
                  <a:txBody>
                    <a:bodyPr/>
                    <a:lstStyle/>
                    <a:p>
                      <a:pPr algn="l" fontAlgn="b"/>
                      <a:r>
                        <a:rPr lang="en-US" sz="900" b="0" i="0" u="none" strike="noStrike">
                          <a:solidFill>
                            <a:srgbClr val="000000"/>
                          </a:solidFill>
                          <a:effectLst/>
                          <a:latin typeface="+mj-lt"/>
                        </a:rPr>
                        <a:t>Uplift to the CSS Interface Specifications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CR-D038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£70,000.00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07/10/2020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0169379"/>
                  </a:ext>
                </a:extLst>
              </a:tr>
              <a:tr h="136991">
                <a:tc>
                  <a:txBody>
                    <a:bodyPr/>
                    <a:lstStyle/>
                    <a:p>
                      <a:pPr algn="l" fontAlgn="b"/>
                      <a:r>
                        <a:rPr lang="en-US" sz="900" b="0" i="0" u="none" strike="noStrike">
                          <a:solidFill>
                            <a:srgbClr val="000000"/>
                          </a:solidFill>
                          <a:effectLst/>
                          <a:latin typeface="+mj-lt"/>
                        </a:rPr>
                        <a:t>Uplift to Business Data Validation Rules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CR-D039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£20,000.00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25/09/2020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9581709"/>
                  </a:ext>
                </a:extLst>
              </a:tr>
              <a:tr h="136991">
                <a:tc>
                  <a:txBody>
                    <a:bodyPr/>
                    <a:lstStyle/>
                    <a:p>
                      <a:pPr algn="l" fontAlgn="b"/>
                      <a:r>
                        <a:rPr lang="en-GB" sz="900" b="0" i="0" u="none" strike="noStrike">
                          <a:solidFill>
                            <a:srgbClr val="000000"/>
                          </a:solidFill>
                          <a:effectLst/>
                          <a:latin typeface="+mj-lt"/>
                        </a:rPr>
                        <a:t>Programme Plan Re-Baseline</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CR-D042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£14,913,000.00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28/09/2020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6307551"/>
                  </a:ext>
                </a:extLst>
              </a:tr>
              <a:tr h="136991">
                <a:tc>
                  <a:txBody>
                    <a:bodyPr/>
                    <a:lstStyle/>
                    <a:p>
                      <a:pPr algn="l" fontAlgn="b"/>
                      <a:r>
                        <a:rPr lang="en-US" sz="900" b="0" i="0" u="none" strike="noStrike">
                          <a:solidFill>
                            <a:srgbClr val="000000"/>
                          </a:solidFill>
                          <a:effectLst/>
                          <a:latin typeface="+mj-lt"/>
                        </a:rPr>
                        <a:t>Changes to Support Energy Company Data</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CR-D059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£37,500.00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03/08/2021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782153"/>
                  </a:ext>
                </a:extLst>
              </a:tr>
              <a:tr h="136991">
                <a:tc>
                  <a:txBody>
                    <a:bodyPr/>
                    <a:lstStyle/>
                    <a:p>
                      <a:pPr algn="l" fontAlgn="b"/>
                      <a:r>
                        <a:rPr lang="en-GB" sz="900" b="0" i="0" u="none" strike="noStrike">
                          <a:solidFill>
                            <a:srgbClr val="000000"/>
                          </a:solidFill>
                          <a:effectLst/>
                          <a:latin typeface="+mj-lt"/>
                        </a:rPr>
                        <a:t>Operational Choreography Detection 0.5</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CR-D060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£308,205.00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0541801"/>
                  </a:ext>
                </a:extLst>
              </a:tr>
              <a:tr h="149422">
                <a:tc>
                  <a:txBody>
                    <a:bodyPr/>
                    <a:lstStyle/>
                    <a:p>
                      <a:pPr algn="l" fontAlgn="b"/>
                      <a:r>
                        <a:rPr lang="en-GB" sz="900" b="0" i="0" u="none" strike="noStrike">
                          <a:solidFill>
                            <a:srgbClr val="000000"/>
                          </a:solidFill>
                          <a:effectLst/>
                          <a:latin typeface="+mj-lt"/>
                        </a:rPr>
                        <a:t>Operational Choreography Rectification 0.3</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CR-D061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1576077"/>
                  </a:ext>
                </a:extLst>
              </a:tr>
              <a:tr h="273982">
                <a:tc>
                  <a:txBody>
                    <a:bodyPr/>
                    <a:lstStyle/>
                    <a:p>
                      <a:pPr algn="l" fontAlgn="b"/>
                      <a:r>
                        <a:rPr lang="en-US" sz="900" b="0" i="0" u="none" strike="noStrike">
                          <a:solidFill>
                            <a:srgbClr val="000000"/>
                          </a:solidFill>
                          <a:effectLst/>
                          <a:latin typeface="+mj-lt"/>
                        </a:rPr>
                        <a:t>Amendment of Data Migration Solution to Protect Programme Timescales - Removal of Transition Stage 1 Delta files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CR-D062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£83,490.00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25/02/2021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9267783"/>
                  </a:ext>
                </a:extLst>
              </a:tr>
              <a:tr h="136991">
                <a:tc>
                  <a:txBody>
                    <a:bodyPr/>
                    <a:lstStyle/>
                    <a:p>
                      <a:pPr algn="l" fontAlgn="b"/>
                      <a:r>
                        <a:rPr lang="en-US" sz="900" b="0" i="0" u="none" strike="noStrike">
                          <a:solidFill>
                            <a:srgbClr val="000000"/>
                          </a:solidFill>
                          <a:effectLst/>
                          <a:latin typeface="+mj-lt"/>
                        </a:rPr>
                        <a:t>Change to Management of In-Flight Switches Approach</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CR-D071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15/03/2021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9916139"/>
                  </a:ext>
                </a:extLst>
              </a:tr>
              <a:tr h="136991">
                <a:tc>
                  <a:txBody>
                    <a:bodyPr/>
                    <a:lstStyle/>
                    <a:p>
                      <a:pPr algn="l" fontAlgn="t"/>
                      <a:r>
                        <a:rPr lang="en-US" sz="900" b="0" i="0" u="none" strike="noStrike">
                          <a:solidFill>
                            <a:srgbClr val="000000"/>
                          </a:solidFill>
                          <a:effectLst/>
                          <a:latin typeface="+mj-lt"/>
                        </a:rPr>
                        <a:t>Increase Cadence of Data cuts</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CR-D080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£24,600.00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10/05/2021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0893854"/>
                  </a:ext>
                </a:extLst>
              </a:tr>
              <a:tr h="268466">
                <a:tc>
                  <a:txBody>
                    <a:bodyPr/>
                    <a:lstStyle/>
                    <a:p>
                      <a:pPr algn="l" fontAlgn="b"/>
                      <a:r>
                        <a:rPr lang="en-US" sz="900" b="0" i="0" u="none" strike="noStrike">
                          <a:solidFill>
                            <a:srgbClr val="000000"/>
                          </a:solidFill>
                          <a:effectLst/>
                          <a:latin typeface="+mj-lt"/>
                        </a:rPr>
                        <a:t>Amendment to Assumptions as a result of analysis undertaken during CP1 v0.4]</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CR-D083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24/05/2021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Approved - Complete</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4170076"/>
                  </a:ext>
                </a:extLst>
              </a:tr>
              <a:tr h="136991">
                <a:tc>
                  <a:txBody>
                    <a:bodyPr/>
                    <a:lstStyle/>
                    <a:p>
                      <a:pPr algn="l" fontAlgn="b"/>
                      <a:r>
                        <a:rPr lang="en-US" sz="900" b="0" i="0" u="none" strike="noStrike">
                          <a:solidFill>
                            <a:srgbClr val="000000"/>
                          </a:solidFill>
                          <a:effectLst/>
                          <a:latin typeface="+mj-lt"/>
                        </a:rPr>
                        <a:t>TT Remediation &amp; Paper-Based Testing Workshop</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CR-D095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£34,000.00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23/08/2021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Pending PIA</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5997686"/>
                  </a:ext>
                </a:extLst>
              </a:tr>
              <a:tr h="145741">
                <a:tc>
                  <a:txBody>
                    <a:bodyPr/>
                    <a:lstStyle/>
                    <a:p>
                      <a:pPr algn="l" fontAlgn="b"/>
                      <a:r>
                        <a:rPr lang="en-US" sz="900" b="0" i="0" u="none" strike="noStrike" dirty="0">
                          <a:solidFill>
                            <a:srgbClr val="000000"/>
                          </a:solidFill>
                          <a:effectLst/>
                          <a:latin typeface="+mj-lt"/>
                        </a:rPr>
                        <a:t>Continuation of support for UEPT </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CR-D098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£308,000.00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03/08/2021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5768496"/>
                  </a:ext>
                </a:extLst>
              </a:tr>
              <a:tr h="273982">
                <a:tc>
                  <a:txBody>
                    <a:bodyPr/>
                    <a:lstStyle/>
                    <a:p>
                      <a:pPr algn="l" fontAlgn="b"/>
                      <a:r>
                        <a:rPr lang="en-US" sz="900" b="0" i="0" u="none" strike="noStrike">
                          <a:solidFill>
                            <a:srgbClr val="000000"/>
                          </a:solidFill>
                          <a:effectLst/>
                          <a:latin typeface="+mj-lt"/>
                        </a:rPr>
                        <a:t>Documentation only updates to NCT-0134 DMT Live Rehearsal Test Plan and NCD-0012 Data Migration Solution Design Catalogue</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CR-D103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17/08/2021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Pending PIA</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1458322"/>
                  </a:ext>
                </a:extLst>
              </a:tr>
              <a:tr h="136991">
                <a:tc>
                  <a:txBody>
                    <a:bodyPr/>
                    <a:lstStyle/>
                    <a:p>
                      <a:pPr algn="l" fontAlgn="b"/>
                      <a:r>
                        <a:rPr lang="en-GB" sz="900" b="0" i="0" u="none" strike="noStrike" dirty="0">
                          <a:solidFill>
                            <a:srgbClr val="000000"/>
                          </a:solidFill>
                          <a:effectLst/>
                          <a:latin typeface="+mj-lt"/>
                        </a:rPr>
                        <a:t>Elaborations for Service Management Requirements DB4</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dirty="0">
                          <a:solidFill>
                            <a:srgbClr val="000000"/>
                          </a:solidFill>
                          <a:effectLst/>
                          <a:latin typeface="+mj-lt"/>
                        </a:rPr>
                        <a:t>CR-D104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dirty="0">
                          <a:solidFill>
                            <a:srgbClr val="000000"/>
                          </a:solidFill>
                          <a:effectLst/>
                          <a:latin typeface="+mj-lt"/>
                        </a:rPr>
                        <a:t>£0.00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17/08/2021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Pending SI Response</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6498678"/>
                  </a:ext>
                </a:extLst>
              </a:tr>
            </a:tbl>
          </a:graphicData>
        </a:graphic>
      </p:graphicFrame>
    </p:spTree>
    <p:extLst>
      <p:ext uri="{BB962C8B-B14F-4D97-AF65-F5344CB8AC3E}">
        <p14:creationId xmlns:p14="http://schemas.microsoft.com/office/powerpoint/2010/main" val="566117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187490" y="-203424"/>
            <a:ext cx="8641293" cy="802206"/>
          </a:xfrm>
        </p:spPr>
        <p:txBody>
          <a:bodyPr vert="horz" lIns="91325" tIns="45663" rIns="91325" bIns="45663" rtlCol="0" anchor="ctr">
            <a:noAutofit/>
          </a:bodyPr>
          <a:lstStyle/>
          <a:p>
            <a:pPr defTabSz="913281"/>
            <a:r>
              <a:rPr lang="en-GB" sz="1600" dirty="0">
                <a:solidFill>
                  <a:schemeClr val="accent1"/>
                </a:solidFill>
                <a:latin typeface="+mn-lt"/>
                <a:cs typeface="Arial"/>
              </a:rPr>
              <a:t>Switching Programme CR Position – CRs not impacting Xoserve ((Cost Implication) </a:t>
            </a: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1590519824"/>
              </p:ext>
            </p:extLst>
          </p:nvPr>
        </p:nvGraphicFramePr>
        <p:xfrm>
          <a:off x="5638" y="304897"/>
          <a:ext cx="9132724" cy="4841540"/>
        </p:xfrm>
        <a:graphic>
          <a:graphicData uri="http://schemas.openxmlformats.org/drawingml/2006/table">
            <a:tbl>
              <a:tblPr firstRow="1" bandRow="1">
                <a:tableStyleId>{5C22544A-7EE6-4342-B048-85BDC9FD1C3A}</a:tableStyleId>
              </a:tblPr>
              <a:tblGrid>
                <a:gridCol w="5734501">
                  <a:extLst>
                    <a:ext uri="{9D8B030D-6E8A-4147-A177-3AD203B41FA5}">
                      <a16:colId xmlns:a16="http://schemas.microsoft.com/office/drawing/2014/main" val="997061046"/>
                    </a:ext>
                  </a:extLst>
                </a:gridCol>
                <a:gridCol w="630088">
                  <a:extLst>
                    <a:ext uri="{9D8B030D-6E8A-4147-A177-3AD203B41FA5}">
                      <a16:colId xmlns:a16="http://schemas.microsoft.com/office/drawing/2014/main" val="2723771934"/>
                    </a:ext>
                  </a:extLst>
                </a:gridCol>
                <a:gridCol w="877874">
                  <a:extLst>
                    <a:ext uri="{9D8B030D-6E8A-4147-A177-3AD203B41FA5}">
                      <a16:colId xmlns:a16="http://schemas.microsoft.com/office/drawing/2014/main" val="194189712"/>
                    </a:ext>
                  </a:extLst>
                </a:gridCol>
                <a:gridCol w="1890261">
                  <a:extLst>
                    <a:ext uri="{9D8B030D-6E8A-4147-A177-3AD203B41FA5}">
                      <a16:colId xmlns:a16="http://schemas.microsoft.com/office/drawing/2014/main" val="3065248341"/>
                    </a:ext>
                  </a:extLst>
                </a:gridCol>
              </a:tblGrid>
              <a:tr h="178100">
                <a:tc>
                  <a:txBody>
                    <a:bodyPr/>
                    <a:lstStyle/>
                    <a:p>
                      <a:pPr algn="ctr" rtl="0" fontAlgn="ctr"/>
                      <a:r>
                        <a:rPr lang="en-GB" sz="700" b="1" i="0" u="none" strike="noStrike" dirty="0">
                          <a:solidFill>
                            <a:srgbClr val="FFFFFF"/>
                          </a:solidFill>
                          <a:effectLst/>
                          <a:latin typeface="+mj-lt"/>
                          <a:cs typeface="Arial" panose="020B0604020202020204" pitchFamily="34" charset="0"/>
                        </a:rPr>
                        <a:t>CR Name</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CR Ref</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Date Raised</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Status</a:t>
                      </a:r>
                    </a:p>
                  </a:txBody>
                  <a:tcPr marL="4757" marR="4757" marT="4757" marB="0" anchor="ctr"/>
                </a:tc>
                <a:extLst>
                  <a:ext uri="{0D108BD9-81ED-4DB2-BD59-A6C34878D82A}">
                    <a16:rowId xmlns:a16="http://schemas.microsoft.com/office/drawing/2014/main" val="4029148686"/>
                  </a:ext>
                </a:extLst>
              </a:tr>
              <a:tr h="136991">
                <a:tc>
                  <a:txBody>
                    <a:bodyPr/>
                    <a:lstStyle/>
                    <a:p>
                      <a:pPr marL="0" algn="l" fontAlgn="t"/>
                      <a:r>
                        <a:rPr lang="it-IT" sz="900" b="0" i="0" u="none" strike="noStrike" dirty="0">
                          <a:solidFill>
                            <a:srgbClr val="000000"/>
                          </a:solidFill>
                          <a:effectLst/>
                          <a:latin typeface="+mj-lt"/>
                          <a:ea typeface="+mn-ea"/>
                          <a:cs typeface="+mn-cs"/>
                        </a:rPr>
                        <a:t>Non_Mandatory_MPAS_Metered_Indicator_v0.4</a:t>
                      </a:r>
                    </a:p>
                  </a:txBody>
                  <a:tcPr marL="0" marR="0" marT="0" marB="0">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dirty="0">
                          <a:solidFill>
                            <a:srgbClr val="000000"/>
                          </a:solidFill>
                          <a:effectLst/>
                          <a:latin typeface="+mj-lt"/>
                          <a:ea typeface="+mn-ea"/>
                          <a:cs typeface="+mn-cs"/>
                        </a:rPr>
                        <a:t>CR-D001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27/01/2020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711819855"/>
                  </a:ext>
                </a:extLst>
              </a:tr>
              <a:tr h="136991">
                <a:tc>
                  <a:txBody>
                    <a:bodyPr/>
                    <a:lstStyle/>
                    <a:p>
                      <a:pPr marL="0" algn="l" fontAlgn="t"/>
                      <a:r>
                        <a:rPr lang="en-GB" sz="900" b="0" i="0" u="none" strike="noStrike" dirty="0">
                          <a:solidFill>
                            <a:srgbClr val="000000"/>
                          </a:solidFill>
                          <a:effectLst/>
                          <a:latin typeface="+mj-lt"/>
                          <a:ea typeface="+mn-ea"/>
                          <a:cs typeface="+mn-cs"/>
                        </a:rPr>
                        <a:t>REC Manager Procurement Timelines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CR-D003</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02/12/2019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274087473"/>
                  </a:ext>
                </a:extLst>
              </a:tr>
              <a:tr h="136991">
                <a:tc>
                  <a:txBody>
                    <a:bodyPr/>
                    <a:lstStyle/>
                    <a:p>
                      <a:pPr marL="0" algn="l" fontAlgn="t"/>
                      <a:r>
                        <a:rPr lang="en-GB" sz="900" b="0" i="0" u="none" strike="noStrike" dirty="0">
                          <a:solidFill>
                            <a:srgbClr val="000000"/>
                          </a:solidFill>
                          <a:effectLst/>
                          <a:latin typeface="+mj-lt"/>
                          <a:ea typeface="+mn-ea"/>
                          <a:cs typeface="+mn-cs"/>
                        </a:rPr>
                        <a:t>MPAS Related MPAN Disconnection</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 </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28032825"/>
                  </a:ext>
                </a:extLst>
              </a:tr>
              <a:tr h="136991">
                <a:tc>
                  <a:txBody>
                    <a:bodyPr/>
                    <a:lstStyle/>
                    <a:p>
                      <a:pPr marL="0" algn="l" fontAlgn="t"/>
                      <a:r>
                        <a:rPr lang="en-US" sz="900" b="0" i="0" u="none" strike="noStrike" dirty="0">
                          <a:solidFill>
                            <a:srgbClr val="000000"/>
                          </a:solidFill>
                          <a:effectLst/>
                          <a:latin typeface="+mj-lt"/>
                          <a:ea typeface="+mn-ea"/>
                          <a:cs typeface="+mn-cs"/>
                        </a:rPr>
                        <a:t>Introduction of Validation Message to Logical Mode</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CR-D005</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25/11/2019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25213109"/>
                  </a:ext>
                </a:extLst>
              </a:tr>
              <a:tr h="136991">
                <a:tc>
                  <a:txBody>
                    <a:bodyPr/>
                    <a:lstStyle/>
                    <a:p>
                      <a:pPr marL="0" algn="l" fontAlgn="t"/>
                      <a:r>
                        <a:rPr lang="en-US" sz="900" b="0" i="0" u="none" strike="noStrike">
                          <a:solidFill>
                            <a:srgbClr val="000000"/>
                          </a:solidFill>
                          <a:effectLst/>
                          <a:latin typeface="+mj-lt"/>
                          <a:ea typeface="+mn-ea"/>
                          <a:cs typeface="+mn-cs"/>
                        </a:rPr>
                        <a:t>Modification of Related MPAN Cleanse Checkpoint Milestones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CR-D006</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27/11/2019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0102098"/>
                  </a:ext>
                </a:extLst>
              </a:tr>
              <a:tr h="136991">
                <a:tc>
                  <a:txBody>
                    <a:bodyPr/>
                    <a:lstStyle/>
                    <a:p>
                      <a:pPr marL="0" algn="l" fontAlgn="t"/>
                      <a:r>
                        <a:rPr lang="en-GB" sz="900" b="0" i="0" u="none" strike="noStrike" dirty="0">
                          <a:solidFill>
                            <a:srgbClr val="000000"/>
                          </a:solidFill>
                          <a:effectLst/>
                          <a:latin typeface="+mj-lt"/>
                          <a:ea typeface="+mn-ea"/>
                          <a:cs typeface="+mn-cs"/>
                        </a:rPr>
                        <a:t>ABACUS Corrections and Re-alignments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CR-D007</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04/12/2019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632140284"/>
                  </a:ext>
                </a:extLst>
              </a:tr>
              <a:tr h="136991">
                <a:tc>
                  <a:txBody>
                    <a:bodyPr/>
                    <a:lstStyle/>
                    <a:p>
                      <a:pPr marL="0" algn="l" fontAlgn="t"/>
                      <a:r>
                        <a:rPr lang="en-GB" sz="900" b="0" i="0" u="none" strike="noStrike">
                          <a:solidFill>
                            <a:srgbClr val="000000"/>
                          </a:solidFill>
                          <a:effectLst/>
                          <a:latin typeface="+mj-lt"/>
                          <a:ea typeface="+mn-ea"/>
                          <a:cs typeface="+mn-cs"/>
                        </a:rPr>
                        <a:t>ECOES REL API Webmethod</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17/12/2019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258110140"/>
                  </a:ext>
                </a:extLst>
              </a:tr>
              <a:tr h="136991">
                <a:tc>
                  <a:txBody>
                    <a:bodyPr/>
                    <a:lstStyle/>
                    <a:p>
                      <a:pPr marL="0" algn="l" fontAlgn="t"/>
                      <a:r>
                        <a:rPr lang="en-GB" sz="900" b="0" i="0" u="none" strike="noStrike">
                          <a:solidFill>
                            <a:srgbClr val="000000"/>
                          </a:solidFill>
                          <a:effectLst/>
                          <a:latin typeface="+mj-lt"/>
                          <a:ea typeface="+mn-ea"/>
                          <a:cs typeface="+mn-cs"/>
                        </a:rPr>
                        <a:t>CSSIA Uplift to Implement IG Recommendations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17/12/2019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45035956"/>
                  </a:ext>
                </a:extLst>
              </a:tr>
              <a:tr h="136991">
                <a:tc>
                  <a:txBody>
                    <a:bodyPr/>
                    <a:lstStyle/>
                    <a:p>
                      <a:pPr marL="0" algn="l" fontAlgn="t"/>
                      <a:r>
                        <a:rPr lang="en-US" sz="900" b="0" i="0" u="none" strike="noStrike">
                          <a:solidFill>
                            <a:srgbClr val="000000"/>
                          </a:solidFill>
                          <a:effectLst/>
                          <a:latin typeface="+mj-lt"/>
                          <a:ea typeface="+mn-ea"/>
                          <a:cs typeface="+mn-cs"/>
                        </a:rPr>
                        <a:t>Update 3 E2Es to align to CSSIA</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10/06/2020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5348462"/>
                  </a:ext>
                </a:extLst>
              </a:tr>
              <a:tr h="136991">
                <a:tc>
                  <a:txBody>
                    <a:bodyPr/>
                    <a:lstStyle/>
                    <a:p>
                      <a:pPr marL="0" algn="l" fontAlgn="t"/>
                      <a:r>
                        <a:rPr lang="en-US" sz="900" b="0" i="0" u="none" strike="noStrike" dirty="0">
                          <a:solidFill>
                            <a:srgbClr val="000000"/>
                          </a:solidFill>
                          <a:effectLst/>
                          <a:latin typeface="+mj-lt"/>
                          <a:ea typeface="+mn-ea"/>
                          <a:cs typeface="+mn-cs"/>
                        </a:rPr>
                        <a:t>CSS_Physical_Interface_Design_Updates_mpxn_v0.2</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CR-D012</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30/01/2020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73975057"/>
                  </a:ext>
                </a:extLst>
              </a:tr>
              <a:tr h="136991">
                <a:tc>
                  <a:txBody>
                    <a:bodyPr/>
                    <a:lstStyle/>
                    <a:p>
                      <a:pPr marL="0" algn="l" fontAlgn="t"/>
                      <a:r>
                        <a:rPr lang="en-US" sz="900" b="0" i="0" u="none" strike="noStrike">
                          <a:solidFill>
                            <a:srgbClr val="000000"/>
                          </a:solidFill>
                          <a:effectLst/>
                          <a:latin typeface="+mj-lt"/>
                          <a:ea typeface="+mn-ea"/>
                          <a:cs typeface="+mn-cs"/>
                        </a:rPr>
                        <a:t>Messaging_Requirements_Revisions_REC_Code_Manager_and_CSS_v0.1 Clean</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CR-D013</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28/01/2020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177690090"/>
                  </a:ext>
                </a:extLst>
              </a:tr>
              <a:tr h="136991">
                <a:tc>
                  <a:txBody>
                    <a:bodyPr/>
                    <a:lstStyle/>
                    <a:p>
                      <a:pPr marL="0" algn="l" fontAlgn="t"/>
                      <a:r>
                        <a:rPr lang="en-US" sz="900" b="0" i="0" u="none" strike="noStrike" dirty="0">
                          <a:solidFill>
                            <a:srgbClr val="000000"/>
                          </a:solidFill>
                          <a:effectLst/>
                          <a:latin typeface="+mj-lt"/>
                          <a:ea typeface="+mn-ea"/>
                          <a:cs typeface="+mn-cs"/>
                        </a:rPr>
                        <a:t>Amendment_of_Xoserve_Consequential_Change_Milestone_Delivery_Dates_v0.2[DRAFT]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CR-D015</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26/02/2020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946893484"/>
                  </a:ext>
                </a:extLst>
              </a:tr>
              <a:tr h="136991">
                <a:tc>
                  <a:txBody>
                    <a:bodyPr/>
                    <a:lstStyle/>
                    <a:p>
                      <a:pPr marL="0" algn="l" fontAlgn="t"/>
                      <a:r>
                        <a:rPr lang="en-US" sz="900" b="0" i="0" u="none" strike="noStrike" dirty="0">
                          <a:solidFill>
                            <a:srgbClr val="000000"/>
                          </a:solidFill>
                          <a:effectLst/>
                          <a:latin typeface="+mj-lt"/>
                          <a:ea typeface="+mn-ea"/>
                          <a:cs typeface="+mn-cs"/>
                        </a:rPr>
                        <a:t>CSS_Handling_of_MPAS_Business_Dates_v0.2[DRAFT]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CR-D017</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20/07/2020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66126654"/>
                  </a:ext>
                </a:extLst>
              </a:tr>
              <a:tr h="136991">
                <a:tc>
                  <a:txBody>
                    <a:bodyPr/>
                    <a:lstStyle/>
                    <a:p>
                      <a:pPr marL="0" algn="l" fontAlgn="t"/>
                      <a:r>
                        <a:rPr lang="en-GB" sz="900" b="0" i="0" u="none" strike="noStrike" dirty="0">
                          <a:solidFill>
                            <a:srgbClr val="000000"/>
                          </a:solidFill>
                          <a:effectLst/>
                          <a:latin typeface="+mj-lt"/>
                          <a:ea typeface="+mn-ea"/>
                          <a:cs typeface="+mn-cs"/>
                        </a:rPr>
                        <a:t>Confirmation_Responses_to_Outbound_Synchronisations_v0.2[DRAFT]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CR-D018</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02/03/2020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509274947"/>
                  </a:ext>
                </a:extLst>
              </a:tr>
              <a:tr h="136991">
                <a:tc>
                  <a:txBody>
                    <a:bodyPr/>
                    <a:lstStyle/>
                    <a:p>
                      <a:pPr marL="0" algn="l" fontAlgn="t"/>
                      <a:r>
                        <a:rPr lang="en-US" sz="900" b="0" i="0" u="none" strike="noStrike">
                          <a:solidFill>
                            <a:srgbClr val="000000"/>
                          </a:solidFill>
                          <a:effectLst/>
                          <a:latin typeface="+mj-lt"/>
                          <a:ea typeface="+mn-ea"/>
                          <a:cs typeface="+mn-cs"/>
                        </a:rPr>
                        <a:t>Regulatory Workstream – Programme Milestones Refresh </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dirty="0">
                          <a:solidFill>
                            <a:srgbClr val="000000"/>
                          </a:solidFill>
                          <a:effectLst/>
                          <a:latin typeface="+mj-lt"/>
                          <a:ea typeface="+mn-ea"/>
                          <a:cs typeface="+mn-cs"/>
                        </a:rPr>
                        <a:t>CR-D020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16/03/2020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67834030"/>
                  </a:ext>
                </a:extLst>
              </a:tr>
              <a:tr h="136991">
                <a:tc>
                  <a:txBody>
                    <a:bodyPr/>
                    <a:lstStyle/>
                    <a:p>
                      <a:pPr marL="0" algn="l" fontAlgn="t"/>
                      <a:r>
                        <a:rPr lang="en-GB" sz="900" b="0" i="0" u="none" strike="noStrike">
                          <a:solidFill>
                            <a:srgbClr val="000000"/>
                          </a:solidFill>
                          <a:effectLst/>
                          <a:latin typeface="+mj-lt"/>
                          <a:ea typeface="+mn-ea"/>
                          <a:cs typeface="+mn-cs"/>
                        </a:rPr>
                        <a:t>Remove MPAS Interface</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29/04/2020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10396467"/>
                  </a:ext>
                </a:extLst>
              </a:tr>
              <a:tr h="136991">
                <a:tc>
                  <a:txBody>
                    <a:bodyPr/>
                    <a:lstStyle/>
                    <a:p>
                      <a:pPr marL="0" algn="l" fontAlgn="t"/>
                      <a:r>
                        <a:rPr lang="en-US" sz="900" b="0" i="0" u="none" strike="noStrike">
                          <a:solidFill>
                            <a:srgbClr val="000000"/>
                          </a:solidFill>
                          <a:effectLst/>
                          <a:latin typeface="+mj-lt"/>
                          <a:ea typeface="+mn-ea"/>
                          <a:cs typeface="+mn-cs"/>
                        </a:rPr>
                        <a:t>DSP_Specific_ SIT_ Functional_Exit_Criteria</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CR-D023</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29/05/2020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45421300"/>
                  </a:ext>
                </a:extLst>
              </a:tr>
              <a:tr h="136991">
                <a:tc>
                  <a:txBody>
                    <a:bodyPr/>
                    <a:lstStyle/>
                    <a:p>
                      <a:pPr marL="0" algn="l" fontAlgn="t"/>
                      <a:r>
                        <a:rPr lang="en-GB" sz="900" b="0" i="0" u="none" strike="noStrike">
                          <a:solidFill>
                            <a:srgbClr val="000000"/>
                          </a:solidFill>
                          <a:effectLst/>
                          <a:latin typeface="+mj-lt"/>
                          <a:ea typeface="+mn-ea"/>
                          <a:cs typeface="+mn-cs"/>
                        </a:rPr>
                        <a:t>Changes to support enhanced Solar arrangements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CR-D025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30068183"/>
                  </a:ext>
                </a:extLst>
              </a:tr>
              <a:tr h="136991">
                <a:tc>
                  <a:txBody>
                    <a:bodyPr/>
                    <a:lstStyle/>
                    <a:p>
                      <a:pPr marL="0" algn="l" fontAlgn="t"/>
                      <a:r>
                        <a:rPr lang="en-US" sz="900" b="0" i="0" u="none" strike="noStrike" dirty="0">
                          <a:solidFill>
                            <a:srgbClr val="000000"/>
                          </a:solidFill>
                          <a:effectLst/>
                          <a:latin typeface="+mj-lt"/>
                          <a:ea typeface="+mn-ea"/>
                          <a:cs typeface="+mn-cs"/>
                        </a:rPr>
                        <a:t>CSS Role-based access control (RBAC)</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24/07/2020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43314440"/>
                  </a:ext>
                </a:extLst>
              </a:tr>
              <a:tr h="136991">
                <a:tc>
                  <a:txBody>
                    <a:bodyPr/>
                    <a:lstStyle/>
                    <a:p>
                      <a:pPr marL="0" algn="l" fontAlgn="t"/>
                      <a:r>
                        <a:rPr lang="en-US" sz="900" b="0" i="0" u="none" strike="noStrike" dirty="0">
                          <a:solidFill>
                            <a:srgbClr val="000000"/>
                          </a:solidFill>
                          <a:effectLst/>
                          <a:latin typeface="+mj-lt"/>
                          <a:ea typeface="+mn-ea"/>
                          <a:cs typeface="+mn-cs"/>
                        </a:rPr>
                        <a:t>A Quality Analysis Activity of the Data being used for the DMT Non-Functional Test Phase​​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157581971"/>
                  </a:ext>
                </a:extLst>
              </a:tr>
              <a:tr h="136991">
                <a:tc>
                  <a:txBody>
                    <a:bodyPr/>
                    <a:lstStyle/>
                    <a:p>
                      <a:pPr marL="0" algn="l" fontAlgn="t"/>
                      <a:r>
                        <a:rPr lang="en-US" sz="900" b="0" i="0" u="none" strike="noStrike">
                          <a:solidFill>
                            <a:srgbClr val="000000"/>
                          </a:solidFill>
                          <a:effectLst/>
                          <a:latin typeface="+mj-lt"/>
                          <a:ea typeface="+mn-ea"/>
                          <a:cs typeface="+mn-cs"/>
                        </a:rPr>
                        <a:t>CSS Change from UTC to Local Time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22/09/2020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56559762"/>
                  </a:ext>
                </a:extLst>
              </a:tr>
              <a:tr h="136991">
                <a:tc>
                  <a:txBody>
                    <a:bodyPr/>
                    <a:lstStyle/>
                    <a:p>
                      <a:pPr marL="0" algn="l" fontAlgn="t"/>
                      <a:r>
                        <a:rPr lang="fr-FR" sz="900" b="0" i="0" u="none" strike="noStrike" dirty="0" err="1">
                          <a:solidFill>
                            <a:srgbClr val="000000"/>
                          </a:solidFill>
                          <a:effectLst/>
                          <a:latin typeface="+mj-lt"/>
                          <a:ea typeface="+mn-ea"/>
                          <a:cs typeface="+mn-cs"/>
                        </a:rPr>
                        <a:t>Xoserve</a:t>
                      </a:r>
                      <a:r>
                        <a:rPr lang="fr-FR" sz="900" b="0" i="0" u="none" strike="noStrike" dirty="0">
                          <a:solidFill>
                            <a:srgbClr val="000000"/>
                          </a:solidFill>
                          <a:effectLst/>
                          <a:latin typeface="+mj-lt"/>
                          <a:ea typeface="+mn-ea"/>
                          <a:cs typeface="+mn-cs"/>
                        </a:rPr>
                        <a:t> CR for DES AI Removal</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24/09/2020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30309836"/>
                  </a:ext>
                </a:extLst>
              </a:tr>
              <a:tr h="136991">
                <a:tc>
                  <a:txBody>
                    <a:bodyPr/>
                    <a:lstStyle/>
                    <a:p>
                      <a:pPr marL="0" algn="l" fontAlgn="t"/>
                      <a:r>
                        <a:rPr lang="en-US" sz="900" b="0" i="0" u="none" strike="noStrike">
                          <a:solidFill>
                            <a:srgbClr val="000000"/>
                          </a:solidFill>
                          <a:effectLst/>
                          <a:latin typeface="+mj-lt"/>
                          <a:ea typeface="+mn-ea"/>
                          <a:cs typeface="+mn-cs"/>
                        </a:rPr>
                        <a:t>Provide_CSS_RegistrationID_to_LPs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06/10/2020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885427181"/>
                  </a:ext>
                </a:extLst>
              </a:tr>
              <a:tr h="136991">
                <a:tc>
                  <a:txBody>
                    <a:bodyPr/>
                    <a:lstStyle/>
                    <a:p>
                      <a:pPr marL="0" algn="l" fontAlgn="t"/>
                      <a:r>
                        <a:rPr lang="en-GB" sz="900" b="0" i="0" u="none" strike="noStrike" dirty="0">
                          <a:solidFill>
                            <a:srgbClr val="000000"/>
                          </a:solidFill>
                          <a:effectLst/>
                          <a:latin typeface="+mj-lt"/>
                          <a:ea typeface="+mn-ea"/>
                          <a:cs typeface="+mn-cs"/>
                        </a:rPr>
                        <a:t>UEPT Tranche Regulatory Change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CR-D040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N/A</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6263028"/>
                  </a:ext>
                </a:extLst>
              </a:tr>
              <a:tr h="136991">
                <a:tc>
                  <a:txBody>
                    <a:bodyPr/>
                    <a:lstStyle/>
                    <a:p>
                      <a:pPr marL="0" algn="l" fontAlgn="t"/>
                      <a:r>
                        <a:rPr lang="en-US" sz="900" b="0" i="0" u="none" strike="noStrike">
                          <a:solidFill>
                            <a:srgbClr val="000000"/>
                          </a:solidFill>
                          <a:effectLst/>
                          <a:latin typeface="+mj-lt"/>
                          <a:ea typeface="+mn-ea"/>
                          <a:cs typeface="+mn-cs"/>
                        </a:rPr>
                        <a:t>NCT-0073 Functional Script Master Changes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CR-D041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25/09/2020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53268397"/>
                  </a:ext>
                </a:extLst>
              </a:tr>
              <a:tr h="136991">
                <a:tc>
                  <a:txBody>
                    <a:bodyPr/>
                    <a:lstStyle/>
                    <a:p>
                      <a:pPr marL="0" algn="l" fontAlgn="b"/>
                      <a:r>
                        <a:rPr lang="en-US" sz="900" b="0" i="0" u="none" strike="noStrike" dirty="0">
                          <a:solidFill>
                            <a:srgbClr val="000000"/>
                          </a:solidFill>
                          <a:effectLst/>
                          <a:latin typeface="+mj-lt"/>
                          <a:ea typeface="+mn-ea"/>
                          <a:cs typeface="+mn-cs"/>
                        </a:rPr>
                        <a:t> Update to the End to End Testing Plan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CR-D043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b"/>
                      <a:r>
                        <a:rPr lang="en-GB" sz="900" b="0" i="0" u="none" strike="noStrike" dirty="0">
                          <a:solidFill>
                            <a:srgbClr val="000000"/>
                          </a:solidFill>
                          <a:effectLst/>
                          <a:latin typeface="+mj-lt"/>
                          <a:ea typeface="+mn-ea"/>
                          <a:cs typeface="+mn-cs"/>
                        </a:rPr>
                        <a:t>05/10/2020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68158442"/>
                  </a:ext>
                </a:extLst>
              </a:tr>
              <a:tr h="136991">
                <a:tc>
                  <a:txBody>
                    <a:bodyPr/>
                    <a:lstStyle/>
                    <a:p>
                      <a:pPr algn="l" fontAlgn="b"/>
                      <a:r>
                        <a:rPr lang="en-US" sz="900" b="0" i="0" u="none" strike="noStrike" dirty="0">
                          <a:solidFill>
                            <a:srgbClr val="000000"/>
                          </a:solidFill>
                          <a:effectLst/>
                          <a:latin typeface="+mj-lt"/>
                          <a:ea typeface="+mn-ea"/>
                          <a:cs typeface="+mn-cs"/>
                        </a:rPr>
                        <a:t>Request For a New DMT Environment for DMT Live Rehearsal</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23/10/2020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33753599"/>
                  </a:ext>
                </a:extLst>
              </a:tr>
              <a:tr h="136991">
                <a:tc>
                  <a:txBody>
                    <a:bodyPr/>
                    <a:lstStyle/>
                    <a:p>
                      <a:pPr algn="l" fontAlgn="b"/>
                      <a:r>
                        <a:rPr lang="en-US" sz="900" b="0" i="0" u="none" strike="noStrike" dirty="0">
                          <a:solidFill>
                            <a:srgbClr val="000000"/>
                          </a:solidFill>
                          <a:effectLst/>
                          <a:latin typeface="+mj-lt"/>
                          <a:ea typeface="+mn-ea"/>
                          <a:cs typeface="+mn-cs"/>
                        </a:rPr>
                        <a:t>NC-0079 Adding Post Load Integrity Check Document</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09/11/2020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207446940"/>
                  </a:ext>
                </a:extLst>
              </a:tr>
              <a:tr h="136991">
                <a:tc>
                  <a:txBody>
                    <a:bodyPr/>
                    <a:lstStyle/>
                    <a:p>
                      <a:pPr algn="l" fontAlgn="b"/>
                      <a:r>
                        <a:rPr lang="en-US" sz="900" b="0" i="0" u="none" strike="noStrike" dirty="0">
                          <a:solidFill>
                            <a:srgbClr val="000000"/>
                          </a:solidFill>
                          <a:effectLst/>
                          <a:latin typeface="+mj-lt"/>
                          <a:ea typeface="+mn-ea"/>
                          <a:cs typeface="+mn-cs"/>
                        </a:rPr>
                        <a:t>Uplift to the Code of Connection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CR-0046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09/11/2020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96158325"/>
                  </a:ext>
                </a:extLst>
              </a:tr>
              <a:tr h="136991">
                <a:tc>
                  <a:txBody>
                    <a:bodyPr/>
                    <a:lstStyle/>
                    <a:p>
                      <a:pPr algn="l" fontAlgn="b"/>
                      <a:r>
                        <a:rPr lang="en-US" sz="900" b="0" i="0" u="none" strike="noStrike">
                          <a:solidFill>
                            <a:srgbClr val="000000"/>
                          </a:solidFill>
                          <a:effectLst/>
                          <a:latin typeface="+mj-lt"/>
                          <a:ea typeface="+mn-ea"/>
                          <a:cs typeface="+mn-cs"/>
                        </a:rPr>
                        <a:t>Correctional Changes to MAD Log v2.0 &amp; POAP v2.0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13/11/2020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48710997"/>
                  </a:ext>
                </a:extLst>
              </a:tr>
              <a:tr h="136991">
                <a:tc>
                  <a:txBody>
                    <a:bodyPr/>
                    <a:lstStyle/>
                    <a:p>
                      <a:pPr algn="l" fontAlgn="b"/>
                      <a:r>
                        <a:rPr lang="en-US" sz="900" b="0" i="0" u="none" strike="noStrike" dirty="0">
                          <a:solidFill>
                            <a:srgbClr val="000000"/>
                          </a:solidFill>
                          <a:effectLst/>
                          <a:latin typeface="+mj-lt"/>
                          <a:ea typeface="+mn-ea"/>
                          <a:cs typeface="+mn-cs"/>
                        </a:rPr>
                        <a:t>Changes to Data Milestones in MAD Log v2.0 &amp; POAP v2.0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09/11/2020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959222981"/>
                  </a:ext>
                </a:extLst>
              </a:tr>
              <a:tr h="136991">
                <a:tc>
                  <a:txBody>
                    <a:bodyPr/>
                    <a:lstStyle/>
                    <a:p>
                      <a:pPr algn="l" fontAlgn="b"/>
                      <a:r>
                        <a:rPr lang="en-US" sz="900" b="0" i="0" u="none" strike="noStrike">
                          <a:solidFill>
                            <a:srgbClr val="000000"/>
                          </a:solidFill>
                          <a:effectLst/>
                          <a:latin typeface="+mj-lt"/>
                          <a:ea typeface="+mn-ea"/>
                          <a:cs typeface="+mn-cs"/>
                        </a:rPr>
                        <a:t>Consequential Changes to Testing Milestones in MAD Log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13/11/2020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0372966"/>
                  </a:ext>
                </a:extLst>
              </a:tr>
              <a:tr h="136991">
                <a:tc>
                  <a:txBody>
                    <a:bodyPr/>
                    <a:lstStyle/>
                    <a:p>
                      <a:pPr algn="l" fontAlgn="b"/>
                      <a:r>
                        <a:rPr lang="en-US" sz="900" b="0" i="0" u="none" strike="noStrike">
                          <a:solidFill>
                            <a:srgbClr val="000000"/>
                          </a:solidFill>
                          <a:effectLst/>
                          <a:latin typeface="+mj-lt"/>
                          <a:ea typeface="+mn-ea"/>
                          <a:cs typeface="+mn-cs"/>
                        </a:rPr>
                        <a:t>CSS Environments for Faster Switching Enduring Service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837569194"/>
                  </a:ext>
                </a:extLst>
              </a:tr>
              <a:tr h="136991">
                <a:tc>
                  <a:txBody>
                    <a:bodyPr/>
                    <a:lstStyle/>
                    <a:p>
                      <a:pPr algn="l" fontAlgn="b"/>
                      <a:r>
                        <a:rPr lang="en-US" sz="900" b="0" i="0" u="none" strike="noStrike" dirty="0">
                          <a:solidFill>
                            <a:srgbClr val="000000"/>
                          </a:solidFill>
                          <a:effectLst/>
                          <a:latin typeface="+mj-lt"/>
                          <a:ea typeface="+mn-ea"/>
                          <a:cs typeface="+mn-cs"/>
                        </a:rPr>
                        <a:t>Changes to Data Validation Rules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30/11/2020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932388377"/>
                  </a:ext>
                </a:extLst>
              </a:tr>
            </a:tbl>
          </a:graphicData>
        </a:graphic>
      </p:graphicFrame>
    </p:spTree>
    <p:extLst>
      <p:ext uri="{BB962C8B-B14F-4D97-AF65-F5344CB8AC3E}">
        <p14:creationId xmlns:p14="http://schemas.microsoft.com/office/powerpoint/2010/main" val="3659283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187490" y="-203424"/>
            <a:ext cx="8641293" cy="802206"/>
          </a:xfrm>
        </p:spPr>
        <p:txBody>
          <a:bodyPr vert="horz" lIns="91325" tIns="45663" rIns="91325" bIns="45663" rtlCol="0" anchor="ctr">
            <a:noAutofit/>
          </a:bodyPr>
          <a:lstStyle/>
          <a:p>
            <a:pPr defTabSz="913281"/>
            <a:r>
              <a:rPr lang="en-GB" sz="1600" dirty="0">
                <a:solidFill>
                  <a:schemeClr val="accent1"/>
                </a:solidFill>
                <a:latin typeface="+mn-lt"/>
                <a:cs typeface="Arial"/>
              </a:rPr>
              <a:t>Switching Programme CR Position – CRs not impacting Xoserve (Cost Implication)</a:t>
            </a: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2029028268"/>
              </p:ext>
            </p:extLst>
          </p:nvPr>
        </p:nvGraphicFramePr>
        <p:xfrm>
          <a:off x="5638" y="421011"/>
          <a:ext cx="9132724" cy="4422773"/>
        </p:xfrm>
        <a:graphic>
          <a:graphicData uri="http://schemas.openxmlformats.org/drawingml/2006/table">
            <a:tbl>
              <a:tblPr firstRow="1" bandRow="1">
                <a:tableStyleId>{5C22544A-7EE6-4342-B048-85BDC9FD1C3A}</a:tableStyleId>
              </a:tblPr>
              <a:tblGrid>
                <a:gridCol w="5982288">
                  <a:extLst>
                    <a:ext uri="{9D8B030D-6E8A-4147-A177-3AD203B41FA5}">
                      <a16:colId xmlns:a16="http://schemas.microsoft.com/office/drawing/2014/main" val="997061046"/>
                    </a:ext>
                  </a:extLst>
                </a:gridCol>
                <a:gridCol w="608848">
                  <a:extLst>
                    <a:ext uri="{9D8B030D-6E8A-4147-A177-3AD203B41FA5}">
                      <a16:colId xmlns:a16="http://schemas.microsoft.com/office/drawing/2014/main" val="2723771934"/>
                    </a:ext>
                  </a:extLst>
                </a:gridCol>
                <a:gridCol w="630088">
                  <a:extLst>
                    <a:ext uri="{9D8B030D-6E8A-4147-A177-3AD203B41FA5}">
                      <a16:colId xmlns:a16="http://schemas.microsoft.com/office/drawing/2014/main" val="194189712"/>
                    </a:ext>
                  </a:extLst>
                </a:gridCol>
                <a:gridCol w="1911500">
                  <a:extLst>
                    <a:ext uri="{9D8B030D-6E8A-4147-A177-3AD203B41FA5}">
                      <a16:colId xmlns:a16="http://schemas.microsoft.com/office/drawing/2014/main" val="3065248341"/>
                    </a:ext>
                  </a:extLst>
                </a:gridCol>
              </a:tblGrid>
              <a:tr h="111306">
                <a:tc>
                  <a:txBody>
                    <a:bodyPr/>
                    <a:lstStyle/>
                    <a:p>
                      <a:pPr algn="ctr" rtl="0" fontAlgn="ctr"/>
                      <a:r>
                        <a:rPr lang="en-GB" sz="700" b="1" i="0" u="none" strike="noStrike" dirty="0">
                          <a:solidFill>
                            <a:srgbClr val="FFFFFF"/>
                          </a:solidFill>
                          <a:effectLst/>
                          <a:latin typeface="+mj-lt"/>
                          <a:cs typeface="Arial" panose="020B0604020202020204" pitchFamily="34" charset="0"/>
                        </a:rPr>
                        <a:t>CR Name</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CR Ref</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Date Raised</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Status</a:t>
                      </a:r>
                    </a:p>
                  </a:txBody>
                  <a:tcPr marL="4757" marR="4757" marT="4757" marB="0" anchor="ctr"/>
                </a:tc>
                <a:extLst>
                  <a:ext uri="{0D108BD9-81ED-4DB2-BD59-A6C34878D82A}">
                    <a16:rowId xmlns:a16="http://schemas.microsoft.com/office/drawing/2014/main" val="4029148686"/>
                  </a:ext>
                </a:extLst>
              </a:tr>
              <a:tr h="152328">
                <a:tc>
                  <a:txBody>
                    <a:bodyPr/>
                    <a:lstStyle/>
                    <a:p>
                      <a:pPr algn="l" fontAlgn="b"/>
                      <a:r>
                        <a:rPr lang="en-US" sz="900" b="0" i="0" u="none" strike="noStrike" dirty="0">
                          <a:solidFill>
                            <a:srgbClr val="000000"/>
                          </a:solidFill>
                          <a:effectLst/>
                          <a:latin typeface="+mj-lt"/>
                          <a:ea typeface="+mn-ea"/>
                          <a:cs typeface="+mn-cs"/>
                        </a:rPr>
                        <a:t>Additional and Further Correctional Changes to MAD Log v2.0</a:t>
                      </a:r>
                    </a:p>
                  </a:txBody>
                  <a:tcPr marL="0" marR="0" marT="0" marB="0" anchor="b">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dirty="0">
                          <a:solidFill>
                            <a:srgbClr val="000000"/>
                          </a:solidFill>
                          <a:effectLst/>
                          <a:latin typeface="+mj-lt"/>
                          <a:ea typeface="+mn-ea"/>
                          <a:cs typeface="+mn-cs"/>
                        </a:rPr>
                        <a:t>CR-D052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dirty="0">
                          <a:solidFill>
                            <a:srgbClr val="000000"/>
                          </a:solidFill>
                          <a:effectLst/>
                          <a:latin typeface="+mj-lt"/>
                          <a:ea typeface="+mn-ea"/>
                          <a:cs typeface="+mn-cs"/>
                        </a:rPr>
                        <a:t>05/12/2020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711819855"/>
                  </a:ext>
                </a:extLst>
              </a:tr>
              <a:tr h="152328">
                <a:tc>
                  <a:txBody>
                    <a:bodyPr/>
                    <a:lstStyle/>
                    <a:p>
                      <a:pPr algn="l" fontAlgn="b"/>
                      <a:r>
                        <a:rPr lang="en-US" sz="900" b="0" i="0" u="none" strike="noStrike" dirty="0">
                          <a:solidFill>
                            <a:srgbClr val="000000"/>
                          </a:solidFill>
                          <a:effectLst/>
                          <a:latin typeface="+mj-lt"/>
                          <a:ea typeface="+mn-ea"/>
                          <a:cs typeface="+mn-cs"/>
                        </a:rPr>
                        <a:t> Additional Onward Dependencies for MAD Log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18/12/2020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274087473"/>
                  </a:ext>
                </a:extLst>
              </a:tr>
              <a:tr h="152328">
                <a:tc>
                  <a:txBody>
                    <a:bodyPr/>
                    <a:lstStyle/>
                    <a:p>
                      <a:pPr algn="l" fontAlgn="b"/>
                      <a:r>
                        <a:rPr lang="en-US" sz="900" b="0" i="0" u="none" strike="noStrike">
                          <a:solidFill>
                            <a:srgbClr val="000000"/>
                          </a:solidFill>
                          <a:effectLst/>
                          <a:latin typeface="+mj-lt"/>
                          <a:ea typeface="+mn-ea"/>
                          <a:cs typeface="+mn-cs"/>
                        </a:rPr>
                        <a:t>Changing from GetOrganised to Landmark SFTP for SI receiving files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18/12/2020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28032825"/>
                  </a:ext>
                </a:extLst>
              </a:tr>
              <a:tr h="152328">
                <a:tc>
                  <a:txBody>
                    <a:bodyPr/>
                    <a:lstStyle/>
                    <a:p>
                      <a:pPr algn="l" fontAlgn="b"/>
                      <a:r>
                        <a:rPr lang="en-US" sz="900" b="0" i="0" u="none" strike="noStrike">
                          <a:solidFill>
                            <a:srgbClr val="000000"/>
                          </a:solidFill>
                          <a:effectLst/>
                          <a:latin typeface="+mj-lt"/>
                          <a:ea typeface="+mn-ea"/>
                          <a:cs typeface="+mn-cs"/>
                        </a:rPr>
                        <a:t>Amendments to the Data Cleansing Catalogue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18/12/2020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25213109"/>
                  </a:ext>
                </a:extLst>
              </a:tr>
              <a:tr h="152328">
                <a:tc>
                  <a:txBody>
                    <a:bodyPr/>
                    <a:lstStyle/>
                    <a:p>
                      <a:pPr algn="l" fontAlgn="b"/>
                      <a:r>
                        <a:rPr lang="en-GB" sz="900" b="0" i="0" u="none" strike="noStrike">
                          <a:solidFill>
                            <a:srgbClr val="000000"/>
                          </a:solidFill>
                          <a:effectLst/>
                          <a:latin typeface="+mj-lt"/>
                          <a:ea typeface="+mn-ea"/>
                          <a:cs typeface="+mn-cs"/>
                        </a:rPr>
                        <a:t>MAD Log Changes for UIT Environment Verification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0102098"/>
                  </a:ext>
                </a:extLst>
              </a:tr>
              <a:tr h="152328">
                <a:tc>
                  <a:txBody>
                    <a:bodyPr/>
                    <a:lstStyle/>
                    <a:p>
                      <a:pPr algn="l" fontAlgn="b"/>
                      <a:r>
                        <a:rPr lang="en-GB" sz="900" b="0" i="0" u="none" strike="noStrike">
                          <a:solidFill>
                            <a:srgbClr val="000000"/>
                          </a:solidFill>
                          <a:effectLst/>
                          <a:latin typeface="+mj-lt"/>
                          <a:ea typeface="+mn-ea"/>
                          <a:cs typeface="+mn-cs"/>
                        </a:rPr>
                        <a:t>Discontinuance of Xoserve Consequential Change Market Trials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632140284"/>
                  </a:ext>
                </a:extLst>
              </a:tr>
              <a:tr h="152328">
                <a:tc>
                  <a:txBody>
                    <a:bodyPr/>
                    <a:lstStyle/>
                    <a:p>
                      <a:pPr algn="l" fontAlgn="b"/>
                      <a:r>
                        <a:rPr lang="en-GB" sz="900" b="0" i="0" u="none" strike="noStrike">
                          <a:solidFill>
                            <a:srgbClr val="000000"/>
                          </a:solidFill>
                          <a:effectLst/>
                          <a:latin typeface="+mj-lt"/>
                          <a:ea typeface="+mn-ea"/>
                          <a:cs typeface="+mn-cs"/>
                        </a:rPr>
                        <a:t>Uplift to SMS CoCo</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29/01/2021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258110140"/>
                  </a:ext>
                </a:extLst>
              </a:tr>
              <a:tr h="152328">
                <a:tc>
                  <a:txBody>
                    <a:bodyPr/>
                    <a:lstStyle/>
                    <a:p>
                      <a:pPr algn="l" fontAlgn="b"/>
                      <a:r>
                        <a:rPr lang="en-US" sz="900" b="0" i="0" u="none" strike="noStrike">
                          <a:solidFill>
                            <a:srgbClr val="000000"/>
                          </a:solidFill>
                          <a:effectLst/>
                          <a:latin typeface="+mj-lt"/>
                          <a:ea typeface="+mn-ea"/>
                          <a:cs typeface="+mn-cs"/>
                        </a:rPr>
                        <a:t>Changes to SIT Functional Test Scenarios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29/01/2021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45035956"/>
                  </a:ext>
                </a:extLst>
              </a:tr>
              <a:tr h="152328">
                <a:tc>
                  <a:txBody>
                    <a:bodyPr/>
                    <a:lstStyle/>
                    <a:p>
                      <a:pPr algn="l" fontAlgn="b"/>
                      <a:r>
                        <a:rPr lang="en-US" sz="900" b="0" i="0" u="none" strike="noStrike" dirty="0">
                          <a:solidFill>
                            <a:srgbClr val="000000"/>
                          </a:solidFill>
                          <a:effectLst/>
                          <a:latin typeface="+mj-lt"/>
                          <a:ea typeface="+mn-ea"/>
                          <a:cs typeface="+mn-cs"/>
                        </a:rPr>
                        <a:t>Uplift to the Code of Connection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29/01/2021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5348462"/>
                  </a:ext>
                </a:extLst>
              </a:tr>
              <a:tr h="136991">
                <a:tc>
                  <a:txBody>
                    <a:bodyPr/>
                    <a:lstStyle/>
                    <a:p>
                      <a:pPr algn="l" fontAlgn="b"/>
                      <a:r>
                        <a:rPr lang="en-GB" sz="900" b="0" i="0" u="none" strike="noStrike">
                          <a:solidFill>
                            <a:srgbClr val="000000"/>
                          </a:solidFill>
                          <a:effectLst/>
                          <a:latin typeface="+mj-lt"/>
                          <a:ea typeface="+mn-ea"/>
                          <a:cs typeface="+mn-cs"/>
                        </a:rPr>
                        <a:t>In-Flight Reg ID Dissemination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73975057"/>
                  </a:ext>
                </a:extLst>
              </a:tr>
              <a:tr h="152328">
                <a:tc>
                  <a:txBody>
                    <a:bodyPr/>
                    <a:lstStyle/>
                    <a:p>
                      <a:pPr algn="l" fontAlgn="b"/>
                      <a:r>
                        <a:rPr lang="en-US" sz="900" b="0" i="0" u="none" strike="noStrike">
                          <a:solidFill>
                            <a:srgbClr val="000000"/>
                          </a:solidFill>
                          <a:effectLst/>
                          <a:latin typeface="+mj-lt"/>
                          <a:ea typeface="+mn-ea"/>
                          <a:cs typeface="+mn-cs"/>
                        </a:rPr>
                        <a:t>Uplift to the CSS Business Data Validation Rules Doc</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19/03/2021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177690090"/>
                  </a:ext>
                </a:extLst>
              </a:tr>
              <a:tr h="152328">
                <a:tc>
                  <a:txBody>
                    <a:bodyPr/>
                    <a:lstStyle/>
                    <a:p>
                      <a:pPr algn="l" fontAlgn="b"/>
                      <a:r>
                        <a:rPr lang="en-US" sz="900" b="0" i="0" u="none" strike="noStrike">
                          <a:solidFill>
                            <a:srgbClr val="000000"/>
                          </a:solidFill>
                          <a:effectLst/>
                          <a:latin typeface="+mj-lt"/>
                          <a:ea typeface="+mn-ea"/>
                          <a:cs typeface="+mn-cs"/>
                        </a:rPr>
                        <a:t>Uplift to the CSS Interface Specification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946893484"/>
                  </a:ext>
                </a:extLst>
              </a:tr>
              <a:tr h="152328">
                <a:tc>
                  <a:txBody>
                    <a:bodyPr/>
                    <a:lstStyle/>
                    <a:p>
                      <a:pPr algn="l" fontAlgn="b"/>
                      <a:r>
                        <a:rPr lang="en-US" sz="900" b="0" i="0" u="none" strike="noStrike">
                          <a:solidFill>
                            <a:srgbClr val="000000"/>
                          </a:solidFill>
                          <a:effectLst/>
                          <a:latin typeface="+mj-lt"/>
                          <a:ea typeface="+mn-ea"/>
                          <a:cs typeface="+mn-cs"/>
                        </a:rPr>
                        <a:t>REL Dissemination to iDNO and DNO</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66126654"/>
                  </a:ext>
                </a:extLst>
              </a:tr>
              <a:tr h="273982">
                <a:tc>
                  <a:txBody>
                    <a:bodyPr/>
                    <a:lstStyle/>
                    <a:p>
                      <a:pPr algn="l" fontAlgn="b"/>
                      <a:r>
                        <a:rPr lang="en-US" sz="900" b="0" i="0" u="none" strike="noStrike" dirty="0">
                          <a:solidFill>
                            <a:srgbClr val="000000"/>
                          </a:solidFill>
                          <a:effectLst/>
                          <a:latin typeface="+mj-lt"/>
                          <a:ea typeface="+mn-ea"/>
                          <a:cs typeface="+mn-cs"/>
                        </a:rPr>
                        <a:t>Removal of UEPT Stage 1 Data Allocation and Verification for Tranche 3 and 4 Participants and delivery acceleration of Stage 2 Data Allocation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CR-D070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05/03/2021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509274947"/>
                  </a:ext>
                </a:extLst>
              </a:tr>
              <a:tr h="152328">
                <a:tc>
                  <a:txBody>
                    <a:bodyPr/>
                    <a:lstStyle/>
                    <a:p>
                      <a:pPr algn="l" fontAlgn="b"/>
                      <a:r>
                        <a:rPr lang="en-US" sz="900" b="0" i="0" u="none" strike="noStrike">
                          <a:solidFill>
                            <a:srgbClr val="000000"/>
                          </a:solidFill>
                          <a:effectLst/>
                          <a:latin typeface="+mj-lt"/>
                          <a:ea typeface="+mn-ea"/>
                          <a:cs typeface="+mn-cs"/>
                        </a:rPr>
                        <a:t>Re-align Switching Programme Response SLAs with Xoserve response SLAs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CR-D072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07/05/2021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67834030"/>
                  </a:ext>
                </a:extLst>
              </a:tr>
              <a:tr h="152328">
                <a:tc>
                  <a:txBody>
                    <a:bodyPr/>
                    <a:lstStyle/>
                    <a:p>
                      <a:pPr algn="l" fontAlgn="b"/>
                      <a:r>
                        <a:rPr lang="en-US" sz="900" b="0" i="0" u="none" strike="noStrike">
                          <a:solidFill>
                            <a:srgbClr val="000000"/>
                          </a:solidFill>
                          <a:effectLst/>
                          <a:latin typeface="+mj-lt"/>
                          <a:ea typeface="+mn-ea"/>
                          <a:cs typeface="+mn-cs"/>
                        </a:rPr>
                        <a:t>Changes to MAD Log v2.2 to rectify incorrect milestone descriptions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CR-D074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29/03/2021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10396467"/>
                  </a:ext>
                </a:extLst>
              </a:tr>
              <a:tr h="152328">
                <a:tc>
                  <a:txBody>
                    <a:bodyPr/>
                    <a:lstStyle/>
                    <a:p>
                      <a:pPr algn="l" fontAlgn="t"/>
                      <a:r>
                        <a:rPr lang="en-GB" sz="900" b="0" i="0" u="none" strike="noStrike" dirty="0">
                          <a:solidFill>
                            <a:srgbClr val="000000"/>
                          </a:solidFill>
                          <a:effectLst/>
                          <a:latin typeface="+mj-lt"/>
                          <a:ea typeface="+mn-ea"/>
                          <a:cs typeface="+mn-cs"/>
                        </a:rPr>
                        <a:t>Update Service Management Baseline Requirement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900" b="0" i="0" u="none" strike="noStrike">
                          <a:solidFill>
                            <a:srgbClr val="000000"/>
                          </a:solidFill>
                          <a:effectLst/>
                          <a:latin typeface="+mj-lt"/>
                          <a:ea typeface="+mn-ea"/>
                          <a:cs typeface="+mn-cs"/>
                        </a:rPr>
                        <a:t>CR-D076</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t"/>
                      <a:r>
                        <a:rPr lang="en-GB" sz="900" b="0" i="0" u="none" strike="noStrike">
                          <a:solidFill>
                            <a:srgbClr val="000000"/>
                          </a:solidFill>
                          <a:effectLst/>
                          <a:latin typeface="+mj-lt"/>
                          <a:ea typeface="+mn-ea"/>
                          <a:cs typeface="+mn-cs"/>
                        </a:rPr>
                        <a:t>20/04/2021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45421300"/>
                  </a:ext>
                </a:extLst>
              </a:tr>
              <a:tr h="152328">
                <a:tc>
                  <a:txBody>
                    <a:bodyPr/>
                    <a:lstStyle/>
                    <a:p>
                      <a:pPr algn="l" fontAlgn="b"/>
                      <a:r>
                        <a:rPr lang="en-US" sz="900" b="0" i="0" u="none" strike="noStrike">
                          <a:solidFill>
                            <a:srgbClr val="000000"/>
                          </a:solidFill>
                          <a:effectLst/>
                          <a:latin typeface="+mj-lt"/>
                          <a:ea typeface="+mn-ea"/>
                          <a:cs typeface="+mn-cs"/>
                        </a:rPr>
                        <a:t>Amend the Transition Testing Milestones TR210 &amp; TR220 for PUI Production Data Cuts v0.4</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dirty="0">
                          <a:solidFill>
                            <a:srgbClr val="000000"/>
                          </a:solidFill>
                          <a:effectLst/>
                          <a:latin typeface="+mj-lt"/>
                          <a:ea typeface="+mn-ea"/>
                          <a:cs typeface="+mn-cs"/>
                        </a:rPr>
                        <a:t>CR-D078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14/05/2021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30068183"/>
                  </a:ext>
                </a:extLst>
              </a:tr>
              <a:tr h="152328">
                <a:tc>
                  <a:txBody>
                    <a:bodyPr/>
                    <a:lstStyle/>
                    <a:p>
                      <a:pPr marL="0" algn="l" fontAlgn="b"/>
                      <a:r>
                        <a:rPr lang="en-US" sz="900" b="0" i="0" u="none" strike="noStrike" dirty="0">
                          <a:solidFill>
                            <a:srgbClr val="000000"/>
                          </a:solidFill>
                          <a:effectLst/>
                          <a:latin typeface="+mj-lt"/>
                          <a:ea typeface="+mn-ea"/>
                          <a:cs typeface="+mn-cs"/>
                        </a:rPr>
                        <a:t>Removal of SMS005 from UEPT Test Scenarios v0.2</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14/05/2021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43314440"/>
                  </a:ext>
                </a:extLst>
              </a:tr>
              <a:tr h="136991">
                <a:tc>
                  <a:txBody>
                    <a:bodyPr/>
                    <a:lstStyle/>
                    <a:p>
                      <a:pPr marL="0" algn="l" fontAlgn="b"/>
                      <a:r>
                        <a:rPr lang="en-US" sz="900" b="0" i="0" u="none" strike="noStrike" dirty="0">
                          <a:solidFill>
                            <a:srgbClr val="000000"/>
                          </a:solidFill>
                          <a:effectLst/>
                          <a:latin typeface="+mj-lt"/>
                          <a:ea typeface="+mn-ea"/>
                          <a:cs typeface="+mn-cs"/>
                        </a:rPr>
                        <a:t> Engagement for Early E2E Testing v0.2</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14/05/2021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157581971"/>
                  </a:ext>
                </a:extLst>
              </a:tr>
              <a:tr h="152328">
                <a:tc>
                  <a:txBody>
                    <a:bodyPr/>
                    <a:lstStyle/>
                    <a:p>
                      <a:pPr marL="0" algn="l" fontAlgn="b"/>
                      <a:r>
                        <a:rPr lang="en-US" sz="900" b="0" i="0" u="none" strike="noStrike" dirty="0">
                          <a:solidFill>
                            <a:srgbClr val="000000"/>
                          </a:solidFill>
                          <a:effectLst/>
                          <a:latin typeface="+mj-lt"/>
                          <a:ea typeface="+mn-ea"/>
                          <a:cs typeface="+mn-cs"/>
                        </a:rPr>
                        <a:t>Change to Transition Stage 3 File-Based Migration Sequencing v0.2</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26/05/2021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56559762"/>
                  </a:ext>
                </a:extLst>
              </a:tr>
              <a:tr h="136991">
                <a:tc>
                  <a:txBody>
                    <a:bodyPr/>
                    <a:lstStyle/>
                    <a:p>
                      <a:pPr marL="0" algn="l" fontAlgn="b"/>
                      <a:r>
                        <a:rPr lang="en-US" sz="900" b="0" i="0" u="none" strike="noStrike" dirty="0">
                          <a:solidFill>
                            <a:srgbClr val="000000"/>
                          </a:solidFill>
                          <a:effectLst/>
                          <a:latin typeface="+mj-lt"/>
                          <a:ea typeface="+mn-ea"/>
                          <a:cs typeface="+mn-cs"/>
                        </a:rPr>
                        <a:t>Request for an additional Data Reconciliation Activity at the end of DMT Live Rehearsal Cycle 2 v0.2</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01/06/2021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30309836"/>
                  </a:ext>
                </a:extLst>
              </a:tr>
              <a:tr h="273982">
                <a:tc>
                  <a:txBody>
                    <a:bodyPr/>
                    <a:lstStyle/>
                    <a:p>
                      <a:pPr marL="0" algn="l" fontAlgn="b"/>
                      <a:r>
                        <a:rPr lang="en-US" sz="900" b="0" i="0" u="none" strike="noStrike" dirty="0">
                          <a:solidFill>
                            <a:srgbClr val="000000"/>
                          </a:solidFill>
                          <a:effectLst/>
                          <a:latin typeface="+mj-lt"/>
                          <a:ea typeface="+mn-ea"/>
                          <a:cs typeface="+mn-cs"/>
                        </a:rPr>
                        <a:t>Update to UIT E2E Plan and Artefacts to incorporate the additional scope identified on the outcome of REL Gap Analysis v0.7</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17/06/2021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885427181"/>
                  </a:ext>
                </a:extLst>
              </a:tr>
              <a:tr h="152328">
                <a:tc>
                  <a:txBody>
                    <a:bodyPr/>
                    <a:lstStyle/>
                    <a:p>
                      <a:pPr marL="0" algn="l" fontAlgn="b"/>
                      <a:r>
                        <a:rPr lang="en-US" sz="900" b="0" i="0" u="none" strike="noStrike">
                          <a:solidFill>
                            <a:srgbClr val="000000"/>
                          </a:solidFill>
                          <a:effectLst/>
                          <a:latin typeface="+mj-lt"/>
                          <a:ea typeface="+mn-ea"/>
                          <a:cs typeface="+mn-cs"/>
                        </a:rPr>
                        <a:t>Elevation of L2-TR070 (Transition Stage 1 Start) to a L1 milestone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04/06/2021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6263028"/>
                  </a:ext>
                </a:extLst>
              </a:tr>
              <a:tr h="152328">
                <a:tc>
                  <a:txBody>
                    <a:bodyPr/>
                    <a:lstStyle/>
                    <a:p>
                      <a:pPr marL="0" algn="l" fontAlgn="b"/>
                      <a:r>
                        <a:rPr lang="en-US" sz="900" b="0" i="0" u="none" strike="noStrike">
                          <a:solidFill>
                            <a:srgbClr val="000000"/>
                          </a:solidFill>
                          <a:effectLst/>
                          <a:latin typeface="+mj-lt"/>
                          <a:ea typeface="+mn-ea"/>
                          <a:cs typeface="+mn-cs"/>
                        </a:rPr>
                        <a:t>NC-0107 Master Handover Pack Purpose Change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04/06/2021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53268397"/>
                  </a:ext>
                </a:extLst>
              </a:tr>
              <a:tr h="152328">
                <a:tc>
                  <a:txBody>
                    <a:bodyPr/>
                    <a:lstStyle/>
                    <a:p>
                      <a:pPr marL="0" algn="l" fontAlgn="b"/>
                      <a:r>
                        <a:rPr lang="en-GB" sz="900" b="0" i="0" u="none" strike="noStrike">
                          <a:solidFill>
                            <a:srgbClr val="000000"/>
                          </a:solidFill>
                          <a:effectLst/>
                          <a:latin typeface="+mj-lt"/>
                          <a:ea typeface="+mn-ea"/>
                          <a:cs typeface="+mn-cs"/>
                        </a:rPr>
                        <a:t>REC Code Manager Market Intelligence Reporting</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CR-D090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11/06/2021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68158442"/>
                  </a:ext>
                </a:extLst>
              </a:tr>
              <a:tr h="152328">
                <a:tc>
                  <a:txBody>
                    <a:bodyPr/>
                    <a:lstStyle/>
                    <a:p>
                      <a:pPr marL="0" algn="l" fontAlgn="b"/>
                      <a:r>
                        <a:rPr lang="en-US" sz="900" b="0" i="0" u="none" strike="noStrike" dirty="0">
                          <a:solidFill>
                            <a:srgbClr val="000000"/>
                          </a:solidFill>
                          <a:effectLst/>
                          <a:latin typeface="+mj-lt"/>
                          <a:ea typeface="+mn-ea"/>
                          <a:cs typeface="+mn-cs"/>
                        </a:rPr>
                        <a:t>Removal of Transition Test Artefacts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CR-D091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24/06/2021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33753599"/>
                  </a:ext>
                </a:extLst>
              </a:tr>
            </a:tbl>
          </a:graphicData>
        </a:graphic>
      </p:graphicFrame>
    </p:spTree>
    <p:extLst>
      <p:ext uri="{BB962C8B-B14F-4D97-AF65-F5344CB8AC3E}">
        <p14:creationId xmlns:p14="http://schemas.microsoft.com/office/powerpoint/2010/main" val="4147420316"/>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Xoserve PowerPoint Template Clean">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7" ma:contentTypeDescription="Create a new document." ma:contentTypeScope="" ma:versionID="cb23e439608fa62b7d4e34d18c2a6014">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8f8e5271f7d152bbf69cc47d21b266bc"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F8545E1A-EA83-463B-B744-ADE3D05E8049}">
  <ds:schemaRefs>
    <ds:schemaRef ds:uri="http://purl.org/dc/elements/1.1/"/>
    <ds:schemaRef ds:uri="http://schemas.microsoft.com/office/infopath/2007/PartnerControls"/>
    <ds:schemaRef ds:uri="http://purl.org/dc/dcmitype/"/>
    <ds:schemaRef ds:uri="103fba77-31dd-4780-83f9-c54f26c3a260"/>
    <ds:schemaRef ds:uri="http://schemas.microsoft.com/office/2006/documentManagement/types"/>
    <ds:schemaRef ds:uri="http://schemas.openxmlformats.org/package/2006/metadata/core-properties"/>
    <ds:schemaRef ds:uri="http://schemas.microsoft.com/office/2006/metadata/properties"/>
    <ds:schemaRef ds:uri="11f1cc19-a6a2-4477-822b-8358f9edc374"/>
    <ds:schemaRef ds:uri="http://purl.org/dc/terms/"/>
    <ds:schemaRef ds:uri="http://www.w3.org/XML/1998/namespace"/>
  </ds:schemaRefs>
</ds:datastoreItem>
</file>

<file path=customXml/itemProps3.xml><?xml version="1.0" encoding="utf-8"?>
<ds:datastoreItem xmlns:ds="http://schemas.openxmlformats.org/officeDocument/2006/customXml" ds:itemID="{854CC272-BDE3-4873-AC50-1DF1E3C13C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f1cc19-a6a2-4477-822b-8358f9edc374"/>
    <ds:schemaRef ds:uri="103fba77-31dd-4780-83f9-c54f26c3a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7115</TotalTime>
  <Words>2846</Words>
  <Application>Microsoft Office PowerPoint</Application>
  <PresentationFormat>On-screen Show (16:9)</PresentationFormat>
  <Paragraphs>590</Paragraphs>
  <Slides>11</Slides>
  <Notes>5</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11</vt:i4>
      </vt:variant>
    </vt:vector>
  </HeadingPairs>
  <TitlesOfParts>
    <vt:vector size="19" baseType="lpstr">
      <vt:lpstr>ＭＳ Ｐゴシック</vt:lpstr>
      <vt:lpstr>Arial</vt:lpstr>
      <vt:lpstr>Calibri</vt:lpstr>
      <vt:lpstr>Wingdings</vt:lpstr>
      <vt:lpstr>xoserve templates</vt:lpstr>
      <vt:lpstr>Office Theme</vt:lpstr>
      <vt:lpstr>1_xoserve templates</vt:lpstr>
      <vt:lpstr>Xoserve PowerPoint Template Clean</vt:lpstr>
      <vt:lpstr>CSSC Programme Dashboard</vt:lpstr>
      <vt:lpstr>Green Workstream Updates</vt:lpstr>
      <vt:lpstr>Green Workstream Updates</vt:lpstr>
      <vt:lpstr>Key Programme Risks (1/2)</vt:lpstr>
      <vt:lpstr>Key Programme Risks (2/2)</vt:lpstr>
      <vt:lpstr>PowerPoint Presentation</vt:lpstr>
      <vt:lpstr>Switching Programme CR Position – CRs impacting Xoserve</vt:lpstr>
      <vt:lpstr>Switching Programme CR Position – CRs not impacting Xoserve ((Cost Implication) </vt:lpstr>
      <vt:lpstr>Switching Programme CR Position – CRs not impacting Xoserve (Cost Implication)</vt:lpstr>
      <vt:lpstr>PowerPoint Presentation</vt:lpstr>
      <vt:lpstr>PowerPoint Presentation</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Rachel Taggart</cp:lastModifiedBy>
  <cp:revision>45</cp:revision>
  <cp:lastPrinted>2019-12-17T14:02:10Z</cp:lastPrinted>
  <dcterms:created xsi:type="dcterms:W3CDTF">2011-09-20T14:58:41Z</dcterms:created>
  <dcterms:modified xsi:type="dcterms:W3CDTF">2021-08-26T12:44:16Z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0x010100BE4A46900855F54F8B1B4A69CC14CF6B</vt:lpwstr>
  </property>
</Properties>
</file>