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298" r:id="rId6"/>
    <p:sldId id="295" r:id="rId7"/>
    <p:sldId id="300" r:id="rId8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8DA"/>
    <a:srgbClr val="B1D6E8"/>
    <a:srgbClr val="707272"/>
    <a:srgbClr val="2B80B1"/>
    <a:srgbClr val="AFB1B1"/>
    <a:srgbClr val="D97609"/>
    <a:srgbClr val="FCFC28"/>
    <a:srgbClr val="40D1F5"/>
    <a:srgbClr val="FFFFFF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7FB7FE-92CB-4DD7-9AA1-D38B52581945}" v="1710" dt="2021-08-09T09:16:26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02" autoAdjust="0"/>
    <p:restoredTop sz="99645" autoAdjust="0"/>
  </p:normalViewPr>
  <p:slideViewPr>
    <p:cSldViewPr>
      <p:cViewPr varScale="1">
        <p:scale>
          <a:sx n="85" d="100"/>
          <a:sy n="85" d="100"/>
        </p:scale>
        <p:origin x="93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95686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2700" dirty="0"/>
              <a:t>Class 1 Read Service Procurement Exercise - Mod 0710</a:t>
            </a:r>
            <a:br>
              <a:rPr lang="en-GB" dirty="0"/>
            </a:br>
            <a:r>
              <a:rPr lang="en-GB" sz="2000" dirty="0"/>
              <a:t>Stakeholder Subgroup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01479"/>
            <a:ext cx="6400800" cy="1102519"/>
          </a:xfrm>
        </p:spPr>
        <p:txBody>
          <a:bodyPr>
            <a:normAutofit/>
          </a:bodyPr>
          <a:lstStyle/>
          <a:p>
            <a:r>
              <a:rPr lang="en-GB" sz="2000" b="1" dirty="0"/>
              <a:t>Contract Management Committee</a:t>
            </a:r>
          </a:p>
          <a:p>
            <a:r>
              <a:rPr lang="en-GB" sz="2000" b="1" dirty="0"/>
              <a:t>18 August 2021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92B1-327B-479E-ABE7-4015E929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9624A-805B-498B-AD03-51E0BCAAD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2408"/>
          </a:xfrm>
        </p:spPr>
        <p:txBody>
          <a:bodyPr>
            <a:normAutofit lnSpcReduction="10000"/>
          </a:bodyPr>
          <a:lstStyle/>
          <a:p>
            <a:r>
              <a:rPr lang="en-GB" sz="1700" dirty="0">
                <a:solidFill>
                  <a:schemeClr val="tx2"/>
                </a:solidFill>
              </a:rPr>
              <a:t>UNC Modification 0710 (and IGT148) obligates that the Central Data Service Provider (CDSP) procures and provides the Class 1 Supply Meter Point (SMP) read service</a:t>
            </a:r>
          </a:p>
          <a:p>
            <a:endParaRPr lang="en-GB" sz="1700" dirty="0">
              <a:solidFill>
                <a:schemeClr val="tx2"/>
              </a:solidFill>
            </a:endParaRPr>
          </a:p>
          <a:p>
            <a:r>
              <a:rPr lang="en-GB" sz="1700" dirty="0">
                <a:solidFill>
                  <a:schemeClr val="tx2"/>
                </a:solidFill>
              </a:rPr>
              <a:t>The implementation dates have been confirmed for both Modification 0710 and IGT148 as 01 April 2023. </a:t>
            </a:r>
          </a:p>
          <a:p>
            <a:pPr marL="0" indent="0">
              <a:buNone/>
            </a:pPr>
            <a:endParaRPr lang="en-GB" sz="1700" dirty="0">
              <a:solidFill>
                <a:schemeClr val="tx2"/>
              </a:solidFill>
            </a:endParaRPr>
          </a:p>
          <a:p>
            <a:r>
              <a:rPr lang="en-GB" sz="1700" dirty="0">
                <a:solidFill>
                  <a:schemeClr val="tx2"/>
                </a:solidFill>
              </a:rPr>
              <a:t>To confirm, the CDSP will not novate the existing contracts for the Class 1 read service, the CDSP will run the procurement exercise to appoint a Service Provider and new contract as of 01 April 2023. </a:t>
            </a:r>
          </a:p>
          <a:p>
            <a:endParaRPr lang="en-GB" sz="1700" dirty="0">
              <a:solidFill>
                <a:schemeClr val="tx2"/>
              </a:solidFill>
            </a:endParaRPr>
          </a:p>
          <a:p>
            <a:r>
              <a:rPr lang="en-GB" sz="1700" dirty="0">
                <a:solidFill>
                  <a:schemeClr val="tx2"/>
                </a:solidFill>
              </a:rPr>
              <a:t>This presentation intends to request from CoMC that a subgroup is formed to support the initial Class 1 procurement activities.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49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92B1-327B-479E-ABE7-4015E929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Subgroup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9624A-805B-498B-AD03-51E0BCAAD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888432"/>
          </a:xfrm>
        </p:spPr>
        <p:txBody>
          <a:bodyPr>
            <a:normAutofit/>
          </a:bodyPr>
          <a:lstStyle/>
          <a:p>
            <a:r>
              <a:rPr lang="en-GB" sz="1400" dirty="0">
                <a:solidFill>
                  <a:schemeClr val="tx2"/>
                </a:solidFill>
              </a:rPr>
              <a:t>The CDSP are currently gathering high level requirements from customers regarding what they want from the Class 1 read service. </a:t>
            </a:r>
          </a:p>
          <a:p>
            <a:endParaRPr lang="en-GB" sz="1400" dirty="0">
              <a:solidFill>
                <a:schemeClr val="tx2"/>
              </a:solidFill>
            </a:endParaRPr>
          </a:p>
          <a:p>
            <a:r>
              <a:rPr lang="en-GB" sz="1400" dirty="0">
                <a:solidFill>
                  <a:schemeClr val="tx2"/>
                </a:solidFill>
              </a:rPr>
              <a:t>A Change Pack will be issued in August which summarises the high level requirements for the service and requests views from customers. </a:t>
            </a:r>
          </a:p>
          <a:p>
            <a:pPr marL="0" indent="0">
              <a:buNone/>
            </a:pPr>
            <a:endParaRPr lang="en-GB" sz="1400" dirty="0">
              <a:solidFill>
                <a:schemeClr val="tx2"/>
              </a:solidFill>
            </a:endParaRPr>
          </a:p>
          <a:p>
            <a:r>
              <a:rPr lang="en-GB" sz="1400" dirty="0">
                <a:solidFill>
                  <a:schemeClr val="tx2"/>
                </a:solidFill>
              </a:rPr>
              <a:t>A Request for Information (RFI) will be issued to understand the market and what potential service providers are available and what they are offering. </a:t>
            </a:r>
          </a:p>
          <a:p>
            <a:endParaRPr lang="en-GB" sz="1400" dirty="0">
              <a:solidFill>
                <a:schemeClr val="tx2"/>
              </a:solidFill>
            </a:endParaRPr>
          </a:p>
          <a:p>
            <a:r>
              <a:rPr lang="en-GB" sz="1400" dirty="0">
                <a:solidFill>
                  <a:schemeClr val="tx2"/>
                </a:solidFill>
              </a:rPr>
              <a:t>The CDSP want to form a subgroup which will be a pre-cursor to a Stakeholder Engagement Panel (if requested). </a:t>
            </a:r>
          </a:p>
          <a:p>
            <a:endParaRPr lang="en-GB" sz="1400" dirty="0">
              <a:solidFill>
                <a:schemeClr val="tx2"/>
              </a:solidFill>
            </a:endParaRPr>
          </a:p>
          <a:p>
            <a:r>
              <a:rPr lang="en-GB" sz="1400" dirty="0">
                <a:solidFill>
                  <a:schemeClr val="tx2"/>
                </a:solidFill>
              </a:rPr>
              <a:t>We believe this subgroup should include a Class 1 Shipper, a DN and an IGT representative and at this point we would the group to help us engage and select vendors based on high level requirements. </a:t>
            </a:r>
          </a:p>
        </p:txBody>
      </p:sp>
    </p:spTree>
    <p:extLst>
      <p:ext uri="{BB962C8B-B14F-4D97-AF65-F5344CB8AC3E}">
        <p14:creationId xmlns:p14="http://schemas.microsoft.com/office/powerpoint/2010/main" val="257077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E1FBC-A208-410D-9456-A53A2935F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90380-B703-4E86-ADD8-AC138C943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solidFill>
                  <a:schemeClr val="tx2"/>
                </a:solidFill>
              </a:rPr>
              <a:t>Are the DSC CoMC happy with the formation of a subgroup to support the initial procurement activities? </a:t>
            </a:r>
          </a:p>
          <a:p>
            <a:endParaRPr lang="en-GB" sz="1800" dirty="0">
              <a:solidFill>
                <a:schemeClr val="tx2"/>
              </a:solidFill>
            </a:endParaRPr>
          </a:p>
          <a:p>
            <a:r>
              <a:rPr lang="en-GB" sz="1800" dirty="0">
                <a:solidFill>
                  <a:schemeClr val="tx2"/>
                </a:solidFill>
              </a:rPr>
              <a:t>If yes, the CDSP can liaise with Class 1 Shippers, DNs and IGTs to understand who would be the representative from each constituency for the subgroup. </a:t>
            </a:r>
          </a:p>
          <a:p>
            <a:endParaRPr lang="en-GB" sz="1800" dirty="0">
              <a:solidFill>
                <a:schemeClr val="tx2"/>
              </a:solidFill>
            </a:endParaRPr>
          </a:p>
          <a:p>
            <a:r>
              <a:rPr lang="en-GB" sz="1800" dirty="0">
                <a:solidFill>
                  <a:schemeClr val="tx2"/>
                </a:solidFill>
              </a:rPr>
              <a:t>Views from CoMC committee? </a:t>
            </a:r>
          </a:p>
          <a:p>
            <a:endParaRPr lang="en-GB" sz="1800" dirty="0">
              <a:solidFill>
                <a:schemeClr val="tx2"/>
              </a:solidFill>
            </a:endParaRPr>
          </a:p>
          <a:p>
            <a:r>
              <a:rPr lang="en-GB" sz="1800" dirty="0">
                <a:solidFill>
                  <a:schemeClr val="tx2"/>
                </a:solidFill>
              </a:rPr>
              <a:t>If further in the procurement process, a Stakeholder Evaluation Panel is required, we will come to CoMC about forming this follow-on group. </a:t>
            </a:r>
          </a:p>
        </p:txBody>
      </p:sp>
    </p:spTree>
    <p:extLst>
      <p:ext uri="{BB962C8B-B14F-4D97-AF65-F5344CB8AC3E}">
        <p14:creationId xmlns:p14="http://schemas.microsoft.com/office/powerpoint/2010/main" val="2960028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Xoserve 2018">
    <a:dk1>
      <a:sysClr val="windowText" lastClr="000000"/>
    </a:dk1>
    <a:lt1>
      <a:sysClr val="window" lastClr="FFFFFF"/>
    </a:lt1>
    <a:dk2>
      <a:srgbClr val="1D3E61"/>
    </a:dk2>
    <a:lt2>
      <a:srgbClr val="EEECE1"/>
    </a:lt2>
    <a:accent1>
      <a:srgbClr val="3E5AA8"/>
    </a:accent1>
    <a:accent2>
      <a:srgbClr val="D75733"/>
    </a:accent2>
    <a:accent3>
      <a:srgbClr val="56CF9E"/>
    </a:accent3>
    <a:accent4>
      <a:srgbClr val="6440A3"/>
    </a:accent4>
    <a:accent5>
      <a:srgbClr val="40D1F5"/>
    </a:accent5>
    <a:accent6>
      <a:srgbClr val="FCBC55"/>
    </a:accent6>
    <a:hlink>
      <a:srgbClr val="6440A3"/>
    </a:hlink>
    <a:folHlink>
      <a:srgbClr val="D2232A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2006/metadata/properties"/>
    <ds:schemaRef ds:uri="http://purl.org/dc/terms/"/>
    <ds:schemaRef ds:uri="01f7a547-d57a-44ce-a211-81869c79743b"/>
    <ds:schemaRef ds:uri="3092569d-7549-4f1f-b838-122d264c6bd8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31D0E6-321C-4BB3-A3C2-B8205C0C24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3048</TotalTime>
  <Words>337</Words>
  <Application>Microsoft Office PowerPoint</Application>
  <PresentationFormat>On-screen Show (16:9)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Class 1 Read Service Procurement Exercise - Mod 0710 Stakeholder Subgroup </vt:lpstr>
      <vt:lpstr>Purpose of this presentation</vt:lpstr>
      <vt:lpstr>Subgroup</vt:lpstr>
      <vt:lpstr>Next steps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93</cp:revision>
  <cp:lastPrinted>2019-03-28T16:17:10Z</cp:lastPrinted>
  <dcterms:created xsi:type="dcterms:W3CDTF">2018-09-02T17:12:15Z</dcterms:created>
  <dcterms:modified xsi:type="dcterms:W3CDTF">2021-08-09T09:26:00Z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