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059" r:id="rId5"/>
    <p:sldId id="1759" r:id="rId6"/>
    <p:sldId id="3461" r:id="rId7"/>
    <p:sldId id="309" r:id="rId8"/>
    <p:sldId id="310" r:id="rId9"/>
    <p:sldId id="2020" r:id="rId10"/>
    <p:sldId id="2014" r:id="rId11"/>
    <p:sldId id="2015" r:id="rId12"/>
    <p:sldId id="2011" r:id="rId13"/>
    <p:sldId id="2016" r:id="rId14"/>
    <p:sldId id="2013" r:id="rId15"/>
    <p:sldId id="2017" r:id="rId16"/>
    <p:sldId id="2018" r:id="rId17"/>
    <p:sldId id="2019" r:id="rId18"/>
    <p:sldId id="1997" r:id="rId19"/>
    <p:sldId id="3423" r:id="rId20"/>
    <p:sldId id="3422" r:id="rId21"/>
    <p:sldId id="1827" r:id="rId22"/>
    <p:sldId id="295" r:id="rId23"/>
    <p:sldId id="3452" r:id="rId24"/>
    <p:sldId id="2084" r:id="rId25"/>
    <p:sldId id="2076" r:id="rId26"/>
    <p:sldId id="3462" r:id="rId27"/>
    <p:sldId id="290" r:id="rId28"/>
    <p:sldId id="289" r:id="rId29"/>
    <p:sldId id="291" r:id="rId30"/>
    <p:sldId id="292" r:id="rId31"/>
    <p:sldId id="1829" r:id="rId32"/>
    <p:sldId id="3446" r:id="rId33"/>
    <p:sldId id="288" r:id="rId34"/>
    <p:sldId id="299" r:id="rId35"/>
    <p:sldId id="1734" r:id="rId36"/>
    <p:sldId id="883" r:id="rId37"/>
    <p:sldId id="1851" r:id="rId38"/>
    <p:sldId id="3463" r:id="rId39"/>
    <p:sldId id="885" r:id="rId40"/>
    <p:sldId id="3464" r:id="rId41"/>
    <p:sldId id="352" r:id="rId42"/>
    <p:sldId id="829" r:id="rId43"/>
    <p:sldId id="3460" r:id="rId44"/>
    <p:sldId id="469" r:id="rId45"/>
    <p:sldId id="1766" r:id="rId46"/>
    <p:sldId id="3467" r:id="rId47"/>
    <p:sldId id="3468" r:id="rId48"/>
    <p:sldId id="3469" r:id="rId49"/>
    <p:sldId id="3470" r:id="rId50"/>
    <p:sldId id="3471" r:id="rId51"/>
    <p:sldId id="1989" r:id="rId52"/>
    <p:sldId id="2055" r:id="rId53"/>
    <p:sldId id="2060" r:id="rId54"/>
    <p:sldId id="3465" r:id="rId55"/>
    <p:sldId id="3466" r:id="rId56"/>
    <p:sldId id="787" r:id="rId57"/>
    <p:sldId id="826" r:id="rId58"/>
    <p:sldId id="794" r:id="rId59"/>
    <p:sldId id="1993" r:id="rId60"/>
    <p:sldId id="1990" r:id="rId61"/>
    <p:sldId id="1991" r:id="rId62"/>
    <p:sldId id="830" r:id="rId63"/>
    <p:sldId id="2038"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A64A5-1052-4C22-92A2-A304A6D24755}" v="1016" dt="2021-08-09T13:47:38.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94282" autoAdjust="0"/>
  </p:normalViewPr>
  <p:slideViewPr>
    <p:cSldViewPr snapToGrid="0">
      <p:cViewPr varScale="1">
        <p:scale>
          <a:sx n="99" d="100"/>
          <a:sy n="99" d="100"/>
        </p:scale>
        <p:origin x="86" y="5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64F131CA-E231-418C-AA71-9FAB7BD0DEAF}"/>
    <pc:docChg chg="modSld">
      <pc:chgData name="Rachel Taggart" userId="4f8aad94-55b7-4ba6-8498-7cad127c11eb" providerId="ADAL" clId="{64F131CA-E231-418C-AA71-9FAB7BD0DEAF}" dt="2021-07-23T13:32:59.187" v="1"/>
      <pc:docMkLst>
        <pc:docMk/>
      </pc:docMkLst>
    </pc:docChg>
  </pc:docChgLst>
  <pc:docChgLst>
    <pc:chgData name="James Rigby" userId="7ade5d71-70eb-452f-8090-262cd4d9bd62" providerId="ADAL" clId="{55CF883A-6830-4B2D-BC92-47231CA46600}"/>
    <pc:docChg chg="modSld">
      <pc:chgData name="James Rigby" userId="7ade5d71-70eb-452f-8090-262cd4d9bd62" providerId="ADAL" clId="{55CF883A-6830-4B2D-BC92-47231CA46600}" dt="2021-08-02T11:23:33.331" v="3"/>
      <pc:docMkLst>
        <pc:docMk/>
      </pc:docMkLst>
      <pc:sldChg chg="modSp">
        <pc:chgData name="James Rigby" userId="7ade5d71-70eb-452f-8090-262cd4d9bd62" providerId="ADAL" clId="{55CF883A-6830-4B2D-BC92-47231CA46600}" dt="2021-08-02T09:40:06.854" v="1"/>
        <pc:sldMkLst>
          <pc:docMk/>
          <pc:sldMk cId="16080381" sldId="883"/>
        </pc:sldMkLst>
        <pc:graphicFrameChg chg="mod">
          <ac:chgData name="James Rigby" userId="7ade5d71-70eb-452f-8090-262cd4d9bd62" providerId="ADAL" clId="{55CF883A-6830-4B2D-BC92-47231CA46600}" dt="2021-08-02T09:34:42.353" v="0"/>
          <ac:graphicFrameMkLst>
            <pc:docMk/>
            <pc:sldMk cId="16080381" sldId="883"/>
            <ac:graphicFrameMk id="3" creationId="{54B17918-55F7-4BAB-BBAB-F6E79037AA73}"/>
          </ac:graphicFrameMkLst>
        </pc:graphicFrameChg>
        <pc:graphicFrameChg chg="mod">
          <ac:chgData name="James Rigby" userId="7ade5d71-70eb-452f-8090-262cd4d9bd62" providerId="ADAL" clId="{55CF883A-6830-4B2D-BC92-47231CA46600}" dt="2021-08-02T09:40:06.854" v="1"/>
          <ac:graphicFrameMkLst>
            <pc:docMk/>
            <pc:sldMk cId="16080381" sldId="883"/>
            <ac:graphicFrameMk id="6" creationId="{1822A61C-847F-4185-A11C-191B0B53DF62}"/>
          </ac:graphicFrameMkLst>
        </pc:graphicFrameChg>
      </pc:sldChg>
      <pc:sldChg chg="modSp">
        <pc:chgData name="James Rigby" userId="7ade5d71-70eb-452f-8090-262cd4d9bd62" providerId="ADAL" clId="{55CF883A-6830-4B2D-BC92-47231CA46600}" dt="2021-08-02T09:57:15.079" v="2"/>
        <pc:sldMkLst>
          <pc:docMk/>
          <pc:sldMk cId="2813218278" sldId="1851"/>
        </pc:sldMkLst>
        <pc:graphicFrameChg chg="mod">
          <ac:chgData name="James Rigby" userId="7ade5d71-70eb-452f-8090-262cd4d9bd62" providerId="ADAL" clId="{55CF883A-6830-4B2D-BC92-47231CA46600}" dt="2021-08-02T09:57:15.079" v="2"/>
          <ac:graphicFrameMkLst>
            <pc:docMk/>
            <pc:sldMk cId="2813218278" sldId="1851"/>
            <ac:graphicFrameMk id="4" creationId="{D594B658-0A92-45C5-8990-1BB45DED7A42}"/>
          </ac:graphicFrameMkLst>
        </pc:graphicFrameChg>
      </pc:sldChg>
      <pc:sldChg chg="modSp">
        <pc:chgData name="James Rigby" userId="7ade5d71-70eb-452f-8090-262cd4d9bd62" providerId="ADAL" clId="{55CF883A-6830-4B2D-BC92-47231CA46600}" dt="2021-08-02T11:23:33.331" v="3"/>
        <pc:sldMkLst>
          <pc:docMk/>
          <pc:sldMk cId="479658232" sldId="2060"/>
        </pc:sldMkLst>
        <pc:graphicFrameChg chg="mod">
          <ac:chgData name="James Rigby" userId="7ade5d71-70eb-452f-8090-262cd4d9bd62" providerId="ADAL" clId="{55CF883A-6830-4B2D-BC92-47231CA46600}" dt="2021-08-02T11:23:33.331" v="3"/>
          <ac:graphicFrameMkLst>
            <pc:docMk/>
            <pc:sldMk cId="479658232" sldId="2060"/>
            <ac:graphicFrameMk id="3" creationId="{286DB876-1994-4C73-8A04-B00E1D58C98A}"/>
          </ac:graphicFrameMkLst>
        </pc:graphicFrameChg>
      </pc:sldChg>
    </pc:docChg>
  </pc:docChgLst>
  <pc:docChgLst>
    <pc:chgData name="Rachel Taggart" userId="4f8aad94-55b7-4ba6-8498-7cad127c11eb" providerId="ADAL" clId="{F77A64A5-1052-4C22-92A2-A304A6D24755}"/>
    <pc:docChg chg="undo custSel addSld delSld modSld sldOrd">
      <pc:chgData name="Rachel Taggart" userId="4f8aad94-55b7-4ba6-8498-7cad127c11eb" providerId="ADAL" clId="{F77A64A5-1052-4C22-92A2-A304A6D24755}" dt="2021-08-09T13:47:38.480" v="1004" actId="20577"/>
      <pc:docMkLst>
        <pc:docMk/>
      </pc:docMkLst>
      <pc:sldChg chg="add">
        <pc:chgData name="Rachel Taggart" userId="4f8aad94-55b7-4ba6-8498-7cad127c11eb" providerId="ADAL" clId="{F77A64A5-1052-4C22-92A2-A304A6D24755}" dt="2021-08-02T07:25:57.660" v="843"/>
        <pc:sldMkLst>
          <pc:docMk/>
          <pc:sldMk cId="3653749228" sldId="288"/>
        </pc:sldMkLst>
      </pc:sldChg>
      <pc:sldChg chg="add">
        <pc:chgData name="Rachel Taggart" userId="4f8aad94-55b7-4ba6-8498-7cad127c11eb" providerId="ADAL" clId="{F77A64A5-1052-4C22-92A2-A304A6D24755}" dt="2021-08-02T07:34:06.720" v="844"/>
        <pc:sldMkLst>
          <pc:docMk/>
          <pc:sldMk cId="2556653270" sldId="289"/>
        </pc:sldMkLst>
      </pc:sldChg>
      <pc:sldChg chg="add">
        <pc:chgData name="Rachel Taggart" userId="4f8aad94-55b7-4ba6-8498-7cad127c11eb" providerId="ADAL" clId="{F77A64A5-1052-4C22-92A2-A304A6D24755}" dt="2021-08-02T07:34:06.720" v="844"/>
        <pc:sldMkLst>
          <pc:docMk/>
          <pc:sldMk cId="2651319881" sldId="290"/>
        </pc:sldMkLst>
      </pc:sldChg>
      <pc:sldChg chg="add">
        <pc:chgData name="Rachel Taggart" userId="4f8aad94-55b7-4ba6-8498-7cad127c11eb" providerId="ADAL" clId="{F77A64A5-1052-4C22-92A2-A304A6D24755}" dt="2021-08-02T07:34:06.720" v="844"/>
        <pc:sldMkLst>
          <pc:docMk/>
          <pc:sldMk cId="1720809463" sldId="291"/>
        </pc:sldMkLst>
      </pc:sldChg>
      <pc:sldChg chg="add">
        <pc:chgData name="Rachel Taggart" userId="4f8aad94-55b7-4ba6-8498-7cad127c11eb" providerId="ADAL" clId="{F77A64A5-1052-4C22-92A2-A304A6D24755}" dt="2021-08-02T07:34:06.720" v="844"/>
        <pc:sldMkLst>
          <pc:docMk/>
          <pc:sldMk cId="1247461673" sldId="292"/>
        </pc:sldMkLst>
      </pc:sldChg>
      <pc:sldChg chg="modSp">
        <pc:chgData name="Rachel Taggart" userId="4f8aad94-55b7-4ba6-8498-7cad127c11eb" providerId="ADAL" clId="{F77A64A5-1052-4C22-92A2-A304A6D24755}" dt="2021-08-02T07:23:58.565" v="838" actId="2165"/>
        <pc:sldMkLst>
          <pc:docMk/>
          <pc:sldMk cId="3386084979" sldId="295"/>
        </pc:sldMkLst>
        <pc:graphicFrameChg chg="mod modGraphic">
          <ac:chgData name="Rachel Taggart" userId="4f8aad94-55b7-4ba6-8498-7cad127c11eb" providerId="ADAL" clId="{F77A64A5-1052-4C22-92A2-A304A6D24755}" dt="2021-08-02T07:23:58.565" v="838" actId="2165"/>
          <ac:graphicFrameMkLst>
            <pc:docMk/>
            <pc:sldMk cId="3386084979" sldId="295"/>
            <ac:graphicFrameMk id="3" creationId="{00000000-0000-0000-0000-000000000000}"/>
          </ac:graphicFrameMkLst>
        </pc:graphicFrameChg>
      </pc:sldChg>
      <pc:sldChg chg="add">
        <pc:chgData name="Rachel Taggart" userId="4f8aad94-55b7-4ba6-8498-7cad127c11eb" providerId="ADAL" clId="{F77A64A5-1052-4C22-92A2-A304A6D24755}" dt="2021-08-02T07:25:57.660" v="843"/>
        <pc:sldMkLst>
          <pc:docMk/>
          <pc:sldMk cId="3240399523" sldId="299"/>
        </pc:sldMkLst>
      </pc:sldChg>
      <pc:sldChg chg="delSp modSp add">
        <pc:chgData name="Rachel Taggart" userId="4f8aad94-55b7-4ba6-8498-7cad127c11eb" providerId="ADAL" clId="{F77A64A5-1052-4C22-92A2-A304A6D24755}" dt="2021-08-02T07:02:07.232" v="837" actId="20577"/>
        <pc:sldMkLst>
          <pc:docMk/>
          <pc:sldMk cId="4252492987" sldId="309"/>
        </pc:sldMkLst>
        <pc:spChg chg="mod">
          <ac:chgData name="Rachel Taggart" userId="4f8aad94-55b7-4ba6-8498-7cad127c11eb" providerId="ADAL" clId="{F77A64A5-1052-4C22-92A2-A304A6D24755}" dt="2021-08-02T07:02:07.232" v="837" actId="20577"/>
          <ac:spMkLst>
            <pc:docMk/>
            <pc:sldMk cId="4252492987" sldId="309"/>
            <ac:spMk id="5" creationId="{F9AA97A7-A322-4D15-A2FF-F8925A1646A8}"/>
          </ac:spMkLst>
        </pc:spChg>
        <pc:graphicFrameChg chg="del">
          <ac:chgData name="Rachel Taggart" userId="4f8aad94-55b7-4ba6-8498-7cad127c11eb" providerId="ADAL" clId="{F77A64A5-1052-4C22-92A2-A304A6D24755}" dt="2021-08-02T07:01:46.950" v="830" actId="478"/>
          <ac:graphicFrameMkLst>
            <pc:docMk/>
            <pc:sldMk cId="4252492987" sldId="309"/>
            <ac:graphicFrameMk id="3" creationId="{8C4AD45F-785A-46C5-86D7-69446586C200}"/>
          </ac:graphicFrameMkLst>
        </pc:graphicFrameChg>
      </pc:sldChg>
      <pc:sldChg chg="add">
        <pc:chgData name="Rachel Taggart" userId="4f8aad94-55b7-4ba6-8498-7cad127c11eb" providerId="ADAL" clId="{F77A64A5-1052-4C22-92A2-A304A6D24755}" dt="2021-07-29T16:37:51.057" v="828"/>
        <pc:sldMkLst>
          <pc:docMk/>
          <pc:sldMk cId="2066300273" sldId="310"/>
        </pc:sldMkLst>
      </pc:sldChg>
      <pc:sldChg chg="add">
        <pc:chgData name="Rachel Taggart" userId="4f8aad94-55b7-4ba6-8498-7cad127c11eb" providerId="ADAL" clId="{F77A64A5-1052-4C22-92A2-A304A6D24755}" dt="2021-07-29T15:27:09.867" v="751"/>
        <pc:sldMkLst>
          <pc:docMk/>
          <pc:sldMk cId="2118301786" sldId="469"/>
        </pc:sldMkLst>
      </pc:sldChg>
      <pc:sldChg chg="add">
        <pc:chgData name="Rachel Taggart" userId="4f8aad94-55b7-4ba6-8498-7cad127c11eb" providerId="ADAL" clId="{F77A64A5-1052-4C22-92A2-A304A6D24755}" dt="2021-08-02T08:39:49.476" v="926"/>
        <pc:sldMkLst>
          <pc:docMk/>
          <pc:sldMk cId="3651932821" sldId="787"/>
        </pc:sldMkLst>
      </pc:sldChg>
      <pc:sldChg chg="add">
        <pc:chgData name="Rachel Taggart" userId="4f8aad94-55b7-4ba6-8498-7cad127c11eb" providerId="ADAL" clId="{F77A64A5-1052-4C22-92A2-A304A6D24755}" dt="2021-08-02T08:39:49.476" v="926"/>
        <pc:sldMkLst>
          <pc:docMk/>
          <pc:sldMk cId="2731515020" sldId="794"/>
        </pc:sldMkLst>
      </pc:sldChg>
      <pc:sldChg chg="add">
        <pc:chgData name="Rachel Taggart" userId="4f8aad94-55b7-4ba6-8498-7cad127c11eb" providerId="ADAL" clId="{F77A64A5-1052-4C22-92A2-A304A6D24755}" dt="2021-08-02T08:39:49.476" v="926"/>
        <pc:sldMkLst>
          <pc:docMk/>
          <pc:sldMk cId="1330211914" sldId="826"/>
        </pc:sldMkLst>
      </pc:sldChg>
      <pc:sldChg chg="add">
        <pc:chgData name="Rachel Taggart" userId="4f8aad94-55b7-4ba6-8498-7cad127c11eb" providerId="ADAL" clId="{F77A64A5-1052-4C22-92A2-A304A6D24755}" dt="2021-08-02T08:39:18.893" v="925"/>
        <pc:sldMkLst>
          <pc:docMk/>
          <pc:sldMk cId="326600112" sldId="829"/>
        </pc:sldMkLst>
      </pc:sldChg>
      <pc:sldChg chg="add">
        <pc:chgData name="Rachel Taggart" userId="4f8aad94-55b7-4ba6-8498-7cad127c11eb" providerId="ADAL" clId="{F77A64A5-1052-4C22-92A2-A304A6D24755}" dt="2021-08-02T08:39:49.476" v="926"/>
        <pc:sldMkLst>
          <pc:docMk/>
          <pc:sldMk cId="3659283059" sldId="830"/>
        </pc:sldMkLst>
      </pc:sldChg>
      <pc:sldChg chg="addSp delSp modSp">
        <pc:chgData name="Rachel Taggart" userId="4f8aad94-55b7-4ba6-8498-7cad127c11eb" providerId="ADAL" clId="{F77A64A5-1052-4C22-92A2-A304A6D24755}" dt="2021-08-09T13:24:02.159" v="985" actId="108"/>
        <pc:sldMkLst>
          <pc:docMk/>
          <pc:sldMk cId="16080381" sldId="883"/>
        </pc:sldMkLst>
        <pc:spChg chg="mod">
          <ac:chgData name="Rachel Taggart" userId="4f8aad94-55b7-4ba6-8498-7cad127c11eb" providerId="ADAL" clId="{F77A64A5-1052-4C22-92A2-A304A6D24755}" dt="2021-08-09T13:24:02.159" v="985" actId="108"/>
          <ac:spMkLst>
            <pc:docMk/>
            <pc:sldMk cId="16080381" sldId="883"/>
            <ac:spMk id="5" creationId="{202B2A40-B2AB-4CF0-89EC-AD604789A2C3}"/>
          </ac:spMkLst>
        </pc:spChg>
        <pc:graphicFrameChg chg="add del mod">
          <ac:chgData name="Rachel Taggart" userId="4f8aad94-55b7-4ba6-8498-7cad127c11eb" providerId="ADAL" clId="{F77A64A5-1052-4C22-92A2-A304A6D24755}" dt="2021-08-02T14:45:43.192" v="973" actId="478"/>
          <ac:graphicFrameMkLst>
            <pc:docMk/>
            <pc:sldMk cId="16080381" sldId="883"/>
            <ac:graphicFrameMk id="3" creationId="{54B17918-55F7-4BAB-BBAB-F6E79037AA73}"/>
          </ac:graphicFrameMkLst>
        </pc:graphicFrameChg>
        <pc:graphicFrameChg chg="del">
          <ac:chgData name="Rachel Taggart" userId="4f8aad94-55b7-4ba6-8498-7cad127c11eb" providerId="ADAL" clId="{F77A64A5-1052-4C22-92A2-A304A6D24755}" dt="2021-07-27T12:44:12.556" v="575" actId="478"/>
          <ac:graphicFrameMkLst>
            <pc:docMk/>
            <pc:sldMk cId="16080381" sldId="883"/>
            <ac:graphicFrameMk id="3" creationId="{65685063-CA62-483E-A477-011B6555D0B4}"/>
          </ac:graphicFrameMkLst>
        </pc:graphicFrameChg>
        <pc:graphicFrameChg chg="add mod">
          <ac:chgData name="Rachel Taggart" userId="4f8aad94-55b7-4ba6-8498-7cad127c11eb" providerId="ADAL" clId="{F77A64A5-1052-4C22-92A2-A304A6D24755}" dt="2021-08-02T14:35:55.392" v="961" actId="1076"/>
          <ac:graphicFrameMkLst>
            <pc:docMk/>
            <pc:sldMk cId="16080381" sldId="883"/>
            <ac:graphicFrameMk id="6" creationId="{1822A61C-847F-4185-A11C-191B0B53DF62}"/>
          </ac:graphicFrameMkLst>
        </pc:graphicFrameChg>
        <pc:graphicFrameChg chg="del">
          <ac:chgData name="Rachel Taggart" userId="4f8aad94-55b7-4ba6-8498-7cad127c11eb" providerId="ADAL" clId="{F77A64A5-1052-4C22-92A2-A304A6D24755}" dt="2021-07-27T12:44:10.509" v="572" actId="478"/>
          <ac:graphicFrameMkLst>
            <pc:docMk/>
            <pc:sldMk cId="16080381" sldId="883"/>
            <ac:graphicFrameMk id="6" creationId="{E610D703-E653-49CB-8212-FBBECEF002C9}"/>
          </ac:graphicFrameMkLst>
        </pc:graphicFrameChg>
        <pc:graphicFrameChg chg="del">
          <ac:chgData name="Rachel Taggart" userId="4f8aad94-55b7-4ba6-8498-7cad127c11eb" providerId="ADAL" clId="{F77A64A5-1052-4C22-92A2-A304A6D24755}" dt="2021-07-27T12:44:11.281" v="573" actId="478"/>
          <ac:graphicFrameMkLst>
            <pc:docMk/>
            <pc:sldMk cId="16080381" sldId="883"/>
            <ac:graphicFrameMk id="7" creationId="{811D1CAE-4207-4A28-B88B-FDCEA9BF1EF7}"/>
          </ac:graphicFrameMkLst>
        </pc:graphicFrameChg>
        <pc:graphicFrameChg chg="add mod">
          <ac:chgData name="Rachel Taggart" userId="4f8aad94-55b7-4ba6-8498-7cad127c11eb" providerId="ADAL" clId="{F77A64A5-1052-4C22-92A2-A304A6D24755}" dt="2021-08-09T13:23:28.272" v="978"/>
          <ac:graphicFrameMkLst>
            <pc:docMk/>
            <pc:sldMk cId="16080381" sldId="883"/>
            <ac:graphicFrameMk id="7" creationId="{A3ABAEA8-98F6-4927-8FC5-981D18596401}"/>
          </ac:graphicFrameMkLst>
        </pc:graphicFrameChg>
        <pc:graphicFrameChg chg="add mod">
          <ac:chgData name="Rachel Taggart" userId="4f8aad94-55b7-4ba6-8498-7cad127c11eb" providerId="ADAL" clId="{F77A64A5-1052-4C22-92A2-A304A6D24755}" dt="2021-08-09T13:16:16.864" v="976"/>
          <ac:graphicFrameMkLst>
            <pc:docMk/>
            <pc:sldMk cId="16080381" sldId="883"/>
            <ac:graphicFrameMk id="8" creationId="{C396878E-4E94-42FD-BDBF-C5B3B7B85BF9}"/>
          </ac:graphicFrameMkLst>
        </pc:graphicFrameChg>
        <pc:graphicFrameChg chg="del">
          <ac:chgData name="Rachel Taggart" userId="4f8aad94-55b7-4ba6-8498-7cad127c11eb" providerId="ADAL" clId="{F77A64A5-1052-4C22-92A2-A304A6D24755}" dt="2021-07-27T12:44:11.813" v="574" actId="478"/>
          <ac:graphicFrameMkLst>
            <pc:docMk/>
            <pc:sldMk cId="16080381" sldId="883"/>
            <ac:graphicFrameMk id="8" creationId="{C9251CCA-5237-491B-B007-27FA8BF01ABC}"/>
          </ac:graphicFrameMkLst>
        </pc:graphicFrameChg>
      </pc:sldChg>
      <pc:sldChg chg="add">
        <pc:chgData name="Rachel Taggart" userId="4f8aad94-55b7-4ba6-8498-7cad127c11eb" providerId="ADAL" clId="{F77A64A5-1052-4C22-92A2-A304A6D24755}" dt="2021-08-02T07:45:13.196" v="920"/>
        <pc:sldMkLst>
          <pc:docMk/>
          <pc:sldMk cId="416191731" sldId="885"/>
        </pc:sldMkLst>
      </pc:sldChg>
      <pc:sldChg chg="modSp">
        <pc:chgData name="Rachel Taggart" userId="4f8aad94-55b7-4ba6-8498-7cad127c11eb" providerId="ADAL" clId="{F77A64A5-1052-4C22-92A2-A304A6D24755}" dt="2021-08-02T07:25:08.436" v="842" actId="5793"/>
        <pc:sldMkLst>
          <pc:docMk/>
          <pc:sldMk cId="1704502122" sldId="1829"/>
        </pc:sldMkLst>
        <pc:spChg chg="mod">
          <ac:chgData name="Rachel Taggart" userId="4f8aad94-55b7-4ba6-8498-7cad127c11eb" providerId="ADAL" clId="{F77A64A5-1052-4C22-92A2-A304A6D24755}" dt="2021-08-02T07:25:08.436" v="842" actId="5793"/>
          <ac:spMkLst>
            <pc:docMk/>
            <pc:sldMk cId="1704502122" sldId="1829"/>
            <ac:spMk id="3" creationId="{8305965E-4D48-4A02-84D8-0877867BBAD2}"/>
          </ac:spMkLst>
        </pc:spChg>
      </pc:sldChg>
      <pc:sldChg chg="addSp delSp modSp ord">
        <pc:chgData name="Rachel Taggart" userId="4f8aad94-55b7-4ba6-8498-7cad127c11eb" providerId="ADAL" clId="{F77A64A5-1052-4C22-92A2-A304A6D24755}" dt="2021-08-09T13:47:38.480" v="1004" actId="20577"/>
        <pc:sldMkLst>
          <pc:docMk/>
          <pc:sldMk cId="2813218278" sldId="1851"/>
        </pc:sldMkLst>
        <pc:spChg chg="mod">
          <ac:chgData name="Rachel Taggart" userId="4f8aad94-55b7-4ba6-8498-7cad127c11eb" providerId="ADAL" clId="{F77A64A5-1052-4C22-92A2-A304A6D24755}" dt="2021-08-02T07:43:32.808" v="915" actId="255"/>
          <ac:spMkLst>
            <pc:docMk/>
            <pc:sldMk cId="2813218278" sldId="1851"/>
            <ac:spMk id="2" creationId="{0C77FBC9-A40A-4639-996A-7C9D2AAB9069}"/>
          </ac:spMkLst>
        </pc:spChg>
        <pc:spChg chg="add mod">
          <ac:chgData name="Rachel Taggart" userId="4f8aad94-55b7-4ba6-8498-7cad127c11eb" providerId="ADAL" clId="{F77A64A5-1052-4C22-92A2-A304A6D24755}" dt="2021-08-09T13:47:38.480" v="1004" actId="20577"/>
          <ac:spMkLst>
            <pc:docMk/>
            <pc:sldMk cId="2813218278" sldId="1851"/>
            <ac:spMk id="3" creationId="{90AFDFFB-9EFA-4C76-B964-CB9F134F3A07}"/>
          </ac:spMkLst>
        </pc:spChg>
        <pc:spChg chg="add mod">
          <ac:chgData name="Rachel Taggart" userId="4f8aad94-55b7-4ba6-8498-7cad127c11eb" providerId="ADAL" clId="{F77A64A5-1052-4C22-92A2-A304A6D24755}" dt="2021-08-09T13:46:46.081" v="1003" actId="403"/>
          <ac:spMkLst>
            <pc:docMk/>
            <pc:sldMk cId="2813218278" sldId="1851"/>
            <ac:spMk id="6" creationId="{29A1ECFD-189A-41C7-9361-494A274C3C32}"/>
          </ac:spMkLst>
        </pc:spChg>
        <pc:graphicFrameChg chg="del">
          <ac:chgData name="Rachel Taggart" userId="4f8aad94-55b7-4ba6-8498-7cad127c11eb" providerId="ADAL" clId="{F77A64A5-1052-4C22-92A2-A304A6D24755}" dt="2021-07-27T12:47:29.630" v="616" actId="478"/>
          <ac:graphicFrameMkLst>
            <pc:docMk/>
            <pc:sldMk cId="2813218278" sldId="1851"/>
            <ac:graphicFrameMk id="3" creationId="{44BA3FD1-9DBF-497E-951A-DFD5D44C5CBC}"/>
          </ac:graphicFrameMkLst>
        </pc:graphicFrameChg>
        <pc:graphicFrameChg chg="add mod">
          <ac:chgData name="Rachel Taggart" userId="4f8aad94-55b7-4ba6-8498-7cad127c11eb" providerId="ADAL" clId="{F77A64A5-1052-4C22-92A2-A304A6D24755}" dt="2021-08-09T13:44:53.917" v="986"/>
          <ac:graphicFrameMkLst>
            <pc:docMk/>
            <pc:sldMk cId="2813218278" sldId="1851"/>
            <ac:graphicFrameMk id="4" creationId="{D594B658-0A92-45C5-8990-1BB45DED7A42}"/>
          </ac:graphicFrameMkLst>
        </pc:graphicFrameChg>
        <pc:graphicFrameChg chg="add mod">
          <ac:chgData name="Rachel Taggart" userId="4f8aad94-55b7-4ba6-8498-7cad127c11eb" providerId="ADAL" clId="{F77A64A5-1052-4C22-92A2-A304A6D24755}" dt="2021-08-02T07:44:05.801" v="917" actId="1076"/>
          <ac:graphicFrameMkLst>
            <pc:docMk/>
            <pc:sldMk cId="2813218278" sldId="1851"/>
            <ac:graphicFrameMk id="5" creationId="{8FE214B5-0F90-4DD5-9C52-9D25DBD8D211}"/>
          </ac:graphicFrameMkLst>
        </pc:graphicFrameChg>
      </pc:sldChg>
      <pc:sldChg chg="add">
        <pc:chgData name="Rachel Taggart" userId="4f8aad94-55b7-4ba6-8498-7cad127c11eb" providerId="ADAL" clId="{F77A64A5-1052-4C22-92A2-A304A6D24755}" dt="2021-08-02T08:39:49.476" v="926"/>
        <pc:sldMkLst>
          <pc:docMk/>
          <pc:sldMk cId="504422758" sldId="1990"/>
        </pc:sldMkLst>
      </pc:sldChg>
      <pc:sldChg chg="add">
        <pc:chgData name="Rachel Taggart" userId="4f8aad94-55b7-4ba6-8498-7cad127c11eb" providerId="ADAL" clId="{F77A64A5-1052-4C22-92A2-A304A6D24755}" dt="2021-08-02T08:39:49.476" v="926"/>
        <pc:sldMkLst>
          <pc:docMk/>
          <pc:sldMk cId="3267915347" sldId="1991"/>
        </pc:sldMkLst>
      </pc:sldChg>
      <pc:sldChg chg="add">
        <pc:chgData name="Rachel Taggart" userId="4f8aad94-55b7-4ba6-8498-7cad127c11eb" providerId="ADAL" clId="{F77A64A5-1052-4C22-92A2-A304A6D24755}" dt="2021-08-02T08:39:49.476" v="926"/>
        <pc:sldMkLst>
          <pc:docMk/>
          <pc:sldMk cId="2304868090" sldId="1993"/>
        </pc:sldMkLst>
      </pc:sldChg>
      <pc:sldChg chg="add">
        <pc:chgData name="Rachel Taggart" userId="4f8aad94-55b7-4ba6-8498-7cad127c11eb" providerId="ADAL" clId="{F77A64A5-1052-4C22-92A2-A304A6D24755}" dt="2021-07-29T16:37:51.057" v="828"/>
        <pc:sldMkLst>
          <pc:docMk/>
          <pc:sldMk cId="437121703" sldId="2011"/>
        </pc:sldMkLst>
      </pc:sldChg>
      <pc:sldChg chg="add">
        <pc:chgData name="Rachel Taggart" userId="4f8aad94-55b7-4ba6-8498-7cad127c11eb" providerId="ADAL" clId="{F77A64A5-1052-4C22-92A2-A304A6D24755}" dt="2021-07-29T16:37:51.057" v="828"/>
        <pc:sldMkLst>
          <pc:docMk/>
          <pc:sldMk cId="3633120013" sldId="2013"/>
        </pc:sldMkLst>
      </pc:sldChg>
      <pc:sldChg chg="add">
        <pc:chgData name="Rachel Taggart" userId="4f8aad94-55b7-4ba6-8498-7cad127c11eb" providerId="ADAL" clId="{F77A64A5-1052-4C22-92A2-A304A6D24755}" dt="2021-07-29T16:37:51.057" v="828"/>
        <pc:sldMkLst>
          <pc:docMk/>
          <pc:sldMk cId="2439859792" sldId="2014"/>
        </pc:sldMkLst>
      </pc:sldChg>
      <pc:sldChg chg="add">
        <pc:chgData name="Rachel Taggart" userId="4f8aad94-55b7-4ba6-8498-7cad127c11eb" providerId="ADAL" clId="{F77A64A5-1052-4C22-92A2-A304A6D24755}" dt="2021-07-29T16:37:51.057" v="828"/>
        <pc:sldMkLst>
          <pc:docMk/>
          <pc:sldMk cId="2032917742" sldId="2015"/>
        </pc:sldMkLst>
      </pc:sldChg>
      <pc:sldChg chg="add">
        <pc:chgData name="Rachel Taggart" userId="4f8aad94-55b7-4ba6-8498-7cad127c11eb" providerId="ADAL" clId="{F77A64A5-1052-4C22-92A2-A304A6D24755}" dt="2021-07-29T16:37:51.057" v="828"/>
        <pc:sldMkLst>
          <pc:docMk/>
          <pc:sldMk cId="1444444575" sldId="2016"/>
        </pc:sldMkLst>
      </pc:sldChg>
      <pc:sldChg chg="add">
        <pc:chgData name="Rachel Taggart" userId="4f8aad94-55b7-4ba6-8498-7cad127c11eb" providerId="ADAL" clId="{F77A64A5-1052-4C22-92A2-A304A6D24755}" dt="2021-07-29T16:37:51.057" v="828"/>
        <pc:sldMkLst>
          <pc:docMk/>
          <pc:sldMk cId="3424729697" sldId="2017"/>
        </pc:sldMkLst>
      </pc:sldChg>
      <pc:sldChg chg="add">
        <pc:chgData name="Rachel Taggart" userId="4f8aad94-55b7-4ba6-8498-7cad127c11eb" providerId="ADAL" clId="{F77A64A5-1052-4C22-92A2-A304A6D24755}" dt="2021-07-29T16:37:51.057" v="828"/>
        <pc:sldMkLst>
          <pc:docMk/>
          <pc:sldMk cId="586269872" sldId="2018"/>
        </pc:sldMkLst>
      </pc:sldChg>
      <pc:sldChg chg="add">
        <pc:chgData name="Rachel Taggart" userId="4f8aad94-55b7-4ba6-8498-7cad127c11eb" providerId="ADAL" clId="{F77A64A5-1052-4C22-92A2-A304A6D24755}" dt="2021-07-29T16:37:51.057" v="828"/>
        <pc:sldMkLst>
          <pc:docMk/>
          <pc:sldMk cId="3519529795" sldId="2019"/>
        </pc:sldMkLst>
      </pc:sldChg>
      <pc:sldChg chg="add">
        <pc:chgData name="Rachel Taggart" userId="4f8aad94-55b7-4ba6-8498-7cad127c11eb" providerId="ADAL" clId="{F77A64A5-1052-4C22-92A2-A304A6D24755}" dt="2021-07-29T16:37:51.057" v="828"/>
        <pc:sldMkLst>
          <pc:docMk/>
          <pc:sldMk cId="108375318" sldId="2020"/>
        </pc:sldMkLst>
      </pc:sldChg>
      <pc:sldChg chg="add">
        <pc:chgData name="Rachel Taggart" userId="4f8aad94-55b7-4ba6-8498-7cad127c11eb" providerId="ADAL" clId="{F77A64A5-1052-4C22-92A2-A304A6D24755}" dt="2021-08-02T08:39:49.476" v="926"/>
        <pc:sldMkLst>
          <pc:docMk/>
          <pc:sldMk cId="294058549" sldId="2038"/>
        </pc:sldMkLst>
      </pc:sldChg>
      <pc:sldChg chg="addSp delSp modSp">
        <pc:chgData name="Rachel Taggart" userId="4f8aad94-55b7-4ba6-8498-7cad127c11eb" providerId="ADAL" clId="{F77A64A5-1052-4C22-92A2-A304A6D24755}" dt="2021-07-29T16:23:02.947" v="827" actId="14734"/>
        <pc:sldMkLst>
          <pc:docMk/>
          <pc:sldMk cId="507012517" sldId="2055"/>
        </pc:sldMkLst>
        <pc:graphicFrameChg chg="del">
          <ac:chgData name="Rachel Taggart" userId="4f8aad94-55b7-4ba6-8498-7cad127c11eb" providerId="ADAL" clId="{F77A64A5-1052-4C22-92A2-A304A6D24755}" dt="2021-07-27T12:50:47.734" v="627" actId="478"/>
          <ac:graphicFrameMkLst>
            <pc:docMk/>
            <pc:sldMk cId="507012517" sldId="2055"/>
            <ac:graphicFrameMk id="3" creationId="{48FC155F-3CC7-449D-A6D3-D00880EFD64B}"/>
          </ac:graphicFrameMkLst>
        </pc:graphicFrameChg>
        <pc:graphicFrameChg chg="add mod modGraphic">
          <ac:chgData name="Rachel Taggart" userId="4f8aad94-55b7-4ba6-8498-7cad127c11eb" providerId="ADAL" clId="{F77A64A5-1052-4C22-92A2-A304A6D24755}" dt="2021-07-29T16:23:02.947" v="827" actId="14734"/>
          <ac:graphicFrameMkLst>
            <pc:docMk/>
            <pc:sldMk cId="507012517" sldId="2055"/>
            <ac:graphicFrameMk id="3" creationId="{EC5579BB-CFEC-4D21-A65F-41B821CA9D8D}"/>
          </ac:graphicFrameMkLst>
        </pc:graphicFrameChg>
      </pc:sldChg>
      <pc:sldChg chg="modSp">
        <pc:chgData name="Rachel Taggart" userId="4f8aad94-55b7-4ba6-8498-7cad127c11eb" providerId="ADAL" clId="{F77A64A5-1052-4C22-92A2-A304A6D24755}" dt="2021-07-27T09:55:40.266" v="12" actId="20577"/>
        <pc:sldMkLst>
          <pc:docMk/>
          <pc:sldMk cId="1652259684" sldId="2059"/>
        </pc:sldMkLst>
        <pc:spChg chg="mod">
          <ac:chgData name="Rachel Taggart" userId="4f8aad94-55b7-4ba6-8498-7cad127c11eb" providerId="ADAL" clId="{F77A64A5-1052-4C22-92A2-A304A6D24755}" dt="2021-07-27T09:55:40.266" v="12" actId="20577"/>
          <ac:spMkLst>
            <pc:docMk/>
            <pc:sldMk cId="1652259684" sldId="2059"/>
            <ac:spMk id="5" creationId="{2004E9F2-34E4-4A47-84CB-31C3D4C6618B}"/>
          </ac:spMkLst>
        </pc:spChg>
      </pc:sldChg>
      <pc:sldChg chg="addSp delSp modSp">
        <pc:chgData name="Rachel Taggart" userId="4f8aad94-55b7-4ba6-8498-7cad127c11eb" providerId="ADAL" clId="{F77A64A5-1052-4C22-92A2-A304A6D24755}" dt="2021-07-29T16:16:28.269" v="803" actId="14100"/>
        <pc:sldMkLst>
          <pc:docMk/>
          <pc:sldMk cId="479658232" sldId="2060"/>
        </pc:sldMkLst>
        <pc:graphicFrameChg chg="add mod">
          <ac:chgData name="Rachel Taggart" userId="4f8aad94-55b7-4ba6-8498-7cad127c11eb" providerId="ADAL" clId="{F77A64A5-1052-4C22-92A2-A304A6D24755}" dt="2021-07-29T16:16:28.269" v="803" actId="14100"/>
          <ac:graphicFrameMkLst>
            <pc:docMk/>
            <pc:sldMk cId="479658232" sldId="2060"/>
            <ac:graphicFrameMk id="3" creationId="{286DB876-1994-4C73-8A04-B00E1D58C98A}"/>
          </ac:graphicFrameMkLst>
        </pc:graphicFrameChg>
        <pc:graphicFrameChg chg="del">
          <ac:chgData name="Rachel Taggart" userId="4f8aad94-55b7-4ba6-8498-7cad127c11eb" providerId="ADAL" clId="{F77A64A5-1052-4C22-92A2-A304A6D24755}" dt="2021-07-27T12:50:51.138" v="628" actId="478"/>
          <ac:graphicFrameMkLst>
            <pc:docMk/>
            <pc:sldMk cId="479658232" sldId="2060"/>
            <ac:graphicFrameMk id="3" creationId="{AFDC8112-2D75-4856-8A06-338975B6A931}"/>
          </ac:graphicFrameMkLst>
        </pc:graphicFrameChg>
      </pc:sldChg>
      <pc:sldChg chg="delSp modSp">
        <pc:chgData name="Rachel Taggart" userId="4f8aad94-55b7-4ba6-8498-7cad127c11eb" providerId="ADAL" clId="{F77A64A5-1052-4C22-92A2-A304A6D24755}" dt="2021-07-28T10:58:38.756" v="651" actId="20577"/>
        <pc:sldMkLst>
          <pc:docMk/>
          <pc:sldMk cId="1668928917" sldId="2076"/>
        </pc:sldMkLst>
        <pc:spChg chg="mod">
          <ac:chgData name="Rachel Taggart" userId="4f8aad94-55b7-4ba6-8498-7cad127c11eb" providerId="ADAL" clId="{F77A64A5-1052-4C22-92A2-A304A6D24755}" dt="2021-07-27T10:49:16.541" v="341" actId="14100"/>
          <ac:spMkLst>
            <pc:docMk/>
            <pc:sldMk cId="1668928917" sldId="2076"/>
            <ac:spMk id="2" creationId="{00000000-0000-0000-0000-000000000000}"/>
          </ac:spMkLst>
        </pc:spChg>
        <pc:spChg chg="mod">
          <ac:chgData name="Rachel Taggart" userId="4f8aad94-55b7-4ba6-8498-7cad127c11eb" providerId="ADAL" clId="{F77A64A5-1052-4C22-92A2-A304A6D24755}" dt="2021-07-27T10:48:48.116" v="337" actId="255"/>
          <ac:spMkLst>
            <pc:docMk/>
            <pc:sldMk cId="1668928917" sldId="2076"/>
            <ac:spMk id="6" creationId="{00000000-0000-0000-0000-000000000000}"/>
          </ac:spMkLst>
        </pc:spChg>
        <pc:spChg chg="del">
          <ac:chgData name="Rachel Taggart" userId="4f8aad94-55b7-4ba6-8498-7cad127c11eb" providerId="ADAL" clId="{F77A64A5-1052-4C22-92A2-A304A6D24755}" dt="2021-07-27T10:30:50.011" v="267" actId="478"/>
          <ac:spMkLst>
            <pc:docMk/>
            <pc:sldMk cId="1668928917" sldId="2076"/>
            <ac:spMk id="7" creationId="{89B4229F-1ED5-464E-92ED-7ABE25E296E5}"/>
          </ac:spMkLst>
        </pc:spChg>
        <pc:spChg chg="mod">
          <ac:chgData name="Rachel Taggart" userId="4f8aad94-55b7-4ba6-8498-7cad127c11eb" providerId="ADAL" clId="{F77A64A5-1052-4C22-92A2-A304A6D24755}" dt="2021-07-27T10:48:06.443" v="331" actId="1076"/>
          <ac:spMkLst>
            <pc:docMk/>
            <pc:sldMk cId="1668928917" sldId="2076"/>
            <ac:spMk id="12" creationId="{00000000-0000-0000-0000-000000000000}"/>
          </ac:spMkLst>
        </pc:spChg>
        <pc:graphicFrameChg chg="mod">
          <ac:chgData name="Rachel Taggart" userId="4f8aad94-55b7-4ba6-8498-7cad127c11eb" providerId="ADAL" clId="{F77A64A5-1052-4C22-92A2-A304A6D24755}" dt="2021-07-27T10:46:58.726" v="322" actId="1076"/>
          <ac:graphicFrameMkLst>
            <pc:docMk/>
            <pc:sldMk cId="1668928917" sldId="2076"/>
            <ac:graphicFrameMk id="3" creationId="{B7FC0BBF-9ED9-4F27-BC89-B0490D1F28AE}"/>
          </ac:graphicFrameMkLst>
        </pc:graphicFrameChg>
        <pc:graphicFrameChg chg="mod modGraphic">
          <ac:chgData name="Rachel Taggart" userId="4f8aad94-55b7-4ba6-8498-7cad127c11eb" providerId="ADAL" clId="{F77A64A5-1052-4C22-92A2-A304A6D24755}" dt="2021-07-28T10:58:38.756" v="651" actId="20577"/>
          <ac:graphicFrameMkLst>
            <pc:docMk/>
            <pc:sldMk cId="1668928917" sldId="2076"/>
            <ac:graphicFrameMk id="8" creationId="{00000000-0000-0000-0000-000000000000}"/>
          </ac:graphicFrameMkLst>
        </pc:graphicFrameChg>
        <pc:graphicFrameChg chg="mod modGraphic">
          <ac:chgData name="Rachel Taggart" userId="4f8aad94-55b7-4ba6-8498-7cad127c11eb" providerId="ADAL" clId="{F77A64A5-1052-4C22-92A2-A304A6D24755}" dt="2021-07-27T10:48:15.996" v="333" actId="1076"/>
          <ac:graphicFrameMkLst>
            <pc:docMk/>
            <pc:sldMk cId="1668928917" sldId="2076"/>
            <ac:graphicFrameMk id="10" creationId="{633F724F-9DB4-4212-AFB1-BFFC700EC4F5}"/>
          </ac:graphicFrameMkLst>
        </pc:graphicFrameChg>
        <pc:graphicFrameChg chg="mod">
          <ac:chgData name="Rachel Taggart" userId="4f8aad94-55b7-4ba6-8498-7cad127c11eb" providerId="ADAL" clId="{F77A64A5-1052-4C22-92A2-A304A6D24755}" dt="2021-07-27T10:47:03.893" v="323" actId="1076"/>
          <ac:graphicFrameMkLst>
            <pc:docMk/>
            <pc:sldMk cId="1668928917" sldId="2076"/>
            <ac:graphicFrameMk id="13" creationId="{B8BF9BD6-7E5F-433D-B4F5-DE4688AAC096}"/>
          </ac:graphicFrameMkLst>
        </pc:graphicFrameChg>
        <pc:graphicFrameChg chg="mod modGraphic">
          <ac:chgData name="Rachel Taggart" userId="4f8aad94-55b7-4ba6-8498-7cad127c11eb" providerId="ADAL" clId="{F77A64A5-1052-4C22-92A2-A304A6D24755}" dt="2021-07-27T10:48:10.322" v="332" actId="1076"/>
          <ac:graphicFrameMkLst>
            <pc:docMk/>
            <pc:sldMk cId="1668928917" sldId="2076"/>
            <ac:graphicFrameMk id="14" creationId="{00000000-0000-0000-0000-000000000000}"/>
          </ac:graphicFrameMkLst>
        </pc:graphicFrameChg>
        <pc:graphicFrameChg chg="mod modGraphic">
          <ac:chgData name="Rachel Taggart" userId="4f8aad94-55b7-4ba6-8498-7cad127c11eb" providerId="ADAL" clId="{F77A64A5-1052-4C22-92A2-A304A6D24755}" dt="2021-07-28T10:58:07.846" v="643" actId="20577"/>
          <ac:graphicFrameMkLst>
            <pc:docMk/>
            <pc:sldMk cId="1668928917" sldId="2076"/>
            <ac:graphicFrameMk id="15" creationId="{42EE730E-F0A3-42A8-B50D-066A227D258C}"/>
          </ac:graphicFrameMkLst>
        </pc:graphicFrameChg>
        <pc:cxnChg chg="mod">
          <ac:chgData name="Rachel Taggart" userId="4f8aad94-55b7-4ba6-8498-7cad127c11eb" providerId="ADAL" clId="{F77A64A5-1052-4C22-92A2-A304A6D24755}" dt="2021-07-27T10:31:16.859" v="268" actId="14100"/>
          <ac:cxnSpMkLst>
            <pc:docMk/>
            <pc:sldMk cId="1668928917" sldId="2076"/>
            <ac:cxnSpMk id="11" creationId="{00000000-0000-0000-0000-000000000000}"/>
          </ac:cxnSpMkLst>
        </pc:cxnChg>
      </pc:sldChg>
      <pc:sldChg chg="addSp delSp modSp">
        <pc:chgData name="Rachel Taggart" userId="4f8aad94-55b7-4ba6-8498-7cad127c11eb" providerId="ADAL" clId="{F77A64A5-1052-4C22-92A2-A304A6D24755}" dt="2021-07-29T16:15:07.950" v="798" actId="1076"/>
        <pc:sldMkLst>
          <pc:docMk/>
          <pc:sldMk cId="2321299769" sldId="2084"/>
        </pc:sldMkLst>
        <pc:spChg chg="mod">
          <ac:chgData name="Rachel Taggart" userId="4f8aad94-55b7-4ba6-8498-7cad127c11eb" providerId="ADAL" clId="{F77A64A5-1052-4C22-92A2-A304A6D24755}" dt="2021-07-27T10:11:11.366" v="205" actId="1076"/>
          <ac:spMkLst>
            <pc:docMk/>
            <pc:sldMk cId="2321299769" sldId="2084"/>
            <ac:spMk id="2" creationId="{00000000-0000-0000-0000-000000000000}"/>
          </ac:spMkLst>
        </pc:spChg>
        <pc:spChg chg="mod">
          <ac:chgData name="Rachel Taggart" userId="4f8aad94-55b7-4ba6-8498-7cad127c11eb" providerId="ADAL" clId="{F77A64A5-1052-4C22-92A2-A304A6D24755}" dt="2021-07-27T10:11:17.932" v="206" actId="1076"/>
          <ac:spMkLst>
            <pc:docMk/>
            <pc:sldMk cId="2321299769" sldId="2084"/>
            <ac:spMk id="6" creationId="{00000000-0000-0000-0000-000000000000}"/>
          </ac:spMkLst>
        </pc:spChg>
        <pc:spChg chg="mod">
          <ac:chgData name="Rachel Taggart" userId="4f8aad94-55b7-4ba6-8498-7cad127c11eb" providerId="ADAL" clId="{F77A64A5-1052-4C22-92A2-A304A6D24755}" dt="2021-07-27T10:11:22.168" v="207" actId="1076"/>
          <ac:spMkLst>
            <pc:docMk/>
            <pc:sldMk cId="2321299769" sldId="2084"/>
            <ac:spMk id="12" creationId="{00000000-0000-0000-0000-000000000000}"/>
          </ac:spMkLst>
        </pc:spChg>
        <pc:spChg chg="add del mod">
          <ac:chgData name="Rachel Taggart" userId="4f8aad94-55b7-4ba6-8498-7cad127c11eb" providerId="ADAL" clId="{F77A64A5-1052-4C22-92A2-A304A6D24755}" dt="2021-07-27T10:13:55.837" v="256"/>
          <ac:spMkLst>
            <pc:docMk/>
            <pc:sldMk cId="2321299769" sldId="2084"/>
            <ac:spMk id="16" creationId="{F9C10689-0358-4873-8493-3B04C4A9DA0F}"/>
          </ac:spMkLst>
        </pc:spChg>
        <pc:graphicFrameChg chg="mod modGraphic">
          <ac:chgData name="Rachel Taggart" userId="4f8aad94-55b7-4ba6-8498-7cad127c11eb" providerId="ADAL" clId="{F77A64A5-1052-4C22-92A2-A304A6D24755}" dt="2021-07-27T10:11:59.282" v="213" actId="1076"/>
          <ac:graphicFrameMkLst>
            <pc:docMk/>
            <pc:sldMk cId="2321299769" sldId="2084"/>
            <ac:graphicFrameMk id="3" creationId="{B7FC0BBF-9ED9-4F27-BC89-B0490D1F28AE}"/>
          </ac:graphicFrameMkLst>
        </pc:graphicFrameChg>
        <pc:graphicFrameChg chg="add del">
          <ac:chgData name="Rachel Taggart" userId="4f8aad94-55b7-4ba6-8498-7cad127c11eb" providerId="ADAL" clId="{F77A64A5-1052-4C22-92A2-A304A6D24755}" dt="2021-07-27T09:57:44.241" v="29"/>
          <ac:graphicFrameMkLst>
            <pc:docMk/>
            <pc:sldMk cId="2321299769" sldId="2084"/>
            <ac:graphicFrameMk id="4" creationId="{FC1940EA-A4BD-42E4-9E76-4F8BD2D6C89A}"/>
          </ac:graphicFrameMkLst>
        </pc:graphicFrameChg>
        <pc:graphicFrameChg chg="mod modGraphic">
          <ac:chgData name="Rachel Taggart" userId="4f8aad94-55b7-4ba6-8498-7cad127c11eb" providerId="ADAL" clId="{F77A64A5-1052-4C22-92A2-A304A6D24755}" dt="2021-07-27T10:11:49.151" v="211" actId="1076"/>
          <ac:graphicFrameMkLst>
            <pc:docMk/>
            <pc:sldMk cId="2321299769" sldId="2084"/>
            <ac:graphicFrameMk id="8" creationId="{00000000-0000-0000-0000-000000000000}"/>
          </ac:graphicFrameMkLst>
        </pc:graphicFrameChg>
        <pc:graphicFrameChg chg="mod modGraphic">
          <ac:chgData name="Rachel Taggart" userId="4f8aad94-55b7-4ba6-8498-7cad127c11eb" providerId="ADAL" clId="{F77A64A5-1052-4C22-92A2-A304A6D24755}" dt="2021-07-29T16:15:07.950" v="798" actId="1076"/>
          <ac:graphicFrameMkLst>
            <pc:docMk/>
            <pc:sldMk cId="2321299769" sldId="2084"/>
            <ac:graphicFrameMk id="10" creationId="{633F724F-9DB4-4212-AFB1-BFFC700EC4F5}"/>
          </ac:graphicFrameMkLst>
        </pc:graphicFrameChg>
        <pc:graphicFrameChg chg="mod modGraphic">
          <ac:chgData name="Rachel Taggart" userId="4f8aad94-55b7-4ba6-8498-7cad127c11eb" providerId="ADAL" clId="{F77A64A5-1052-4C22-92A2-A304A6D24755}" dt="2021-07-27T10:11:54.344" v="212" actId="1076"/>
          <ac:graphicFrameMkLst>
            <pc:docMk/>
            <pc:sldMk cId="2321299769" sldId="2084"/>
            <ac:graphicFrameMk id="13" creationId="{B8BF9BD6-7E5F-433D-B4F5-DE4688AAC096}"/>
          </ac:graphicFrameMkLst>
        </pc:graphicFrameChg>
        <pc:graphicFrameChg chg="mod modGraphic">
          <ac:chgData name="Rachel Taggart" userId="4f8aad94-55b7-4ba6-8498-7cad127c11eb" providerId="ADAL" clId="{F77A64A5-1052-4C22-92A2-A304A6D24755}" dt="2021-07-29T16:15:01.471" v="797" actId="1076"/>
          <ac:graphicFrameMkLst>
            <pc:docMk/>
            <pc:sldMk cId="2321299769" sldId="2084"/>
            <ac:graphicFrameMk id="14" creationId="{00000000-0000-0000-0000-000000000000}"/>
          </ac:graphicFrameMkLst>
        </pc:graphicFrameChg>
        <pc:graphicFrameChg chg="mod modGraphic">
          <ac:chgData name="Rachel Taggart" userId="4f8aad94-55b7-4ba6-8498-7cad127c11eb" providerId="ADAL" clId="{F77A64A5-1052-4C22-92A2-A304A6D24755}" dt="2021-07-27T10:11:41.335" v="210" actId="1076"/>
          <ac:graphicFrameMkLst>
            <pc:docMk/>
            <pc:sldMk cId="2321299769" sldId="2084"/>
            <ac:graphicFrameMk id="15" creationId="{42EE730E-F0A3-42A8-B50D-066A227D258C}"/>
          </ac:graphicFrameMkLst>
        </pc:graphicFrameChg>
        <pc:cxnChg chg="mod">
          <ac:chgData name="Rachel Taggart" userId="4f8aad94-55b7-4ba6-8498-7cad127c11eb" providerId="ADAL" clId="{F77A64A5-1052-4C22-92A2-A304A6D24755}" dt="2021-07-27T10:11:32.039" v="208" actId="14100"/>
          <ac:cxnSpMkLst>
            <pc:docMk/>
            <pc:sldMk cId="2321299769" sldId="2084"/>
            <ac:cxnSpMk id="11" creationId="{00000000-0000-0000-0000-000000000000}"/>
          </ac:cxnSpMkLst>
        </pc:cxnChg>
      </pc:sldChg>
      <pc:sldChg chg="del">
        <pc:chgData name="Rachel Taggart" userId="4f8aad94-55b7-4ba6-8498-7cad127c11eb" providerId="ADAL" clId="{F77A64A5-1052-4C22-92A2-A304A6D24755}" dt="2021-07-27T09:56:09.375" v="15" actId="2696"/>
        <pc:sldMkLst>
          <pc:docMk/>
          <pc:sldMk cId="7336260" sldId="3422"/>
        </pc:sldMkLst>
      </pc:sldChg>
      <pc:sldChg chg="addSp delSp modSp mod">
        <pc:chgData name="Rachel Taggart" userId="4f8aad94-55b7-4ba6-8498-7cad127c11eb" providerId="ADAL" clId="{F77A64A5-1052-4C22-92A2-A304A6D24755}" dt="2021-07-29T15:44:25.708" v="765" actId="1076"/>
        <pc:sldMkLst>
          <pc:docMk/>
          <pc:sldMk cId="993727032" sldId="3423"/>
        </pc:sldMkLst>
        <pc:graphicFrameChg chg="del">
          <ac:chgData name="Rachel Taggart" userId="4f8aad94-55b7-4ba6-8498-7cad127c11eb" providerId="ADAL" clId="{F77A64A5-1052-4C22-92A2-A304A6D24755}" dt="2021-07-29T15:41:52.103" v="763" actId="478"/>
          <ac:graphicFrameMkLst>
            <pc:docMk/>
            <pc:sldMk cId="993727032" sldId="3423"/>
            <ac:graphicFrameMk id="4" creationId="{DE28E9FB-8CE2-4F9E-B97C-8DC077FDB1F8}"/>
          </ac:graphicFrameMkLst>
        </pc:graphicFrameChg>
        <pc:graphicFrameChg chg="add mod">
          <ac:chgData name="Rachel Taggart" userId="4f8aad94-55b7-4ba6-8498-7cad127c11eb" providerId="ADAL" clId="{F77A64A5-1052-4C22-92A2-A304A6D24755}" dt="2021-07-29T15:44:25.708" v="765" actId="1076"/>
          <ac:graphicFrameMkLst>
            <pc:docMk/>
            <pc:sldMk cId="993727032" sldId="3423"/>
            <ac:graphicFrameMk id="5" creationId="{41C8FD02-5F63-4083-A2A6-7C10B94C0E7A}"/>
          </ac:graphicFrameMkLst>
        </pc:graphicFrameChg>
        <pc:graphicFrameChg chg="add mod">
          <ac:chgData name="Rachel Taggart" userId="4f8aad94-55b7-4ba6-8498-7cad127c11eb" providerId="ADAL" clId="{F77A64A5-1052-4C22-92A2-A304A6D24755}" dt="2021-07-29T15:41:37.708" v="762" actId="404"/>
          <ac:graphicFrameMkLst>
            <pc:docMk/>
            <pc:sldMk cId="993727032" sldId="3423"/>
            <ac:graphicFrameMk id="10" creationId="{F6AA795A-C587-4022-A089-5AAC31FD3C60}"/>
          </ac:graphicFrameMkLst>
        </pc:graphicFrameChg>
        <pc:graphicFrameChg chg="del">
          <ac:chgData name="Rachel Taggart" userId="4f8aad94-55b7-4ba6-8498-7cad127c11eb" providerId="ADAL" clId="{F77A64A5-1052-4C22-92A2-A304A6D24755}" dt="2021-07-29T15:40:56.774" v="753" actId="478"/>
          <ac:graphicFrameMkLst>
            <pc:docMk/>
            <pc:sldMk cId="993727032" sldId="3423"/>
            <ac:graphicFrameMk id="13" creationId="{F6AA795A-C587-4022-A089-5AAC31FD3C60}"/>
          </ac:graphicFrameMkLst>
        </pc:graphicFrameChg>
      </pc:sldChg>
      <pc:sldChg chg="delSp modSp">
        <pc:chgData name="Rachel Taggart" userId="4f8aad94-55b7-4ba6-8498-7cad127c11eb" providerId="ADAL" clId="{F77A64A5-1052-4C22-92A2-A304A6D24755}" dt="2021-07-27T12:43:24.268" v="563" actId="14100"/>
        <pc:sldMkLst>
          <pc:docMk/>
          <pc:sldMk cId="4022033438" sldId="3446"/>
        </pc:sldMkLst>
        <pc:spChg chg="mod">
          <ac:chgData name="Rachel Taggart" userId="4f8aad94-55b7-4ba6-8498-7cad127c11eb" providerId="ADAL" clId="{F77A64A5-1052-4C22-92A2-A304A6D24755}" dt="2021-07-27T12:39:20.059" v="542" actId="404"/>
          <ac:spMkLst>
            <pc:docMk/>
            <pc:sldMk cId="4022033438" sldId="3446"/>
            <ac:spMk id="2" creationId="{00000000-0000-0000-0000-000000000000}"/>
          </ac:spMkLst>
        </pc:spChg>
        <pc:spChg chg="del">
          <ac:chgData name="Rachel Taggart" userId="4f8aad94-55b7-4ba6-8498-7cad127c11eb" providerId="ADAL" clId="{F77A64A5-1052-4C22-92A2-A304A6D24755}" dt="2021-07-27T12:28:48.004" v="387" actId="478"/>
          <ac:spMkLst>
            <pc:docMk/>
            <pc:sldMk cId="4022033438" sldId="3446"/>
            <ac:spMk id="4" creationId="{5D8D3D32-3E85-4CA4-AD9C-44E616A75F02}"/>
          </ac:spMkLst>
        </pc:spChg>
        <pc:graphicFrameChg chg="mod modGraphic">
          <ac:chgData name="Rachel Taggart" userId="4f8aad94-55b7-4ba6-8498-7cad127c11eb" providerId="ADAL" clId="{F77A64A5-1052-4C22-92A2-A304A6D24755}" dt="2021-07-27T12:43:24.268" v="563" actId="14100"/>
          <ac:graphicFrameMkLst>
            <pc:docMk/>
            <pc:sldMk cId="4022033438" sldId="3446"/>
            <ac:graphicFrameMk id="3" creationId="{00000000-0000-0000-0000-000000000000}"/>
          </ac:graphicFrameMkLst>
        </pc:graphicFrameChg>
      </pc:sldChg>
      <pc:sldChg chg="delSp modSp ord">
        <pc:chgData name="Rachel Taggart" userId="4f8aad94-55b7-4ba6-8498-7cad127c11eb" providerId="ADAL" clId="{F77A64A5-1052-4C22-92A2-A304A6D24755}" dt="2021-08-02T14:41:21.528" v="972" actId="20577"/>
        <pc:sldMkLst>
          <pc:docMk/>
          <pc:sldMk cId="1239367114" sldId="3452"/>
        </pc:sldMkLst>
        <pc:spChg chg="mod">
          <ac:chgData name="Rachel Taggart" userId="4f8aad94-55b7-4ba6-8498-7cad127c11eb" providerId="ADAL" clId="{F77A64A5-1052-4C22-92A2-A304A6D24755}" dt="2021-07-29T15:14:50.565" v="672"/>
          <ac:spMkLst>
            <pc:docMk/>
            <pc:sldMk cId="1239367114" sldId="3452"/>
            <ac:spMk id="2" creationId="{00000000-0000-0000-0000-000000000000}"/>
          </ac:spMkLst>
        </pc:spChg>
        <pc:spChg chg="del">
          <ac:chgData name="Rachel Taggart" userId="4f8aad94-55b7-4ba6-8498-7cad127c11eb" providerId="ADAL" clId="{F77A64A5-1052-4C22-92A2-A304A6D24755}" dt="2021-07-27T10:50:13.245" v="347" actId="478"/>
          <ac:spMkLst>
            <pc:docMk/>
            <pc:sldMk cId="1239367114" sldId="3452"/>
            <ac:spMk id="4" creationId="{6E3A23B9-1DC0-437B-9E6D-9B7611570984}"/>
          </ac:spMkLst>
        </pc:spChg>
        <pc:graphicFrameChg chg="modGraphic">
          <ac:chgData name="Rachel Taggart" userId="4f8aad94-55b7-4ba6-8498-7cad127c11eb" providerId="ADAL" clId="{F77A64A5-1052-4C22-92A2-A304A6D24755}" dt="2021-07-29T15:16:11.847" v="696" actId="20577"/>
          <ac:graphicFrameMkLst>
            <pc:docMk/>
            <pc:sldMk cId="1239367114" sldId="3452"/>
            <ac:graphicFrameMk id="3" creationId="{B7FC0BBF-9ED9-4F27-BC89-B0490D1F28AE}"/>
          </ac:graphicFrameMkLst>
        </pc:graphicFrameChg>
        <pc:graphicFrameChg chg="mod modGraphic">
          <ac:chgData name="Rachel Taggart" userId="4f8aad94-55b7-4ba6-8498-7cad127c11eb" providerId="ADAL" clId="{F77A64A5-1052-4C22-92A2-A304A6D24755}" dt="2021-07-29T15:19:15.800" v="736" actId="20577"/>
          <ac:graphicFrameMkLst>
            <pc:docMk/>
            <pc:sldMk cId="1239367114" sldId="3452"/>
            <ac:graphicFrameMk id="10" creationId="{633F724F-9DB4-4212-AFB1-BFFC700EC4F5}"/>
          </ac:graphicFrameMkLst>
        </pc:graphicFrameChg>
        <pc:graphicFrameChg chg="modGraphic">
          <ac:chgData name="Rachel Taggart" userId="4f8aad94-55b7-4ba6-8498-7cad127c11eb" providerId="ADAL" clId="{F77A64A5-1052-4C22-92A2-A304A6D24755}" dt="2021-08-02T14:41:21.528" v="972" actId="20577"/>
          <ac:graphicFrameMkLst>
            <pc:docMk/>
            <pc:sldMk cId="1239367114" sldId="3452"/>
            <ac:graphicFrameMk id="13" creationId="{B8BF9BD6-7E5F-433D-B4F5-DE4688AAC096}"/>
          </ac:graphicFrameMkLst>
        </pc:graphicFrameChg>
        <pc:graphicFrameChg chg="mod modGraphic">
          <ac:chgData name="Rachel Taggart" userId="4f8aad94-55b7-4ba6-8498-7cad127c11eb" providerId="ADAL" clId="{F77A64A5-1052-4C22-92A2-A304A6D24755}" dt="2021-07-29T15:17:44.487" v="705" actId="14100"/>
          <ac:graphicFrameMkLst>
            <pc:docMk/>
            <pc:sldMk cId="1239367114" sldId="3452"/>
            <ac:graphicFrameMk id="14" creationId="{00000000-0000-0000-0000-000000000000}"/>
          </ac:graphicFrameMkLst>
        </pc:graphicFrameChg>
        <pc:graphicFrameChg chg="modGraphic">
          <ac:chgData name="Rachel Taggart" userId="4f8aad94-55b7-4ba6-8498-7cad127c11eb" providerId="ADAL" clId="{F77A64A5-1052-4C22-92A2-A304A6D24755}" dt="2021-07-29T15:16:06.882" v="693" actId="20577"/>
          <ac:graphicFrameMkLst>
            <pc:docMk/>
            <pc:sldMk cId="1239367114" sldId="3452"/>
            <ac:graphicFrameMk id="15" creationId="{42EE730E-F0A3-42A8-B50D-066A227D258C}"/>
          </ac:graphicFrameMkLst>
        </pc:graphicFrameChg>
      </pc:sldChg>
      <pc:sldChg chg="add">
        <pc:chgData name="Rachel Taggart" userId="4f8aad94-55b7-4ba6-8498-7cad127c11eb" providerId="ADAL" clId="{F77A64A5-1052-4C22-92A2-A304A6D24755}" dt="2021-07-29T15:27:09.867" v="751"/>
        <pc:sldMkLst>
          <pc:docMk/>
          <pc:sldMk cId="1843639327" sldId="3460"/>
        </pc:sldMkLst>
      </pc:sldChg>
      <pc:sldChg chg="add">
        <pc:chgData name="Rachel Taggart" userId="4f8aad94-55b7-4ba6-8498-7cad127c11eb" providerId="ADAL" clId="{F77A64A5-1052-4C22-92A2-A304A6D24755}" dt="2021-07-29T16:37:51.057" v="828"/>
        <pc:sldMkLst>
          <pc:docMk/>
          <pc:sldMk cId="3176055131" sldId="3461"/>
        </pc:sldMkLst>
      </pc:sldChg>
      <pc:sldChg chg="modSp add">
        <pc:chgData name="Rachel Taggart" userId="4f8aad94-55b7-4ba6-8498-7cad127c11eb" providerId="ADAL" clId="{F77A64A5-1052-4C22-92A2-A304A6D24755}" dt="2021-08-02T09:13:09.130" v="942" actId="20577"/>
        <pc:sldMkLst>
          <pc:docMk/>
          <pc:sldMk cId="3199534387" sldId="3462"/>
        </pc:sldMkLst>
        <pc:spChg chg="mod">
          <ac:chgData name="Rachel Taggart" userId="4f8aad94-55b7-4ba6-8498-7cad127c11eb" providerId="ADAL" clId="{F77A64A5-1052-4C22-92A2-A304A6D24755}" dt="2021-08-02T09:13:09.130" v="942" actId="20577"/>
          <ac:spMkLst>
            <pc:docMk/>
            <pc:sldMk cId="3199534387" sldId="3462"/>
            <ac:spMk id="3" creationId="{00000000-0000-0000-0000-000000000000}"/>
          </ac:spMkLst>
        </pc:spChg>
      </pc:sldChg>
      <pc:sldChg chg="add">
        <pc:chgData name="Rachel Taggart" userId="4f8aad94-55b7-4ba6-8498-7cad127c11eb" providerId="ADAL" clId="{F77A64A5-1052-4C22-92A2-A304A6D24755}" dt="2021-08-02T07:44:43.453" v="918"/>
        <pc:sldMkLst>
          <pc:docMk/>
          <pc:sldMk cId="4002255126" sldId="3463"/>
        </pc:sldMkLst>
      </pc:sldChg>
      <pc:sldChg chg="add">
        <pc:chgData name="Rachel Taggart" userId="4f8aad94-55b7-4ba6-8498-7cad127c11eb" providerId="ADAL" clId="{F77A64A5-1052-4C22-92A2-A304A6D24755}" dt="2021-08-02T07:45:40.767" v="922"/>
        <pc:sldMkLst>
          <pc:docMk/>
          <pc:sldMk cId="160549716" sldId="3464"/>
        </pc:sldMkLst>
      </pc:sldChg>
      <pc:sldChg chg="add">
        <pc:chgData name="Rachel Taggart" userId="4f8aad94-55b7-4ba6-8498-7cad127c11eb" providerId="ADAL" clId="{F77A64A5-1052-4C22-92A2-A304A6D24755}" dt="2021-08-02T08:39:49.476" v="926"/>
        <pc:sldMkLst>
          <pc:docMk/>
          <pc:sldMk cId="1765786894" sldId="3465"/>
        </pc:sldMkLst>
      </pc:sldChg>
      <pc:sldChg chg="add">
        <pc:chgData name="Rachel Taggart" userId="4f8aad94-55b7-4ba6-8498-7cad127c11eb" providerId="ADAL" clId="{F77A64A5-1052-4C22-92A2-A304A6D24755}" dt="2021-08-02T08:39:49.476" v="926"/>
        <pc:sldMkLst>
          <pc:docMk/>
          <pc:sldMk cId="1356052215" sldId="3466"/>
        </pc:sldMkLst>
      </pc:sldChg>
      <pc:sldChg chg="add">
        <pc:chgData name="Rachel Taggart" userId="4f8aad94-55b7-4ba6-8498-7cad127c11eb" providerId="ADAL" clId="{F77A64A5-1052-4C22-92A2-A304A6D24755}" dt="2021-08-02T08:41:50.866" v="927"/>
        <pc:sldMkLst>
          <pc:docMk/>
          <pc:sldMk cId="4112846426" sldId="3467"/>
        </pc:sldMkLst>
      </pc:sldChg>
      <pc:sldChg chg="add">
        <pc:chgData name="Rachel Taggart" userId="4f8aad94-55b7-4ba6-8498-7cad127c11eb" providerId="ADAL" clId="{F77A64A5-1052-4C22-92A2-A304A6D24755}" dt="2021-08-02T08:41:50.866" v="927"/>
        <pc:sldMkLst>
          <pc:docMk/>
          <pc:sldMk cId="732605282" sldId="3468"/>
        </pc:sldMkLst>
      </pc:sldChg>
      <pc:sldChg chg="add">
        <pc:chgData name="Rachel Taggart" userId="4f8aad94-55b7-4ba6-8498-7cad127c11eb" providerId="ADAL" clId="{F77A64A5-1052-4C22-92A2-A304A6D24755}" dt="2021-08-02T08:41:50.866" v="927"/>
        <pc:sldMkLst>
          <pc:docMk/>
          <pc:sldMk cId="4074494282" sldId="3469"/>
        </pc:sldMkLst>
      </pc:sldChg>
      <pc:sldChg chg="add">
        <pc:chgData name="Rachel Taggart" userId="4f8aad94-55b7-4ba6-8498-7cad127c11eb" providerId="ADAL" clId="{F77A64A5-1052-4C22-92A2-A304A6D24755}" dt="2021-08-02T08:41:50.866" v="927"/>
        <pc:sldMkLst>
          <pc:docMk/>
          <pc:sldMk cId="1893033940" sldId="3470"/>
        </pc:sldMkLst>
      </pc:sldChg>
      <pc:sldChg chg="add">
        <pc:chgData name="Rachel Taggart" userId="4f8aad94-55b7-4ba6-8498-7cad127c11eb" providerId="ADAL" clId="{F77A64A5-1052-4C22-92A2-A304A6D24755}" dt="2021-08-02T08:41:50.866" v="927"/>
        <pc:sldMkLst>
          <pc:docMk/>
          <pc:sldMk cId="1823829544" sldId="3471"/>
        </pc:sldMkLst>
      </pc:sldChg>
      <pc:sldMasterChg chg="delSldLayout">
        <pc:chgData name="Rachel Taggart" userId="4f8aad94-55b7-4ba6-8498-7cad127c11eb" providerId="ADAL" clId="{F77A64A5-1052-4C22-92A2-A304A6D24755}" dt="2021-07-27T09:56:09.409" v="16" actId="2696"/>
        <pc:sldMasterMkLst>
          <pc:docMk/>
          <pc:sldMasterMk cId="2279291146" sldId="2147483648"/>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oleObject" Target="https://xoserve.sharepoint.com/sites/DSCIndustryPaper/Change%20Management%20Committee/2021/August/Section%202%20DSC%20Change%20Budget%20&amp;%20Horizon%20Planning/Change%20Pipeline%20-%20August%20202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August%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2%20cost%20stac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2%20cost%20stac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r>
              <a:rPr lang="en-GB" sz="800" b="1"/>
              <a:t>Total Committed Spend</a:t>
            </a:r>
            <a:r>
              <a:rPr lang="en-GB" sz="800" b="1" baseline="0"/>
              <a:t> v Approved Budget</a:t>
            </a:r>
            <a:r>
              <a:rPr lang="en-GB" sz="800" b="1"/>
              <a:t> </a:t>
            </a:r>
          </a:p>
        </c:rich>
      </c:tx>
      <c:overlay val="0"/>
      <c:spPr>
        <a:noFill/>
        <a:ln>
          <a:noFill/>
        </a:ln>
        <a:effectLst/>
      </c:spPr>
      <c:txPr>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August 2021 v1.xlsx]BP21-22 Direct'!$J$2</c:f>
              <c:strCache>
                <c:ptCount val="1"/>
                <c:pt idx="0">
                  <c:v>Budget</c:v>
                </c:pt>
              </c:strCache>
            </c:strRef>
          </c:tx>
          <c:spPr>
            <a:solidFill>
              <a:schemeClr val="accent1"/>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5A1F-40C6-9E60-CCFB781940D3}"/>
            </c:ext>
          </c:extLst>
        </c:ser>
        <c:ser>
          <c:idx val="1"/>
          <c:order val="1"/>
          <c:tx>
            <c:strRef>
              <c:f>'[2.1. Finance Update August 2021 v1.xlsx]BP21-22 Direct'!$K$2</c:f>
              <c:strCache>
                <c:ptCount val="1"/>
                <c:pt idx="0">
                  <c:v>Spend</c:v>
                </c:pt>
              </c:strCache>
            </c:strRef>
          </c:tx>
          <c:spPr>
            <a:solidFill>
              <a:schemeClr val="accent2"/>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Direct'!$K$3:$K$7</c:f>
              <c:numCache>
                <c:formatCode>"£"#,##0</c:formatCode>
                <c:ptCount val="5"/>
                <c:pt idx="0">
                  <c:v>1595722</c:v>
                </c:pt>
                <c:pt idx="1">
                  <c:v>0</c:v>
                </c:pt>
                <c:pt idx="2">
                  <c:v>99998.636637060234</c:v>
                </c:pt>
                <c:pt idx="3">
                  <c:v>0</c:v>
                </c:pt>
                <c:pt idx="4">
                  <c:v>0</c:v>
                </c:pt>
              </c:numCache>
            </c:numRef>
          </c:val>
          <c:extLst>
            <c:ext xmlns:c16="http://schemas.microsoft.com/office/drawing/2014/chart" uri="{C3380CC4-5D6E-409C-BE32-E72D297353CC}">
              <c16:uniqueId val="{00000001-5A1F-40C6-9E60-CCFB781940D3}"/>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August 2021.xlsx]In Delivery!PivotTable4</c:name>
    <c:fmtId val="1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barChart>
        <c:barDir val="bar"/>
        <c:grouping val="clustered"/>
        <c:varyColors val="0"/>
        <c:ser>
          <c:idx val="0"/>
          <c:order val="0"/>
          <c:tx>
            <c:strRef>
              <c:f>'In Delivery'!$K$6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4D1-4532-AF8E-A721491788F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4D1-4532-AF8E-A721491788F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4D1-4532-AF8E-A721491788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Delivery'!$J$7:$J$17</c:f>
              <c:multiLvlStrCache>
                <c:ptCount val="8"/>
                <c:lvl>
                  <c:pt idx="0">
                    <c:v>Ready for delivery</c:v>
                  </c:pt>
                  <c:pt idx="1">
                    <c:v>Standalone</c:v>
                  </c:pt>
                  <c:pt idx="2">
                    <c:v>Unallocated</c:v>
                  </c:pt>
                  <c:pt idx="3">
                    <c:v>CSSC</c:v>
                  </c:pt>
                  <c:pt idx="4">
                    <c:v>Jun 21</c:v>
                  </c:pt>
                  <c:pt idx="5">
                    <c:v>Nov 21</c:v>
                  </c:pt>
                  <c:pt idx="6">
                    <c:v>Standalone</c:v>
                  </c:pt>
                  <c:pt idx="7">
                    <c:v>MiR10</c:v>
                  </c:pt>
                </c:lvl>
                <c:lvl>
                  <c:pt idx="0">
                    <c:v>Awaiting Delivery</c:v>
                  </c:pt>
                  <c:pt idx="3">
                    <c:v>In Delivery</c:v>
                  </c:pt>
                </c:lvl>
              </c:multiLvlStrCache>
            </c:multiLvlStrRef>
          </c:cat>
          <c:val>
            <c:numRef>
              <c:f>'In Delivery'!$K$7:$K$17</c:f>
              <c:numCache>
                <c:formatCode>General</c:formatCode>
                <c:ptCount val="8"/>
                <c:pt idx="0">
                  <c:v>4</c:v>
                </c:pt>
                <c:pt idx="1">
                  <c:v>1</c:v>
                </c:pt>
                <c:pt idx="2">
                  <c:v>2</c:v>
                </c:pt>
                <c:pt idx="3">
                  <c:v>4</c:v>
                </c:pt>
                <c:pt idx="4">
                  <c:v>1</c:v>
                </c:pt>
                <c:pt idx="5">
                  <c:v>6</c:v>
                </c:pt>
                <c:pt idx="6">
                  <c:v>7</c:v>
                </c:pt>
                <c:pt idx="7">
                  <c:v>2</c:v>
                </c:pt>
              </c:numCache>
            </c:numRef>
          </c:val>
          <c:extLst>
            <c:ext xmlns:c16="http://schemas.microsoft.com/office/drawing/2014/chart" uri="{C3380CC4-5D6E-409C-BE32-E72D297353CC}">
              <c16:uniqueId val="{00000006-A4D1-4532-AF8E-A721491788F1}"/>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August 2021.xlsx]Period updates!PivotTable5</c:name>
    <c:fmtId val="16"/>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Changes From Last Period</a:t>
            </a:r>
            <a:endParaRPr lang="en-GB"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7030A0"/>
          </a:solidFill>
          <a:ln w="19050">
            <a:solidFill>
              <a:schemeClr val="lt1"/>
            </a:solidFill>
          </a:ln>
          <a:effectLst/>
        </c:spPr>
      </c:pivotFmt>
      <c:pivotFmt>
        <c:idx val="18"/>
        <c:spPr>
          <a:solidFill>
            <a:srgbClr val="9999FF"/>
          </a:solidFill>
          <a:ln w="19050">
            <a:solidFill>
              <a:schemeClr val="lt1"/>
            </a:solidFill>
          </a:ln>
          <a:effectLst/>
        </c:spPr>
      </c:pivotFmt>
      <c:pivotFmt>
        <c:idx val="1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rgbClr val="92D050"/>
          </a:solidFill>
          <a:ln w="19050">
            <a:solidFill>
              <a:schemeClr val="lt1"/>
            </a:solidFill>
          </a:ln>
          <a:effectLst/>
        </c:spPr>
      </c:pivotFmt>
      <c:pivotFmt>
        <c:idx val="21"/>
        <c:spPr>
          <a:solidFill>
            <a:srgbClr val="00B0F0"/>
          </a:solidFill>
          <a:ln w="19050">
            <a:solidFill>
              <a:schemeClr val="lt1"/>
            </a:solidFill>
          </a:ln>
          <a:effectLst/>
        </c:spPr>
      </c:pivotFmt>
      <c:pivotFmt>
        <c:idx val="22"/>
        <c:spPr>
          <a:solidFill>
            <a:schemeClr val="bg1">
              <a:lumMod val="65000"/>
            </a:schemeClr>
          </a:solidFill>
          <a:ln w="19050">
            <a:solidFill>
              <a:schemeClr val="lt1"/>
            </a:solidFill>
          </a:ln>
          <a:effectLst/>
        </c:spPr>
      </c:pivotFmt>
      <c:pivotFmt>
        <c:idx val="23"/>
        <c:spPr>
          <a:solidFill>
            <a:srgbClr val="7030A0"/>
          </a:solidFill>
          <a:ln w="19050">
            <a:solidFill>
              <a:schemeClr val="lt1"/>
            </a:solidFill>
          </a:ln>
          <a:effectLst/>
        </c:spPr>
      </c:pivotFmt>
      <c:pivotFmt>
        <c:idx val="24"/>
        <c:spPr>
          <a:solidFill>
            <a:srgbClr val="9999FF"/>
          </a:solidFill>
          <a:ln w="19050">
            <a:solidFill>
              <a:schemeClr val="lt1"/>
            </a:solidFill>
          </a:ln>
          <a:effectLst/>
        </c:spPr>
      </c:pivotFmt>
      <c:pivotFmt>
        <c:idx val="2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bg1">
              <a:lumMod val="65000"/>
            </a:schemeClr>
          </a:solidFill>
          <a:ln w="19050">
            <a:solidFill>
              <a:schemeClr val="lt1"/>
            </a:solidFill>
          </a:ln>
          <a:effectLst/>
        </c:spPr>
      </c:pivotFmt>
      <c:pivotFmt>
        <c:idx val="29"/>
        <c:spPr>
          <a:solidFill>
            <a:srgbClr val="7030A0"/>
          </a:solidFill>
          <a:ln w="19050">
            <a:solidFill>
              <a:schemeClr val="lt1"/>
            </a:solidFill>
          </a:ln>
          <a:effectLst/>
        </c:spPr>
      </c:pivotFmt>
      <c:pivotFmt>
        <c:idx val="30"/>
        <c:spPr>
          <a:solidFill>
            <a:srgbClr val="9999FF"/>
          </a:solidFill>
          <a:ln w="19050">
            <a:solidFill>
              <a:schemeClr val="lt1"/>
            </a:solidFill>
          </a:ln>
          <a:effectLst/>
        </c:spPr>
      </c:pivotFmt>
    </c:pivotFmts>
    <c:plotArea>
      <c:layout/>
      <c:pieChart>
        <c:varyColors val="1"/>
        <c:ser>
          <c:idx val="0"/>
          <c:order val="0"/>
          <c:tx>
            <c:strRef>
              <c:f>'Period updates'!$B$18</c:f>
              <c:strCache>
                <c:ptCount val="1"/>
                <c:pt idx="0">
                  <c:v>Total</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1-33A0-4F50-BA28-DA053FC0F5CB}"/>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33A0-4F50-BA28-DA053FC0F5CB}"/>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33A0-4F50-BA28-DA053FC0F5CB}"/>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33A0-4F50-BA28-DA053FC0F5CB}"/>
              </c:ext>
            </c:extLst>
          </c:dPt>
          <c:dPt>
            <c:idx val="4"/>
            <c:bubble3D val="0"/>
            <c:spPr>
              <a:solidFill>
                <a:srgbClr val="9999FF"/>
              </a:solidFill>
              <a:ln w="19050">
                <a:solidFill>
                  <a:schemeClr val="lt1"/>
                </a:solidFill>
              </a:ln>
              <a:effectLst/>
            </c:spPr>
            <c:extLst>
              <c:ext xmlns:c16="http://schemas.microsoft.com/office/drawing/2014/chart" uri="{C3380CC4-5D6E-409C-BE32-E72D297353CC}">
                <c16:uniqueId val="{00000009-33A0-4F50-BA28-DA053FC0F5C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A0-4F50-BA28-DA053FC0F5C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3A0-4F50-BA28-DA053FC0F5C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updates'!$A$19:$A$24</c:f>
              <c:strCache>
                <c:ptCount val="5"/>
                <c:pt idx="0">
                  <c:v>MOD To be implemented</c:v>
                </c:pt>
                <c:pt idx="1">
                  <c:v>Implemented</c:v>
                </c:pt>
                <c:pt idx="2">
                  <c:v>Withdrawn</c:v>
                </c:pt>
                <c:pt idx="3">
                  <c:v>New MOD</c:v>
                </c:pt>
                <c:pt idx="4">
                  <c:v>New CP</c:v>
                </c:pt>
              </c:strCache>
            </c:strRef>
          </c:cat>
          <c:val>
            <c:numRef>
              <c:f>'Period updates'!$B$19:$B$24</c:f>
              <c:numCache>
                <c:formatCode>General</c:formatCode>
                <c:ptCount val="5"/>
                <c:pt idx="0">
                  <c:v>1</c:v>
                </c:pt>
                <c:pt idx="1">
                  <c:v>1</c:v>
                </c:pt>
                <c:pt idx="2">
                  <c:v>3</c:v>
                </c:pt>
                <c:pt idx="3">
                  <c:v>2</c:v>
                </c:pt>
                <c:pt idx="4">
                  <c:v>3</c:v>
                </c:pt>
              </c:numCache>
            </c:numRef>
          </c:val>
          <c:extLst>
            <c:ext xmlns:c16="http://schemas.microsoft.com/office/drawing/2014/chart" uri="{C3380CC4-5D6E-409C-BE32-E72D297353CC}">
              <c16:uniqueId val="{0000000E-33A0-4F50-BA28-DA053FC0F5C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r>
              <a:rPr lang="en-GB" sz="800" b="1"/>
              <a:t>Variance </a:t>
            </a:r>
          </a:p>
        </c:rich>
      </c:tx>
      <c:overlay val="0"/>
      <c:spPr>
        <a:noFill/>
        <a:ln>
          <a:noFill/>
        </a:ln>
        <a:effectLst/>
      </c:spPr>
      <c:txPr>
        <a:bodyPr rot="0" spcFirstLastPara="1" vertOverflow="ellipsis" vert="horz" wrap="square" anchor="ctr" anchorCtr="1"/>
        <a:lstStyle/>
        <a:p>
          <a:pPr>
            <a:defRPr sz="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37039599744517"/>
          <c:y val="0.29330788781056955"/>
          <c:w val="0.78383143495848417"/>
          <c:h val="0.644840846047398"/>
        </c:manualLayout>
      </c:layout>
      <c:barChart>
        <c:barDir val="col"/>
        <c:grouping val="clustered"/>
        <c:varyColors val="0"/>
        <c:ser>
          <c:idx val="0"/>
          <c:order val="0"/>
          <c:spPr>
            <a:solidFill>
              <a:schemeClr val="accent1"/>
            </a:solidFill>
            <a:ln>
              <a:noFill/>
            </a:ln>
            <a:effectLst/>
          </c:spPr>
          <c:invertIfNegative val="0"/>
          <c:cat>
            <c:strRef>
              <c:f>'[2.1. Finance Update August 2021 v1.xlsx]BP21-22 Direct'!$B$19:$I$19</c:f>
              <c:strCache>
                <c:ptCount val="7"/>
                <c:pt idx="0">
                  <c:v>Shipper</c:v>
                </c:pt>
                <c:pt idx="2">
                  <c:v>DN</c:v>
                </c:pt>
                <c:pt idx="4">
                  <c:v>IGT</c:v>
                </c:pt>
                <c:pt idx="6">
                  <c:v>NTS</c:v>
                </c:pt>
              </c:strCache>
            </c:strRef>
          </c:cat>
          <c:val>
            <c:numRef>
              <c:f>'[2.1. Finance Update August 2021 v1.xlsx]BP21-22 Direct'!$B$20:$I$20</c:f>
              <c:numCache>
                <c:formatCode>General</c:formatCode>
                <c:ptCount val="8"/>
                <c:pt idx="0" formatCode="&quot;£&quot;#,##0">
                  <c:v>-20000</c:v>
                </c:pt>
                <c:pt idx="2" formatCode="&quot;£&quot;#,##0">
                  <c:v>44100</c:v>
                </c:pt>
                <c:pt idx="4" formatCode="&quot;£&quot;#,##0">
                  <c:v>450</c:v>
                </c:pt>
                <c:pt idx="6" formatCode="&quot;£&quot;#,##0">
                  <c:v>450</c:v>
                </c:pt>
              </c:numCache>
            </c:numRef>
          </c:val>
          <c:extLst>
            <c:ext xmlns:c16="http://schemas.microsoft.com/office/drawing/2014/chart" uri="{C3380CC4-5D6E-409C-BE32-E72D297353CC}">
              <c16:uniqueId val="{00000000-AA87-4207-BFCD-4010D206FF96}"/>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August 2021 v1.xlsx]BP21-22 Direct'!$B$2</c:f>
              <c:strCache>
                <c:ptCount val="1"/>
                <c:pt idx="0">
                  <c:v>Budget</c:v>
                </c:pt>
              </c:strCache>
            </c:strRef>
          </c:tx>
          <c:spPr>
            <a:solidFill>
              <a:schemeClr val="accent1"/>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A358-428B-983A-60338D8386D9}"/>
            </c:ext>
          </c:extLst>
        </c:ser>
        <c:ser>
          <c:idx val="1"/>
          <c:order val="1"/>
          <c:tx>
            <c:strRef>
              <c:f>'[2.1. Finance Update August 2021 v1.xlsx]BP21-22 Direct'!$C$2</c:f>
              <c:strCache>
                <c:ptCount val="1"/>
                <c:pt idx="0">
                  <c:v>Spend</c:v>
                </c:pt>
              </c:strCache>
            </c:strRef>
          </c:tx>
          <c:spPr>
            <a:solidFill>
              <a:schemeClr val="accent2"/>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Direct'!$C$3:$C$7</c:f>
              <c:numCache>
                <c:formatCode>"£"#,##0</c:formatCode>
                <c:ptCount val="5"/>
                <c:pt idx="0">
                  <c:v>1179367.75</c:v>
                </c:pt>
                <c:pt idx="1">
                  <c:v>0</c:v>
                </c:pt>
                <c:pt idx="2">
                  <c:v>58972.782330779097</c:v>
                </c:pt>
                <c:pt idx="3">
                  <c:v>0</c:v>
                </c:pt>
                <c:pt idx="4">
                  <c:v>0</c:v>
                </c:pt>
              </c:numCache>
            </c:numRef>
          </c:val>
          <c:extLst>
            <c:ext xmlns:c16="http://schemas.microsoft.com/office/drawing/2014/chart" uri="{C3380CC4-5D6E-409C-BE32-E72D297353CC}">
              <c16:uniqueId val="{00000001-A358-428B-983A-60338D8386D9}"/>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August 2021 v1.xlsx]BP21-22 Direct'!$D$2</c:f>
              <c:strCache>
                <c:ptCount val="1"/>
                <c:pt idx="0">
                  <c:v>Budget</c:v>
                </c:pt>
              </c:strCache>
            </c:strRef>
          </c:tx>
          <c:spPr>
            <a:solidFill>
              <a:schemeClr val="accent1"/>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5D5F-4E54-8F6A-8007AE4C372A}"/>
            </c:ext>
          </c:extLst>
        </c:ser>
        <c:ser>
          <c:idx val="1"/>
          <c:order val="1"/>
          <c:tx>
            <c:strRef>
              <c:f>'[2.1. Finance Update August 2021 v1.xlsx]BP21-22 Direct'!$E$2</c:f>
              <c:strCache>
                <c:ptCount val="1"/>
                <c:pt idx="0">
                  <c:v>Spend</c:v>
                </c:pt>
              </c:strCache>
            </c:strRef>
          </c:tx>
          <c:spPr>
            <a:solidFill>
              <a:schemeClr val="accent2"/>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Direct'!$E$3:$E$7</c:f>
              <c:numCache>
                <c:formatCode>"£"#,##0</c:formatCode>
                <c:ptCount val="5"/>
                <c:pt idx="0">
                  <c:v>388722.45</c:v>
                </c:pt>
                <c:pt idx="1">
                  <c:v>0</c:v>
                </c:pt>
                <c:pt idx="2">
                  <c:v>35503.391488281748</c:v>
                </c:pt>
                <c:pt idx="3">
                  <c:v>0</c:v>
                </c:pt>
                <c:pt idx="4">
                  <c:v>0</c:v>
                </c:pt>
              </c:numCache>
            </c:numRef>
          </c:val>
          <c:extLst>
            <c:ext xmlns:c16="http://schemas.microsoft.com/office/drawing/2014/chart" uri="{C3380CC4-5D6E-409C-BE32-E72D297353CC}">
              <c16:uniqueId val="{00000001-5D5F-4E54-8F6A-8007AE4C372A}"/>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August 2021 v1.xlsx]BP21-22 Direct'!$F$2</c:f>
              <c:strCache>
                <c:ptCount val="1"/>
                <c:pt idx="0">
                  <c:v>Budget</c:v>
                </c:pt>
              </c:strCache>
            </c:strRef>
          </c:tx>
          <c:spPr>
            <a:solidFill>
              <a:schemeClr val="accent1"/>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8833-427A-9B04-991EFBAC1AFB}"/>
            </c:ext>
          </c:extLst>
        </c:ser>
        <c:ser>
          <c:idx val="1"/>
          <c:order val="1"/>
          <c:tx>
            <c:strRef>
              <c:f>'[2.1. Finance Update August 2021 v1.xlsx]BP21-22 Direct'!$G$2</c:f>
              <c:strCache>
                <c:ptCount val="1"/>
                <c:pt idx="0">
                  <c:v>Spend</c:v>
                </c:pt>
              </c:strCache>
            </c:strRef>
          </c:tx>
          <c:spPr>
            <a:solidFill>
              <a:schemeClr val="accent2"/>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Direct'!$G$3:$G$7</c:f>
              <c:numCache>
                <c:formatCode>"£"#,##0</c:formatCode>
                <c:ptCount val="5"/>
                <c:pt idx="0">
                  <c:v>27631.800000000003</c:v>
                </c:pt>
                <c:pt idx="1">
                  <c:v>0</c:v>
                </c:pt>
                <c:pt idx="2">
                  <c:v>5522.4628179993824</c:v>
                </c:pt>
                <c:pt idx="3">
                  <c:v>0</c:v>
                </c:pt>
                <c:pt idx="4">
                  <c:v>0</c:v>
                </c:pt>
              </c:numCache>
            </c:numRef>
          </c:val>
          <c:extLst>
            <c:ext xmlns:c16="http://schemas.microsoft.com/office/drawing/2014/chart" uri="{C3380CC4-5D6E-409C-BE32-E72D297353CC}">
              <c16:uniqueId val="{00000001-8833-427A-9B04-991EFBAC1AFB}"/>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August 2021 v1.xlsx]BP21-22 Direct'!$H$2</c:f>
              <c:strCache>
                <c:ptCount val="1"/>
                <c:pt idx="0">
                  <c:v>Budget</c:v>
                </c:pt>
              </c:strCache>
            </c:strRef>
          </c:tx>
          <c:spPr>
            <a:solidFill>
              <a:schemeClr val="accent1"/>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A201-47E5-A736-04CF988A2673}"/>
            </c:ext>
          </c:extLst>
        </c:ser>
        <c:ser>
          <c:idx val="1"/>
          <c:order val="1"/>
          <c:tx>
            <c:strRef>
              <c:f>'[2.1. Finance Update August 2021 v1.xlsx]BP21-22 Direct'!$I$2</c:f>
              <c:strCache>
                <c:ptCount val="1"/>
                <c:pt idx="0">
                  <c:v>Spend</c:v>
                </c:pt>
              </c:strCache>
            </c:strRef>
          </c:tx>
          <c:spPr>
            <a:solidFill>
              <a:schemeClr val="accent2"/>
            </a:solidFill>
            <a:ln>
              <a:noFill/>
            </a:ln>
            <a:effectLst/>
          </c:spPr>
          <c:invertIfNegative val="0"/>
          <c:cat>
            <c:strRef>
              <c:f>'[2.1. Finance Update August 2021 v1.xlsx]BP21-22 Direct'!$A$3:$A$7</c:f>
              <c:strCache>
                <c:ptCount val="5"/>
                <c:pt idx="0">
                  <c:v>Change Budget</c:v>
                </c:pt>
                <c:pt idx="1">
                  <c:v>Split of Contingency</c:v>
                </c:pt>
                <c:pt idx="2">
                  <c:v>PAC Funding</c:v>
                </c:pt>
                <c:pt idx="3">
                  <c:v>Xoserve Change Fund</c:v>
                </c:pt>
                <c:pt idx="4">
                  <c:v>Market Trials</c:v>
                </c:pt>
              </c:strCache>
            </c:strRef>
          </c:cat>
          <c:val>
            <c:numRef>
              <c:f>'[2.1. Finance Update August 2021 v1.xlsx]BP21-22 Direct'!$I$3:$I$7</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1-A201-47E5-A736-04CF988A2673}"/>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GB" sz="1050" dirty="0"/>
              <a:t>Funding Split by Budget Element (£m)</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'[BP22 cost stack.xlsx]Sheet1'!$N$46</c:f>
              <c:strCache>
                <c:ptCount val="1"/>
                <c:pt idx="0">
                  <c:v>Shipper £m</c:v>
                </c:pt>
              </c:strCache>
            </c:strRef>
          </c:tx>
          <c:spPr>
            <a:solidFill>
              <a:schemeClr val="accent1"/>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stack.xlsx]Sheet1'!$N$47:$N$52</c:f>
              <c:numCache>
                <c:formatCode>"£"#,##0.00</c:formatCode>
                <c:ptCount val="6"/>
                <c:pt idx="0">
                  <c:v>1.4022514529249999</c:v>
                </c:pt>
                <c:pt idx="1">
                  <c:v>0.14432500000000001</c:v>
                </c:pt>
                <c:pt idx="2">
                  <c:v>7.2162500000000004E-2</c:v>
                </c:pt>
                <c:pt idx="3">
                  <c:v>0.11545999999999999</c:v>
                </c:pt>
                <c:pt idx="4">
                  <c:v>0</c:v>
                </c:pt>
                <c:pt idx="5">
                  <c:v>0.14432500000000001</c:v>
                </c:pt>
              </c:numCache>
            </c:numRef>
          </c:val>
          <c:extLst>
            <c:ext xmlns:c16="http://schemas.microsoft.com/office/drawing/2014/chart" uri="{C3380CC4-5D6E-409C-BE32-E72D297353CC}">
              <c16:uniqueId val="{00000000-4B2D-469F-8EFC-19437FC2D9F9}"/>
            </c:ext>
          </c:extLst>
        </c:ser>
        <c:ser>
          <c:idx val="1"/>
          <c:order val="1"/>
          <c:tx>
            <c:strRef>
              <c:f>'[BP22 cost stack.xlsx]Sheet1'!$O$46</c:f>
              <c:strCache>
                <c:ptCount val="1"/>
                <c:pt idx="0">
                  <c:v>DN £m</c:v>
                </c:pt>
              </c:strCache>
            </c:strRef>
          </c:tx>
          <c:spPr>
            <a:solidFill>
              <a:schemeClr val="accent2"/>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stack.xlsx]Sheet1'!$O$47:$O$52</c:f>
              <c:numCache>
                <c:formatCode>"£"#,##0.00</c:formatCode>
                <c:ptCount val="6"/>
                <c:pt idx="0">
                  <c:v>0.84407133187499983</c:v>
                </c:pt>
                <c:pt idx="1">
                  <c:v>8.6874999999999994E-2</c:v>
                </c:pt>
                <c:pt idx="2">
                  <c:v>4.3437499999999997E-2</c:v>
                </c:pt>
                <c:pt idx="3">
                  <c:v>6.9500000000000006E-2</c:v>
                </c:pt>
                <c:pt idx="4">
                  <c:v>0</c:v>
                </c:pt>
                <c:pt idx="5">
                  <c:v>8.6874999999999994E-2</c:v>
                </c:pt>
              </c:numCache>
            </c:numRef>
          </c:val>
          <c:extLst>
            <c:ext xmlns:c16="http://schemas.microsoft.com/office/drawing/2014/chart" uri="{C3380CC4-5D6E-409C-BE32-E72D297353CC}">
              <c16:uniqueId val="{00000001-4B2D-469F-8EFC-19437FC2D9F9}"/>
            </c:ext>
          </c:extLst>
        </c:ser>
        <c:ser>
          <c:idx val="2"/>
          <c:order val="2"/>
          <c:tx>
            <c:strRef>
              <c:f>'[BP22 cost stack.xlsx]Sheet1'!$P$46</c:f>
              <c:strCache>
                <c:ptCount val="1"/>
                <c:pt idx="0">
                  <c:v>IGT £m</c:v>
                </c:pt>
              </c:strCache>
            </c:strRef>
          </c:tx>
          <c:spPr>
            <a:solidFill>
              <a:schemeClr val="accent3"/>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stack.xlsx]Sheet1'!$P$47:$P$52</c:f>
              <c:numCache>
                <c:formatCode>"£"#,##0.00</c:formatCode>
                <c:ptCount val="6"/>
                <c:pt idx="0">
                  <c:v>0.13140793972500001</c:v>
                </c:pt>
                <c:pt idx="1">
                  <c:v>1.3525000000000001E-2</c:v>
                </c:pt>
                <c:pt idx="2">
                  <c:v>6.7625000000000003E-3</c:v>
                </c:pt>
                <c:pt idx="3">
                  <c:v>1.082E-2</c:v>
                </c:pt>
                <c:pt idx="4">
                  <c:v>0</c:v>
                </c:pt>
                <c:pt idx="5">
                  <c:v>1.3525000000000001E-2</c:v>
                </c:pt>
              </c:numCache>
            </c:numRef>
          </c:val>
          <c:extLst>
            <c:ext xmlns:c16="http://schemas.microsoft.com/office/drawing/2014/chart" uri="{C3380CC4-5D6E-409C-BE32-E72D297353CC}">
              <c16:uniqueId val="{00000002-4B2D-469F-8EFC-19437FC2D9F9}"/>
            </c:ext>
          </c:extLst>
        </c:ser>
        <c:ser>
          <c:idx val="3"/>
          <c:order val="3"/>
          <c:tx>
            <c:strRef>
              <c:f>'[BP22 cost stack.xlsx]Sheet1'!$Q$46</c:f>
              <c:strCache>
                <c:ptCount val="1"/>
                <c:pt idx="0">
                  <c:v>NTS £m</c:v>
                </c:pt>
              </c:strCache>
            </c:strRef>
          </c:tx>
          <c:spPr>
            <a:solidFill>
              <a:schemeClr val="accent4"/>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stack.xlsx]Sheet1'!$Q$47:$Q$52</c:f>
              <c:numCache>
                <c:formatCode>"£"#,##0.00</c:formatCode>
                <c:ptCount val="6"/>
                <c:pt idx="0">
                  <c:v>5.1251525474999997E-2</c:v>
                </c:pt>
                <c:pt idx="1">
                  <c:v>5.2750000000000002E-3</c:v>
                </c:pt>
                <c:pt idx="2">
                  <c:v>2.6375000000000001E-3</c:v>
                </c:pt>
                <c:pt idx="3">
                  <c:v>4.2199999999999998E-3</c:v>
                </c:pt>
                <c:pt idx="4">
                  <c:v>0</c:v>
                </c:pt>
                <c:pt idx="5">
                  <c:v>5.2750000000000002E-3</c:v>
                </c:pt>
              </c:numCache>
            </c:numRef>
          </c:val>
          <c:extLst>
            <c:ext xmlns:c16="http://schemas.microsoft.com/office/drawing/2014/chart" uri="{C3380CC4-5D6E-409C-BE32-E72D297353CC}">
              <c16:uniqueId val="{00000003-4B2D-469F-8EFC-19437FC2D9F9}"/>
            </c:ext>
          </c:extLst>
        </c:ser>
        <c:dLbls>
          <c:showLegendKey val="0"/>
          <c:showVal val="0"/>
          <c:showCatName val="0"/>
          <c:showSerName val="0"/>
          <c:showPercent val="0"/>
          <c:showBubbleSize val="0"/>
        </c:dLbls>
        <c:gapWidth val="150"/>
        <c:overlap val="100"/>
        <c:axId val="229291599"/>
        <c:axId val="224645647"/>
      </c:barChart>
      <c:catAx>
        <c:axId val="22929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645647"/>
        <c:crosses val="autoZero"/>
        <c:auto val="1"/>
        <c:lblAlgn val="ctr"/>
        <c:lblOffset val="100"/>
        <c:noMultiLvlLbl val="0"/>
      </c:catAx>
      <c:valAx>
        <c:axId val="22464564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29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Budget Split</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6B-4DE7-9F2B-972DC91D48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6B-4DE7-9F2B-972DC91D48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6B-4DE7-9F2B-972DC91D48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6B-4DE7-9F2B-972DC91D48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'[BP22 cost stack.xlsx]Sheet1'!$N$46,'[BP22 cost stack.xlsx]Sheet1'!$O$46,'[BP22 cost stack.xlsx]Sheet1'!$P$46,'[BP22 cost stack.xlsx]Sheet1'!$Q$46</c:f>
              <c:strCache>
                <c:ptCount val="4"/>
                <c:pt idx="0">
                  <c:v>Shipper £m</c:v>
                </c:pt>
                <c:pt idx="1">
                  <c:v>DN £m</c:v>
                </c:pt>
                <c:pt idx="2">
                  <c:v>IGT £m</c:v>
                </c:pt>
                <c:pt idx="3">
                  <c:v>NTS £m</c:v>
                </c:pt>
              </c:strCache>
            </c:strRef>
          </c:cat>
          <c:val>
            <c:numRef>
              <c:f>'[BP22 cost stack.xlsx]Sheet1'!$N$53,'[BP22 cost stack.xlsx]Sheet1'!$O$53,'[BP22 cost stack.xlsx]Sheet1'!$P$53,'[BP22 cost stack.xlsx]Sheet1'!$Q$53</c:f>
              <c:numCache>
                <c:formatCode>"£"#,##0.00</c:formatCode>
                <c:ptCount val="4"/>
                <c:pt idx="0">
                  <c:v>1.8785239529249997</c:v>
                </c:pt>
                <c:pt idx="1">
                  <c:v>1.1307588318749999</c:v>
                </c:pt>
                <c:pt idx="2">
                  <c:v>0.17604043972500003</c:v>
                </c:pt>
                <c:pt idx="3">
                  <c:v>6.8659025474999996E-2</c:v>
                </c:pt>
              </c:numCache>
            </c:numRef>
          </c:val>
          <c:extLst>
            <c:ext xmlns:c16="http://schemas.microsoft.com/office/drawing/2014/chart" uri="{C3380CC4-5D6E-409C-BE32-E72D297353CC}">
              <c16:uniqueId val="{00000008-CE6B-4DE7-9F2B-972DC91D48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August 2021.xlsx]Current Period Change!PivotTable3</c:name>
    <c:fmtId val="1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Change'!$G$4:$G$7</c:f>
              <c:strCache>
                <c:ptCount val="3"/>
                <c:pt idx="0">
                  <c:v>Capture</c:v>
                </c:pt>
                <c:pt idx="1">
                  <c:v>Initial Review</c:v>
                </c:pt>
                <c:pt idx="2">
                  <c:v>Pre-capture</c:v>
                </c:pt>
              </c:strCache>
            </c:strRef>
          </c:cat>
          <c:val>
            <c:numRef>
              <c:f>'Current Period Change'!$H$4:$H$7</c:f>
              <c:numCache>
                <c:formatCode>General</c:formatCode>
                <c:ptCount val="3"/>
                <c:pt idx="0">
                  <c:v>25</c:v>
                </c:pt>
                <c:pt idx="1">
                  <c:v>6</c:v>
                </c:pt>
                <c:pt idx="2">
                  <c:v>24</c:v>
                </c:pt>
              </c:numCache>
            </c:numRef>
          </c:val>
          <c:extLst>
            <c:ext xmlns:c16="http://schemas.microsoft.com/office/drawing/2014/chart" uri="{C3380CC4-5D6E-409C-BE32-E72D297353CC}">
              <c16:uniqueId val="{00000000-71E8-410C-BEB3-139D0C9B95F3}"/>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As well as being CDSP under DSC, Xoserve is appointed under REC as Gas Retail Data Agent (GRDA) and Gas Enquiry Service (GES)</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Changes will arise from REC like they do from other codes (UNC) and these changes will impact DSC IT systems / process (e.g. UK Link).  These changes will need DSC funding in BP22 and beyond </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A budget will be required to sit alongside the ‘Annual UNC Budget’ (DSC Change) to fund REC change</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Xoserve’s current business plan doesn’t include any costs associated with ‘BAU’  (non CSSC programme) REC change. </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UNC / DSC change will continue to be raised at historic pace, at the same time as a potentially busy period of REC change (post CSS implementation)    </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Xoserve / Correla change development / delivery resource capacity / capability will need to reflect this increased demand</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REC combines related gas and electricity changes together under one code </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There will be a requirement to deliver change in February as well as June / November, to align with other fuel change delivery releases</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Future change budgets will need to be appropriately sized to fund a 3</a:t>
          </a:r>
          <a:r>
            <a:rPr lang="en-GB" sz="1000" baseline="30000" dirty="0"/>
            <a:t>rd</a:t>
          </a:r>
          <a:r>
            <a:rPr lang="en-GB" sz="1000" dirty="0"/>
            <a:t> major release </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60"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As well as being CDSP under DSC, Xoserve is appointed under REC as Gas Retail Data Agent (GRDA) and Gas Enquiry Service (GES)</a:t>
          </a:r>
        </a:p>
      </dsp:txBody>
      <dsp:txXfrm>
        <a:off x="40969" y="570054"/>
        <a:ext cx="1681302" cy="1128479"/>
      </dsp:txXfrm>
    </dsp:sp>
    <dsp:sp modelId="{C7FD216F-B147-4103-B2C6-DCC15B29F9A1}">
      <dsp:nvSpPr>
        <dsp:cNvPr id="0" name=""/>
        <dsp:cNvSpPr/>
      </dsp:nvSpPr>
      <dsp:spPr>
        <a:xfrm>
          <a:off x="1932533"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32533" y="1003980"/>
        <a:ext cx="259925" cy="260627"/>
      </dsp:txXfrm>
    </dsp:sp>
    <dsp:sp modelId="{098605C1-4391-4D75-8D27-48EAF184C2AF}">
      <dsp:nvSpPr>
        <dsp:cNvPr id="0" name=""/>
        <dsp:cNvSpPr/>
      </dsp:nvSpPr>
      <dsp:spPr>
        <a:xfrm>
          <a:off x="2457989"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Changes will arise from REC like they do from other codes (UNC) and these changes will impact DSC IT systems / process (e.g. UK Link).  These changes will need DSC funding in BP22 and beyond </a:t>
          </a:r>
        </a:p>
      </dsp:txBody>
      <dsp:txXfrm>
        <a:off x="2493098" y="570054"/>
        <a:ext cx="1681302" cy="1128479"/>
      </dsp:txXfrm>
    </dsp:sp>
    <dsp:sp modelId="{F26AECD5-82DF-401D-9D7E-69E1E0507E29}">
      <dsp:nvSpPr>
        <dsp:cNvPr id="0" name=""/>
        <dsp:cNvSpPr/>
      </dsp:nvSpPr>
      <dsp:spPr>
        <a:xfrm>
          <a:off x="4384662"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384662" y="1003980"/>
        <a:ext cx="259925" cy="260627"/>
      </dsp:txXfrm>
    </dsp:sp>
    <dsp:sp modelId="{24EF55DF-C52F-40C8-AE26-765015CF7D76}">
      <dsp:nvSpPr>
        <dsp:cNvPr id="0" name=""/>
        <dsp:cNvSpPr/>
      </dsp:nvSpPr>
      <dsp:spPr>
        <a:xfrm>
          <a:off x="4910118"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 budget will be required to sit alongside the ‘Annual UNC Budget’ (DSC Change) to fund REC change</a:t>
          </a:r>
        </a:p>
      </dsp:txBody>
      <dsp:txXfrm>
        <a:off x="4945227" y="570054"/>
        <a:ext cx="1681302" cy="1128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97"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Xoserve’s current business plan doesn’t include any costs associated with ‘BAU’  (non CSSC programme) REC change. </a:t>
          </a:r>
        </a:p>
      </dsp:txBody>
      <dsp:txXfrm>
        <a:off x="36874" y="884556"/>
        <a:ext cx="1700739" cy="995662"/>
      </dsp:txXfrm>
    </dsp:sp>
    <dsp:sp modelId="{C7FD216F-B147-4103-B2C6-DCC15B29F9A1}">
      <dsp:nvSpPr>
        <dsp:cNvPr id="0" name=""/>
        <dsp:cNvSpPr/>
      </dsp:nvSpPr>
      <dsp:spPr>
        <a:xfrm>
          <a:off x="1944860" y="1163813"/>
          <a:ext cx="373691" cy="437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44860" y="1251243"/>
        <a:ext cx="261584" cy="262288"/>
      </dsp:txXfrm>
    </dsp:sp>
    <dsp:sp modelId="{098605C1-4391-4D75-8D27-48EAF184C2AF}">
      <dsp:nvSpPr>
        <dsp:cNvPr id="0" name=""/>
        <dsp:cNvSpPr/>
      </dsp:nvSpPr>
      <dsp:spPr>
        <a:xfrm>
          <a:off x="2473668"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UNC / DSC change will continue to be raised at historic pace, at the same time as a potentially busy period of REC change (post CSS implementation)    </a:t>
          </a:r>
        </a:p>
      </dsp:txBody>
      <dsp:txXfrm>
        <a:off x="2504645" y="884556"/>
        <a:ext cx="1700739" cy="995662"/>
      </dsp:txXfrm>
    </dsp:sp>
    <dsp:sp modelId="{F26AECD5-82DF-401D-9D7E-69E1E0507E29}">
      <dsp:nvSpPr>
        <dsp:cNvPr id="0" name=""/>
        <dsp:cNvSpPr/>
      </dsp:nvSpPr>
      <dsp:spPr>
        <a:xfrm>
          <a:off x="4412631" y="1163813"/>
          <a:ext cx="373691" cy="437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412631" y="1251243"/>
        <a:ext cx="261584" cy="262288"/>
      </dsp:txXfrm>
    </dsp:sp>
    <dsp:sp modelId="{24EF55DF-C52F-40C8-AE26-765015CF7D76}">
      <dsp:nvSpPr>
        <dsp:cNvPr id="0" name=""/>
        <dsp:cNvSpPr/>
      </dsp:nvSpPr>
      <dsp:spPr>
        <a:xfrm>
          <a:off x="4941439"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Xoserve / Correla change development / delivery resource capacity / capability will need to reflect this increased demand</a:t>
          </a:r>
        </a:p>
      </dsp:txBody>
      <dsp:txXfrm>
        <a:off x="4972416" y="884556"/>
        <a:ext cx="1700739" cy="995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60"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REC combines related gas and electricity changes together under one code </a:t>
          </a:r>
        </a:p>
      </dsp:txBody>
      <dsp:txXfrm>
        <a:off x="36640" y="639618"/>
        <a:ext cx="1689960" cy="989352"/>
      </dsp:txXfrm>
    </dsp:sp>
    <dsp:sp modelId="{C7FD216F-B147-4103-B2C6-DCC15B29F9A1}">
      <dsp:nvSpPr>
        <dsp:cNvPr id="0" name=""/>
        <dsp:cNvSpPr/>
      </dsp:nvSpPr>
      <dsp:spPr>
        <a:xfrm>
          <a:off x="1932533"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32533" y="1003980"/>
        <a:ext cx="259925" cy="260627"/>
      </dsp:txXfrm>
    </dsp:sp>
    <dsp:sp modelId="{098605C1-4391-4D75-8D27-48EAF184C2AF}">
      <dsp:nvSpPr>
        <dsp:cNvPr id="0" name=""/>
        <dsp:cNvSpPr/>
      </dsp:nvSpPr>
      <dsp:spPr>
        <a:xfrm>
          <a:off x="2457989"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There will be a requirement to deliver change in February as well as June / November, to align with other fuel change delivery releases</a:t>
          </a:r>
        </a:p>
      </dsp:txBody>
      <dsp:txXfrm>
        <a:off x="2488769" y="639618"/>
        <a:ext cx="1689960" cy="989352"/>
      </dsp:txXfrm>
    </dsp:sp>
    <dsp:sp modelId="{F26AECD5-82DF-401D-9D7E-69E1E0507E29}">
      <dsp:nvSpPr>
        <dsp:cNvPr id="0" name=""/>
        <dsp:cNvSpPr/>
      </dsp:nvSpPr>
      <dsp:spPr>
        <a:xfrm>
          <a:off x="4384662"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384662" y="1003980"/>
        <a:ext cx="259925" cy="260627"/>
      </dsp:txXfrm>
    </dsp:sp>
    <dsp:sp modelId="{24EF55DF-C52F-40C8-AE26-765015CF7D76}">
      <dsp:nvSpPr>
        <dsp:cNvPr id="0" name=""/>
        <dsp:cNvSpPr/>
      </dsp:nvSpPr>
      <dsp:spPr>
        <a:xfrm>
          <a:off x="4910118"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Future change budgets will need to be appropriately sized to fund a 3</a:t>
          </a:r>
          <a:r>
            <a:rPr lang="en-GB" sz="1000" kern="1200" baseline="30000" dirty="0"/>
            <a:t>rd</a:t>
          </a:r>
          <a:r>
            <a:rPr lang="en-GB" sz="1000" kern="1200" dirty="0"/>
            <a:t> major release </a:t>
          </a:r>
        </a:p>
      </dsp:txBody>
      <dsp:txXfrm>
        <a:off x="4940898" y="639618"/>
        <a:ext cx="1689960" cy="9893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04/08/2021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3759416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031FE-D110-4BE8-B28F-208BC0F469B6}" type="slidenum">
              <a:rPr lang="en-GB" smtClean="0"/>
              <a:t>41</a:t>
            </a:fld>
            <a:endParaRPr lang="en-GB"/>
          </a:p>
        </p:txBody>
      </p:sp>
    </p:spTree>
    <p:extLst>
      <p:ext uri="{BB962C8B-B14F-4D97-AF65-F5344CB8AC3E}">
        <p14:creationId xmlns:p14="http://schemas.microsoft.com/office/powerpoint/2010/main" val="141785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4445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393190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422686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301690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225690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56793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361860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111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0.xml"/><Relationship Id="rId7"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roposals/xrn-4900-biomethane-sites-with-reduced-propane-injection/?return=/change/change-proposals/?customers=&amp;statuses=&amp;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roposals/xrn5393-implementation-of-nts-capacity-related-unc-modifications-0752s-0759s-0755s/?return=/change/change-proposals/?customers=&amp;statuses=&amp;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402-request-impact-assessment-on-proposed-rec-change-management-impact-assess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xoserve.com/media/42345/28595-mt-po-xrn5365-request-impact-assessment-on-aligning-major-releases-to-the-rec-release-schedule-initial-review.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xoserve.com/change/change-packs/2859-mt-po-change-pack-july-202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1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4.docx"/><Relationship Id="rId5" Type="http://schemas.openxmlformats.org/officeDocument/2006/relationships/image" Target="../media/image12.wmf"/><Relationship Id="rId4" Type="http://schemas.openxmlformats.org/officeDocument/2006/relationships/package" Target="../embeddings/Microsoft_Word_Document.docx"/><Relationship Id="rId9" Type="http://schemas.openxmlformats.org/officeDocument/2006/relationships/image" Target="../media/image14.w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www.xoserve.com/change/"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uigtaskforce@xoserve.com" TargetMode="External"/><Relationship Id="rId2" Type="http://schemas.openxmlformats.org/officeDocument/2006/relationships/hyperlink" Target="https://www.xoserve.com/services/issue-management/unidentified-gas-ui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media/42297/xoserve-bp22-principles-and-approach-draft-single.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11</a:t>
            </a:r>
            <a:r>
              <a:rPr lang="en-GB" baseline="30000" dirty="0"/>
              <a:t>th</a:t>
            </a:r>
            <a:r>
              <a:rPr lang="en-GB" dirty="0"/>
              <a:t> August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E45F8-849A-431F-AEAB-D50C0B73A399}"/>
              </a:ext>
            </a:extLst>
          </p:cNvPr>
          <p:cNvPicPr>
            <a:picLocks noChangeAspect="1"/>
          </p:cNvPicPr>
          <p:nvPr/>
        </p:nvPicPr>
        <p:blipFill>
          <a:blip r:embed="rId3"/>
          <a:stretch>
            <a:fillRect/>
          </a:stretch>
        </p:blipFill>
        <p:spPr>
          <a:xfrm>
            <a:off x="1275907" y="332913"/>
            <a:ext cx="5756132" cy="4314399"/>
          </a:xfrm>
          <a:prstGeom prst="rect">
            <a:avLst/>
          </a:prstGeom>
        </p:spPr>
      </p:pic>
    </p:spTree>
    <p:extLst>
      <p:ext uri="{BB962C8B-B14F-4D97-AF65-F5344CB8AC3E}">
        <p14:creationId xmlns:p14="http://schemas.microsoft.com/office/powerpoint/2010/main" val="144444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6E26AC-CB5A-4B74-AE2B-7AD97B24F490}"/>
              </a:ext>
            </a:extLst>
          </p:cNvPr>
          <p:cNvGraphicFramePr>
            <a:graphicFrameLocks noGrp="1"/>
          </p:cNvGraphicFramePr>
          <p:nvPr/>
        </p:nvGraphicFramePr>
        <p:xfrm>
          <a:off x="89345" y="545803"/>
          <a:ext cx="8922782" cy="4568165"/>
        </p:xfrm>
        <a:graphic>
          <a:graphicData uri="http://schemas.openxmlformats.org/drawingml/2006/table">
            <a:tbl>
              <a:tblPr/>
              <a:tblGrid>
                <a:gridCol w="594854">
                  <a:extLst>
                    <a:ext uri="{9D8B030D-6E8A-4147-A177-3AD203B41FA5}">
                      <a16:colId xmlns:a16="http://schemas.microsoft.com/office/drawing/2014/main" val="4220772220"/>
                    </a:ext>
                  </a:extLst>
                </a:gridCol>
                <a:gridCol w="297426">
                  <a:extLst>
                    <a:ext uri="{9D8B030D-6E8A-4147-A177-3AD203B41FA5}">
                      <a16:colId xmlns:a16="http://schemas.microsoft.com/office/drawing/2014/main" val="3419307982"/>
                    </a:ext>
                  </a:extLst>
                </a:gridCol>
                <a:gridCol w="297426">
                  <a:extLst>
                    <a:ext uri="{9D8B030D-6E8A-4147-A177-3AD203B41FA5}">
                      <a16:colId xmlns:a16="http://schemas.microsoft.com/office/drawing/2014/main" val="2927904261"/>
                    </a:ext>
                  </a:extLst>
                </a:gridCol>
                <a:gridCol w="297426">
                  <a:extLst>
                    <a:ext uri="{9D8B030D-6E8A-4147-A177-3AD203B41FA5}">
                      <a16:colId xmlns:a16="http://schemas.microsoft.com/office/drawing/2014/main" val="2721015607"/>
                    </a:ext>
                  </a:extLst>
                </a:gridCol>
                <a:gridCol w="297426">
                  <a:extLst>
                    <a:ext uri="{9D8B030D-6E8A-4147-A177-3AD203B41FA5}">
                      <a16:colId xmlns:a16="http://schemas.microsoft.com/office/drawing/2014/main" val="1769976511"/>
                    </a:ext>
                  </a:extLst>
                </a:gridCol>
                <a:gridCol w="297426">
                  <a:extLst>
                    <a:ext uri="{9D8B030D-6E8A-4147-A177-3AD203B41FA5}">
                      <a16:colId xmlns:a16="http://schemas.microsoft.com/office/drawing/2014/main" val="1258623134"/>
                    </a:ext>
                  </a:extLst>
                </a:gridCol>
                <a:gridCol w="297426">
                  <a:extLst>
                    <a:ext uri="{9D8B030D-6E8A-4147-A177-3AD203B41FA5}">
                      <a16:colId xmlns:a16="http://schemas.microsoft.com/office/drawing/2014/main" val="2958941175"/>
                    </a:ext>
                  </a:extLst>
                </a:gridCol>
                <a:gridCol w="297426">
                  <a:extLst>
                    <a:ext uri="{9D8B030D-6E8A-4147-A177-3AD203B41FA5}">
                      <a16:colId xmlns:a16="http://schemas.microsoft.com/office/drawing/2014/main" val="3860007036"/>
                    </a:ext>
                  </a:extLst>
                </a:gridCol>
                <a:gridCol w="297426">
                  <a:extLst>
                    <a:ext uri="{9D8B030D-6E8A-4147-A177-3AD203B41FA5}">
                      <a16:colId xmlns:a16="http://schemas.microsoft.com/office/drawing/2014/main" val="102425944"/>
                    </a:ext>
                  </a:extLst>
                </a:gridCol>
                <a:gridCol w="297426">
                  <a:extLst>
                    <a:ext uri="{9D8B030D-6E8A-4147-A177-3AD203B41FA5}">
                      <a16:colId xmlns:a16="http://schemas.microsoft.com/office/drawing/2014/main" val="977546343"/>
                    </a:ext>
                  </a:extLst>
                </a:gridCol>
                <a:gridCol w="297426">
                  <a:extLst>
                    <a:ext uri="{9D8B030D-6E8A-4147-A177-3AD203B41FA5}">
                      <a16:colId xmlns:a16="http://schemas.microsoft.com/office/drawing/2014/main" val="92770221"/>
                    </a:ext>
                  </a:extLst>
                </a:gridCol>
                <a:gridCol w="297426">
                  <a:extLst>
                    <a:ext uri="{9D8B030D-6E8A-4147-A177-3AD203B41FA5}">
                      <a16:colId xmlns:a16="http://schemas.microsoft.com/office/drawing/2014/main" val="1331771718"/>
                    </a:ext>
                  </a:extLst>
                </a:gridCol>
                <a:gridCol w="297426">
                  <a:extLst>
                    <a:ext uri="{9D8B030D-6E8A-4147-A177-3AD203B41FA5}">
                      <a16:colId xmlns:a16="http://schemas.microsoft.com/office/drawing/2014/main" val="1726573108"/>
                    </a:ext>
                  </a:extLst>
                </a:gridCol>
                <a:gridCol w="297426">
                  <a:extLst>
                    <a:ext uri="{9D8B030D-6E8A-4147-A177-3AD203B41FA5}">
                      <a16:colId xmlns:a16="http://schemas.microsoft.com/office/drawing/2014/main" val="2688536470"/>
                    </a:ext>
                  </a:extLst>
                </a:gridCol>
                <a:gridCol w="297426">
                  <a:extLst>
                    <a:ext uri="{9D8B030D-6E8A-4147-A177-3AD203B41FA5}">
                      <a16:colId xmlns:a16="http://schemas.microsoft.com/office/drawing/2014/main" val="225553119"/>
                    </a:ext>
                  </a:extLst>
                </a:gridCol>
                <a:gridCol w="297426">
                  <a:extLst>
                    <a:ext uri="{9D8B030D-6E8A-4147-A177-3AD203B41FA5}">
                      <a16:colId xmlns:a16="http://schemas.microsoft.com/office/drawing/2014/main" val="3325513200"/>
                    </a:ext>
                  </a:extLst>
                </a:gridCol>
                <a:gridCol w="297426">
                  <a:extLst>
                    <a:ext uri="{9D8B030D-6E8A-4147-A177-3AD203B41FA5}">
                      <a16:colId xmlns:a16="http://schemas.microsoft.com/office/drawing/2014/main" val="2858246046"/>
                    </a:ext>
                  </a:extLst>
                </a:gridCol>
                <a:gridCol w="297426">
                  <a:extLst>
                    <a:ext uri="{9D8B030D-6E8A-4147-A177-3AD203B41FA5}">
                      <a16:colId xmlns:a16="http://schemas.microsoft.com/office/drawing/2014/main" val="522995071"/>
                    </a:ext>
                  </a:extLst>
                </a:gridCol>
                <a:gridCol w="297426">
                  <a:extLst>
                    <a:ext uri="{9D8B030D-6E8A-4147-A177-3AD203B41FA5}">
                      <a16:colId xmlns:a16="http://schemas.microsoft.com/office/drawing/2014/main" val="1110976337"/>
                    </a:ext>
                  </a:extLst>
                </a:gridCol>
                <a:gridCol w="297426">
                  <a:extLst>
                    <a:ext uri="{9D8B030D-6E8A-4147-A177-3AD203B41FA5}">
                      <a16:colId xmlns:a16="http://schemas.microsoft.com/office/drawing/2014/main" val="3772367491"/>
                    </a:ext>
                  </a:extLst>
                </a:gridCol>
                <a:gridCol w="297426">
                  <a:extLst>
                    <a:ext uri="{9D8B030D-6E8A-4147-A177-3AD203B41FA5}">
                      <a16:colId xmlns:a16="http://schemas.microsoft.com/office/drawing/2014/main" val="1442432894"/>
                    </a:ext>
                  </a:extLst>
                </a:gridCol>
                <a:gridCol w="297426">
                  <a:extLst>
                    <a:ext uri="{9D8B030D-6E8A-4147-A177-3AD203B41FA5}">
                      <a16:colId xmlns:a16="http://schemas.microsoft.com/office/drawing/2014/main" val="3531070065"/>
                    </a:ext>
                  </a:extLst>
                </a:gridCol>
                <a:gridCol w="297426">
                  <a:extLst>
                    <a:ext uri="{9D8B030D-6E8A-4147-A177-3AD203B41FA5}">
                      <a16:colId xmlns:a16="http://schemas.microsoft.com/office/drawing/2014/main" val="4243358518"/>
                    </a:ext>
                  </a:extLst>
                </a:gridCol>
                <a:gridCol w="297426">
                  <a:extLst>
                    <a:ext uri="{9D8B030D-6E8A-4147-A177-3AD203B41FA5}">
                      <a16:colId xmlns:a16="http://schemas.microsoft.com/office/drawing/2014/main" val="2884421909"/>
                    </a:ext>
                  </a:extLst>
                </a:gridCol>
                <a:gridCol w="297426">
                  <a:extLst>
                    <a:ext uri="{9D8B030D-6E8A-4147-A177-3AD203B41FA5}">
                      <a16:colId xmlns:a16="http://schemas.microsoft.com/office/drawing/2014/main" val="3720434495"/>
                    </a:ext>
                  </a:extLst>
                </a:gridCol>
                <a:gridCol w="297426">
                  <a:extLst>
                    <a:ext uri="{9D8B030D-6E8A-4147-A177-3AD203B41FA5}">
                      <a16:colId xmlns:a16="http://schemas.microsoft.com/office/drawing/2014/main" val="1702354239"/>
                    </a:ext>
                  </a:extLst>
                </a:gridCol>
                <a:gridCol w="297426">
                  <a:extLst>
                    <a:ext uri="{9D8B030D-6E8A-4147-A177-3AD203B41FA5}">
                      <a16:colId xmlns:a16="http://schemas.microsoft.com/office/drawing/2014/main" val="3051150970"/>
                    </a:ext>
                  </a:extLst>
                </a:gridCol>
                <a:gridCol w="297426">
                  <a:extLst>
                    <a:ext uri="{9D8B030D-6E8A-4147-A177-3AD203B41FA5}">
                      <a16:colId xmlns:a16="http://schemas.microsoft.com/office/drawing/2014/main" val="2358926552"/>
                    </a:ext>
                  </a:extLst>
                </a:gridCol>
                <a:gridCol w="297426">
                  <a:extLst>
                    <a:ext uri="{9D8B030D-6E8A-4147-A177-3AD203B41FA5}">
                      <a16:colId xmlns:a16="http://schemas.microsoft.com/office/drawing/2014/main" val="961526756"/>
                    </a:ext>
                  </a:extLst>
                </a:gridCol>
              </a:tblGrid>
              <a:tr h="343990">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gridSpan="12">
                  <a:txBody>
                    <a:bodyPr/>
                    <a:lstStyle/>
                    <a:p>
                      <a:pPr algn="ctr" rtl="0" fontAlgn="ctr"/>
                      <a:r>
                        <a:rPr lang="en-GB" sz="900" b="1" i="0" u="none" strike="noStrike">
                          <a:solidFill>
                            <a:srgbClr val="FFFFFF"/>
                          </a:solidFill>
                          <a:effectLst/>
                          <a:latin typeface="Arial" panose="020B0604020202020204" pitchFamily="34" charset="0"/>
                        </a:rPr>
                        <a:t>2022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rtl="0" fontAlgn="ctr"/>
                      <a:r>
                        <a:rPr lang="en-GB" sz="900" b="1" i="0" u="none" strike="noStrike">
                          <a:solidFill>
                            <a:srgbClr val="FFFFFF"/>
                          </a:solidFill>
                          <a:effectLst/>
                          <a:latin typeface="Arial" panose="020B0604020202020204" pitchFamily="34" charset="0"/>
                        </a:rPr>
                        <a:t>2023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900" b="1" i="0" u="none" strike="noStrike">
                          <a:solidFill>
                            <a:srgbClr val="FFFFFF"/>
                          </a:solidFill>
                          <a:effectLst/>
                          <a:latin typeface="Arial" panose="020B0604020202020204" pitchFamily="34" charset="0"/>
                        </a:rPr>
                        <a:t>2023</a:t>
                      </a: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5342067"/>
                  </a:ext>
                </a:extLst>
              </a:tr>
              <a:tr h="371196">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rtl="0" fontAlgn="ctr"/>
                      <a:r>
                        <a:rPr lang="en-GB" sz="700" b="0" i="0" u="none" strike="noStrike">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dirty="0">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May</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Jun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Jul</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Aug</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Sep</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a:solidFill>
                            <a:srgbClr val="000000"/>
                          </a:solidFill>
                          <a:effectLst/>
                          <a:latin typeface="Arial" panose="020B0604020202020204" pitchFamily="34" charset="0"/>
                        </a:rPr>
                        <a:t>Oct</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Nov</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a:solidFill>
                            <a:srgbClr val="000000"/>
                          </a:solidFill>
                          <a:effectLst/>
                          <a:latin typeface="Arial" panose="020B0604020202020204" pitchFamily="34" charset="0"/>
                        </a:rPr>
                        <a:t>Dec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dirty="0">
                          <a:solidFill>
                            <a:srgbClr val="000000"/>
                          </a:solidFill>
                          <a:effectLst/>
                          <a:latin typeface="Arial" panose="020B0604020202020204" pitchFamily="34" charset="0"/>
                        </a:rPr>
                        <a:t>May</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Jun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Jul</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Aug</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Sep</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Oct</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Nov</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Dec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860650296"/>
                  </a:ext>
                </a:extLst>
              </a:tr>
              <a:tr h="955632">
                <a:tc>
                  <a:txBody>
                    <a:bodyPr/>
                    <a:lstStyle/>
                    <a:p>
                      <a:pPr algn="ctr" rtl="0" fontAlgn="ctr"/>
                      <a:r>
                        <a:rPr lang="en-GB" sz="1000" b="0" i="0" u="none" strike="noStrike" dirty="0">
                          <a:solidFill>
                            <a:srgbClr val="000000"/>
                          </a:solidFill>
                          <a:effectLst/>
                          <a:latin typeface="Arial" panose="020B0604020202020204" pitchFamily="34" charset="0"/>
                        </a:rPr>
                        <a:t>Minor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extLst>
                  <a:ext uri="{0D108BD9-81ED-4DB2-BD59-A6C34878D82A}">
                    <a16:rowId xmlns:a16="http://schemas.microsoft.com/office/drawing/2014/main" val="457869155"/>
                  </a:ext>
                </a:extLst>
              </a:tr>
              <a:tr h="1941715">
                <a:tc>
                  <a:txBody>
                    <a:bodyPr/>
                    <a:lstStyle/>
                    <a:p>
                      <a:pPr algn="ctr" rtl="0" fontAlgn="ctr"/>
                      <a:r>
                        <a:rPr lang="en-GB" sz="1000" b="0" i="0" u="none" strike="noStrike" dirty="0">
                          <a:solidFill>
                            <a:srgbClr val="000000"/>
                          </a:solidFill>
                          <a:effectLst/>
                          <a:latin typeface="Arial" panose="020B0604020202020204" pitchFamily="34" charset="0"/>
                        </a:rPr>
                        <a:t>Major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extLst>
                  <a:ext uri="{0D108BD9-81ED-4DB2-BD59-A6C34878D82A}">
                    <a16:rowId xmlns:a16="http://schemas.microsoft.com/office/drawing/2014/main" val="1947111651"/>
                  </a:ext>
                </a:extLst>
              </a:tr>
              <a:tr h="955632">
                <a:tc>
                  <a:txBody>
                    <a:bodyPr/>
                    <a:lstStyle/>
                    <a:p>
                      <a:pPr algn="ctr" rtl="0" fontAlgn="ctr"/>
                      <a:r>
                        <a:rPr lang="en-GB" sz="1000" b="0" i="0" u="none" strike="noStrike">
                          <a:solidFill>
                            <a:srgbClr val="000000"/>
                          </a:solidFill>
                          <a:effectLst/>
                          <a:latin typeface="Arial" panose="020B0604020202020204" pitchFamily="34" charset="0"/>
                        </a:rPr>
                        <a:t>CSSC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extLst>
                  <a:ext uri="{0D108BD9-81ED-4DB2-BD59-A6C34878D82A}">
                    <a16:rowId xmlns:a16="http://schemas.microsoft.com/office/drawing/2014/main" val="2556309865"/>
                  </a:ext>
                </a:extLst>
              </a:tr>
            </a:tbl>
          </a:graphicData>
        </a:graphic>
      </p:graphicFrame>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dirty="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u="sng" dirty="0">
                <a:solidFill>
                  <a:schemeClr val="accent1"/>
                </a:solidFill>
              </a:rPr>
              <a:t>Potential</a:t>
            </a:r>
            <a:r>
              <a:rPr lang="en-GB" sz="2000" b="1" dirty="0">
                <a:solidFill>
                  <a:schemeClr val="accent1"/>
                </a:solidFill>
              </a:rPr>
              <a:t> Releases &amp; Impacts to Change Budget BP22</a:t>
            </a:r>
          </a:p>
        </p:txBody>
      </p:sp>
      <p:sp>
        <p:nvSpPr>
          <p:cNvPr id="12" name="TextBox 11">
            <a:extLst>
              <a:ext uri="{FF2B5EF4-FFF2-40B4-BE49-F238E27FC236}">
                <a16:creationId xmlns:a16="http://schemas.microsoft.com/office/drawing/2014/main" id="{2ECC6A4C-F091-499E-A343-93C32EA23062}"/>
              </a:ext>
            </a:extLst>
          </p:cNvPr>
          <p:cNvSpPr txBox="1"/>
          <p:nvPr/>
        </p:nvSpPr>
        <p:spPr>
          <a:xfrm>
            <a:off x="1805442" y="1504166"/>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663851"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74" name="TextBox 73">
            <a:extLst>
              <a:ext uri="{FF2B5EF4-FFF2-40B4-BE49-F238E27FC236}">
                <a16:creationId xmlns:a16="http://schemas.microsoft.com/office/drawing/2014/main" id="{3F472FBB-847A-4914-94C7-320C5BAEB584}"/>
              </a:ext>
            </a:extLst>
          </p:cNvPr>
          <p:cNvSpPr txBox="1"/>
          <p:nvPr/>
        </p:nvSpPr>
        <p:spPr>
          <a:xfrm>
            <a:off x="2999554" y="1594612"/>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14</a:t>
            </a:r>
          </a:p>
        </p:txBody>
      </p:sp>
      <p:sp>
        <p:nvSpPr>
          <p:cNvPr id="75" name="TextBox 74">
            <a:extLst>
              <a:ext uri="{FF2B5EF4-FFF2-40B4-BE49-F238E27FC236}">
                <a16:creationId xmlns:a16="http://schemas.microsoft.com/office/drawing/2014/main" id="{488851B6-4367-425D-9600-780071A5F36E}"/>
              </a:ext>
            </a:extLst>
          </p:cNvPr>
          <p:cNvSpPr txBox="1"/>
          <p:nvPr/>
        </p:nvSpPr>
        <p:spPr>
          <a:xfrm>
            <a:off x="4193666" y="1664376"/>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15</a:t>
            </a:r>
          </a:p>
        </p:txBody>
      </p:sp>
      <p:sp>
        <p:nvSpPr>
          <p:cNvPr id="76" name="TextBox 75">
            <a:extLst>
              <a:ext uri="{FF2B5EF4-FFF2-40B4-BE49-F238E27FC236}">
                <a16:creationId xmlns:a16="http://schemas.microsoft.com/office/drawing/2014/main" id="{B7F5AA15-AB8B-42F2-9F58-B277E9116EE1}"/>
              </a:ext>
            </a:extLst>
          </p:cNvPr>
          <p:cNvSpPr txBox="1"/>
          <p:nvPr/>
        </p:nvSpPr>
        <p:spPr>
          <a:xfrm>
            <a:off x="663851" y="4392400"/>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Planning</a:t>
            </a:r>
          </a:p>
        </p:txBody>
      </p:sp>
      <p:sp>
        <p:nvSpPr>
          <p:cNvPr id="77" name="TextBox 76">
            <a:extLst>
              <a:ext uri="{FF2B5EF4-FFF2-40B4-BE49-F238E27FC236}">
                <a16:creationId xmlns:a16="http://schemas.microsoft.com/office/drawing/2014/main" id="{0FFD4DAA-44E8-4DE8-8ECE-E689D078FA49}"/>
              </a:ext>
            </a:extLst>
          </p:cNvPr>
          <p:cNvSpPr txBox="1"/>
          <p:nvPr/>
        </p:nvSpPr>
        <p:spPr>
          <a:xfrm>
            <a:off x="1297653" y="439240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Transition</a:t>
            </a:r>
          </a:p>
        </p:txBody>
      </p:sp>
      <p:sp>
        <p:nvSpPr>
          <p:cNvPr id="78" name="TextBox 77">
            <a:extLst>
              <a:ext uri="{FF2B5EF4-FFF2-40B4-BE49-F238E27FC236}">
                <a16:creationId xmlns:a16="http://schemas.microsoft.com/office/drawing/2014/main" id="{E1E8D4E2-06F7-4BB4-8819-36ABF3F37786}"/>
              </a:ext>
            </a:extLst>
          </p:cNvPr>
          <p:cNvSpPr txBox="1"/>
          <p:nvPr/>
        </p:nvSpPr>
        <p:spPr>
          <a:xfrm>
            <a:off x="2157219" y="439240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Go Live Range</a:t>
            </a:r>
          </a:p>
        </p:txBody>
      </p:sp>
      <p:sp>
        <p:nvSpPr>
          <p:cNvPr id="79" name="TextBox 78">
            <a:extLst>
              <a:ext uri="{FF2B5EF4-FFF2-40B4-BE49-F238E27FC236}">
                <a16:creationId xmlns:a16="http://schemas.microsoft.com/office/drawing/2014/main" id="{3255EDE1-5CCE-4181-8F0C-B206F698EB4D}"/>
              </a:ext>
            </a:extLst>
          </p:cNvPr>
          <p:cNvSpPr txBox="1"/>
          <p:nvPr/>
        </p:nvSpPr>
        <p:spPr>
          <a:xfrm>
            <a:off x="3029721" y="4392400"/>
            <a:ext cx="117576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7" name="TextBox 16">
            <a:extLst>
              <a:ext uri="{FF2B5EF4-FFF2-40B4-BE49-F238E27FC236}">
                <a16:creationId xmlns:a16="http://schemas.microsoft.com/office/drawing/2014/main" id="{C1309469-8EC3-472A-8B17-0FD6697C2479}"/>
              </a:ext>
            </a:extLst>
          </p:cNvPr>
          <p:cNvSpPr txBox="1"/>
          <p:nvPr/>
        </p:nvSpPr>
        <p:spPr>
          <a:xfrm>
            <a:off x="5387564" y="1777203"/>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16</a:t>
            </a:r>
          </a:p>
        </p:txBody>
      </p:sp>
      <p:sp>
        <p:nvSpPr>
          <p:cNvPr id="18" name="TextBox 17">
            <a:extLst>
              <a:ext uri="{FF2B5EF4-FFF2-40B4-BE49-F238E27FC236}">
                <a16:creationId xmlns:a16="http://schemas.microsoft.com/office/drawing/2014/main" id="{22217671-0B45-47F4-83A1-1F5BFFAAB3ED}"/>
              </a:ext>
            </a:extLst>
          </p:cNvPr>
          <p:cNvSpPr txBox="1"/>
          <p:nvPr/>
        </p:nvSpPr>
        <p:spPr>
          <a:xfrm>
            <a:off x="6557507" y="1853491"/>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17</a:t>
            </a:r>
          </a:p>
        </p:txBody>
      </p:sp>
      <p:sp>
        <p:nvSpPr>
          <p:cNvPr id="19" name="TextBox 18">
            <a:extLst>
              <a:ext uri="{FF2B5EF4-FFF2-40B4-BE49-F238E27FC236}">
                <a16:creationId xmlns:a16="http://schemas.microsoft.com/office/drawing/2014/main" id="{1E5A411B-6546-4F61-9648-8D3895480FE6}"/>
              </a:ext>
            </a:extLst>
          </p:cNvPr>
          <p:cNvSpPr txBox="1"/>
          <p:nvPr/>
        </p:nvSpPr>
        <p:spPr>
          <a:xfrm>
            <a:off x="7723053" y="1948046"/>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18</a:t>
            </a:r>
          </a:p>
        </p:txBody>
      </p:sp>
      <p:sp>
        <p:nvSpPr>
          <p:cNvPr id="24" name="TextBox 23">
            <a:extLst>
              <a:ext uri="{FF2B5EF4-FFF2-40B4-BE49-F238E27FC236}">
                <a16:creationId xmlns:a16="http://schemas.microsoft.com/office/drawing/2014/main" id="{F2B7B527-0FB8-48D7-8911-AA92F372D4D0}"/>
              </a:ext>
            </a:extLst>
          </p:cNvPr>
          <p:cNvSpPr txBox="1"/>
          <p:nvPr/>
        </p:nvSpPr>
        <p:spPr>
          <a:xfrm>
            <a:off x="649675" y="2402731"/>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283477" y="2402731"/>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990060" y="2616376"/>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30" name="TextBox 29">
            <a:extLst>
              <a:ext uri="{FF2B5EF4-FFF2-40B4-BE49-F238E27FC236}">
                <a16:creationId xmlns:a16="http://schemas.microsoft.com/office/drawing/2014/main" id="{6ED16F0A-302F-4D6C-A74B-14A28593BB08}"/>
              </a:ext>
            </a:extLst>
          </p:cNvPr>
          <p:cNvSpPr txBox="1"/>
          <p:nvPr/>
        </p:nvSpPr>
        <p:spPr>
          <a:xfrm>
            <a:off x="2623862" y="2616376"/>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3" name="TextBox 32">
            <a:extLst>
              <a:ext uri="{FF2B5EF4-FFF2-40B4-BE49-F238E27FC236}">
                <a16:creationId xmlns:a16="http://schemas.microsoft.com/office/drawing/2014/main" id="{71C7ED00-ACB1-4523-8CD2-EB80FDEA9E49}"/>
              </a:ext>
            </a:extLst>
          </p:cNvPr>
          <p:cNvSpPr txBox="1"/>
          <p:nvPr/>
        </p:nvSpPr>
        <p:spPr>
          <a:xfrm>
            <a:off x="3156097" y="2826248"/>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4" name="TextBox 33">
            <a:extLst>
              <a:ext uri="{FF2B5EF4-FFF2-40B4-BE49-F238E27FC236}">
                <a16:creationId xmlns:a16="http://schemas.microsoft.com/office/drawing/2014/main" id="{DE5858BD-50DC-4869-887F-6AB750805829}"/>
              </a:ext>
            </a:extLst>
          </p:cNvPr>
          <p:cNvSpPr txBox="1"/>
          <p:nvPr/>
        </p:nvSpPr>
        <p:spPr>
          <a:xfrm>
            <a:off x="3789899" y="2826248"/>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7" name="TextBox 36">
            <a:extLst>
              <a:ext uri="{FF2B5EF4-FFF2-40B4-BE49-F238E27FC236}">
                <a16:creationId xmlns:a16="http://schemas.microsoft.com/office/drawing/2014/main" id="{71A318B5-5955-4FBB-B7BB-9E59098923B8}"/>
              </a:ext>
            </a:extLst>
          </p:cNvPr>
          <p:cNvSpPr txBox="1"/>
          <p:nvPr/>
        </p:nvSpPr>
        <p:spPr>
          <a:xfrm>
            <a:off x="4653465" y="3050346"/>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8" name="TextBox 37">
            <a:extLst>
              <a:ext uri="{FF2B5EF4-FFF2-40B4-BE49-F238E27FC236}">
                <a16:creationId xmlns:a16="http://schemas.microsoft.com/office/drawing/2014/main" id="{046CF8DA-6C93-4CF0-A527-E0451E031858}"/>
              </a:ext>
            </a:extLst>
          </p:cNvPr>
          <p:cNvSpPr txBox="1"/>
          <p:nvPr/>
        </p:nvSpPr>
        <p:spPr>
          <a:xfrm>
            <a:off x="5287267" y="3050346"/>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412744" y="304703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 name="TextBox 3">
            <a:extLst>
              <a:ext uri="{FF2B5EF4-FFF2-40B4-BE49-F238E27FC236}">
                <a16:creationId xmlns:a16="http://schemas.microsoft.com/office/drawing/2014/main" id="{4EAFBED5-3FC0-4BC7-823A-88E61C57AB68}"/>
              </a:ext>
            </a:extLst>
          </p:cNvPr>
          <p:cNvSpPr txBox="1"/>
          <p:nvPr/>
        </p:nvSpPr>
        <p:spPr>
          <a:xfrm>
            <a:off x="257774" y="2383911"/>
            <a:ext cx="479311" cy="261610"/>
          </a:xfrm>
          <a:prstGeom prst="rect">
            <a:avLst/>
          </a:prstGeom>
          <a:noFill/>
        </p:spPr>
        <p:txBody>
          <a:bodyPr wrap="square" rtlCol="0">
            <a:spAutoFit/>
          </a:bodyPr>
          <a:lstStyle/>
          <a:p>
            <a:r>
              <a:rPr lang="en-GB" sz="1100" dirty="0"/>
              <a:t>N22</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dirty="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dirty="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dirty="0"/>
              <a:t>N23</a:t>
            </a:r>
          </a:p>
        </p:txBody>
      </p:sp>
      <p:sp>
        <p:nvSpPr>
          <p:cNvPr id="7" name="Rectangle 6">
            <a:extLst>
              <a:ext uri="{FF2B5EF4-FFF2-40B4-BE49-F238E27FC236}">
                <a16:creationId xmlns:a16="http://schemas.microsoft.com/office/drawing/2014/main" id="{4ABF6098-48E1-4024-B727-2DEC79961F79}"/>
              </a:ext>
            </a:extLst>
          </p:cNvPr>
          <p:cNvSpPr/>
          <p:nvPr/>
        </p:nvSpPr>
        <p:spPr>
          <a:xfrm>
            <a:off x="6931233" y="3785672"/>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Key</a:t>
            </a:r>
          </a:p>
          <a:p>
            <a:pPr algn="ctr"/>
            <a:endParaRPr lang="en-GB" dirty="0"/>
          </a:p>
          <a:p>
            <a:pPr algn="ctr"/>
            <a:endParaRPr lang="en-GB" dirty="0"/>
          </a:p>
          <a:p>
            <a:pPr algn="ctr"/>
            <a:endParaRPr lang="en-GB" dirty="0"/>
          </a:p>
          <a:p>
            <a:pPr algn="ctr"/>
            <a:r>
              <a:rPr lang="en-GB" dirty="0"/>
              <a:t> </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153237" y="4120945"/>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BP22 Delivery Budget Impact</a:t>
            </a:r>
          </a:p>
        </p:txBody>
      </p:sp>
      <p:sp>
        <p:nvSpPr>
          <p:cNvPr id="45" name="TextBox 44">
            <a:extLst>
              <a:ext uri="{FF2B5EF4-FFF2-40B4-BE49-F238E27FC236}">
                <a16:creationId xmlns:a16="http://schemas.microsoft.com/office/drawing/2014/main" id="{1DE7E321-9857-4B09-A493-196B193B66EB}"/>
              </a:ext>
            </a:extLst>
          </p:cNvPr>
          <p:cNvSpPr txBox="1"/>
          <p:nvPr/>
        </p:nvSpPr>
        <p:spPr>
          <a:xfrm>
            <a:off x="7148295" y="4382148"/>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BP22 Development Budget Impact</a:t>
            </a:r>
          </a:p>
        </p:txBody>
      </p:sp>
      <p:sp>
        <p:nvSpPr>
          <p:cNvPr id="47" name="TextBox 46">
            <a:extLst>
              <a:ext uri="{FF2B5EF4-FFF2-40B4-BE49-F238E27FC236}">
                <a16:creationId xmlns:a16="http://schemas.microsoft.com/office/drawing/2014/main" id="{F2C7F991-5FD4-4F9A-8544-16EC0B08608A}"/>
              </a:ext>
            </a:extLst>
          </p:cNvPr>
          <p:cNvSpPr txBox="1"/>
          <p:nvPr/>
        </p:nvSpPr>
        <p:spPr>
          <a:xfrm>
            <a:off x="7151663" y="4632411"/>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BP22 No Impact</a:t>
            </a:r>
          </a:p>
        </p:txBody>
      </p:sp>
    </p:spTree>
    <p:extLst>
      <p:ext uri="{BB962C8B-B14F-4D97-AF65-F5344CB8AC3E}">
        <p14:creationId xmlns:p14="http://schemas.microsoft.com/office/powerpoint/2010/main" val="363312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878852" y="134588"/>
            <a:ext cx="6769396"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Major Release Delivery Budget </a:t>
            </a:r>
          </a:p>
        </p:txBody>
      </p:sp>
      <p:sp>
        <p:nvSpPr>
          <p:cNvPr id="6" name="TextBox 5">
            <a:extLst>
              <a:ext uri="{FF2B5EF4-FFF2-40B4-BE49-F238E27FC236}">
                <a16:creationId xmlns:a16="http://schemas.microsoft.com/office/drawing/2014/main" id="{4118446B-9B87-47BF-BCE0-85ACE1B1EEBD}"/>
              </a:ext>
            </a:extLst>
          </p:cNvPr>
          <p:cNvSpPr txBox="1"/>
          <p:nvPr/>
        </p:nvSpPr>
        <p:spPr>
          <a:xfrm>
            <a:off x="791442" y="3955080"/>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7" name="TextBox 6">
            <a:extLst>
              <a:ext uri="{FF2B5EF4-FFF2-40B4-BE49-F238E27FC236}">
                <a16:creationId xmlns:a16="http://schemas.microsoft.com/office/drawing/2014/main" id="{0FAADE94-97AB-43C6-9900-467112C1A953}"/>
              </a:ext>
            </a:extLst>
          </p:cNvPr>
          <p:cNvSpPr txBox="1"/>
          <p:nvPr/>
        </p:nvSpPr>
        <p:spPr>
          <a:xfrm>
            <a:off x="1425244" y="395508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8" name="TextBox 7">
            <a:extLst>
              <a:ext uri="{FF2B5EF4-FFF2-40B4-BE49-F238E27FC236}">
                <a16:creationId xmlns:a16="http://schemas.microsoft.com/office/drawing/2014/main" id="{00269B0B-D7D4-49F1-BD40-00E48EC82D78}"/>
              </a:ext>
            </a:extLst>
          </p:cNvPr>
          <p:cNvSpPr txBox="1"/>
          <p:nvPr/>
        </p:nvSpPr>
        <p:spPr>
          <a:xfrm>
            <a:off x="2288810" y="3951765"/>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9" name="TextBox 8">
            <a:extLst>
              <a:ext uri="{FF2B5EF4-FFF2-40B4-BE49-F238E27FC236}">
                <a16:creationId xmlns:a16="http://schemas.microsoft.com/office/drawing/2014/main" id="{E9501F43-1F04-46E9-AB57-516F0651980B}"/>
              </a:ext>
            </a:extLst>
          </p:cNvPr>
          <p:cNvSpPr txBox="1"/>
          <p:nvPr/>
        </p:nvSpPr>
        <p:spPr>
          <a:xfrm>
            <a:off x="3550721" y="3951765"/>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0" name="TextBox 9">
            <a:extLst>
              <a:ext uri="{FF2B5EF4-FFF2-40B4-BE49-F238E27FC236}">
                <a16:creationId xmlns:a16="http://schemas.microsoft.com/office/drawing/2014/main" id="{81873E55-09AD-4210-A393-49990B3349B8}"/>
              </a:ext>
            </a:extLst>
          </p:cNvPr>
          <p:cNvSpPr txBox="1"/>
          <p:nvPr/>
        </p:nvSpPr>
        <p:spPr>
          <a:xfrm>
            <a:off x="2131827" y="416872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1" name="TextBox 10">
            <a:extLst>
              <a:ext uri="{FF2B5EF4-FFF2-40B4-BE49-F238E27FC236}">
                <a16:creationId xmlns:a16="http://schemas.microsoft.com/office/drawing/2014/main" id="{A66FBC1F-4EA1-40D5-A15A-0B0B8DD251CC}"/>
              </a:ext>
            </a:extLst>
          </p:cNvPr>
          <p:cNvSpPr txBox="1"/>
          <p:nvPr/>
        </p:nvSpPr>
        <p:spPr>
          <a:xfrm>
            <a:off x="2765629" y="4168725"/>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12" name="TextBox 11">
            <a:extLst>
              <a:ext uri="{FF2B5EF4-FFF2-40B4-BE49-F238E27FC236}">
                <a16:creationId xmlns:a16="http://schemas.microsoft.com/office/drawing/2014/main" id="{105A98CB-7B45-4AC8-BA16-585443838A82}"/>
              </a:ext>
            </a:extLst>
          </p:cNvPr>
          <p:cNvSpPr txBox="1"/>
          <p:nvPr/>
        </p:nvSpPr>
        <p:spPr>
          <a:xfrm>
            <a:off x="3629195" y="4165410"/>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13" name="TextBox 12">
            <a:extLst>
              <a:ext uri="{FF2B5EF4-FFF2-40B4-BE49-F238E27FC236}">
                <a16:creationId xmlns:a16="http://schemas.microsoft.com/office/drawing/2014/main" id="{7B7A27F9-7A40-4A13-8D3D-504315985B4F}"/>
              </a:ext>
            </a:extLst>
          </p:cNvPr>
          <p:cNvSpPr txBox="1"/>
          <p:nvPr/>
        </p:nvSpPr>
        <p:spPr>
          <a:xfrm>
            <a:off x="4891106" y="4165410"/>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4" name="TextBox 13">
            <a:extLst>
              <a:ext uri="{FF2B5EF4-FFF2-40B4-BE49-F238E27FC236}">
                <a16:creationId xmlns:a16="http://schemas.microsoft.com/office/drawing/2014/main" id="{D5A612F6-0AE1-46EE-A40A-3B89C5EF4CCD}"/>
              </a:ext>
            </a:extLst>
          </p:cNvPr>
          <p:cNvSpPr txBox="1"/>
          <p:nvPr/>
        </p:nvSpPr>
        <p:spPr>
          <a:xfrm>
            <a:off x="3297864" y="4378597"/>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5" name="TextBox 14">
            <a:extLst>
              <a:ext uri="{FF2B5EF4-FFF2-40B4-BE49-F238E27FC236}">
                <a16:creationId xmlns:a16="http://schemas.microsoft.com/office/drawing/2014/main" id="{31A2A045-DD52-413A-918E-86BF55CA6B46}"/>
              </a:ext>
            </a:extLst>
          </p:cNvPr>
          <p:cNvSpPr txBox="1"/>
          <p:nvPr/>
        </p:nvSpPr>
        <p:spPr>
          <a:xfrm>
            <a:off x="3931666" y="4378597"/>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16" name="TextBox 15">
            <a:extLst>
              <a:ext uri="{FF2B5EF4-FFF2-40B4-BE49-F238E27FC236}">
                <a16:creationId xmlns:a16="http://schemas.microsoft.com/office/drawing/2014/main" id="{35D2DC74-60FA-4749-88A5-8E89F28B23FA}"/>
              </a:ext>
            </a:extLst>
          </p:cNvPr>
          <p:cNvSpPr txBox="1"/>
          <p:nvPr/>
        </p:nvSpPr>
        <p:spPr>
          <a:xfrm>
            <a:off x="4795232" y="4375282"/>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17" name="TextBox 16">
            <a:extLst>
              <a:ext uri="{FF2B5EF4-FFF2-40B4-BE49-F238E27FC236}">
                <a16:creationId xmlns:a16="http://schemas.microsoft.com/office/drawing/2014/main" id="{FC31149E-3EEE-447D-90F1-C7201D9D1503}"/>
              </a:ext>
            </a:extLst>
          </p:cNvPr>
          <p:cNvSpPr txBox="1"/>
          <p:nvPr/>
        </p:nvSpPr>
        <p:spPr>
          <a:xfrm>
            <a:off x="6057143" y="4375282"/>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8" name="TextBox 17">
            <a:extLst>
              <a:ext uri="{FF2B5EF4-FFF2-40B4-BE49-F238E27FC236}">
                <a16:creationId xmlns:a16="http://schemas.microsoft.com/office/drawing/2014/main" id="{A4E55377-87C2-4DD8-80CE-50F8963BB776}"/>
              </a:ext>
            </a:extLst>
          </p:cNvPr>
          <p:cNvSpPr txBox="1"/>
          <p:nvPr/>
        </p:nvSpPr>
        <p:spPr>
          <a:xfrm>
            <a:off x="4795232" y="460269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9" name="TextBox 18">
            <a:extLst>
              <a:ext uri="{FF2B5EF4-FFF2-40B4-BE49-F238E27FC236}">
                <a16:creationId xmlns:a16="http://schemas.microsoft.com/office/drawing/2014/main" id="{FC46BAB8-8FBA-4A36-94EA-87452DBFE8D3}"/>
              </a:ext>
            </a:extLst>
          </p:cNvPr>
          <p:cNvSpPr txBox="1"/>
          <p:nvPr/>
        </p:nvSpPr>
        <p:spPr>
          <a:xfrm>
            <a:off x="5429034" y="4602695"/>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20" name="TextBox 19">
            <a:extLst>
              <a:ext uri="{FF2B5EF4-FFF2-40B4-BE49-F238E27FC236}">
                <a16:creationId xmlns:a16="http://schemas.microsoft.com/office/drawing/2014/main" id="{7FD6F40D-C38B-4386-B027-BCE9F64BC580}"/>
              </a:ext>
            </a:extLst>
          </p:cNvPr>
          <p:cNvSpPr txBox="1"/>
          <p:nvPr/>
        </p:nvSpPr>
        <p:spPr>
          <a:xfrm>
            <a:off x="6292600" y="4599380"/>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21" name="TextBox 20">
            <a:extLst>
              <a:ext uri="{FF2B5EF4-FFF2-40B4-BE49-F238E27FC236}">
                <a16:creationId xmlns:a16="http://schemas.microsoft.com/office/drawing/2014/main" id="{CD38CA15-62DD-4FA0-9F09-45D0E5AC5B0B}"/>
              </a:ext>
            </a:extLst>
          </p:cNvPr>
          <p:cNvSpPr txBox="1"/>
          <p:nvPr/>
        </p:nvSpPr>
        <p:spPr>
          <a:xfrm>
            <a:off x="7554511" y="4599380"/>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2" name="TextBox 21">
            <a:extLst>
              <a:ext uri="{FF2B5EF4-FFF2-40B4-BE49-F238E27FC236}">
                <a16:creationId xmlns:a16="http://schemas.microsoft.com/office/drawing/2014/main" id="{7D6C920E-C7E1-4A02-BC5C-2FB53C782515}"/>
              </a:ext>
            </a:extLst>
          </p:cNvPr>
          <p:cNvSpPr txBox="1"/>
          <p:nvPr/>
        </p:nvSpPr>
        <p:spPr>
          <a:xfrm>
            <a:off x="399541" y="3936260"/>
            <a:ext cx="479311" cy="261610"/>
          </a:xfrm>
          <a:prstGeom prst="rect">
            <a:avLst/>
          </a:prstGeom>
          <a:noFill/>
        </p:spPr>
        <p:txBody>
          <a:bodyPr wrap="square" rtlCol="0">
            <a:spAutoFit/>
          </a:bodyPr>
          <a:lstStyle/>
          <a:p>
            <a:r>
              <a:rPr lang="en-GB" sz="1100" dirty="0"/>
              <a:t>N22</a:t>
            </a:r>
          </a:p>
        </p:txBody>
      </p:sp>
      <p:sp>
        <p:nvSpPr>
          <p:cNvPr id="23" name="TextBox 22">
            <a:extLst>
              <a:ext uri="{FF2B5EF4-FFF2-40B4-BE49-F238E27FC236}">
                <a16:creationId xmlns:a16="http://schemas.microsoft.com/office/drawing/2014/main" id="{6BA5315A-FF3F-4550-83D8-1522686A289E}"/>
              </a:ext>
            </a:extLst>
          </p:cNvPr>
          <p:cNvSpPr txBox="1"/>
          <p:nvPr/>
        </p:nvSpPr>
        <p:spPr>
          <a:xfrm>
            <a:off x="1756516" y="4151692"/>
            <a:ext cx="479311" cy="261610"/>
          </a:xfrm>
          <a:prstGeom prst="rect">
            <a:avLst/>
          </a:prstGeom>
          <a:noFill/>
        </p:spPr>
        <p:txBody>
          <a:bodyPr wrap="square" rtlCol="0">
            <a:spAutoFit/>
          </a:bodyPr>
          <a:lstStyle/>
          <a:p>
            <a:r>
              <a:rPr lang="en-GB" sz="1100" dirty="0"/>
              <a:t>F23</a:t>
            </a:r>
          </a:p>
        </p:txBody>
      </p:sp>
      <p:sp>
        <p:nvSpPr>
          <p:cNvPr id="24" name="TextBox 23">
            <a:extLst>
              <a:ext uri="{FF2B5EF4-FFF2-40B4-BE49-F238E27FC236}">
                <a16:creationId xmlns:a16="http://schemas.microsoft.com/office/drawing/2014/main" id="{E217DE5D-D040-45DC-BC9B-AE1464BEC51C}"/>
              </a:ext>
            </a:extLst>
          </p:cNvPr>
          <p:cNvSpPr txBox="1"/>
          <p:nvPr/>
        </p:nvSpPr>
        <p:spPr>
          <a:xfrm flipH="1">
            <a:off x="2914015" y="4373221"/>
            <a:ext cx="454612" cy="261610"/>
          </a:xfrm>
          <a:prstGeom prst="rect">
            <a:avLst/>
          </a:prstGeom>
          <a:noFill/>
        </p:spPr>
        <p:txBody>
          <a:bodyPr wrap="square" rtlCol="0">
            <a:spAutoFit/>
          </a:bodyPr>
          <a:lstStyle/>
          <a:p>
            <a:r>
              <a:rPr lang="en-GB" sz="1100" dirty="0"/>
              <a:t>J23</a:t>
            </a:r>
          </a:p>
        </p:txBody>
      </p:sp>
      <p:sp>
        <p:nvSpPr>
          <p:cNvPr id="25" name="TextBox 24">
            <a:extLst>
              <a:ext uri="{FF2B5EF4-FFF2-40B4-BE49-F238E27FC236}">
                <a16:creationId xmlns:a16="http://schemas.microsoft.com/office/drawing/2014/main" id="{4D0CA86A-A931-4866-9DD2-A7046D3C9B4E}"/>
              </a:ext>
            </a:extLst>
          </p:cNvPr>
          <p:cNvSpPr txBox="1"/>
          <p:nvPr/>
        </p:nvSpPr>
        <p:spPr>
          <a:xfrm flipH="1">
            <a:off x="4388701" y="4606010"/>
            <a:ext cx="454612" cy="261610"/>
          </a:xfrm>
          <a:prstGeom prst="rect">
            <a:avLst/>
          </a:prstGeom>
          <a:noFill/>
        </p:spPr>
        <p:txBody>
          <a:bodyPr wrap="square" rtlCol="0">
            <a:spAutoFit/>
          </a:bodyPr>
          <a:lstStyle/>
          <a:p>
            <a:r>
              <a:rPr lang="en-GB" sz="1100" dirty="0"/>
              <a:t>N23</a:t>
            </a:r>
          </a:p>
        </p:txBody>
      </p:sp>
      <p:sp>
        <p:nvSpPr>
          <p:cNvPr id="26" name="TextBox 25">
            <a:extLst>
              <a:ext uri="{FF2B5EF4-FFF2-40B4-BE49-F238E27FC236}">
                <a16:creationId xmlns:a16="http://schemas.microsoft.com/office/drawing/2014/main" id="{F049F922-D475-4041-B6F3-106DD8551547}"/>
              </a:ext>
            </a:extLst>
          </p:cNvPr>
          <p:cNvSpPr txBox="1"/>
          <p:nvPr/>
        </p:nvSpPr>
        <p:spPr>
          <a:xfrm>
            <a:off x="399541" y="833281"/>
            <a:ext cx="8158716" cy="738664"/>
          </a:xfrm>
          <a:prstGeom prst="rect">
            <a:avLst/>
          </a:prstGeom>
          <a:noFill/>
        </p:spPr>
        <p:txBody>
          <a:bodyPr wrap="square" rtlCol="0">
            <a:spAutoFit/>
          </a:bodyPr>
          <a:lstStyle/>
          <a:p>
            <a:pPr marL="171450" indent="-171450">
              <a:buFont typeface="Arial" panose="020B0604020202020204" pitchFamily="34" charset="0"/>
              <a:buChar char="•"/>
            </a:pPr>
            <a:r>
              <a:rPr lang="en-GB" sz="1050" dirty="0"/>
              <a:t>The image below uses the average post-Nexus costs listed in Change Completion Reports (CCRs) for major releases</a:t>
            </a:r>
          </a:p>
          <a:p>
            <a:pPr marL="171450" indent="-171450">
              <a:buFont typeface="Arial" panose="020B0604020202020204" pitchFamily="34" charset="0"/>
              <a:buChar char="•"/>
            </a:pPr>
            <a:r>
              <a:rPr lang="en-GB" sz="1050" dirty="0"/>
              <a:t>Where project delivery crosses financial years, only the elements that will be approved (via EQR / BER) have been included. </a:t>
            </a:r>
          </a:p>
          <a:p>
            <a:pPr marL="171450" indent="-171450">
              <a:buFont typeface="Arial" panose="020B0604020202020204" pitchFamily="34" charset="0"/>
              <a:buChar char="•"/>
            </a:pPr>
            <a:r>
              <a:rPr lang="en-GB" sz="1050" dirty="0"/>
              <a:t>EQR value based on c10% of total release costs</a:t>
            </a:r>
          </a:p>
          <a:p>
            <a:pPr marL="171450" indent="-171450">
              <a:buFont typeface="Arial" panose="020B0604020202020204" pitchFamily="34" charset="0"/>
              <a:buChar char="•"/>
            </a:pPr>
            <a:r>
              <a:rPr lang="en-GB" sz="1050" dirty="0"/>
              <a:t>The costs don’t include development (capture) costs </a:t>
            </a:r>
          </a:p>
        </p:txBody>
      </p:sp>
      <p:sp>
        <p:nvSpPr>
          <p:cNvPr id="29" name="TextBox 28">
            <a:extLst>
              <a:ext uri="{FF2B5EF4-FFF2-40B4-BE49-F238E27FC236}">
                <a16:creationId xmlns:a16="http://schemas.microsoft.com/office/drawing/2014/main" id="{CAF7D1EC-F278-492E-9804-33A9767B3854}"/>
              </a:ext>
            </a:extLst>
          </p:cNvPr>
          <p:cNvSpPr txBox="1"/>
          <p:nvPr/>
        </p:nvSpPr>
        <p:spPr>
          <a:xfrm>
            <a:off x="639195" y="2142285"/>
            <a:ext cx="2047297" cy="215444"/>
          </a:xfrm>
          <a:prstGeom prst="rect">
            <a:avLst/>
          </a:prstGeom>
          <a:noFill/>
        </p:spPr>
        <p:txBody>
          <a:bodyPr wrap="square" rtlCol="0">
            <a:spAutoFit/>
          </a:bodyPr>
          <a:lstStyle/>
          <a:p>
            <a:r>
              <a:rPr lang="en-GB" sz="800" b="1" dirty="0"/>
              <a:t>Historic Costs to calculate average </a:t>
            </a:r>
          </a:p>
        </p:txBody>
      </p:sp>
      <p:sp>
        <p:nvSpPr>
          <p:cNvPr id="30" name="Callout: Line 29">
            <a:extLst>
              <a:ext uri="{FF2B5EF4-FFF2-40B4-BE49-F238E27FC236}">
                <a16:creationId xmlns:a16="http://schemas.microsoft.com/office/drawing/2014/main" id="{48313F5E-D446-460A-B34E-D096303F6B45}"/>
              </a:ext>
            </a:extLst>
          </p:cNvPr>
          <p:cNvSpPr/>
          <p:nvPr/>
        </p:nvSpPr>
        <p:spPr>
          <a:xfrm>
            <a:off x="3297864" y="2609193"/>
            <a:ext cx="1151921" cy="778250"/>
          </a:xfrm>
          <a:prstGeom prst="borderCallout1">
            <a:avLst>
              <a:gd name="adj1" fmla="val 52646"/>
              <a:gd name="adj2" fmla="val -2269"/>
              <a:gd name="adj3" fmla="val 172714"/>
              <a:gd name="adj4" fmla="val -1782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N22</a:t>
            </a:r>
          </a:p>
          <a:p>
            <a:pPr algn="ctr"/>
            <a:r>
              <a:rPr lang="en-GB" dirty="0"/>
              <a:t>£0.73m</a:t>
            </a:r>
          </a:p>
        </p:txBody>
      </p:sp>
      <p:sp>
        <p:nvSpPr>
          <p:cNvPr id="31" name="Callout: Line 30">
            <a:extLst>
              <a:ext uri="{FF2B5EF4-FFF2-40B4-BE49-F238E27FC236}">
                <a16:creationId xmlns:a16="http://schemas.microsoft.com/office/drawing/2014/main" id="{95CAAE4B-5402-4EA0-BF20-5B2EBF5E0205}"/>
              </a:ext>
            </a:extLst>
          </p:cNvPr>
          <p:cNvSpPr/>
          <p:nvPr/>
        </p:nvSpPr>
        <p:spPr>
          <a:xfrm>
            <a:off x="4876880" y="2850056"/>
            <a:ext cx="1151921" cy="778250"/>
          </a:xfrm>
          <a:prstGeom prst="borderCallout1">
            <a:avLst>
              <a:gd name="adj1" fmla="val 52646"/>
              <a:gd name="adj2" fmla="val -2269"/>
              <a:gd name="adj3" fmla="val 168160"/>
              <a:gd name="adj4" fmla="val -153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F23</a:t>
            </a:r>
          </a:p>
          <a:p>
            <a:pPr algn="ctr"/>
            <a:r>
              <a:rPr lang="en-GB" dirty="0"/>
              <a:t>£0.81m</a:t>
            </a:r>
          </a:p>
        </p:txBody>
      </p:sp>
      <p:sp>
        <p:nvSpPr>
          <p:cNvPr id="32" name="Callout: Line 31">
            <a:extLst>
              <a:ext uri="{FF2B5EF4-FFF2-40B4-BE49-F238E27FC236}">
                <a16:creationId xmlns:a16="http://schemas.microsoft.com/office/drawing/2014/main" id="{24D1965C-54B8-453E-877F-0B8D28E8B372}"/>
              </a:ext>
            </a:extLst>
          </p:cNvPr>
          <p:cNvSpPr/>
          <p:nvPr/>
        </p:nvSpPr>
        <p:spPr>
          <a:xfrm>
            <a:off x="6356364" y="3040314"/>
            <a:ext cx="1151921" cy="778250"/>
          </a:xfrm>
          <a:prstGeom prst="borderCallout1">
            <a:avLst>
              <a:gd name="adj1" fmla="val 52646"/>
              <a:gd name="adj2" fmla="val -2269"/>
              <a:gd name="adj3" fmla="val 168160"/>
              <a:gd name="adj4" fmla="val -1044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J23</a:t>
            </a:r>
          </a:p>
          <a:p>
            <a:pPr algn="ctr"/>
            <a:r>
              <a:rPr lang="en-GB" dirty="0"/>
              <a:t>£0.81m</a:t>
            </a:r>
          </a:p>
        </p:txBody>
      </p:sp>
      <p:sp>
        <p:nvSpPr>
          <p:cNvPr id="33" name="Callout: Line 32">
            <a:extLst>
              <a:ext uri="{FF2B5EF4-FFF2-40B4-BE49-F238E27FC236}">
                <a16:creationId xmlns:a16="http://schemas.microsoft.com/office/drawing/2014/main" id="{C26BB33C-4A4E-4A70-864F-1F1E0985FA1C}"/>
              </a:ext>
            </a:extLst>
          </p:cNvPr>
          <p:cNvSpPr/>
          <p:nvPr/>
        </p:nvSpPr>
        <p:spPr>
          <a:xfrm>
            <a:off x="7805628" y="3408795"/>
            <a:ext cx="1151921" cy="778250"/>
          </a:xfrm>
          <a:prstGeom prst="borderCallout1">
            <a:avLst>
              <a:gd name="adj1" fmla="val 52646"/>
              <a:gd name="adj2" fmla="val -2269"/>
              <a:gd name="adj3" fmla="val 149944"/>
              <a:gd name="adj4" fmla="val -1659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N23</a:t>
            </a:r>
          </a:p>
          <a:p>
            <a:pPr algn="ctr"/>
            <a:r>
              <a:rPr lang="en-GB" dirty="0"/>
              <a:t>£0.08m</a:t>
            </a:r>
          </a:p>
        </p:txBody>
      </p:sp>
      <p:pic>
        <p:nvPicPr>
          <p:cNvPr id="34" name="Picture 33">
            <a:extLst>
              <a:ext uri="{FF2B5EF4-FFF2-40B4-BE49-F238E27FC236}">
                <a16:creationId xmlns:a16="http://schemas.microsoft.com/office/drawing/2014/main" id="{3F8E8DB2-B60B-4584-AF03-EFC30113B5D0}"/>
              </a:ext>
            </a:extLst>
          </p:cNvPr>
          <p:cNvPicPr>
            <a:picLocks noChangeAspect="1"/>
          </p:cNvPicPr>
          <p:nvPr/>
        </p:nvPicPr>
        <p:blipFill>
          <a:blip r:embed="rId3"/>
          <a:stretch>
            <a:fillRect/>
          </a:stretch>
        </p:blipFill>
        <p:spPr>
          <a:xfrm>
            <a:off x="700859" y="2412852"/>
            <a:ext cx="2111314" cy="874407"/>
          </a:xfrm>
          <a:prstGeom prst="rect">
            <a:avLst/>
          </a:prstGeom>
        </p:spPr>
      </p:pic>
      <p:sp>
        <p:nvSpPr>
          <p:cNvPr id="35" name="Left Brace 34">
            <a:extLst>
              <a:ext uri="{FF2B5EF4-FFF2-40B4-BE49-F238E27FC236}">
                <a16:creationId xmlns:a16="http://schemas.microsoft.com/office/drawing/2014/main" id="{A3795F10-849B-41EE-B7D3-8AEDACC669C4}"/>
              </a:ext>
            </a:extLst>
          </p:cNvPr>
          <p:cNvSpPr/>
          <p:nvPr/>
        </p:nvSpPr>
        <p:spPr>
          <a:xfrm rot="5400000">
            <a:off x="5868472" y="315633"/>
            <a:ext cx="545805" cy="3762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C917CE4D-A797-4A6C-9CF7-9ABD250AF9F9}"/>
              </a:ext>
            </a:extLst>
          </p:cNvPr>
          <p:cNvSpPr/>
          <p:nvPr/>
        </p:nvSpPr>
        <p:spPr>
          <a:xfrm>
            <a:off x="4449785" y="1671598"/>
            <a:ext cx="3450560" cy="2894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£2.4m</a:t>
            </a:r>
          </a:p>
        </p:txBody>
      </p:sp>
    </p:spTree>
    <p:extLst>
      <p:ext uri="{BB962C8B-B14F-4D97-AF65-F5344CB8AC3E}">
        <p14:creationId xmlns:p14="http://schemas.microsoft.com/office/powerpoint/2010/main" val="342472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635701" y="185701"/>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REC Change Development Budget </a:t>
            </a:r>
          </a:p>
        </p:txBody>
      </p:sp>
      <p:sp>
        <p:nvSpPr>
          <p:cNvPr id="26" name="TextBox 25">
            <a:extLst>
              <a:ext uri="{FF2B5EF4-FFF2-40B4-BE49-F238E27FC236}">
                <a16:creationId xmlns:a16="http://schemas.microsoft.com/office/drawing/2014/main" id="{F049F922-D475-4041-B6F3-106DD8551547}"/>
              </a:ext>
            </a:extLst>
          </p:cNvPr>
          <p:cNvSpPr txBox="1"/>
          <p:nvPr/>
        </p:nvSpPr>
        <p:spPr>
          <a:xfrm>
            <a:off x="399541" y="833281"/>
            <a:ext cx="8158716" cy="900246"/>
          </a:xfrm>
          <a:prstGeom prst="rect">
            <a:avLst/>
          </a:prstGeom>
          <a:noFill/>
        </p:spPr>
        <p:txBody>
          <a:bodyPr wrap="square" rtlCol="0">
            <a:spAutoFit/>
          </a:bodyPr>
          <a:lstStyle/>
          <a:p>
            <a:pPr marL="171450" indent="-171450">
              <a:buFont typeface="Arial" panose="020B0604020202020204" pitchFamily="34" charset="0"/>
              <a:buChar char="•"/>
            </a:pPr>
            <a:r>
              <a:rPr lang="en-GB" sz="1050" dirty="0"/>
              <a:t>Additional resources will be required to develop REC changes alongside more traditional change sources (e.g. UNC)</a:t>
            </a:r>
          </a:p>
          <a:p>
            <a:pPr marL="171450" indent="-171450">
              <a:buFont typeface="Arial" panose="020B0604020202020204" pitchFamily="34" charset="0"/>
              <a:buChar char="•"/>
            </a:pPr>
            <a:r>
              <a:rPr lang="en-GB" sz="1050" dirty="0"/>
              <a:t>It is appropriate to seek investment (rather than to increase MTB) to cover this work for at least 1 year post CSS implementation so that demand can be assessed</a:t>
            </a:r>
          </a:p>
          <a:p>
            <a:pPr marL="171450" indent="-171450">
              <a:buFont typeface="Arial" panose="020B0604020202020204" pitchFamily="34" charset="0"/>
              <a:buChar char="•"/>
            </a:pPr>
            <a:r>
              <a:rPr lang="en-GB" sz="1050" dirty="0"/>
              <a:t>Some change development costs will apply throughout the financial year, with resources being utilised to interact with REC governance, impact assess incoming change and work with DSC customers to develop solutions (capture) </a:t>
            </a:r>
          </a:p>
        </p:txBody>
      </p:sp>
      <p:sp>
        <p:nvSpPr>
          <p:cNvPr id="35" name="Left Brace 34">
            <a:extLst>
              <a:ext uri="{FF2B5EF4-FFF2-40B4-BE49-F238E27FC236}">
                <a16:creationId xmlns:a16="http://schemas.microsoft.com/office/drawing/2014/main" id="{A3795F10-849B-41EE-B7D3-8AEDACC669C4}"/>
              </a:ext>
            </a:extLst>
          </p:cNvPr>
          <p:cNvSpPr/>
          <p:nvPr/>
        </p:nvSpPr>
        <p:spPr>
          <a:xfrm rot="5400000">
            <a:off x="3933350" y="833080"/>
            <a:ext cx="545805" cy="3762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C917CE4D-A797-4A6C-9CF7-9ABD250AF9F9}"/>
              </a:ext>
            </a:extLst>
          </p:cNvPr>
          <p:cNvSpPr/>
          <p:nvPr/>
        </p:nvSpPr>
        <p:spPr>
          <a:xfrm>
            <a:off x="2514663" y="2189045"/>
            <a:ext cx="3450560" cy="26161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defTabSz="913280"/>
            <a:r>
              <a:rPr lang="en-GB" sz="1100" dirty="0">
                <a:solidFill>
                  <a:schemeClr val="bg1"/>
                </a:solidFill>
                <a:latin typeface="Poppins Medium"/>
              </a:rPr>
              <a:t>£0.25m</a:t>
            </a:r>
          </a:p>
        </p:txBody>
      </p:sp>
      <p:sp>
        <p:nvSpPr>
          <p:cNvPr id="37" name="TextBox 36">
            <a:extLst>
              <a:ext uri="{FF2B5EF4-FFF2-40B4-BE49-F238E27FC236}">
                <a16:creationId xmlns:a16="http://schemas.microsoft.com/office/drawing/2014/main" id="{DE45EA72-D0E1-45CC-8F9A-649685473619}"/>
              </a:ext>
            </a:extLst>
          </p:cNvPr>
          <p:cNvSpPr txBox="1"/>
          <p:nvPr/>
        </p:nvSpPr>
        <p:spPr>
          <a:xfrm>
            <a:off x="649675" y="306194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8" name="TextBox 37">
            <a:extLst>
              <a:ext uri="{FF2B5EF4-FFF2-40B4-BE49-F238E27FC236}">
                <a16:creationId xmlns:a16="http://schemas.microsoft.com/office/drawing/2014/main" id="{E5F6EE3A-0034-4967-A4F5-3B861BF6E4FF}"/>
              </a:ext>
            </a:extLst>
          </p:cNvPr>
          <p:cNvSpPr txBox="1"/>
          <p:nvPr/>
        </p:nvSpPr>
        <p:spPr>
          <a:xfrm>
            <a:off x="1283477" y="3061945"/>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9" name="TextBox 38">
            <a:extLst>
              <a:ext uri="{FF2B5EF4-FFF2-40B4-BE49-F238E27FC236}">
                <a16:creationId xmlns:a16="http://schemas.microsoft.com/office/drawing/2014/main" id="{3EFD79F9-2BA2-4830-8DFB-7B407BAB8A84}"/>
              </a:ext>
            </a:extLst>
          </p:cNvPr>
          <p:cNvSpPr txBox="1"/>
          <p:nvPr/>
        </p:nvSpPr>
        <p:spPr>
          <a:xfrm>
            <a:off x="2147043" y="3058630"/>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0" name="TextBox 39">
            <a:extLst>
              <a:ext uri="{FF2B5EF4-FFF2-40B4-BE49-F238E27FC236}">
                <a16:creationId xmlns:a16="http://schemas.microsoft.com/office/drawing/2014/main" id="{BB0C2944-3135-445A-9BBB-6CDD5D0D7F86}"/>
              </a:ext>
            </a:extLst>
          </p:cNvPr>
          <p:cNvSpPr txBox="1"/>
          <p:nvPr/>
        </p:nvSpPr>
        <p:spPr>
          <a:xfrm>
            <a:off x="3408954" y="3058630"/>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816D6711-42BF-4123-A538-89627602B8C1}"/>
              </a:ext>
            </a:extLst>
          </p:cNvPr>
          <p:cNvSpPr txBox="1"/>
          <p:nvPr/>
        </p:nvSpPr>
        <p:spPr>
          <a:xfrm>
            <a:off x="1990060" y="3275590"/>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42" name="TextBox 41">
            <a:extLst>
              <a:ext uri="{FF2B5EF4-FFF2-40B4-BE49-F238E27FC236}">
                <a16:creationId xmlns:a16="http://schemas.microsoft.com/office/drawing/2014/main" id="{41602A14-24FD-4F67-8D04-284AC44316F4}"/>
              </a:ext>
            </a:extLst>
          </p:cNvPr>
          <p:cNvSpPr txBox="1"/>
          <p:nvPr/>
        </p:nvSpPr>
        <p:spPr>
          <a:xfrm>
            <a:off x="2623862" y="3275590"/>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43" name="TextBox 42">
            <a:extLst>
              <a:ext uri="{FF2B5EF4-FFF2-40B4-BE49-F238E27FC236}">
                <a16:creationId xmlns:a16="http://schemas.microsoft.com/office/drawing/2014/main" id="{48978D35-96A9-4963-A42D-6E51352322E4}"/>
              </a:ext>
            </a:extLst>
          </p:cNvPr>
          <p:cNvSpPr txBox="1"/>
          <p:nvPr/>
        </p:nvSpPr>
        <p:spPr>
          <a:xfrm>
            <a:off x="3487428" y="3272275"/>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4" name="TextBox 43">
            <a:extLst>
              <a:ext uri="{FF2B5EF4-FFF2-40B4-BE49-F238E27FC236}">
                <a16:creationId xmlns:a16="http://schemas.microsoft.com/office/drawing/2014/main" id="{82CD8E22-A607-4824-AC32-2F79E7163A2D}"/>
              </a:ext>
            </a:extLst>
          </p:cNvPr>
          <p:cNvSpPr txBox="1"/>
          <p:nvPr/>
        </p:nvSpPr>
        <p:spPr>
          <a:xfrm>
            <a:off x="4749339" y="3272275"/>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5" name="TextBox 44">
            <a:extLst>
              <a:ext uri="{FF2B5EF4-FFF2-40B4-BE49-F238E27FC236}">
                <a16:creationId xmlns:a16="http://schemas.microsoft.com/office/drawing/2014/main" id="{D9C677FD-B36C-4CDA-8AC8-8A20841EE149}"/>
              </a:ext>
            </a:extLst>
          </p:cNvPr>
          <p:cNvSpPr txBox="1"/>
          <p:nvPr/>
        </p:nvSpPr>
        <p:spPr>
          <a:xfrm>
            <a:off x="3156097" y="3485462"/>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46" name="TextBox 45">
            <a:extLst>
              <a:ext uri="{FF2B5EF4-FFF2-40B4-BE49-F238E27FC236}">
                <a16:creationId xmlns:a16="http://schemas.microsoft.com/office/drawing/2014/main" id="{F64018CB-F2C7-48FD-889F-3AAC5A144F73}"/>
              </a:ext>
            </a:extLst>
          </p:cNvPr>
          <p:cNvSpPr txBox="1"/>
          <p:nvPr/>
        </p:nvSpPr>
        <p:spPr>
          <a:xfrm>
            <a:off x="3789899" y="3485462"/>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47" name="TextBox 46">
            <a:extLst>
              <a:ext uri="{FF2B5EF4-FFF2-40B4-BE49-F238E27FC236}">
                <a16:creationId xmlns:a16="http://schemas.microsoft.com/office/drawing/2014/main" id="{EE88AD98-9EC3-4713-ACFF-3EFAEE755BEC}"/>
              </a:ext>
            </a:extLst>
          </p:cNvPr>
          <p:cNvSpPr txBox="1"/>
          <p:nvPr/>
        </p:nvSpPr>
        <p:spPr>
          <a:xfrm>
            <a:off x="4653465" y="3482147"/>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8" name="TextBox 47">
            <a:extLst>
              <a:ext uri="{FF2B5EF4-FFF2-40B4-BE49-F238E27FC236}">
                <a16:creationId xmlns:a16="http://schemas.microsoft.com/office/drawing/2014/main" id="{2248C743-B538-4CF6-BEBF-6278DB2DA4C5}"/>
              </a:ext>
            </a:extLst>
          </p:cNvPr>
          <p:cNvSpPr txBox="1"/>
          <p:nvPr/>
        </p:nvSpPr>
        <p:spPr>
          <a:xfrm>
            <a:off x="5915376" y="3482147"/>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9" name="TextBox 48">
            <a:extLst>
              <a:ext uri="{FF2B5EF4-FFF2-40B4-BE49-F238E27FC236}">
                <a16:creationId xmlns:a16="http://schemas.microsoft.com/office/drawing/2014/main" id="{BB78DA1B-6C70-4725-8F38-1ED18509EF7B}"/>
              </a:ext>
            </a:extLst>
          </p:cNvPr>
          <p:cNvSpPr txBox="1"/>
          <p:nvPr/>
        </p:nvSpPr>
        <p:spPr>
          <a:xfrm>
            <a:off x="4653465" y="3709560"/>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50" name="TextBox 49">
            <a:extLst>
              <a:ext uri="{FF2B5EF4-FFF2-40B4-BE49-F238E27FC236}">
                <a16:creationId xmlns:a16="http://schemas.microsoft.com/office/drawing/2014/main" id="{D7534205-7EAF-40B9-99BA-6820F9367DFB}"/>
              </a:ext>
            </a:extLst>
          </p:cNvPr>
          <p:cNvSpPr txBox="1"/>
          <p:nvPr/>
        </p:nvSpPr>
        <p:spPr>
          <a:xfrm>
            <a:off x="5287267" y="3709560"/>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51" name="TextBox 50">
            <a:extLst>
              <a:ext uri="{FF2B5EF4-FFF2-40B4-BE49-F238E27FC236}">
                <a16:creationId xmlns:a16="http://schemas.microsoft.com/office/drawing/2014/main" id="{DB0A9391-0D81-4D67-BDA2-FD8CD2296AA7}"/>
              </a:ext>
            </a:extLst>
          </p:cNvPr>
          <p:cNvSpPr txBox="1"/>
          <p:nvPr/>
        </p:nvSpPr>
        <p:spPr>
          <a:xfrm>
            <a:off x="6150833" y="3706245"/>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52" name="TextBox 51">
            <a:extLst>
              <a:ext uri="{FF2B5EF4-FFF2-40B4-BE49-F238E27FC236}">
                <a16:creationId xmlns:a16="http://schemas.microsoft.com/office/drawing/2014/main" id="{2368B132-7AAF-42FE-B0D9-D8F100652BE0}"/>
              </a:ext>
            </a:extLst>
          </p:cNvPr>
          <p:cNvSpPr txBox="1"/>
          <p:nvPr/>
        </p:nvSpPr>
        <p:spPr>
          <a:xfrm>
            <a:off x="7412744" y="3706245"/>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53" name="TextBox 52">
            <a:extLst>
              <a:ext uri="{FF2B5EF4-FFF2-40B4-BE49-F238E27FC236}">
                <a16:creationId xmlns:a16="http://schemas.microsoft.com/office/drawing/2014/main" id="{1C98BDF1-EDDC-49BC-B799-DBD393F8768F}"/>
              </a:ext>
            </a:extLst>
          </p:cNvPr>
          <p:cNvSpPr txBox="1"/>
          <p:nvPr/>
        </p:nvSpPr>
        <p:spPr>
          <a:xfrm>
            <a:off x="1614749" y="3258557"/>
            <a:ext cx="479311" cy="261610"/>
          </a:xfrm>
          <a:prstGeom prst="rect">
            <a:avLst/>
          </a:prstGeom>
          <a:noFill/>
        </p:spPr>
        <p:txBody>
          <a:bodyPr wrap="square" rtlCol="0">
            <a:spAutoFit/>
          </a:bodyPr>
          <a:lstStyle/>
          <a:p>
            <a:r>
              <a:rPr lang="en-GB" sz="1100" dirty="0"/>
              <a:t>F23</a:t>
            </a:r>
          </a:p>
        </p:txBody>
      </p:sp>
      <p:sp>
        <p:nvSpPr>
          <p:cNvPr id="54" name="TextBox 53">
            <a:extLst>
              <a:ext uri="{FF2B5EF4-FFF2-40B4-BE49-F238E27FC236}">
                <a16:creationId xmlns:a16="http://schemas.microsoft.com/office/drawing/2014/main" id="{C3A86AE6-3427-442D-BE10-8B0AA40137A6}"/>
              </a:ext>
            </a:extLst>
          </p:cNvPr>
          <p:cNvSpPr txBox="1"/>
          <p:nvPr/>
        </p:nvSpPr>
        <p:spPr>
          <a:xfrm flipH="1">
            <a:off x="2772248" y="3480086"/>
            <a:ext cx="454612" cy="261610"/>
          </a:xfrm>
          <a:prstGeom prst="rect">
            <a:avLst/>
          </a:prstGeom>
          <a:noFill/>
        </p:spPr>
        <p:txBody>
          <a:bodyPr wrap="square" rtlCol="0">
            <a:spAutoFit/>
          </a:bodyPr>
          <a:lstStyle/>
          <a:p>
            <a:r>
              <a:rPr lang="en-GB" sz="1100" dirty="0"/>
              <a:t>J23</a:t>
            </a:r>
          </a:p>
        </p:txBody>
      </p:sp>
      <p:sp>
        <p:nvSpPr>
          <p:cNvPr id="55" name="TextBox 54">
            <a:extLst>
              <a:ext uri="{FF2B5EF4-FFF2-40B4-BE49-F238E27FC236}">
                <a16:creationId xmlns:a16="http://schemas.microsoft.com/office/drawing/2014/main" id="{CD358905-71C1-4743-8565-958DA36F9747}"/>
              </a:ext>
            </a:extLst>
          </p:cNvPr>
          <p:cNvSpPr txBox="1"/>
          <p:nvPr/>
        </p:nvSpPr>
        <p:spPr>
          <a:xfrm flipH="1">
            <a:off x="4246934" y="3712875"/>
            <a:ext cx="454612" cy="261610"/>
          </a:xfrm>
          <a:prstGeom prst="rect">
            <a:avLst/>
          </a:prstGeom>
          <a:noFill/>
        </p:spPr>
        <p:txBody>
          <a:bodyPr wrap="square" rtlCol="0">
            <a:spAutoFit/>
          </a:bodyPr>
          <a:lstStyle/>
          <a:p>
            <a:r>
              <a:rPr lang="en-GB" sz="1100" dirty="0"/>
              <a:t>N23</a:t>
            </a:r>
          </a:p>
        </p:txBody>
      </p:sp>
      <p:cxnSp>
        <p:nvCxnSpPr>
          <p:cNvPr id="4" name="Straight Arrow Connector 3">
            <a:extLst>
              <a:ext uri="{FF2B5EF4-FFF2-40B4-BE49-F238E27FC236}">
                <a16:creationId xmlns:a16="http://schemas.microsoft.com/office/drawing/2014/main" id="{AC6FB7A2-14F7-4781-8F45-9C8A276215C0}"/>
              </a:ext>
            </a:extLst>
          </p:cNvPr>
          <p:cNvCxnSpPr/>
          <p:nvPr/>
        </p:nvCxnSpPr>
        <p:spPr>
          <a:xfrm>
            <a:off x="2587247" y="3443848"/>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D5838DA-BEC8-415E-9E08-11C5F867BA53}"/>
              </a:ext>
            </a:extLst>
          </p:cNvPr>
          <p:cNvCxnSpPr/>
          <p:nvPr/>
        </p:nvCxnSpPr>
        <p:spPr>
          <a:xfrm>
            <a:off x="3837686" y="3663252"/>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2997736-074A-471C-A6B3-B22999BDC120}"/>
              </a:ext>
            </a:extLst>
          </p:cNvPr>
          <p:cNvCxnSpPr/>
          <p:nvPr/>
        </p:nvCxnSpPr>
        <p:spPr>
          <a:xfrm>
            <a:off x="5287267" y="3851429"/>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3AEA87-46B8-4E58-851A-8A8CD7B8E4AB}"/>
              </a:ext>
            </a:extLst>
          </p:cNvPr>
          <p:cNvSpPr txBox="1"/>
          <p:nvPr/>
        </p:nvSpPr>
        <p:spPr>
          <a:xfrm>
            <a:off x="257774" y="3058630"/>
            <a:ext cx="479311" cy="261610"/>
          </a:xfrm>
          <a:prstGeom prst="rect">
            <a:avLst/>
          </a:prstGeom>
          <a:noFill/>
        </p:spPr>
        <p:txBody>
          <a:bodyPr wrap="square" rtlCol="0">
            <a:spAutoFit/>
          </a:bodyPr>
          <a:lstStyle/>
          <a:p>
            <a:r>
              <a:rPr lang="en-GB" sz="1100" dirty="0"/>
              <a:t>N22</a:t>
            </a:r>
          </a:p>
        </p:txBody>
      </p:sp>
    </p:spTree>
    <p:extLst>
      <p:ext uri="{BB962C8B-B14F-4D97-AF65-F5344CB8AC3E}">
        <p14:creationId xmlns:p14="http://schemas.microsoft.com/office/powerpoint/2010/main" val="58626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 Share of Budget </a:t>
            </a:r>
          </a:p>
        </p:txBody>
      </p:sp>
      <p:sp>
        <p:nvSpPr>
          <p:cNvPr id="26" name="TextBox 25">
            <a:extLst>
              <a:ext uri="{FF2B5EF4-FFF2-40B4-BE49-F238E27FC236}">
                <a16:creationId xmlns:a16="http://schemas.microsoft.com/office/drawing/2014/main" id="{F049F922-D475-4041-B6F3-106DD8551547}"/>
              </a:ext>
            </a:extLst>
          </p:cNvPr>
          <p:cNvSpPr txBox="1"/>
          <p:nvPr/>
        </p:nvSpPr>
        <p:spPr>
          <a:xfrm>
            <a:off x="5426149" y="3922916"/>
            <a:ext cx="3364353" cy="954107"/>
          </a:xfrm>
          <a:prstGeom prst="rect">
            <a:avLst/>
          </a:prstGeom>
          <a:solidFill>
            <a:srgbClr val="00B0F0"/>
          </a:solidFill>
        </p:spPr>
        <p:txBody>
          <a:bodyPr wrap="square" rtlCol="0">
            <a:spAutoFit/>
          </a:bodyPr>
          <a:lstStyle/>
          <a:p>
            <a:pPr marL="171450" indent="-171450">
              <a:buFont typeface="Arial" panose="020B0604020202020204" pitchFamily="34" charset="0"/>
              <a:buChar char="•"/>
            </a:pPr>
            <a:r>
              <a:rPr lang="en-GB" sz="800" dirty="0">
                <a:solidFill>
                  <a:schemeClr val="bg1"/>
                </a:solidFill>
              </a:rPr>
              <a:t>It is proposed that contingency may not be required as we are using delivery bandwidth, rather than bottom-up change approach to set total budget - however constituencies may wish to add specific contingency amounts, which would not impact any other constituency weighting</a:t>
            </a:r>
          </a:p>
          <a:p>
            <a:pPr marL="171450" indent="-171450">
              <a:buFont typeface="Arial" panose="020B0604020202020204" pitchFamily="34" charset="0"/>
              <a:buChar char="•"/>
            </a:pPr>
            <a:r>
              <a:rPr lang="en-GB" sz="800" dirty="0">
                <a:solidFill>
                  <a:schemeClr val="bg1"/>
                </a:solidFill>
              </a:rPr>
              <a:t>All uncommitted funds are returned at the end of the financial year</a:t>
            </a:r>
          </a:p>
          <a:p>
            <a:endParaRPr lang="en-GB" sz="800" dirty="0">
              <a:solidFill>
                <a:schemeClr val="bg1"/>
              </a:solidFill>
            </a:endParaRPr>
          </a:p>
        </p:txBody>
      </p:sp>
      <p:graphicFrame>
        <p:nvGraphicFramePr>
          <p:cNvPr id="29" name="Chart 28">
            <a:extLst>
              <a:ext uri="{FF2B5EF4-FFF2-40B4-BE49-F238E27FC236}">
                <a16:creationId xmlns:a16="http://schemas.microsoft.com/office/drawing/2014/main" id="{9305BA71-55BB-4939-BAEE-D9E563B41488}"/>
              </a:ext>
            </a:extLst>
          </p:cNvPr>
          <p:cNvGraphicFramePr>
            <a:graphicFrameLocks/>
          </p:cNvGraphicFramePr>
          <p:nvPr/>
        </p:nvGraphicFramePr>
        <p:xfrm>
          <a:off x="268398" y="2247845"/>
          <a:ext cx="4367397" cy="24880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A917D9F-B82C-4BCC-9941-5AACA49FFFAE}"/>
              </a:ext>
            </a:extLst>
          </p:cNvPr>
          <p:cNvPicPr>
            <a:picLocks noChangeAspect="1"/>
          </p:cNvPicPr>
          <p:nvPr/>
        </p:nvPicPr>
        <p:blipFill>
          <a:blip r:embed="rId4"/>
          <a:stretch>
            <a:fillRect/>
          </a:stretch>
        </p:blipFill>
        <p:spPr>
          <a:xfrm>
            <a:off x="235209" y="754175"/>
            <a:ext cx="4605190" cy="1057199"/>
          </a:xfrm>
          <a:prstGeom prst="rect">
            <a:avLst/>
          </a:prstGeom>
        </p:spPr>
      </p:pic>
      <p:sp>
        <p:nvSpPr>
          <p:cNvPr id="6" name="Rectangle 5">
            <a:extLst>
              <a:ext uri="{FF2B5EF4-FFF2-40B4-BE49-F238E27FC236}">
                <a16:creationId xmlns:a16="http://schemas.microsoft.com/office/drawing/2014/main" id="{14C8107A-FB05-4439-BC7A-2CB5E28CF9D1}"/>
              </a:ext>
            </a:extLst>
          </p:cNvPr>
          <p:cNvSpPr/>
          <p:nvPr/>
        </p:nvSpPr>
        <p:spPr>
          <a:xfrm>
            <a:off x="5426150" y="775646"/>
            <a:ext cx="3242928" cy="461665"/>
          </a:xfrm>
          <a:prstGeom prst="rect">
            <a:avLst/>
          </a:prstGeom>
          <a:solidFill>
            <a:srgbClr val="00B0F0"/>
          </a:solidFill>
        </p:spPr>
        <p:txBody>
          <a:bodyPr wrap="square" rtlCol="0">
            <a:spAutoFit/>
          </a:bodyPr>
          <a:lstStyle/>
          <a:p>
            <a:pPr marL="171450" indent="-171450">
              <a:buFont typeface="Arial" panose="020B0604020202020204" pitchFamily="34" charset="0"/>
              <a:buChar char="•"/>
            </a:pPr>
            <a:r>
              <a:rPr lang="en-GB" sz="800" dirty="0">
                <a:solidFill>
                  <a:schemeClr val="bg1"/>
                </a:solidFill>
              </a:rPr>
              <a:t>It is proposed that the budget is funded based on the % splits applied in BP21  (which also have a similar profile to what was spent by each constituency in BP20)</a:t>
            </a:r>
          </a:p>
        </p:txBody>
      </p:sp>
      <p:graphicFrame>
        <p:nvGraphicFramePr>
          <p:cNvPr id="32" name="Chart 31">
            <a:extLst>
              <a:ext uri="{FF2B5EF4-FFF2-40B4-BE49-F238E27FC236}">
                <a16:creationId xmlns:a16="http://schemas.microsoft.com/office/drawing/2014/main" id="{A454F736-F39B-457A-A248-990F592F735C}"/>
              </a:ext>
            </a:extLst>
          </p:cNvPr>
          <p:cNvGraphicFramePr>
            <a:graphicFrameLocks/>
          </p:cNvGraphicFramePr>
          <p:nvPr/>
        </p:nvGraphicFramePr>
        <p:xfrm>
          <a:off x="4778267" y="122761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952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344245" y="751046"/>
          <a:ext cx="5245723" cy="18207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185806" y="2571750"/>
          <a:ext cx="5404162" cy="24496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6AA795A-C587-4022-A089-5AAC31FD3C60}"/>
              </a:ext>
            </a:extLst>
          </p:cNvPr>
          <p:cNvGraphicFramePr>
            <a:graphicFrameLocks/>
          </p:cNvGraphicFramePr>
          <p:nvPr>
            <p:extLst>
              <p:ext uri="{D42A27DB-BD31-4B8C-83A1-F6EECF244321}">
                <p14:modId xmlns:p14="http://schemas.microsoft.com/office/powerpoint/2010/main" val="2674521312"/>
              </p:ext>
            </p:extLst>
          </p:nvPr>
        </p:nvGraphicFramePr>
        <p:xfrm>
          <a:off x="5748408" y="992987"/>
          <a:ext cx="3209786" cy="28375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Object 4">
            <a:extLst>
              <a:ext uri="{FF2B5EF4-FFF2-40B4-BE49-F238E27FC236}">
                <a16:creationId xmlns:a16="http://schemas.microsoft.com/office/drawing/2014/main" id="{41C8FD02-5F63-4083-A2A6-7C10B94C0E7A}"/>
              </a:ext>
            </a:extLst>
          </p:cNvPr>
          <p:cNvGraphicFramePr>
            <a:graphicFrameLocks noChangeAspect="1"/>
          </p:cNvGraphicFramePr>
          <p:nvPr>
            <p:extLst>
              <p:ext uri="{D42A27DB-BD31-4B8C-83A1-F6EECF244321}">
                <p14:modId xmlns:p14="http://schemas.microsoft.com/office/powerpoint/2010/main" val="1958420206"/>
              </p:ext>
            </p:extLst>
          </p:nvPr>
        </p:nvGraphicFramePr>
        <p:xfrm>
          <a:off x="8030300" y="4133174"/>
          <a:ext cx="914400" cy="792163"/>
        </p:xfrm>
        <a:graphic>
          <a:graphicData uri="http://schemas.openxmlformats.org/presentationml/2006/ole">
            <mc:AlternateContent xmlns:mc="http://schemas.openxmlformats.org/markup-compatibility/2006">
              <mc:Choice xmlns:v="urn:schemas-microsoft-com:vml" Requires="v">
                <p:oleObj spid="_x0000_s2050" name="Worksheet" showAsIcon="1" r:id="rId7" imgW="914400" imgH="792360" progId="Excel.Sheet.12">
                  <p:embed/>
                </p:oleObj>
              </mc:Choice>
              <mc:Fallback>
                <p:oleObj name="Worksheet" showAsIcon="1" r:id="rId7" imgW="914400" imgH="792360" progId="Excel.Sheet.12">
                  <p:embed/>
                  <p:pic>
                    <p:nvPicPr>
                      <p:cNvPr id="5" name="Object 4">
                        <a:extLst>
                          <a:ext uri="{FF2B5EF4-FFF2-40B4-BE49-F238E27FC236}">
                            <a16:creationId xmlns:a16="http://schemas.microsoft.com/office/drawing/2014/main" id="{41C8FD02-5F63-4083-A2A6-7C10B94C0E7A}"/>
                          </a:ext>
                        </a:extLst>
                      </p:cNvPr>
                      <p:cNvPicPr/>
                      <p:nvPr/>
                    </p:nvPicPr>
                    <p:blipFill>
                      <a:blip r:embed="rId8"/>
                      <a:stretch>
                        <a:fillRect/>
                      </a:stretch>
                    </p:blipFill>
                    <p:spPr>
                      <a:xfrm>
                        <a:off x="8030300" y="41331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99372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0" y="447620"/>
          <a:ext cx="8266324" cy="4516385"/>
        </p:xfrm>
        <a:graphic>
          <a:graphicData uri="http://schemas.openxmlformats.org/drawingml/2006/table">
            <a:tbl>
              <a:tblPr firstRow="1" bandRow="1">
                <a:tableStyleId>{5C22544A-7EE6-4342-B048-85BDC9FD1C3A}</a:tableStyleId>
              </a:tblPr>
              <a:tblGrid>
                <a:gridCol w="953043">
                  <a:extLst>
                    <a:ext uri="{9D8B030D-6E8A-4147-A177-3AD203B41FA5}">
                      <a16:colId xmlns:a16="http://schemas.microsoft.com/office/drawing/2014/main" val="3892064586"/>
                    </a:ext>
                  </a:extLst>
                </a:gridCol>
                <a:gridCol w="304424">
                  <a:extLst>
                    <a:ext uri="{9D8B030D-6E8A-4147-A177-3AD203B41FA5}">
                      <a16:colId xmlns:a16="http://schemas.microsoft.com/office/drawing/2014/main" val="2026510767"/>
                    </a:ext>
                  </a:extLst>
                </a:gridCol>
                <a:gridCol w="304424">
                  <a:extLst>
                    <a:ext uri="{9D8B030D-6E8A-4147-A177-3AD203B41FA5}">
                      <a16:colId xmlns:a16="http://schemas.microsoft.com/office/drawing/2014/main" val="796591319"/>
                    </a:ext>
                  </a:extLst>
                </a:gridCol>
                <a:gridCol w="304424">
                  <a:extLst>
                    <a:ext uri="{9D8B030D-6E8A-4147-A177-3AD203B41FA5}">
                      <a16:colId xmlns:a16="http://schemas.microsoft.com/office/drawing/2014/main" val="2998834721"/>
                    </a:ext>
                  </a:extLst>
                </a:gridCol>
                <a:gridCol w="304424">
                  <a:extLst>
                    <a:ext uri="{9D8B030D-6E8A-4147-A177-3AD203B41FA5}">
                      <a16:colId xmlns:a16="http://schemas.microsoft.com/office/drawing/2014/main" val="827997060"/>
                    </a:ext>
                  </a:extLst>
                </a:gridCol>
                <a:gridCol w="304424">
                  <a:extLst>
                    <a:ext uri="{9D8B030D-6E8A-4147-A177-3AD203B41FA5}">
                      <a16:colId xmlns:a16="http://schemas.microsoft.com/office/drawing/2014/main" val="1205869007"/>
                    </a:ext>
                  </a:extLst>
                </a:gridCol>
                <a:gridCol w="304424">
                  <a:extLst>
                    <a:ext uri="{9D8B030D-6E8A-4147-A177-3AD203B41FA5}">
                      <a16:colId xmlns:a16="http://schemas.microsoft.com/office/drawing/2014/main" val="2726710848"/>
                    </a:ext>
                  </a:extLst>
                </a:gridCol>
                <a:gridCol w="304424">
                  <a:extLst>
                    <a:ext uri="{9D8B030D-6E8A-4147-A177-3AD203B41FA5}">
                      <a16:colId xmlns:a16="http://schemas.microsoft.com/office/drawing/2014/main" val="3107269484"/>
                    </a:ext>
                  </a:extLst>
                </a:gridCol>
                <a:gridCol w="304424">
                  <a:extLst>
                    <a:ext uri="{9D8B030D-6E8A-4147-A177-3AD203B41FA5}">
                      <a16:colId xmlns:a16="http://schemas.microsoft.com/office/drawing/2014/main" val="3656303277"/>
                    </a:ext>
                  </a:extLst>
                </a:gridCol>
                <a:gridCol w="304424">
                  <a:extLst>
                    <a:ext uri="{9D8B030D-6E8A-4147-A177-3AD203B41FA5}">
                      <a16:colId xmlns:a16="http://schemas.microsoft.com/office/drawing/2014/main" val="2707694966"/>
                    </a:ext>
                  </a:extLst>
                </a:gridCol>
                <a:gridCol w="304424">
                  <a:extLst>
                    <a:ext uri="{9D8B030D-6E8A-4147-A177-3AD203B41FA5}">
                      <a16:colId xmlns:a16="http://schemas.microsoft.com/office/drawing/2014/main" val="1379636612"/>
                    </a:ext>
                  </a:extLst>
                </a:gridCol>
                <a:gridCol w="304424">
                  <a:extLst>
                    <a:ext uri="{9D8B030D-6E8A-4147-A177-3AD203B41FA5}">
                      <a16:colId xmlns:a16="http://schemas.microsoft.com/office/drawing/2014/main" val="386597783"/>
                    </a:ext>
                  </a:extLst>
                </a:gridCol>
                <a:gridCol w="304424">
                  <a:extLst>
                    <a:ext uri="{9D8B030D-6E8A-4147-A177-3AD203B41FA5}">
                      <a16:colId xmlns:a16="http://schemas.microsoft.com/office/drawing/2014/main" val="2571120699"/>
                    </a:ext>
                  </a:extLst>
                </a:gridCol>
                <a:gridCol w="304424">
                  <a:extLst>
                    <a:ext uri="{9D8B030D-6E8A-4147-A177-3AD203B41FA5}">
                      <a16:colId xmlns:a16="http://schemas.microsoft.com/office/drawing/2014/main" val="2196548710"/>
                    </a:ext>
                  </a:extLst>
                </a:gridCol>
                <a:gridCol w="304424">
                  <a:extLst>
                    <a:ext uri="{9D8B030D-6E8A-4147-A177-3AD203B41FA5}">
                      <a16:colId xmlns:a16="http://schemas.microsoft.com/office/drawing/2014/main" val="1403591048"/>
                    </a:ext>
                  </a:extLst>
                </a:gridCol>
                <a:gridCol w="304424">
                  <a:extLst>
                    <a:ext uri="{9D8B030D-6E8A-4147-A177-3AD203B41FA5}">
                      <a16:colId xmlns:a16="http://schemas.microsoft.com/office/drawing/2014/main" val="4248103585"/>
                    </a:ext>
                  </a:extLst>
                </a:gridCol>
                <a:gridCol w="304424">
                  <a:extLst>
                    <a:ext uri="{9D8B030D-6E8A-4147-A177-3AD203B41FA5}">
                      <a16:colId xmlns:a16="http://schemas.microsoft.com/office/drawing/2014/main" val="1442016581"/>
                    </a:ext>
                  </a:extLst>
                </a:gridCol>
                <a:gridCol w="304424">
                  <a:extLst>
                    <a:ext uri="{9D8B030D-6E8A-4147-A177-3AD203B41FA5}">
                      <a16:colId xmlns:a16="http://schemas.microsoft.com/office/drawing/2014/main" val="3168474325"/>
                    </a:ext>
                  </a:extLst>
                </a:gridCol>
                <a:gridCol w="304424">
                  <a:extLst>
                    <a:ext uri="{9D8B030D-6E8A-4147-A177-3AD203B41FA5}">
                      <a16:colId xmlns:a16="http://schemas.microsoft.com/office/drawing/2014/main" val="409453779"/>
                    </a:ext>
                  </a:extLst>
                </a:gridCol>
                <a:gridCol w="304424">
                  <a:extLst>
                    <a:ext uri="{9D8B030D-6E8A-4147-A177-3AD203B41FA5}">
                      <a16:colId xmlns:a16="http://schemas.microsoft.com/office/drawing/2014/main" val="1606851460"/>
                    </a:ext>
                  </a:extLst>
                </a:gridCol>
                <a:gridCol w="304424">
                  <a:extLst>
                    <a:ext uri="{9D8B030D-6E8A-4147-A177-3AD203B41FA5}">
                      <a16:colId xmlns:a16="http://schemas.microsoft.com/office/drawing/2014/main" val="1068492204"/>
                    </a:ext>
                  </a:extLst>
                </a:gridCol>
                <a:gridCol w="304424">
                  <a:extLst>
                    <a:ext uri="{9D8B030D-6E8A-4147-A177-3AD203B41FA5}">
                      <a16:colId xmlns:a16="http://schemas.microsoft.com/office/drawing/2014/main" val="4150067901"/>
                    </a:ext>
                  </a:extLst>
                </a:gridCol>
                <a:gridCol w="304424">
                  <a:extLst>
                    <a:ext uri="{9D8B030D-6E8A-4147-A177-3AD203B41FA5}">
                      <a16:colId xmlns:a16="http://schemas.microsoft.com/office/drawing/2014/main" val="2595818616"/>
                    </a:ext>
                  </a:extLst>
                </a:gridCol>
                <a:gridCol w="304424">
                  <a:extLst>
                    <a:ext uri="{9D8B030D-6E8A-4147-A177-3AD203B41FA5}">
                      <a16:colId xmlns:a16="http://schemas.microsoft.com/office/drawing/2014/main" val="2759753554"/>
                    </a:ext>
                  </a:extLst>
                </a:gridCol>
                <a:gridCol w="311529">
                  <a:extLst>
                    <a:ext uri="{9D8B030D-6E8A-4147-A177-3AD203B41FA5}">
                      <a16:colId xmlns:a16="http://schemas.microsoft.com/office/drawing/2014/main" val="1360792266"/>
                    </a:ext>
                  </a:extLst>
                </a:gridCol>
              </a:tblGrid>
              <a:tr h="257310">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7991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894909">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790149">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52707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667037">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prstClr val="white"/>
                </a:solidFill>
                <a:effectLst/>
                <a:uLnTx/>
                <a:uFillTx/>
                <a:latin typeface="Poppins Medium"/>
                <a:ea typeface="+mn-ea"/>
                <a:cs typeface="+mn-cs"/>
              </a:rPr>
              <a:t>MiR</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6"/>
            <a:ext cx="1350306"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MiR</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412494" y="1558104"/>
            <a:ext cx="1194112"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MiR</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66681" y="3036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Regression</a:t>
            </a:r>
          </a:p>
        </p:txBody>
      </p:sp>
      <p:sp>
        <p:nvSpPr>
          <p:cNvPr id="25" name="TextBox 24">
            <a:extLst>
              <a:ext uri="{FF2B5EF4-FFF2-40B4-BE49-F238E27FC236}">
                <a16:creationId xmlns:a16="http://schemas.microsoft.com/office/drawing/2014/main" id="{8A52F737-19F5-4306-9F26-6ECD86F745DB}"/>
              </a:ext>
            </a:extLst>
          </p:cNvPr>
          <p:cNvSpPr txBox="1"/>
          <p:nvPr/>
        </p:nvSpPr>
        <p:spPr>
          <a:xfrm>
            <a:off x="1839183" y="3034682"/>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EXTERNAL(MT/UEPT/E2E/Defect </a:t>
            </a:r>
            <a:r>
              <a:rPr kumimoji="0" lang="en-GB" sz="699" b="0" i="0" u="none" strike="noStrike" kern="1200" cap="none" spc="0" normalizeH="0" baseline="0" noProof="0" dirty="0" err="1">
                <a:ln>
                  <a:noFill/>
                </a:ln>
                <a:solidFill>
                  <a:srgbClr val="1E1246"/>
                </a:solidFill>
                <a:effectLst/>
                <a:uLnTx/>
                <a:uFillTx/>
                <a:latin typeface="Poppins Medium"/>
                <a:ea typeface="+mn-ea"/>
                <a:cs typeface="+mn-cs"/>
              </a:rPr>
              <a:t>Mgmt</a:t>
            </a:r>
            <a:r>
              <a:rPr kumimoji="0" lang="en-GB" sz="699" b="0" i="0" u="none" strike="noStrike" kern="1200" cap="none" spc="0" normalizeH="0" baseline="0" noProof="0" dirty="0">
                <a:ln>
                  <a:noFill/>
                </a:ln>
                <a:solidFill>
                  <a:srgbClr val="1E1246"/>
                </a:solidFill>
                <a:effectLst/>
                <a:uLnTx/>
                <a:uFillTx/>
                <a:latin typeface="Poppins Medium"/>
                <a:ea typeface="+mn-ea"/>
                <a:cs typeface="+mn-cs"/>
              </a:rPr>
              <a:t>)</a:t>
            </a:r>
          </a:p>
        </p:txBody>
      </p:sp>
      <p:sp>
        <p:nvSpPr>
          <p:cNvPr id="26" name="TextBox 25">
            <a:extLst>
              <a:ext uri="{FF2B5EF4-FFF2-40B4-BE49-F238E27FC236}">
                <a16:creationId xmlns:a16="http://schemas.microsoft.com/office/drawing/2014/main" id="{F10BE5C2-A34F-4B00-BB00-7E4BD3706B0E}"/>
              </a:ext>
            </a:extLst>
          </p:cNvPr>
          <p:cNvSpPr txBox="1"/>
          <p:nvPr/>
        </p:nvSpPr>
        <p:spPr>
          <a:xfrm>
            <a:off x="4542355" y="3038679"/>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 Planning</a:t>
            </a:r>
          </a:p>
        </p:txBody>
      </p:sp>
      <p:sp>
        <p:nvSpPr>
          <p:cNvPr id="27" name="TextBox 26">
            <a:extLst>
              <a:ext uri="{FF2B5EF4-FFF2-40B4-BE49-F238E27FC236}">
                <a16:creationId xmlns:a16="http://schemas.microsoft.com/office/drawing/2014/main" id="{7F4C94C9-4BBA-4F72-B124-F7C373F5A1AE}"/>
              </a:ext>
            </a:extLst>
          </p:cNvPr>
          <p:cNvSpPr txBox="1"/>
          <p:nvPr/>
        </p:nvSpPr>
        <p:spPr>
          <a:xfrm>
            <a:off x="5176156" y="3038679"/>
            <a:ext cx="1001517"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Transition</a:t>
            </a:r>
          </a:p>
        </p:txBody>
      </p:sp>
      <p:sp>
        <p:nvSpPr>
          <p:cNvPr id="28" name="TextBox 27">
            <a:extLst>
              <a:ext uri="{FF2B5EF4-FFF2-40B4-BE49-F238E27FC236}">
                <a16:creationId xmlns:a16="http://schemas.microsoft.com/office/drawing/2014/main" id="{9B6D00FA-20EE-4DF3-950D-EBC0B3503E1C}"/>
              </a:ext>
            </a:extLst>
          </p:cNvPr>
          <p:cNvSpPr txBox="1"/>
          <p:nvPr/>
        </p:nvSpPr>
        <p:spPr>
          <a:xfrm>
            <a:off x="6100729" y="3038679"/>
            <a:ext cx="91375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Go Live Range</a:t>
            </a:r>
          </a:p>
        </p:txBody>
      </p:sp>
      <p:sp>
        <p:nvSpPr>
          <p:cNvPr id="29" name="TextBox 28">
            <a:extLst>
              <a:ext uri="{FF2B5EF4-FFF2-40B4-BE49-F238E27FC236}">
                <a16:creationId xmlns:a16="http://schemas.microsoft.com/office/drawing/2014/main" id="{F77FF8F8-AD54-4C7F-B67E-9F82867C06ED}"/>
              </a:ext>
            </a:extLst>
          </p:cNvPr>
          <p:cNvSpPr txBox="1"/>
          <p:nvPr/>
        </p:nvSpPr>
        <p:spPr>
          <a:xfrm>
            <a:off x="7014484" y="3038679"/>
            <a:ext cx="10695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2479420" y="3712129"/>
            <a:ext cx="5493434"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Retro</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60364" y="2787291"/>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a:ln>
                  <a:noFill/>
                </a:ln>
                <a:solidFill>
                  <a:srgbClr val="1E1246"/>
                </a:solidFill>
                <a:effectLst/>
                <a:uLnTx/>
                <a:uFillTx/>
                <a:latin typeface="Poppins Medium"/>
                <a:ea typeface="+mn-ea"/>
                <a:cs typeface="+mn-cs"/>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60654" y="3331028"/>
            <a:ext cx="37594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315944" y="3331028"/>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75214" y="3328181"/>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5038</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28002" y="3987718"/>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XOS Change Fund 21/22</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899691" y="423775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black"/>
                </a:solidFill>
                <a:effectLst/>
                <a:uLnTx/>
                <a:uFillTx/>
                <a:latin typeface="Poppins Medium"/>
                <a:ea typeface="+mn-ea"/>
                <a:cs typeface="+mn-cs"/>
              </a:rPr>
              <a:t>PAC</a:t>
            </a:r>
          </a:p>
        </p:txBody>
      </p:sp>
      <p:sp>
        <p:nvSpPr>
          <p:cNvPr id="53" name="Rectangle 52">
            <a:extLst>
              <a:ext uri="{FF2B5EF4-FFF2-40B4-BE49-F238E27FC236}">
                <a16:creationId xmlns:a16="http://schemas.microsoft.com/office/drawing/2014/main" id="{1C214243-4962-4AF1-8328-869FC94D3AA5}"/>
              </a:ext>
            </a:extLst>
          </p:cNvPr>
          <p:cNvSpPr/>
          <p:nvPr/>
        </p:nvSpPr>
        <p:spPr>
          <a:xfrm>
            <a:off x="3936140" y="3038145"/>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484856" y="1538715"/>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3270276" y="1551666"/>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3263749" y="1716165"/>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736097" y="158398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83554" y="4500317"/>
            <a:ext cx="1459391"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prstClr val="white"/>
                </a:solidFill>
                <a:effectLst/>
                <a:uLnTx/>
                <a:uFillTx/>
                <a:latin typeface="Poppins Medium"/>
                <a:ea typeface="+mn-ea"/>
                <a:cs typeface="+mn-cs"/>
              </a:rPr>
              <a:t>PAC </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r>
              <a:rPr kumimoji="0" lang="en-GB" sz="699" b="0" i="0" u="none" strike="noStrike" kern="1200" cap="none" spc="0" normalizeH="0" baseline="0" noProof="0" dirty="0">
                <a:ln>
                  <a:noFill/>
                </a:ln>
                <a:solidFill>
                  <a:prstClr val="white"/>
                </a:solidFill>
                <a:effectLst/>
                <a:uLnTx/>
                <a:uFillTx/>
                <a:latin typeface="Poppins Medium"/>
                <a:ea typeface="+mn-ea"/>
                <a:cs typeface="+mn-cs"/>
              </a:rPr>
              <a:t>XRN4876</a:t>
            </a:r>
            <a:r>
              <a:rPr kumimoji="0" lang="en-GB" sz="699" b="0" i="0" u="none" strike="noStrike" kern="1200" cap="none" spc="0" normalizeH="0" baseline="0" noProof="0" dirty="0">
                <a:ln>
                  <a:noFill/>
                </a:ln>
                <a:solidFill>
                  <a:prstClr val="black"/>
                </a:solidFill>
                <a:effectLst/>
                <a:uLnTx/>
                <a:uFillTx/>
                <a:latin typeface="Poppins Medium"/>
                <a:ea typeface="+mn-ea"/>
                <a:cs typeface="+mn-cs"/>
              </a:rPr>
              <a:t>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69271" y="4519942"/>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sp>
        <p:nvSpPr>
          <p:cNvPr id="79" name="TextBox 78">
            <a:extLst>
              <a:ext uri="{FF2B5EF4-FFF2-40B4-BE49-F238E27FC236}">
                <a16:creationId xmlns:a16="http://schemas.microsoft.com/office/drawing/2014/main" id="{E634DE91-7047-4E81-9D6C-950F03BDD4F4}"/>
              </a:ext>
            </a:extLst>
          </p:cNvPr>
          <p:cNvSpPr txBox="1"/>
          <p:nvPr/>
        </p:nvSpPr>
        <p:spPr>
          <a:xfrm>
            <a:off x="2936223" y="456093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600421" y="4481422"/>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699" b="0" i="0" u="none" strike="noStrike" kern="1200" cap="none" spc="0" normalizeH="0" baseline="0" noProof="0" dirty="0">
                <a:ln>
                  <a:noFill/>
                </a:ln>
                <a:solidFill>
                  <a:srgbClr val="1E1246"/>
                </a:solidFill>
                <a:effectLst/>
                <a:uLnTx/>
                <a:uFillTx/>
                <a:latin typeface="Poppins Medium"/>
                <a:ea typeface="+mn-ea"/>
                <a:cs typeface="+mn-cs"/>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8" name="5-Point Star 122">
            <a:extLst>
              <a:ext uri="{FF2B5EF4-FFF2-40B4-BE49-F238E27FC236}">
                <a16:creationId xmlns:a16="http://schemas.microsoft.com/office/drawing/2014/main" id="{33F797C2-6B02-4FEC-BCBE-98379ADBD746}"/>
              </a:ext>
            </a:extLst>
          </p:cNvPr>
          <p:cNvSpPr/>
          <p:nvPr/>
        </p:nvSpPr>
        <p:spPr>
          <a:xfrm>
            <a:off x="2776401" y="4496718"/>
            <a:ext cx="287934" cy="192826"/>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B6F48C5A-F061-4EAA-A711-F34F890B6CC8}"/>
              </a:ext>
            </a:extLst>
          </p:cNvPr>
          <p:cNvSpPr/>
          <p:nvPr/>
        </p:nvSpPr>
        <p:spPr>
          <a:xfrm>
            <a:off x="5513688" y="3294994"/>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5231</a:t>
            </a:r>
          </a:p>
        </p:txBody>
      </p:sp>
    </p:spTree>
    <p:extLst>
      <p:ext uri="{BB962C8B-B14F-4D97-AF65-F5344CB8AC3E}">
        <p14:creationId xmlns:p14="http://schemas.microsoft.com/office/powerpoint/2010/main" val="733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2445871034"/>
              </p:ext>
            </p:extLst>
          </p:nvPr>
        </p:nvGraphicFramePr>
        <p:xfrm>
          <a:off x="184298" y="894829"/>
          <a:ext cx="8681404" cy="1584190"/>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XRN4900 </a:t>
                      </a:r>
                      <a:r>
                        <a:rPr lang="en-US" sz="1000" b="0" i="0" u="none" strike="noStrike" kern="1200" noProof="0" dirty="0">
                          <a:effectLst/>
                        </a:rPr>
                        <a:t>Biomethane Sites with Reduced Propane Injection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XRN5393 Implementation of NTS Capacity related UNC Modifications 0752S, 0759S &amp; 0755S</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66656325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XRN5402 Request impact assessment on proposed REC Change Management Impact Assessment</a:t>
                      </a: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3654643835"/>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XRN4900 Biomethane Sites with Reduced Propane Injection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462680313"/>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436224456"/>
              </p:ext>
            </p:extLst>
          </p:nvPr>
        </p:nvGraphicFramePr>
        <p:xfrm>
          <a:off x="3995936" y="863137"/>
          <a:ext cx="5004556" cy="1040181"/>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392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72541">
                <a:tc>
                  <a:txBody>
                    <a:bodyPr/>
                    <a:lstStyle/>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As part of its carbon Net Zero ambitions, SGN is assessing the potential to reduce the requirement to inject propane at biomethane entry points in Scotland. LDZ embedded entry points may inject biomethane with ~4% propane content to increase the energy value of the gas to meet the GDN target CV which is calculated based on the current Scotland LDZ average daily CV (FWACV).</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43127964"/>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SGN</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8998357"/>
              </p:ext>
            </p:extLst>
          </p:nvPr>
        </p:nvGraphicFramePr>
        <p:xfrm>
          <a:off x="3995936" y="1952543"/>
          <a:ext cx="5004556" cy="291363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3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00" b="0" i="0" u="none" strike="noStrike" kern="1200" baseline="0" noProof="0" dirty="0">
                          <a:latin typeface="+mn-lt"/>
                        </a:rPr>
                        <a:t>To facilitate the correct energy balancing / billing and transportation charging (use of a site-specific CV and energy adjustments), SGN requires Xoserve to provide solution options considering impacts on: </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LDZ System commodity invoice, </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LDZ Entry invoice, </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NTS commodity invoice(s)) and,  </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the relevant Shipper’s energy balancing position</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Capacity charging (incorrect consumptions would lead to  incorrect AQs and possibly incorrect SOQs)</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Impacts of meter reads, reconciliation, ratchets, check-check reads, site visits</a:t>
                      </a:r>
                    </a:p>
                    <a:p>
                      <a:pPr marL="171450" lvl="0" indent="-171450" algn="l">
                        <a:lnSpc>
                          <a:spcPct val="100000"/>
                        </a:lnSpc>
                        <a:spcBef>
                          <a:spcPts val="0"/>
                        </a:spcBef>
                        <a:spcAft>
                          <a:spcPts val="0"/>
                        </a:spcAft>
                        <a:buFont typeface="Arial" panose="020B0604020202020204" pitchFamily="34" charset="0"/>
                        <a:buChar char="•"/>
                      </a:pPr>
                      <a:r>
                        <a:rPr lang="en-US" sz="1000" b="0" i="0" u="none" strike="noStrike" kern="1200" baseline="0" noProof="0" dirty="0">
                          <a:latin typeface="+mn-lt"/>
                        </a:rPr>
                        <a:t>Adjustments received after D+5 exit close-out</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Any acceptable solution option should be considered a pragmatic, tactical solution. </a:t>
                      </a:r>
                      <a:r>
                        <a:rPr lang="en-US" sz="1000" b="0" i="0" u="none" strike="noStrike" kern="1200" baseline="0" noProof="0" dirty="0" err="1">
                          <a:latin typeface="+mn-lt"/>
                        </a:rPr>
                        <a:t>Cadent’s</a:t>
                      </a:r>
                      <a:r>
                        <a:rPr lang="en-US" sz="1000" b="0" i="0" u="none" strike="noStrike" kern="1200" baseline="0" noProof="0" dirty="0">
                          <a:latin typeface="+mn-lt"/>
                        </a:rPr>
                        <a:t> Future Billing Methodology (FBM) Project is assessing the possibility to introduce sub-LDZ CV charging zones. It is anticipated a future rollout of FBM will provide a robust and enduring solution that will support the revised biomethane arrangements.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54959546"/>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67641603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9" y="5792"/>
            <a:ext cx="9286858" cy="502920"/>
          </a:xfrm>
        </p:spPr>
        <p:txBody>
          <a:bodyPr>
            <a:noAutofit/>
          </a:bodyPr>
          <a:lstStyle/>
          <a:p>
            <a:pPr algn="l"/>
            <a:r>
              <a:rPr lang="en-US" sz="1800" dirty="0"/>
              <a:t>XRN5393 Implementation of NTS Capacity related UNC Mods 0752S, 0759S &amp; 0755S</a:t>
            </a:r>
          </a:p>
        </p:txBody>
      </p:sp>
      <p:sp>
        <p:nvSpPr>
          <p:cNvPr id="6" name="TextBox 5"/>
          <p:cNvSpPr txBox="1"/>
          <p:nvPr/>
        </p:nvSpPr>
        <p:spPr>
          <a:xfrm>
            <a:off x="71478" y="399194"/>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0548411"/>
              </p:ext>
            </p:extLst>
          </p:nvPr>
        </p:nvGraphicFramePr>
        <p:xfrm>
          <a:off x="71478" y="2666657"/>
          <a:ext cx="3347997"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1923184">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Arial" panose="020B0604020202020204" pitchFamily="34" charset="0"/>
                          <a:ea typeface="+mn-ea"/>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552825" y="508712"/>
            <a:ext cx="0" cy="4420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86141" y="399826"/>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509965258"/>
              </p:ext>
            </p:extLst>
          </p:nvPr>
        </p:nvGraphicFramePr>
        <p:xfrm>
          <a:off x="3609604" y="676441"/>
          <a:ext cx="5419092" cy="850392"/>
        </p:xfrm>
        <a:graphic>
          <a:graphicData uri="http://schemas.openxmlformats.org/drawingml/2006/table">
            <a:tbl>
              <a:tblPr firstRow="1" bandRow="1">
                <a:tableStyleId>{E8B1032C-EA38-4F05-BA0D-38AFFFC7BED3}</a:tableStyleId>
              </a:tblPr>
              <a:tblGrid>
                <a:gridCol w="5419092">
                  <a:extLst>
                    <a:ext uri="{9D8B030D-6E8A-4147-A177-3AD203B41FA5}">
                      <a16:colId xmlns:a16="http://schemas.microsoft.com/office/drawing/2014/main" val="20000"/>
                    </a:ext>
                  </a:extLst>
                </a:gridCol>
              </a:tblGrid>
              <a:tr h="1559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531246">
                <a:tc>
                  <a:txBody>
                    <a:bodyPr/>
                    <a:lstStyle/>
                    <a:p>
                      <a:pPr marL="0" lvl="0" algn="l" defTabSz="914400" rtl="0" eaLnBrk="1" latinLnBrk="0" hangingPunct="1">
                        <a:lnSpc>
                          <a:spcPct val="100000"/>
                        </a:lnSpc>
                        <a:spcBef>
                          <a:spcPts val="0"/>
                        </a:spcBef>
                        <a:spcAft>
                          <a:spcPts val="0"/>
                        </a:spcAft>
                        <a:buNone/>
                      </a:pPr>
                      <a:r>
                        <a:rPr lang="en-US" sz="970" b="0" i="0" u="none" strike="noStrike" kern="1200" baseline="0" noProof="0" dirty="0">
                          <a:solidFill>
                            <a:schemeClr val="tx1"/>
                          </a:solidFill>
                          <a:latin typeface="+mn-lt"/>
                          <a:ea typeface="+mn-ea"/>
                          <a:cs typeface="+mn-cs"/>
                        </a:rPr>
                        <a:t>Implementation of UNC Modifications as per the solutions set out in the modifications</a:t>
                      </a:r>
                    </a:p>
                    <a:p>
                      <a:pPr marL="17145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70" b="0" i="0" u="none" strike="noStrike" kern="1200" baseline="0" noProof="0" dirty="0">
                          <a:solidFill>
                            <a:schemeClr val="tx1"/>
                          </a:solidFill>
                          <a:latin typeface="+mn-lt"/>
                          <a:ea typeface="+mn-ea"/>
                          <a:cs typeface="+mn-cs"/>
                        </a:rPr>
                        <a:t>0752S - Introduction of Weekly Entry Capacity Auction</a:t>
                      </a:r>
                    </a:p>
                    <a:p>
                      <a:pPr marL="17145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70" b="0" i="0" u="none" strike="noStrike" kern="1200" baseline="0" noProof="0" dirty="0">
                          <a:solidFill>
                            <a:schemeClr val="tx1"/>
                          </a:solidFill>
                          <a:latin typeface="+mn-lt"/>
                          <a:ea typeface="+mn-ea"/>
                          <a:cs typeface="+mn-cs"/>
                        </a:rPr>
                        <a:t>0755S - Enhancement of Exit Capacity Assignments</a:t>
                      </a:r>
                    </a:p>
                    <a:p>
                      <a:pPr marL="17145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970" b="0" i="0" u="none" strike="noStrike" kern="1200" baseline="0" noProof="0" dirty="0">
                          <a:solidFill>
                            <a:schemeClr val="tx1"/>
                          </a:solidFill>
                          <a:latin typeface="+mn-lt"/>
                          <a:ea typeface="+mn-ea"/>
                          <a:cs typeface="+mn-cs"/>
                        </a:rPr>
                        <a:t>0759S - Enhancements to NTS Within-Day Firm Entry and Exit Capacity Allocations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820957638"/>
              </p:ext>
            </p:extLst>
          </p:nvPr>
        </p:nvGraphicFramePr>
        <p:xfrm>
          <a:off x="83480" y="4412798"/>
          <a:ext cx="3347984"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1924398">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042149128"/>
              </p:ext>
            </p:extLst>
          </p:nvPr>
        </p:nvGraphicFramePr>
        <p:xfrm>
          <a:off x="3609604" y="1526833"/>
          <a:ext cx="5419092" cy="3511296"/>
        </p:xfrm>
        <a:graphic>
          <a:graphicData uri="http://schemas.openxmlformats.org/drawingml/2006/table">
            <a:tbl>
              <a:tblPr firstRow="1" bandRow="1">
                <a:tableStyleId>{E8B1032C-EA38-4F05-BA0D-38AFFFC7BED3}</a:tableStyleId>
              </a:tblPr>
              <a:tblGrid>
                <a:gridCol w="5419092">
                  <a:extLst>
                    <a:ext uri="{9D8B030D-6E8A-4147-A177-3AD203B41FA5}">
                      <a16:colId xmlns:a16="http://schemas.microsoft.com/office/drawing/2014/main" val="20000"/>
                    </a:ext>
                  </a:extLst>
                </a:gridCol>
              </a:tblGrid>
              <a:tr h="163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124070">
                <a:tc>
                  <a:txBody>
                    <a:bodyPr/>
                    <a:lstStyle/>
                    <a:p>
                      <a:pPr lvl="0" algn="l">
                        <a:lnSpc>
                          <a:spcPct val="100000"/>
                        </a:lnSpc>
                        <a:spcBef>
                          <a:spcPts val="0"/>
                        </a:spcBef>
                        <a:spcAft>
                          <a:spcPts val="0"/>
                        </a:spcAft>
                        <a:buNone/>
                      </a:pPr>
                      <a:r>
                        <a:rPr lang="en-US" sz="970" b="1" i="0" u="none" strike="noStrike" kern="1200" baseline="0" noProof="0" dirty="0">
                          <a:latin typeface="+mn-lt"/>
                        </a:rPr>
                        <a:t>0752S “Introduction of Weekly Entry Capacity Auction”</a:t>
                      </a:r>
                    </a:p>
                    <a:p>
                      <a:pPr marL="0" lvl="0" indent="0" algn="l">
                        <a:lnSpc>
                          <a:spcPct val="100000"/>
                        </a:lnSpc>
                        <a:spcBef>
                          <a:spcPts val="0"/>
                        </a:spcBef>
                        <a:spcAft>
                          <a:spcPts val="0"/>
                        </a:spcAft>
                        <a:buFontTx/>
                        <a:buNone/>
                      </a:pPr>
                      <a:r>
                        <a:rPr lang="en-US" sz="970" b="0" i="0" u="none" strike="noStrike" kern="1200" baseline="0" noProof="0" dirty="0">
                          <a:latin typeface="+mn-lt"/>
                        </a:rPr>
                        <a:t>- Stage 1 </a:t>
                      </a:r>
                      <a:r>
                        <a:rPr lang="en-US" sz="970" b="0" i="0" u="none" strike="noStrike" kern="1200" baseline="0" noProof="0" dirty="0" err="1">
                          <a:latin typeface="+mn-lt"/>
                        </a:rPr>
                        <a:t>RMTnTSEC</a:t>
                      </a:r>
                      <a:r>
                        <a:rPr lang="en-US" sz="970" b="0" i="0" u="none" strike="noStrike" kern="1200" baseline="0" noProof="0" dirty="0">
                          <a:latin typeface="+mn-lt"/>
                        </a:rPr>
                        <a:t> </a:t>
                      </a:r>
                    </a:p>
                    <a:p>
                      <a:pPr marL="0" lvl="0" indent="0" algn="l">
                        <a:lnSpc>
                          <a:spcPct val="100000"/>
                        </a:lnSpc>
                        <a:spcBef>
                          <a:spcPts val="0"/>
                        </a:spcBef>
                        <a:spcAft>
                          <a:spcPts val="0"/>
                        </a:spcAft>
                        <a:buFontTx/>
                        <a:buNone/>
                      </a:pPr>
                      <a:r>
                        <a:rPr lang="en-US" sz="970" b="0" i="0" u="none" strike="noStrike" kern="1200" baseline="0" noProof="0" dirty="0">
                          <a:latin typeface="+mn-lt"/>
                        </a:rPr>
                        <a:t>- Stage 2 </a:t>
                      </a:r>
                      <a:r>
                        <a:rPr lang="en-US" sz="970" b="0" i="0" u="none" strike="noStrike" kern="1200" baseline="0" noProof="0" dirty="0" err="1">
                          <a:latin typeface="+mn-lt"/>
                        </a:rPr>
                        <a:t>RMTnTSEC</a:t>
                      </a:r>
                      <a:r>
                        <a:rPr lang="en-US" sz="970" b="0" i="0" u="none" strike="noStrike" kern="1200" baseline="0" noProof="0" dirty="0">
                          <a:latin typeface="+mn-lt"/>
                        </a:rPr>
                        <a:t> </a:t>
                      </a:r>
                    </a:p>
                    <a:p>
                      <a:pPr marL="0" lvl="0" indent="0" algn="l">
                        <a:lnSpc>
                          <a:spcPct val="100000"/>
                        </a:lnSpc>
                        <a:spcBef>
                          <a:spcPts val="0"/>
                        </a:spcBef>
                        <a:spcAft>
                          <a:spcPts val="0"/>
                        </a:spcAft>
                        <a:buFontTx/>
                        <a:buNone/>
                      </a:pPr>
                      <a:r>
                        <a:rPr lang="en-US" sz="970" b="0" i="0" u="none" strike="noStrike" kern="1200" baseline="0" noProof="0" dirty="0">
                          <a:latin typeface="+mn-lt"/>
                        </a:rPr>
                        <a:t>- Move the monthly batch job forward from the last gas day of the month </a:t>
                      </a:r>
                    </a:p>
                    <a:p>
                      <a:pPr marL="0" lvl="0" indent="0" algn="l">
                        <a:lnSpc>
                          <a:spcPct val="100000"/>
                        </a:lnSpc>
                        <a:spcBef>
                          <a:spcPts val="0"/>
                        </a:spcBef>
                        <a:spcAft>
                          <a:spcPts val="0"/>
                        </a:spcAft>
                        <a:buFontTx/>
                        <a:buNone/>
                      </a:pPr>
                      <a:r>
                        <a:rPr lang="en-US" sz="970" b="0" i="0" u="none" strike="noStrike" kern="1200" baseline="0" noProof="0" dirty="0">
                          <a:latin typeface="+mn-lt"/>
                        </a:rPr>
                        <a:t>- Introduce of the weekly auction type to provide the option to purchase entry capacity in weekly strips..</a:t>
                      </a:r>
                    </a:p>
                    <a:p>
                      <a:pPr lvl="0" algn="l">
                        <a:lnSpc>
                          <a:spcPct val="100000"/>
                        </a:lnSpc>
                        <a:spcBef>
                          <a:spcPts val="0"/>
                        </a:spcBef>
                        <a:spcAft>
                          <a:spcPts val="0"/>
                        </a:spcAft>
                        <a:buNone/>
                      </a:pPr>
                      <a:r>
                        <a:rPr lang="en-US" sz="970" b="0" i="0" u="none" strike="noStrike" kern="1200" baseline="0" noProof="0" dirty="0">
                          <a:latin typeface="+mn-lt"/>
                        </a:rPr>
                        <a:t>- Add in a weekly batch job at D-7 to occur each week after allocation</a:t>
                      </a:r>
                    </a:p>
                    <a:p>
                      <a:pPr lvl="0" algn="l">
                        <a:lnSpc>
                          <a:spcPct val="100000"/>
                        </a:lnSpc>
                        <a:spcBef>
                          <a:spcPts val="0"/>
                        </a:spcBef>
                        <a:spcAft>
                          <a:spcPts val="0"/>
                        </a:spcAft>
                        <a:buNone/>
                      </a:pPr>
                      <a:r>
                        <a:rPr lang="en-US" sz="970" b="0" i="0" u="none" strike="noStrike" kern="1200" baseline="0" noProof="0" dirty="0">
                          <a:latin typeface="+mn-lt"/>
                        </a:rPr>
                        <a:t>- Introduce the ability to charge two different prices for days within the week that will span 2 gas years</a:t>
                      </a:r>
                    </a:p>
                    <a:p>
                      <a:pPr lvl="0" algn="l">
                        <a:lnSpc>
                          <a:spcPct val="100000"/>
                        </a:lnSpc>
                        <a:spcBef>
                          <a:spcPts val="0"/>
                        </a:spcBef>
                        <a:spcAft>
                          <a:spcPts val="0"/>
                        </a:spcAft>
                        <a:buNone/>
                      </a:pPr>
                      <a:r>
                        <a:rPr lang="en-US" sz="970" b="0" i="0" u="none" strike="noStrike" kern="1200" baseline="0" noProof="0" dirty="0">
                          <a:latin typeface="+mn-lt"/>
                        </a:rPr>
                        <a:t>- Post implementation support</a:t>
                      </a:r>
                    </a:p>
                    <a:p>
                      <a:pPr lvl="0" algn="l">
                        <a:lnSpc>
                          <a:spcPct val="100000"/>
                        </a:lnSpc>
                        <a:spcBef>
                          <a:spcPts val="0"/>
                        </a:spcBef>
                        <a:spcAft>
                          <a:spcPts val="0"/>
                        </a:spcAft>
                        <a:buNone/>
                      </a:pPr>
                      <a:r>
                        <a:rPr lang="en-US" sz="970" b="1" i="0" u="none" strike="noStrike" kern="1200" baseline="0" noProof="0" dirty="0">
                          <a:latin typeface="+mn-lt"/>
                        </a:rPr>
                        <a:t>0759S “Enhancements to NTS Within-Day Firm Entry and Exit Capacity Allocations”</a:t>
                      </a:r>
                    </a:p>
                    <a:p>
                      <a:pPr lvl="0" algn="l">
                        <a:lnSpc>
                          <a:spcPct val="100000"/>
                        </a:lnSpc>
                        <a:spcBef>
                          <a:spcPts val="0"/>
                        </a:spcBef>
                        <a:spcAft>
                          <a:spcPts val="0"/>
                        </a:spcAft>
                        <a:buNone/>
                      </a:pPr>
                      <a:r>
                        <a:rPr lang="en-US" sz="970" b="0" i="0" u="none" strike="noStrike" kern="1200" baseline="0" noProof="0" dirty="0">
                          <a:latin typeface="+mn-lt"/>
                        </a:rPr>
                        <a:t>- Introduce hourly allocations for NTS Exit Capacity</a:t>
                      </a:r>
                    </a:p>
                    <a:p>
                      <a:pPr lvl="0" algn="l">
                        <a:lnSpc>
                          <a:spcPct val="100000"/>
                        </a:lnSpc>
                        <a:spcBef>
                          <a:spcPts val="0"/>
                        </a:spcBef>
                        <a:spcAft>
                          <a:spcPts val="0"/>
                        </a:spcAft>
                        <a:buNone/>
                      </a:pPr>
                      <a:r>
                        <a:rPr lang="en-US" sz="970" b="0" i="0" u="none" strike="noStrike" kern="1200" baseline="0" noProof="0" dirty="0">
                          <a:latin typeface="+mn-lt"/>
                        </a:rPr>
                        <a:t>- Allow additional NTS entry and exit capacity allocation at 02:00</a:t>
                      </a:r>
                    </a:p>
                    <a:p>
                      <a:pPr lvl="0" algn="l">
                        <a:lnSpc>
                          <a:spcPct val="100000"/>
                        </a:lnSpc>
                        <a:spcBef>
                          <a:spcPts val="0"/>
                        </a:spcBef>
                        <a:spcAft>
                          <a:spcPts val="0"/>
                        </a:spcAft>
                        <a:buNone/>
                      </a:pPr>
                      <a:r>
                        <a:rPr lang="en-US" sz="970" b="0" i="0" u="none" strike="noStrike" kern="1200" baseline="0" noProof="0" dirty="0">
                          <a:latin typeface="+mn-lt"/>
                        </a:rPr>
                        <a:t>- Extend the NTS entry and exit capacity bid invitation windows </a:t>
                      </a:r>
                    </a:p>
                    <a:p>
                      <a:pPr lvl="0" algn="l">
                        <a:lnSpc>
                          <a:spcPct val="100000"/>
                        </a:lnSpc>
                        <a:spcBef>
                          <a:spcPts val="0"/>
                        </a:spcBef>
                        <a:spcAft>
                          <a:spcPts val="0"/>
                        </a:spcAft>
                        <a:buNone/>
                      </a:pPr>
                      <a:r>
                        <a:rPr lang="en-US" sz="970" b="0" i="0" u="none" strike="noStrike" kern="1200" baseline="0" noProof="0" dirty="0">
                          <a:latin typeface="+mn-lt"/>
                        </a:rPr>
                        <a:t>- Introduce a 30-minute capacity allocation period for NTS Exit Capacity</a:t>
                      </a:r>
                    </a:p>
                    <a:p>
                      <a:pPr marL="0" lvl="0" indent="0" algn="l">
                        <a:lnSpc>
                          <a:spcPct val="100000"/>
                        </a:lnSpc>
                        <a:spcBef>
                          <a:spcPts val="0"/>
                        </a:spcBef>
                        <a:spcAft>
                          <a:spcPts val="0"/>
                        </a:spcAft>
                        <a:buFontTx/>
                        <a:buNone/>
                      </a:pPr>
                      <a:r>
                        <a:rPr lang="en-US" sz="970" b="0" i="0" u="none" strike="noStrike" kern="1200" baseline="0" noProof="0" dirty="0">
                          <a:latin typeface="+mn-lt"/>
                        </a:rPr>
                        <a:t>- GNCC to have visibility of obligated and non-obligated quantities </a:t>
                      </a:r>
                    </a:p>
                    <a:p>
                      <a:pPr marL="171450" lvl="0" indent="-171450" algn="l">
                        <a:lnSpc>
                          <a:spcPct val="100000"/>
                        </a:lnSpc>
                        <a:spcBef>
                          <a:spcPts val="0"/>
                        </a:spcBef>
                        <a:spcAft>
                          <a:spcPts val="0"/>
                        </a:spcAft>
                        <a:buFontTx/>
                        <a:buChar char="-"/>
                      </a:pPr>
                      <a:r>
                        <a:rPr lang="en-US" sz="970" b="0" i="0" u="none" strike="noStrike" kern="1200" baseline="0" noProof="0" dirty="0">
                          <a:latin typeface="+mn-lt"/>
                        </a:rPr>
                        <a:t>Automatic processing of obligated bids when the bid processing automation is set to “off” </a:t>
                      </a:r>
                    </a:p>
                    <a:p>
                      <a:pPr marL="0" lvl="0" indent="0" algn="l">
                        <a:lnSpc>
                          <a:spcPct val="100000"/>
                        </a:lnSpc>
                        <a:spcBef>
                          <a:spcPts val="0"/>
                        </a:spcBef>
                        <a:spcAft>
                          <a:spcPts val="0"/>
                        </a:spcAft>
                        <a:buFontTx/>
                        <a:buNone/>
                      </a:pPr>
                      <a:r>
                        <a:rPr lang="en-US" sz="970" b="0" i="0" u="none" strike="noStrike" kern="1200" baseline="0" noProof="0" dirty="0">
                          <a:latin typeface="+mn-lt"/>
                        </a:rPr>
                        <a:t>- Roll over to the next auction any exit capacity restrictions put in place  </a:t>
                      </a:r>
                    </a:p>
                    <a:p>
                      <a:pPr lvl="0" algn="l">
                        <a:lnSpc>
                          <a:spcPct val="100000"/>
                        </a:lnSpc>
                        <a:spcBef>
                          <a:spcPts val="0"/>
                        </a:spcBef>
                        <a:spcAft>
                          <a:spcPts val="0"/>
                        </a:spcAft>
                        <a:buNone/>
                      </a:pPr>
                      <a:r>
                        <a:rPr lang="en-US" sz="970" b="1" i="0" u="none" strike="noStrike" kern="1200" baseline="0" noProof="0" dirty="0">
                          <a:latin typeface="+mn-lt"/>
                        </a:rPr>
                        <a:t>0755S “Enhancement of Exit Capacity Assignments”</a:t>
                      </a:r>
                    </a:p>
                    <a:p>
                      <a:pPr lvl="0" algn="l">
                        <a:lnSpc>
                          <a:spcPct val="100000"/>
                        </a:lnSpc>
                        <a:spcBef>
                          <a:spcPts val="0"/>
                        </a:spcBef>
                        <a:spcAft>
                          <a:spcPts val="0"/>
                        </a:spcAft>
                        <a:buNone/>
                      </a:pPr>
                      <a:r>
                        <a:rPr lang="en-US" sz="970" b="0" i="0" u="none" strike="noStrike" kern="1200" baseline="0" noProof="0" dirty="0">
                          <a:latin typeface="+mn-lt"/>
                        </a:rPr>
                        <a:t>- Ability to assign (entitlement and liability) all or part of a Users capacity holdings  </a:t>
                      </a:r>
                    </a:p>
                    <a:p>
                      <a:pPr marL="0" lvl="0" indent="0" algn="l">
                        <a:lnSpc>
                          <a:spcPct val="100000"/>
                        </a:lnSpc>
                        <a:spcBef>
                          <a:spcPts val="0"/>
                        </a:spcBef>
                        <a:spcAft>
                          <a:spcPts val="0"/>
                        </a:spcAft>
                        <a:buFontTx/>
                        <a:buNone/>
                      </a:pPr>
                      <a:r>
                        <a:rPr lang="en-US" sz="970" b="0" i="0" u="none" strike="noStrike" kern="1200" baseline="0" noProof="0" dirty="0">
                          <a:latin typeface="+mn-lt"/>
                        </a:rPr>
                        <a:t>- Partial assignments invoiced accordingly </a:t>
                      </a:r>
                    </a:p>
                    <a:p>
                      <a:pPr marL="0" lvl="0" indent="0" algn="l">
                        <a:lnSpc>
                          <a:spcPct val="100000"/>
                        </a:lnSpc>
                        <a:spcBef>
                          <a:spcPts val="0"/>
                        </a:spcBef>
                        <a:spcAft>
                          <a:spcPts val="0"/>
                        </a:spcAft>
                        <a:buFontTx/>
                        <a:buNone/>
                      </a:pPr>
                      <a:r>
                        <a:rPr lang="en-US" sz="970" b="1" i="0" u="none" strike="noStrike" kern="1200" baseline="0" noProof="0" dirty="0">
                          <a:latin typeface="+mn-lt"/>
                        </a:rPr>
                        <a:t>See CP for full description</a:t>
                      </a:r>
                      <a:endParaRPr lang="en-GB" sz="970" b="1"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88036348"/>
              </p:ext>
            </p:extLst>
          </p:nvPr>
        </p:nvGraphicFramePr>
        <p:xfrm>
          <a:off x="83480" y="3679889"/>
          <a:ext cx="3347997" cy="601430"/>
        </p:xfrm>
        <a:graphic>
          <a:graphicData uri="http://schemas.openxmlformats.org/drawingml/2006/table">
            <a:tbl>
              <a:tblPr firstRow="1" bandRow="1">
                <a:tableStyleId>{FABFCF23-3B69-468F-B69F-88F6DE6A72F2}</a:tableStyleId>
              </a:tblPr>
              <a:tblGrid>
                <a:gridCol w="1401722">
                  <a:extLst>
                    <a:ext uri="{9D8B030D-6E8A-4147-A177-3AD203B41FA5}">
                      <a16:colId xmlns:a16="http://schemas.microsoft.com/office/drawing/2014/main" val="3477608926"/>
                    </a:ext>
                  </a:extLst>
                </a:gridCol>
                <a:gridCol w="1946275">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296667371"/>
              </p:ext>
            </p:extLst>
          </p:nvPr>
        </p:nvGraphicFramePr>
        <p:xfrm>
          <a:off x="71478" y="727216"/>
          <a:ext cx="3376553"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756517">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129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80" y="137225"/>
            <a:ext cx="8891542" cy="502920"/>
          </a:xfrm>
        </p:spPr>
        <p:txBody>
          <a:bodyPr>
            <a:noAutofit/>
          </a:bodyPr>
          <a:lstStyle/>
          <a:p>
            <a:pPr algn="l"/>
            <a:r>
              <a:rPr lang="en-US" sz="1800" dirty="0"/>
              <a:t>XRN5402 Request impact assessment on proposed REC Change Management Impact Assessment</a:t>
            </a:r>
          </a:p>
        </p:txBody>
      </p:sp>
      <p:sp>
        <p:nvSpPr>
          <p:cNvPr id="6" name="TextBox 5"/>
          <p:cNvSpPr txBox="1"/>
          <p:nvPr/>
        </p:nvSpPr>
        <p:spPr>
          <a:xfrm>
            <a:off x="71478" y="616319"/>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11568235"/>
              </p:ext>
            </p:extLst>
          </p:nvPr>
        </p:nvGraphicFramePr>
        <p:xfrm>
          <a:off x="91403" y="2844253"/>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640145"/>
            <a:ext cx="0" cy="42842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95936" y="61631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144658274"/>
              </p:ext>
            </p:extLst>
          </p:nvPr>
        </p:nvGraphicFramePr>
        <p:xfrm>
          <a:off x="3995936" y="918997"/>
          <a:ext cx="5004556" cy="91644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44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48803">
                <a:tc>
                  <a:txBody>
                    <a:bodyPr/>
                    <a:lstStyle/>
                    <a:p>
                      <a:pPr marL="0" lvl="0" algn="l" defTabSz="914400" rtl="0" eaLnBrk="1" latinLnBrk="0" hangingPunct="1">
                        <a:lnSpc>
                          <a:spcPct val="100000"/>
                        </a:lnSpc>
                        <a:spcBef>
                          <a:spcPts val="0"/>
                        </a:spcBef>
                        <a:spcAft>
                          <a:spcPts val="0"/>
                        </a:spcAft>
                        <a:buNone/>
                      </a:pPr>
                      <a:r>
                        <a:rPr lang="en-US" sz="950" b="0" i="0" u="none" strike="noStrike" kern="1200" baseline="0" noProof="0" dirty="0">
                          <a:solidFill>
                            <a:schemeClr val="tx1"/>
                          </a:solidFill>
                          <a:latin typeface="+mn-lt"/>
                          <a:ea typeface="+mn-ea"/>
                          <a:cs typeface="+mn-cs"/>
                        </a:rPr>
                        <a:t>The CDSP needs the ability to respond to REC's requests for various levels of Impact Assessments and conform to the agreed timescales in accordance with the REC Change Management Schedule, due to be implemented with the introduction of the REC in September 2021.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68559008"/>
              </p:ext>
            </p:extLst>
          </p:nvPr>
        </p:nvGraphicFramePr>
        <p:xfrm>
          <a:off x="91416" y="452978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206359198"/>
              </p:ext>
            </p:extLst>
          </p:nvPr>
        </p:nvGraphicFramePr>
        <p:xfrm>
          <a:off x="3995936" y="1925253"/>
          <a:ext cx="5004556" cy="306679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24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510242">
                <a:tc>
                  <a:txBody>
                    <a:bodyPr/>
                    <a:lstStyle/>
                    <a:p>
                      <a:pPr lvl="0" algn="l">
                        <a:lnSpc>
                          <a:spcPct val="100000"/>
                        </a:lnSpc>
                        <a:spcBef>
                          <a:spcPts val="0"/>
                        </a:spcBef>
                        <a:spcAft>
                          <a:spcPts val="0"/>
                        </a:spcAft>
                        <a:buNone/>
                      </a:pPr>
                      <a:r>
                        <a:rPr lang="en-US" sz="950" b="0" i="0" u="none" strike="noStrike" kern="1200" baseline="0" noProof="0" dirty="0">
                          <a:latin typeface="+mn-lt"/>
                        </a:rPr>
                        <a:t>The Retail Energy Code Manager will, in accordance with the REC Change Management Schedule, request from identified Service Providers (of which the CDSP resides) various levels of Impact Assessments in relation to REC Change Proposals.  </a:t>
                      </a:r>
                    </a:p>
                    <a:p>
                      <a:pPr lvl="0" algn="l">
                        <a:lnSpc>
                          <a:spcPct val="100000"/>
                        </a:lnSpc>
                        <a:spcBef>
                          <a:spcPts val="0"/>
                        </a:spcBef>
                        <a:spcAft>
                          <a:spcPts val="0"/>
                        </a:spcAft>
                        <a:buNone/>
                      </a:pPr>
                      <a:endParaRPr lang="en-US" sz="950" b="0" i="0" u="none" strike="noStrike" kern="1200" baseline="0" noProof="0" dirty="0">
                        <a:latin typeface="+mn-lt"/>
                      </a:endParaRPr>
                    </a:p>
                    <a:p>
                      <a:pPr lvl="0" algn="l">
                        <a:lnSpc>
                          <a:spcPct val="100000"/>
                        </a:lnSpc>
                        <a:spcBef>
                          <a:spcPts val="0"/>
                        </a:spcBef>
                        <a:spcAft>
                          <a:spcPts val="0"/>
                        </a:spcAft>
                        <a:buNone/>
                      </a:pPr>
                      <a:r>
                        <a:rPr lang="en-US" sz="950" b="0" i="0" u="none" strike="noStrike" kern="1200" baseline="0" noProof="0" dirty="0">
                          <a:latin typeface="+mn-lt"/>
                        </a:rPr>
                        <a:t>These impact assessments will conform to various deadlines for delivery and should cover any impacts/cost/delivery timescales in relation to CDSP Systems/Services, CDSP Service Provider System/Services &amp; CDSP Customer System/Services (where appropriate). </a:t>
                      </a:r>
                    </a:p>
                    <a:p>
                      <a:pPr lvl="0" algn="l">
                        <a:lnSpc>
                          <a:spcPct val="100000"/>
                        </a:lnSpc>
                        <a:spcBef>
                          <a:spcPts val="0"/>
                        </a:spcBef>
                        <a:spcAft>
                          <a:spcPts val="0"/>
                        </a:spcAft>
                        <a:buNone/>
                      </a:pPr>
                      <a:endParaRPr lang="en-US" sz="950" b="0" i="0" u="none" strike="noStrike" kern="1200" baseline="0" noProof="0" dirty="0">
                        <a:latin typeface="+mn-lt"/>
                      </a:endParaRPr>
                    </a:p>
                    <a:p>
                      <a:pPr lvl="0" algn="l">
                        <a:lnSpc>
                          <a:spcPct val="100000"/>
                        </a:lnSpc>
                        <a:spcBef>
                          <a:spcPts val="0"/>
                        </a:spcBef>
                        <a:spcAft>
                          <a:spcPts val="0"/>
                        </a:spcAft>
                        <a:buNone/>
                      </a:pPr>
                      <a:r>
                        <a:rPr lang="en-US" sz="950" b="0" i="0" u="none" strike="noStrike" kern="1200" baseline="0" noProof="0" dirty="0">
                          <a:latin typeface="+mn-lt"/>
                        </a:rPr>
                        <a:t>It is anticipated that there will be three levels of Impact Assessments being formally requested by the Code Manager:</a:t>
                      </a:r>
                    </a:p>
                    <a:p>
                      <a:pPr marL="171450" lvl="0" indent="-171450" algn="l">
                        <a:lnSpc>
                          <a:spcPct val="100000"/>
                        </a:lnSpc>
                        <a:spcBef>
                          <a:spcPts val="0"/>
                        </a:spcBef>
                        <a:spcAft>
                          <a:spcPts val="0"/>
                        </a:spcAft>
                        <a:buFont typeface="Arial" panose="020B0604020202020204" pitchFamily="34" charset="0"/>
                        <a:buChar char="•"/>
                      </a:pPr>
                      <a:r>
                        <a:rPr lang="en-US" sz="950" b="0" i="0" u="none" strike="noStrike" kern="1200" baseline="0" noProof="0" dirty="0">
                          <a:latin typeface="+mn-lt"/>
                        </a:rPr>
                        <a:t>Standard Impact Assessment - 5WD</a:t>
                      </a:r>
                    </a:p>
                    <a:p>
                      <a:pPr marL="171450" lvl="0" indent="-171450" algn="l">
                        <a:lnSpc>
                          <a:spcPct val="100000"/>
                        </a:lnSpc>
                        <a:spcBef>
                          <a:spcPts val="0"/>
                        </a:spcBef>
                        <a:spcAft>
                          <a:spcPts val="0"/>
                        </a:spcAft>
                        <a:buFont typeface="Arial" panose="020B0604020202020204" pitchFamily="34" charset="0"/>
                        <a:buChar char="•"/>
                      </a:pPr>
                      <a:r>
                        <a:rPr lang="en-US" sz="950" b="0" i="0" u="none" strike="noStrike" kern="1200" baseline="0" noProof="0" dirty="0">
                          <a:latin typeface="+mn-lt"/>
                        </a:rPr>
                        <a:t>Preliminary Impact Assessment - 15WD</a:t>
                      </a:r>
                    </a:p>
                    <a:p>
                      <a:pPr marL="171450" lvl="0" indent="-171450" algn="l">
                        <a:lnSpc>
                          <a:spcPct val="100000"/>
                        </a:lnSpc>
                        <a:spcBef>
                          <a:spcPts val="0"/>
                        </a:spcBef>
                        <a:spcAft>
                          <a:spcPts val="0"/>
                        </a:spcAft>
                        <a:buFont typeface="Arial" panose="020B0604020202020204" pitchFamily="34" charset="0"/>
                        <a:buChar char="•"/>
                      </a:pPr>
                      <a:r>
                        <a:rPr lang="en-US" sz="950" b="0" i="0" u="none" strike="noStrike" kern="1200" baseline="0" noProof="0" dirty="0">
                          <a:latin typeface="+mn-lt"/>
                        </a:rPr>
                        <a:t>Detailed Impact Assessment - 40WD (Timeframe may differ depending on approval from the Code Manager)</a:t>
                      </a:r>
                    </a:p>
                    <a:p>
                      <a:pPr lvl="0" algn="l">
                        <a:lnSpc>
                          <a:spcPct val="100000"/>
                        </a:lnSpc>
                        <a:spcBef>
                          <a:spcPts val="0"/>
                        </a:spcBef>
                        <a:spcAft>
                          <a:spcPts val="0"/>
                        </a:spcAft>
                        <a:buNone/>
                      </a:pPr>
                      <a:endParaRPr lang="en-US" sz="950" b="0" i="0" u="none" strike="noStrike" kern="1200" baseline="0" noProof="0" dirty="0">
                        <a:latin typeface="+mn-lt"/>
                      </a:endParaRPr>
                    </a:p>
                    <a:p>
                      <a:pPr lvl="0" algn="l">
                        <a:lnSpc>
                          <a:spcPct val="100000"/>
                        </a:lnSpc>
                        <a:spcBef>
                          <a:spcPts val="0"/>
                        </a:spcBef>
                        <a:spcAft>
                          <a:spcPts val="0"/>
                        </a:spcAft>
                        <a:buNone/>
                      </a:pPr>
                      <a:r>
                        <a:rPr lang="en-US" sz="950" b="0" i="0" u="none" strike="noStrike" kern="1200" baseline="0" noProof="0" dirty="0">
                          <a:latin typeface="+mn-lt"/>
                        </a:rPr>
                        <a:t>The CDSP (and it's service providers) need to ensure that the appropriate level of detail is provided back to the REC Code Manager within the agreed timeframes to ensure adherence with the REC performance standards (PAB).</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812288312"/>
              </p:ext>
            </p:extLst>
          </p:nvPr>
        </p:nvGraphicFramePr>
        <p:xfrm>
          <a:off x="91403" y="3775317"/>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007690476"/>
              </p:ext>
            </p:extLst>
          </p:nvPr>
        </p:nvGraphicFramePr>
        <p:xfrm>
          <a:off x="91388" y="924096"/>
          <a:ext cx="3692688" cy="1718535"/>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161389">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892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XRN5365 - Request impact assessment on aligning Major Releases to the REC Release Schedule</a:t>
            </a:r>
            <a:endParaRPr lang="en-GB" dirty="0"/>
          </a:p>
        </p:txBody>
      </p:sp>
      <p:sp>
        <p:nvSpPr>
          <p:cNvPr id="3" name="Subtitle 2"/>
          <p:cNvSpPr>
            <a:spLocks noGrp="1"/>
          </p:cNvSpPr>
          <p:nvPr>
            <p:ph type="subTitle" idx="1"/>
          </p:nvPr>
        </p:nvSpPr>
        <p:spPr/>
        <p:txBody>
          <a:bodyPr/>
          <a:lstStyle/>
          <a:p>
            <a:r>
              <a:rPr lang="en-GB" dirty="0"/>
              <a:t>Initial Review Change Pack Response Summary</a:t>
            </a:r>
          </a:p>
        </p:txBody>
      </p:sp>
    </p:spTree>
    <p:extLst>
      <p:ext uri="{BB962C8B-B14F-4D97-AF65-F5344CB8AC3E}">
        <p14:creationId xmlns:p14="http://schemas.microsoft.com/office/powerpoint/2010/main" val="3199534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BBC6-A49F-40AE-A76A-2E9FE2FEFD8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5B72A495-E22A-4B1D-86BA-58EDC8F183BA}"/>
              </a:ext>
            </a:extLst>
          </p:cNvPr>
          <p:cNvSpPr>
            <a:spLocks noGrp="1"/>
          </p:cNvSpPr>
          <p:nvPr>
            <p:ph idx="1"/>
          </p:nvPr>
        </p:nvSpPr>
        <p:spPr/>
        <p:txBody>
          <a:bodyPr>
            <a:normAutofit fontScale="92500" lnSpcReduction="20000"/>
          </a:bodyPr>
          <a:lstStyle/>
          <a:p>
            <a:r>
              <a:rPr lang="en-US" dirty="0"/>
              <a:t>XRN5365 was raised to carry out an impact assessment on the proposed alignment of Major Release delivery timescales with the REC</a:t>
            </a:r>
          </a:p>
          <a:p>
            <a:r>
              <a:rPr lang="en-US" dirty="0"/>
              <a:t>Discussion have been ongoing with REC Code Managers, with the CDSP informing them the outcome of the high level impact assessment</a:t>
            </a:r>
          </a:p>
          <a:p>
            <a:r>
              <a:rPr lang="en-US" dirty="0"/>
              <a:t>As part of this we requested </a:t>
            </a:r>
            <a:r>
              <a:rPr lang="en-US" dirty="0" err="1"/>
              <a:t>ChMC</a:t>
            </a:r>
            <a:r>
              <a:rPr lang="en-US" dirty="0"/>
              <a:t> to feed us any details the proposals would have on their respective businesses</a:t>
            </a:r>
          </a:p>
          <a:p>
            <a:r>
              <a:rPr lang="en-US" dirty="0"/>
              <a:t>A Change Pack was issued out in July (</a:t>
            </a:r>
            <a:r>
              <a:rPr lang="en-GB" dirty="0">
                <a:hlinkClick r:id="rId2"/>
              </a:rPr>
              <a:t>2859.5 - MT - PO</a:t>
            </a:r>
            <a:r>
              <a:rPr lang="en-US" dirty="0"/>
              <a:t>) asking a number of questions to be fed into the REC as part of our impact assessment</a:t>
            </a:r>
            <a:endParaRPr lang="en-GB" dirty="0"/>
          </a:p>
        </p:txBody>
      </p:sp>
    </p:spTree>
    <p:extLst>
      <p:ext uri="{BB962C8B-B14F-4D97-AF65-F5344CB8AC3E}">
        <p14:creationId xmlns:p14="http://schemas.microsoft.com/office/powerpoint/2010/main" val="265131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BBC6-A49F-40AE-A76A-2E9FE2FEFD80}"/>
              </a:ext>
            </a:extLst>
          </p:cNvPr>
          <p:cNvSpPr>
            <a:spLocks noGrp="1"/>
          </p:cNvSpPr>
          <p:nvPr>
            <p:ph type="title"/>
          </p:nvPr>
        </p:nvSpPr>
        <p:spPr/>
        <p:txBody>
          <a:bodyPr/>
          <a:lstStyle/>
          <a:p>
            <a:r>
              <a:rPr lang="en-GB" dirty="0"/>
              <a:t>Questions Asked</a:t>
            </a:r>
          </a:p>
        </p:txBody>
      </p:sp>
      <p:sp>
        <p:nvSpPr>
          <p:cNvPr id="3" name="Content Placeholder 2">
            <a:extLst>
              <a:ext uri="{FF2B5EF4-FFF2-40B4-BE49-F238E27FC236}">
                <a16:creationId xmlns:a16="http://schemas.microsoft.com/office/drawing/2014/main" id="{5B72A495-E22A-4B1D-86BA-58EDC8F183BA}"/>
              </a:ext>
            </a:extLst>
          </p:cNvPr>
          <p:cNvSpPr>
            <a:spLocks noGrp="1"/>
          </p:cNvSpPr>
          <p:nvPr>
            <p:ph idx="1"/>
          </p:nvPr>
        </p:nvSpPr>
        <p:spPr/>
        <p:txBody>
          <a:bodyPr>
            <a:normAutofit fontScale="55000" lnSpcReduction="20000"/>
          </a:bodyPr>
          <a:lstStyle/>
          <a:p>
            <a:pPr marL="514350" lvl="0" indent="-514350">
              <a:buFont typeface="+mj-lt"/>
              <a:buAutoNum type="arabicPeriod"/>
            </a:pPr>
            <a:r>
              <a:rPr lang="en-GB" dirty="0"/>
              <a:t>Do DSC Customers envisage that the CDSP will coordinate and facilitate REC related changes to DSC Services?</a:t>
            </a:r>
          </a:p>
          <a:p>
            <a:pPr marL="514350" lvl="0" indent="-514350">
              <a:buFont typeface="+mj-lt"/>
              <a:buAutoNum type="arabicPeriod"/>
            </a:pPr>
            <a:r>
              <a:rPr lang="en-GB" dirty="0"/>
              <a:t>Do DSC Customers intend to retain control over the implementation dates of REC related changes that impact CDSP systems and processes?</a:t>
            </a:r>
          </a:p>
          <a:p>
            <a:pPr marL="514350" lvl="0" indent="-514350">
              <a:buFont typeface="+mj-lt"/>
              <a:buAutoNum type="arabicPeriod"/>
            </a:pPr>
            <a:r>
              <a:rPr lang="en-GB" dirty="0"/>
              <a:t>Do you feel that the proposals set out by the REC present any risks, issues or associated costs to your organisation and / or the market?	</a:t>
            </a:r>
          </a:p>
          <a:p>
            <a:pPr marL="514350" lvl="0" indent="-514350">
              <a:buFont typeface="+mj-lt"/>
              <a:buAutoNum type="arabicPeriod"/>
            </a:pPr>
            <a:r>
              <a:rPr lang="en-GB" dirty="0"/>
              <a:t>Do you feel that the proposals set out by the REC may benefit your organisation and / or the market?	</a:t>
            </a:r>
          </a:p>
          <a:p>
            <a:pPr marL="514350" lvl="0" indent="-514350">
              <a:buFont typeface="+mj-lt"/>
              <a:buAutoNum type="arabicPeriod"/>
            </a:pPr>
            <a:r>
              <a:rPr lang="en-GB" dirty="0"/>
              <a:t>Are you in favour of introducing an additional functional Major or Minor Release into the DSC Release Calendar?</a:t>
            </a:r>
          </a:p>
          <a:p>
            <a:pPr marL="514350" lvl="0" indent="-514350">
              <a:buFont typeface="+mj-lt"/>
              <a:buAutoNum type="arabicPeriod"/>
            </a:pPr>
            <a:r>
              <a:rPr lang="en-GB" dirty="0"/>
              <a:t>Do you support moving Major Release implementation dates to a weekday to align with the REC proposals?</a:t>
            </a:r>
          </a:p>
          <a:p>
            <a:pPr marL="514350" lvl="0" indent="-514350">
              <a:buFont typeface="+mj-lt"/>
              <a:buAutoNum type="arabicPeriod"/>
            </a:pPr>
            <a:r>
              <a:rPr lang="en-GB" dirty="0"/>
              <a:t>Would you have similar support or concern if the same approach is adopted for Minor Release implementations?</a:t>
            </a:r>
          </a:p>
          <a:p>
            <a:pPr marL="514350" lvl="0" indent="-514350">
              <a:buFont typeface="+mj-lt"/>
              <a:buAutoNum type="arabicPeriod"/>
            </a:pPr>
            <a:r>
              <a:rPr lang="en-GB" dirty="0"/>
              <a:t>If the proposals set out by the REC are opposed to, would it be accurate to assume that similar concerns would exist for those customers who operate gas and electricity system changes?</a:t>
            </a:r>
          </a:p>
          <a:p>
            <a:pPr marL="514350" lvl="0" indent="-514350">
              <a:buFont typeface="+mj-lt"/>
              <a:buAutoNum type="arabicPeriod"/>
            </a:pPr>
            <a:r>
              <a:rPr lang="en-GB" dirty="0"/>
              <a:t>Please feed in any other comments and considerations that you feel will aid our assessment</a:t>
            </a:r>
          </a:p>
        </p:txBody>
      </p:sp>
    </p:spTree>
    <p:extLst>
      <p:ext uri="{BB962C8B-B14F-4D97-AF65-F5344CB8AC3E}">
        <p14:creationId xmlns:p14="http://schemas.microsoft.com/office/powerpoint/2010/main" val="255665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BBC6-A49F-40AE-A76A-2E9FE2FEFD80}"/>
              </a:ext>
            </a:extLst>
          </p:cNvPr>
          <p:cNvSpPr>
            <a:spLocks noGrp="1"/>
          </p:cNvSpPr>
          <p:nvPr>
            <p:ph type="title"/>
          </p:nvPr>
        </p:nvSpPr>
        <p:spPr/>
        <p:txBody>
          <a:bodyPr/>
          <a:lstStyle/>
          <a:p>
            <a:r>
              <a:rPr lang="en-GB" dirty="0"/>
              <a:t>Response Summary</a:t>
            </a:r>
          </a:p>
        </p:txBody>
      </p:sp>
      <p:graphicFrame>
        <p:nvGraphicFramePr>
          <p:cNvPr id="4" name="Content Placeholder 3">
            <a:extLst>
              <a:ext uri="{FF2B5EF4-FFF2-40B4-BE49-F238E27FC236}">
                <a16:creationId xmlns:a16="http://schemas.microsoft.com/office/drawing/2014/main" id="{42CE0FCD-DB0A-414C-B4F4-77B7025F74F7}"/>
              </a:ext>
            </a:extLst>
          </p:cNvPr>
          <p:cNvGraphicFramePr>
            <a:graphicFrameLocks noGrp="1" noChangeAspect="1"/>
          </p:cNvGraphicFramePr>
          <p:nvPr>
            <p:ph idx="1"/>
            <p:extLst/>
          </p:nvPr>
        </p:nvGraphicFramePr>
        <p:xfrm>
          <a:off x="8028384" y="267494"/>
          <a:ext cx="914400" cy="806450"/>
        </p:xfrm>
        <a:graphic>
          <a:graphicData uri="http://schemas.openxmlformats.org/presentationml/2006/ole">
            <mc:AlternateContent xmlns:mc="http://schemas.openxmlformats.org/markup-compatibility/2006">
              <mc:Choice xmlns:v="urn:schemas-microsoft-com:vml" Requires="v">
                <p:oleObj spid="_x0000_s3074" name="Worksheet" showAsIcon="1" r:id="rId3" imgW="914400" imgH="806400" progId="Excel.Sheet.12">
                  <p:embed/>
                </p:oleObj>
              </mc:Choice>
              <mc:Fallback>
                <p:oleObj name="Worksheet" showAsIcon="1" r:id="rId3" imgW="914400" imgH="806400" progId="Excel.Sheet.12">
                  <p:embed/>
                  <p:pic>
                    <p:nvPicPr>
                      <p:cNvPr id="4" name="Content Placeholder 3">
                        <a:extLst>
                          <a:ext uri="{FF2B5EF4-FFF2-40B4-BE49-F238E27FC236}">
                            <a16:creationId xmlns:a16="http://schemas.microsoft.com/office/drawing/2014/main" id="{42CE0FCD-DB0A-414C-B4F4-77B7025F74F7}"/>
                          </a:ext>
                        </a:extLst>
                      </p:cNvPr>
                      <p:cNvPicPr/>
                      <p:nvPr/>
                    </p:nvPicPr>
                    <p:blipFill>
                      <a:blip r:embed="rId4"/>
                      <a:stretch>
                        <a:fillRect/>
                      </a:stretch>
                    </p:blipFill>
                    <p:spPr>
                      <a:xfrm>
                        <a:off x="8028384" y="267494"/>
                        <a:ext cx="914400" cy="806450"/>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5E86C47E-AC38-4941-9F24-96162CB9516B}"/>
              </a:ext>
            </a:extLst>
          </p:cNvPr>
          <p:cNvSpPr txBox="1">
            <a:spLocks/>
          </p:cNvSpPr>
          <p:nvPr/>
        </p:nvSpPr>
        <p:spPr>
          <a:xfrm>
            <a:off x="457200" y="1059582"/>
            <a:ext cx="82296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3070DE64-BBDD-4559-9CBD-8C1A95A95925}"/>
              </a:ext>
            </a:extLst>
          </p:cNvPr>
          <p:cNvSpPr txBox="1">
            <a:spLocks/>
          </p:cNvSpPr>
          <p:nvPr/>
        </p:nvSpPr>
        <p:spPr>
          <a:xfrm>
            <a:off x="457200" y="1059582"/>
            <a:ext cx="8229600" cy="36724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CDSP to continue to coordinate REC related change to DSC systems/services (as per UNC Code changes)</a:t>
            </a:r>
          </a:p>
          <a:p>
            <a:r>
              <a:rPr lang="en-GB" dirty="0"/>
              <a:t>No additional risks or issues are foreseen within your respective organisations from the proposals</a:t>
            </a:r>
          </a:p>
          <a:p>
            <a:r>
              <a:rPr lang="en-GB" dirty="0"/>
              <a:t>Visibility of potential increase in DSC costs are currently unknown (fed into Business Planning activities)</a:t>
            </a:r>
          </a:p>
          <a:p>
            <a:r>
              <a:rPr lang="en-GB" dirty="0"/>
              <a:t>Overall support for the proposed alignment of implementation dates to the REC</a:t>
            </a:r>
          </a:p>
          <a:p>
            <a:r>
              <a:rPr lang="en-GB" dirty="0"/>
              <a:t>Overall support for the proposed additional Major Release in February</a:t>
            </a:r>
          </a:p>
        </p:txBody>
      </p:sp>
    </p:spTree>
    <p:extLst>
      <p:ext uri="{BB962C8B-B14F-4D97-AF65-F5344CB8AC3E}">
        <p14:creationId xmlns:p14="http://schemas.microsoft.com/office/powerpoint/2010/main" val="172080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BBC6-A49F-40AE-A76A-2E9FE2FEFD80}"/>
              </a:ext>
            </a:extLst>
          </p:cNvPr>
          <p:cNvSpPr>
            <a:spLocks noGrp="1"/>
          </p:cNvSpPr>
          <p:nvPr>
            <p:ph type="title"/>
          </p:nvPr>
        </p:nvSpPr>
        <p:spPr/>
        <p:txBody>
          <a:bodyPr/>
          <a:lstStyle/>
          <a:p>
            <a:r>
              <a:rPr lang="en-GB" dirty="0"/>
              <a:t>Next Steps</a:t>
            </a:r>
          </a:p>
        </p:txBody>
      </p:sp>
      <p:sp>
        <p:nvSpPr>
          <p:cNvPr id="5" name="Content Placeholder 2">
            <a:extLst>
              <a:ext uri="{FF2B5EF4-FFF2-40B4-BE49-F238E27FC236}">
                <a16:creationId xmlns:a16="http://schemas.microsoft.com/office/drawing/2014/main" id="{5E86C47E-AC38-4941-9F24-96162CB9516B}"/>
              </a:ext>
            </a:extLst>
          </p:cNvPr>
          <p:cNvSpPr txBox="1">
            <a:spLocks/>
          </p:cNvSpPr>
          <p:nvPr/>
        </p:nvSpPr>
        <p:spPr>
          <a:xfrm>
            <a:off x="457200" y="1059582"/>
            <a:ext cx="82296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7" name="Content Placeholder 2">
            <a:extLst>
              <a:ext uri="{FF2B5EF4-FFF2-40B4-BE49-F238E27FC236}">
                <a16:creationId xmlns:a16="http://schemas.microsoft.com/office/drawing/2014/main" id="{3070DE64-BBDD-4559-9CBD-8C1A95A95925}"/>
              </a:ext>
            </a:extLst>
          </p:cNvPr>
          <p:cNvSpPr txBox="1">
            <a:spLocks/>
          </p:cNvSpPr>
          <p:nvPr/>
        </p:nvSpPr>
        <p:spPr>
          <a:xfrm>
            <a:off x="457200" y="1059582"/>
            <a:ext cx="8229600" cy="36724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CDSP have passed the rep responses to the REC</a:t>
            </a:r>
          </a:p>
          <a:p>
            <a:r>
              <a:rPr lang="en-GB" dirty="0"/>
              <a:t>CDSP to continue to work with the REC Code Manager to understand the Change Management process and horizon of change</a:t>
            </a:r>
          </a:p>
          <a:p>
            <a:r>
              <a:rPr lang="en-GB" dirty="0"/>
              <a:t>Following final confirmation from the REC on the Implementation Approach, a more detailed IA to be carried out and required action to be undertaken</a:t>
            </a:r>
          </a:p>
          <a:p>
            <a:r>
              <a:rPr lang="en-GB" dirty="0"/>
              <a:t>Continued </a:t>
            </a:r>
            <a:r>
              <a:rPr lang="en-GB" dirty="0" err="1"/>
              <a:t>ChMC</a:t>
            </a:r>
            <a:r>
              <a:rPr lang="en-GB" dirty="0"/>
              <a:t> engagement on impacts to the change processes</a:t>
            </a:r>
          </a:p>
        </p:txBody>
      </p:sp>
    </p:spTree>
    <p:extLst>
      <p:ext uri="{BB962C8B-B14F-4D97-AF65-F5344CB8AC3E}">
        <p14:creationId xmlns:p14="http://schemas.microsoft.com/office/powerpoint/2010/main" val="124746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r>
              <a:rPr lang="en-US" dirty="0"/>
              <a:t>XRN4931 – Submission of a Space in Mandatory Data on Multiple SPA Files </a:t>
            </a:r>
          </a:p>
          <a:p>
            <a:pPr marL="0" indent="0">
              <a:buNone/>
            </a:pPr>
            <a:endParaRPr lang="en-US" dirty="0"/>
          </a:p>
          <a:p>
            <a:r>
              <a:rPr lang="en-US" dirty="0"/>
              <a:t>XRN5318 and 5319 – MPID Reassignment of Supplier Short Code and other Party Types</a:t>
            </a:r>
            <a:endParaRPr lang="en-GB" dirty="0"/>
          </a:p>
        </p:txBody>
      </p:sp>
    </p:spTree>
    <p:extLst>
      <p:ext uri="{BB962C8B-B14F-4D97-AF65-F5344CB8AC3E}">
        <p14:creationId xmlns:p14="http://schemas.microsoft.com/office/powerpoint/2010/main" val="1704502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5588"/>
            <a:ext cx="9028601" cy="327049"/>
          </a:xfrm>
        </p:spPr>
        <p:txBody>
          <a:bodyPr>
            <a:noAutofit/>
          </a:bodyPr>
          <a:lstStyle/>
          <a:p>
            <a:r>
              <a:rPr lang="en-US" sz="1800" dirty="0"/>
              <a:t>XRN4931 – Submission of a Space in Mandatory Data on Multiple SPA Files </a:t>
            </a:r>
          </a:p>
        </p:txBody>
      </p:sp>
      <p:graphicFrame>
        <p:nvGraphicFramePr>
          <p:cNvPr id="3" name="Table 2"/>
          <p:cNvGraphicFramePr>
            <a:graphicFrameLocks noGrp="1"/>
          </p:cNvGraphicFramePr>
          <p:nvPr>
            <p:extLst>
              <p:ext uri="{D42A27DB-BD31-4B8C-83A1-F6EECF244321}">
                <p14:modId xmlns:p14="http://schemas.microsoft.com/office/powerpoint/2010/main" val="265102380"/>
              </p:ext>
            </p:extLst>
          </p:nvPr>
        </p:nvGraphicFramePr>
        <p:xfrm>
          <a:off x="115399" y="539726"/>
          <a:ext cx="8883821" cy="4405043"/>
        </p:xfrm>
        <a:graphic>
          <a:graphicData uri="http://schemas.openxmlformats.org/drawingml/2006/table">
            <a:tbl>
              <a:tblPr firstRow="1" firstCol="1" bandRow="1">
                <a:tableStyleId>{5940675A-B579-460E-94D1-54222C63F5DA}</a:tableStyleId>
              </a:tblPr>
              <a:tblGrid>
                <a:gridCol w="1108809">
                  <a:extLst>
                    <a:ext uri="{9D8B030D-6E8A-4147-A177-3AD203B41FA5}">
                      <a16:colId xmlns:a16="http://schemas.microsoft.com/office/drawing/2014/main" val="20001"/>
                    </a:ext>
                  </a:extLst>
                </a:gridCol>
                <a:gridCol w="761054">
                  <a:extLst>
                    <a:ext uri="{9D8B030D-6E8A-4147-A177-3AD203B41FA5}">
                      <a16:colId xmlns:a16="http://schemas.microsoft.com/office/drawing/2014/main" val="3321704233"/>
                    </a:ext>
                  </a:extLst>
                </a:gridCol>
                <a:gridCol w="749523">
                  <a:extLst>
                    <a:ext uri="{9D8B030D-6E8A-4147-A177-3AD203B41FA5}">
                      <a16:colId xmlns:a16="http://schemas.microsoft.com/office/drawing/2014/main" val="20002"/>
                    </a:ext>
                  </a:extLst>
                </a:gridCol>
                <a:gridCol w="662736">
                  <a:extLst>
                    <a:ext uri="{9D8B030D-6E8A-4147-A177-3AD203B41FA5}">
                      <a16:colId xmlns:a16="http://schemas.microsoft.com/office/drawing/2014/main" val="20003"/>
                    </a:ext>
                  </a:extLst>
                </a:gridCol>
                <a:gridCol w="504942">
                  <a:extLst>
                    <a:ext uri="{9D8B030D-6E8A-4147-A177-3AD203B41FA5}">
                      <a16:colId xmlns:a16="http://schemas.microsoft.com/office/drawing/2014/main" val="20004"/>
                    </a:ext>
                  </a:extLst>
                </a:gridCol>
                <a:gridCol w="623288">
                  <a:extLst>
                    <a:ext uri="{9D8B030D-6E8A-4147-A177-3AD203B41FA5}">
                      <a16:colId xmlns:a16="http://schemas.microsoft.com/office/drawing/2014/main" val="20005"/>
                    </a:ext>
                  </a:extLst>
                </a:gridCol>
                <a:gridCol w="4473469">
                  <a:extLst>
                    <a:ext uri="{9D8B030D-6E8A-4147-A177-3AD203B41FA5}">
                      <a16:colId xmlns:a16="http://schemas.microsoft.com/office/drawing/2014/main" val="20010"/>
                    </a:ext>
                  </a:extLst>
                </a:gridCol>
              </a:tblGrid>
              <a:tr h="451586">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688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mn-lt"/>
                          <a:ea typeface="+mn-ea"/>
                          <a:cs typeface="+mn-cs"/>
                        </a:rPr>
                        <a:t>Organisation</a:t>
                      </a:r>
                      <a:r>
                        <a:rPr lang="en-GB" sz="800" baseline="0" dirty="0">
                          <a:effectLst/>
                          <a:latin typeface="+mn-lt"/>
                          <a:ea typeface="+mn-ea"/>
                          <a:cs typeface="+mn-cs"/>
                        </a:rPr>
                        <a:t> </a:t>
                      </a:r>
                      <a:endParaRPr lang="en-GB" sz="8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8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800" dirty="0">
                          <a:effectLst/>
                        </a:rPr>
                        <a:t>Defer</a:t>
                      </a:r>
                    </a:p>
                    <a:p>
                      <a:pPr>
                        <a:lnSpc>
                          <a:spcPct val="115000"/>
                        </a:lnSpc>
                        <a:spcAft>
                          <a:spcPts val="0"/>
                        </a:spcAft>
                      </a:pPr>
                      <a:r>
                        <a:rPr lang="en-GB" sz="8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800" dirty="0">
                          <a:effectLst/>
                        </a:rPr>
                        <a:t>Reject</a:t>
                      </a:r>
                      <a:endParaRPr lang="en-GB" sz="8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145175">
                <a:tc rowSpan="3">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r>
                        <a:rPr lang="en-GB" sz="1000" b="0" kern="1200" dirty="0">
                          <a:solidFill>
                            <a:schemeClr val="tx1"/>
                          </a:solidFill>
                          <a:effectLst/>
                          <a:latin typeface="+mn-lt"/>
                          <a:ea typeface="+mn-ea"/>
                          <a:cs typeface="+mn-cs"/>
                        </a:rPr>
                        <a:t>Minor Release</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1000" b="0" kern="1200" dirty="0">
                          <a:solidFill>
                            <a:schemeClr val="tx1"/>
                          </a:solidFill>
                          <a:effectLst/>
                          <a:latin typeface="+mn-lt"/>
                          <a:ea typeface="+mn-ea"/>
                          <a:cs typeface="+mn-cs"/>
                          <a:hlinkClick r:id="rId2"/>
                        </a:rPr>
                        <a:t>2859.1 - MT - PO</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Shipper</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a:t>
                      </a:r>
                      <a:r>
                        <a:rPr lang="en-US" sz="1000" dirty="0"/>
                        <a:t> 100% </a:t>
                      </a:r>
                      <a:r>
                        <a:rPr lang="en-GB" sz="1000" b="0" kern="1200" dirty="0">
                          <a:solidFill>
                            <a:schemeClr val="tx1"/>
                          </a:solidFill>
                          <a:effectLst/>
                          <a:latin typeface="+mn-lt"/>
                          <a:ea typeface="+mn-ea"/>
                          <a:cs typeface="+mn-cs"/>
                        </a:rPr>
                        <a:t>Shipper</a:t>
                      </a: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1: Manage Supply Point Registration</a:t>
                      </a:r>
                      <a:endParaRPr lang="en-GB" sz="1000" b="0" kern="1200" dirty="0">
                        <a:solidFill>
                          <a:schemeClr val="tx1"/>
                        </a:solidFill>
                        <a:effectLst/>
                        <a:latin typeface="+mn-lt"/>
                        <a:ea typeface="+mn-ea"/>
                        <a:cs typeface="+mn-cs"/>
                      </a:endParaRPr>
                    </a:p>
                  </a:txBody>
                  <a:tcPr marL="59044" marR="59044" marT="0" marB="0"/>
                </a:tc>
                <a:tc rowSpan="3">
                  <a:txBody>
                    <a:bodyPr/>
                    <a:lstStyle/>
                    <a:p>
                      <a:pPr algn="l">
                        <a:lnSpc>
                          <a:spcPct val="115000"/>
                        </a:lnSpc>
                        <a:spcAft>
                          <a:spcPts val="0"/>
                        </a:spcAft>
                      </a:pPr>
                      <a:r>
                        <a:rPr lang="en-GB" sz="1000" dirty="0">
                          <a:solidFill>
                            <a:schemeClr val="tx1"/>
                          </a:solidFill>
                          <a:effectLst/>
                          <a:latin typeface="+mn-lt"/>
                          <a:ea typeface="Calibri"/>
                          <a:cs typeface="Times New Roman"/>
                        </a:rPr>
                        <a:t>Option 3</a:t>
                      </a:r>
                    </a:p>
                    <a:p>
                      <a:pPr algn="l">
                        <a:lnSpc>
                          <a:spcPct val="115000"/>
                        </a:lnSpc>
                        <a:spcAft>
                          <a:spcPts val="0"/>
                        </a:spcAft>
                      </a:pPr>
                      <a:endParaRPr lang="en-GB" sz="1000" dirty="0">
                        <a:solidFill>
                          <a:schemeClr val="tx1"/>
                        </a:solidFill>
                        <a:effectLst/>
                        <a:latin typeface="+mn-lt"/>
                        <a:ea typeface="Calibri"/>
                        <a:cs typeface="Times New Roman"/>
                      </a:endParaRPr>
                    </a:p>
                    <a:p>
                      <a:pPr algn="l">
                        <a:lnSpc>
                          <a:spcPct val="115000"/>
                        </a:lnSpc>
                        <a:spcAft>
                          <a:spcPts val="0"/>
                        </a:spcAft>
                      </a:pPr>
                      <a:r>
                        <a:rPr lang="en-GB" sz="1000" dirty="0">
                          <a:solidFill>
                            <a:schemeClr val="tx1"/>
                          </a:solidFill>
                          <a:effectLst/>
                          <a:latin typeface="+mn-lt"/>
                          <a:ea typeface="Calibri"/>
                          <a:cs typeface="Times New Roman"/>
                        </a:rPr>
                        <a:t>Withdraw the change</a:t>
                      </a:r>
                    </a:p>
                  </a:txBody>
                  <a:tcPr marL="59044" marR="59044" marT="0" marB="0" anchor="ctr"/>
                </a:tc>
                <a:tc>
                  <a:txBody>
                    <a:bodyPr/>
                    <a:lstStyle/>
                    <a:p>
                      <a:pPr algn="ctr" fontAlgn="ctr"/>
                      <a:r>
                        <a:rPr lang="en-GB" sz="10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Arial"/>
                          <a:ea typeface="Calibri"/>
                          <a:cs typeface="Arial"/>
                        </a:rPr>
                        <a:t>X</a:t>
                      </a:r>
                    </a:p>
                    <a:p>
                      <a:pPr algn="ctr">
                        <a:lnSpc>
                          <a:spcPct val="115000"/>
                        </a:lnSpc>
                        <a:spcAft>
                          <a:spcPts val="0"/>
                        </a:spcAft>
                      </a:pPr>
                      <a:r>
                        <a:rPr lang="en-GB" sz="1000" kern="1200" dirty="0">
                          <a:solidFill>
                            <a:schemeClr val="tx1"/>
                          </a:solidFill>
                          <a:effectLst/>
                          <a:latin typeface="Arial"/>
                          <a:ea typeface="Calibri"/>
                          <a:cs typeface="Arial"/>
                        </a:rPr>
                        <a:t>Option 3</a:t>
                      </a: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Option 3 - withdraw the change as the issue seems to have been mostly resolved without requiring a technical change solution.</a:t>
                      </a:r>
                    </a:p>
                  </a:txBody>
                  <a:tcPr marL="6350" marR="6350" marT="6350" marB="0" anchor="ctr"/>
                </a:tc>
                <a:extLst>
                  <a:ext uri="{0D108BD9-81ED-4DB2-BD59-A6C34878D82A}">
                    <a16:rowId xmlns:a16="http://schemas.microsoft.com/office/drawing/2014/main" val="10002"/>
                  </a:ext>
                </a:extLst>
              </a:tr>
              <a:tr h="1145175">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p>
                      <a:pPr algn="ctr">
                        <a:lnSpc>
                          <a:spcPct val="115000"/>
                        </a:lnSpc>
                        <a:spcAft>
                          <a:spcPts val="0"/>
                        </a:spcAft>
                      </a:pPr>
                      <a:r>
                        <a:rPr lang="en-GB" sz="1000" kern="1200" dirty="0">
                          <a:solidFill>
                            <a:schemeClr val="tx1"/>
                          </a:solidFill>
                          <a:effectLst/>
                          <a:latin typeface="+mn-lt"/>
                          <a:ea typeface="Calibri"/>
                          <a:cs typeface="Arial"/>
                        </a:rPr>
                        <a:t>Option 3</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We support the option to withdraw this change if Xoserve believe this can now be managed without the need for change</a:t>
                      </a:r>
                    </a:p>
                  </a:txBody>
                  <a:tcPr marL="6350" marR="6350" marT="6350" marB="0" anchor="ctr"/>
                </a:tc>
                <a:extLst>
                  <a:ext uri="{0D108BD9-81ED-4DB2-BD59-A6C34878D82A}">
                    <a16:rowId xmlns:a16="http://schemas.microsoft.com/office/drawing/2014/main" val="2821646503"/>
                  </a:ext>
                </a:extLst>
              </a:tr>
              <a:tr h="1145175">
                <a:tc vMerge="1">
                  <a:txBody>
                    <a:bodyPr/>
                    <a:lstStyle/>
                    <a:p>
                      <a:endParaRPr lang="en-GB"/>
                    </a:p>
                  </a:txBody>
                  <a:tcPr/>
                </a:tc>
                <a:tc vMerge="1">
                  <a:txBody>
                    <a:bodyPr/>
                    <a:lstStyle/>
                    <a:p>
                      <a:endParaRPr lang="en-GB"/>
                    </a:p>
                  </a:txBody>
                  <a:tcPr/>
                </a:tc>
                <a:tc>
                  <a:txBody>
                    <a:bodyPr/>
                    <a:lstStyle/>
                    <a:p>
                      <a:pPr algn="ctr" fontAlgn="ctr"/>
                      <a:r>
                        <a:rPr lang="en-GB" sz="1000" b="0" i="0" u="none" strike="noStrike" dirty="0">
                          <a:solidFill>
                            <a:schemeClr val="tx1"/>
                          </a:solidFill>
                          <a:effectLst/>
                          <a:latin typeface="Arial" panose="020B0604020202020204" pitchFamily="34" charset="0"/>
                        </a:rPr>
                        <a:t>Scottish Power</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Calibri"/>
                          <a:cs typeface="Arial"/>
                        </a:rPr>
                        <a:t>X</a:t>
                      </a:r>
                    </a:p>
                    <a:p>
                      <a:pPr algn="ctr">
                        <a:lnSpc>
                          <a:spcPct val="115000"/>
                        </a:lnSpc>
                        <a:spcAft>
                          <a:spcPts val="0"/>
                        </a:spcAft>
                      </a:pPr>
                      <a:r>
                        <a:rPr lang="en-GB" sz="1000" kern="1200" dirty="0">
                          <a:solidFill>
                            <a:schemeClr val="tx1"/>
                          </a:solidFill>
                          <a:effectLst/>
                          <a:latin typeface="+mn-lt"/>
                          <a:ea typeface="Calibri"/>
                          <a:cs typeface="Arial"/>
                        </a:rPr>
                        <a:t>Option 3</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r>
                        <a:rPr lang="en-US" sz="1000" b="0" i="0" u="none" strike="noStrike">
                          <a:solidFill>
                            <a:schemeClr val="tx1"/>
                          </a:solidFill>
                          <a:effectLst/>
                          <a:latin typeface="Arial" panose="020B0604020202020204" pitchFamily="34" charset="0"/>
                        </a:rPr>
                        <a:t>We </a:t>
                      </a:r>
                      <a:r>
                        <a:rPr lang="en-US" sz="1000" b="0" i="0" u="none" strike="noStrike" dirty="0">
                          <a:solidFill>
                            <a:schemeClr val="tx1"/>
                          </a:solidFill>
                          <a:effectLst/>
                          <a:latin typeface="Arial" panose="020B0604020202020204" pitchFamily="34" charset="0"/>
                        </a:rPr>
                        <a:t>support Option 3 - Withdraw the Change Proposal - however, if volumes were to increase in the future to look at possibly again.</a:t>
                      </a:r>
                    </a:p>
                  </a:txBody>
                  <a:tcPr marL="6350" marR="6350" marT="6350" marB="0" anchor="ctr"/>
                </a:tc>
                <a:extLst>
                  <a:ext uri="{0D108BD9-81ED-4DB2-BD59-A6C34878D82A}">
                    <a16:rowId xmlns:a16="http://schemas.microsoft.com/office/drawing/2014/main" val="292312331"/>
                  </a:ext>
                </a:extLst>
              </a:tr>
            </a:tbl>
          </a:graphicData>
        </a:graphic>
      </p:graphicFrame>
    </p:spTree>
    <p:extLst>
      <p:ext uri="{BB962C8B-B14F-4D97-AF65-F5344CB8AC3E}">
        <p14:creationId xmlns:p14="http://schemas.microsoft.com/office/powerpoint/2010/main" val="402203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DSC Change Budget 21/22 YTD</a:t>
            </a:r>
            <a:br>
              <a:rPr lang="en-GB" sz="3600" dirty="0">
                <a:latin typeface="Arial"/>
                <a:cs typeface="Arial"/>
              </a:rPr>
            </a:br>
            <a:br>
              <a:rPr lang="en-GB" sz="3600" dirty="0">
                <a:latin typeface="Arial"/>
                <a:cs typeface="Arial"/>
              </a:rPr>
            </a:br>
            <a:r>
              <a:rPr lang="en-GB" sz="3600" u="sng" dirty="0">
                <a:solidFill>
                  <a:schemeClr val="tx2">
                    <a:lumMod val="60000"/>
                    <a:lumOff val="40000"/>
                  </a:schemeClr>
                </a:solidFill>
              </a:rPr>
              <a:t>For discussion</a:t>
            </a:r>
            <a:endParaRPr lang="en-GB" sz="3600" dirty="0">
              <a:latin typeface="Arial"/>
              <a:cs typeface="Arial"/>
            </a:endParaRPr>
          </a:p>
        </p:txBody>
      </p:sp>
    </p:spTree>
    <p:extLst>
      <p:ext uri="{BB962C8B-B14F-4D97-AF65-F5344CB8AC3E}">
        <p14:creationId xmlns:p14="http://schemas.microsoft.com/office/powerpoint/2010/main" val="317605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0" dirty="0">
                <a:effectLst/>
                <a:latin typeface="Segoe UI" panose="020B0502040204020203" pitchFamily="34" charset="0"/>
              </a:rPr>
              <a:t>Post solution review - for approval </a:t>
            </a:r>
            <a:br>
              <a:rPr lang="en-US" i="0" dirty="0">
                <a:effectLst/>
                <a:latin typeface="Segoe UI" panose="020B0502040204020203" pitchFamily="34" charset="0"/>
              </a:rPr>
            </a:br>
            <a:br>
              <a:rPr lang="en-US" dirty="0"/>
            </a:br>
            <a:r>
              <a:rPr lang="en-US" dirty="0"/>
              <a:t>XRN5318 and 5319 – MPID Reassignment of Supplier Short Code and other Party Types</a:t>
            </a:r>
          </a:p>
        </p:txBody>
      </p:sp>
    </p:spTree>
    <p:extLst>
      <p:ext uri="{BB962C8B-B14F-4D97-AF65-F5344CB8AC3E}">
        <p14:creationId xmlns:p14="http://schemas.microsoft.com/office/powerpoint/2010/main" val="365374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Change Summary and Output Review</a:t>
            </a:r>
          </a:p>
        </p:txBody>
      </p:sp>
      <p:sp>
        <p:nvSpPr>
          <p:cNvPr id="3" name="Content Placeholder 2"/>
          <p:cNvSpPr>
            <a:spLocks noGrp="1"/>
          </p:cNvSpPr>
          <p:nvPr>
            <p:ph idx="1"/>
          </p:nvPr>
        </p:nvSpPr>
        <p:spPr>
          <a:xfrm>
            <a:off x="457200" y="987574"/>
            <a:ext cx="8229600" cy="3888432"/>
          </a:xfrm>
        </p:spPr>
        <p:txBody>
          <a:bodyPr>
            <a:normAutofit fontScale="77500" lnSpcReduction="20000"/>
          </a:bodyPr>
          <a:lstStyle/>
          <a:p>
            <a:r>
              <a:rPr lang="en-GB" sz="1800" dirty="0"/>
              <a:t>Changes XRN5318 and XRN5319 requested that a feasibility analysis be completed to assess the size, complexity, cost and delivery timescale of Market Participant ID (MPID)</a:t>
            </a:r>
          </a:p>
          <a:p>
            <a:endParaRPr lang="en-GB" sz="1800" dirty="0"/>
          </a:p>
          <a:p>
            <a:r>
              <a:rPr lang="en-GB" sz="1800" dirty="0"/>
              <a:t>The findings of this analysis, which have been shared with the proposer, are as follows:</a:t>
            </a:r>
          </a:p>
          <a:p>
            <a:pPr lvl="1"/>
            <a:r>
              <a:rPr lang="en-GB" sz="1600" dirty="0"/>
              <a:t>The changes would be of a high complexity and extra large in size requiring a major release slot to be delivered</a:t>
            </a:r>
          </a:p>
          <a:p>
            <a:pPr lvl="1"/>
            <a:r>
              <a:rPr lang="en-GB" sz="1600" dirty="0"/>
              <a:t>The costs identified in the feasibility assessment were circa £1million to £1.75million</a:t>
            </a:r>
          </a:p>
          <a:p>
            <a:pPr lvl="1"/>
            <a:r>
              <a:rPr lang="en-GB" sz="1600" dirty="0"/>
              <a:t>This assessment identified significant impacts to UK Link, notably SPA, Invoicing and reporting  </a:t>
            </a:r>
          </a:p>
          <a:p>
            <a:pPr marL="0" indent="0">
              <a:buNone/>
            </a:pPr>
            <a:endParaRPr lang="en-GB" sz="1800" dirty="0"/>
          </a:p>
          <a:p>
            <a:r>
              <a:rPr lang="en-US" sz="1800" dirty="0"/>
              <a:t>The proposer confirmed that this analysis met the requirements of the change and that they should be presented to DSG and ChMC to confirm completion</a:t>
            </a:r>
          </a:p>
          <a:p>
            <a:endParaRPr lang="en-US" sz="1800" dirty="0"/>
          </a:p>
          <a:p>
            <a:r>
              <a:rPr lang="en-US" sz="1800" dirty="0"/>
              <a:t>The findings were presented to DSG members on 26</a:t>
            </a:r>
            <a:r>
              <a:rPr lang="en-US" sz="1800" baseline="30000" dirty="0"/>
              <a:t>th</a:t>
            </a:r>
            <a:r>
              <a:rPr lang="en-US" sz="1800" dirty="0"/>
              <a:t> July 2021 and members were in support of the recommendation to close the changes as complete</a:t>
            </a:r>
          </a:p>
          <a:p>
            <a:pPr lvl="1"/>
            <a:r>
              <a:rPr lang="en-US" sz="1600" dirty="0"/>
              <a:t>It was noted that, should functional changes be required in the future, new Change Proposals should be raised in order to progress</a:t>
            </a:r>
          </a:p>
          <a:p>
            <a:endParaRPr lang="en-US" sz="1600" dirty="0"/>
          </a:p>
          <a:p>
            <a:r>
              <a:rPr lang="en-US" sz="1800" dirty="0"/>
              <a:t>Xoserve recommendation is that the Changes Proposals are marked as complete – on the basis that requested analysis has been completed and shared with customers and the Proposer </a:t>
            </a:r>
          </a:p>
          <a:p>
            <a:pPr lvl="1"/>
            <a:r>
              <a:rPr lang="en-US" sz="1600" dirty="0"/>
              <a:t>Change Proposer and DSG members have provided their support on our recommendation</a:t>
            </a:r>
          </a:p>
          <a:p>
            <a:endParaRPr lang="en-US" sz="1600" dirty="0"/>
          </a:p>
        </p:txBody>
      </p:sp>
    </p:spTree>
    <p:extLst>
      <p:ext uri="{BB962C8B-B14F-4D97-AF65-F5344CB8AC3E}">
        <p14:creationId xmlns:p14="http://schemas.microsoft.com/office/powerpoint/2010/main" val="324039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a:bodyPr>
          <a:lstStyle/>
          <a:p>
            <a:r>
              <a:rPr lang="en-US" sz="1600" dirty="0"/>
              <a:t>EQR for XRN5379 Class 1 Read Service Procurement Exercise</a:t>
            </a:r>
            <a:r>
              <a:rPr lang="en-US" sz="1800" dirty="0"/>
              <a:t> (Modification 0710)</a:t>
            </a:r>
          </a:p>
          <a:p>
            <a:pPr lvl="1"/>
            <a:r>
              <a:rPr lang="en-US" sz="1400" dirty="0"/>
              <a:t>Voting - Shippers</a:t>
            </a:r>
          </a:p>
          <a:p>
            <a:pPr marL="57150" indent="0">
              <a:buNone/>
            </a:pPr>
            <a:endParaRPr lang="en-US" sz="1600" dirty="0"/>
          </a:p>
          <a:p>
            <a:pPr indent="-285750"/>
            <a:r>
              <a:rPr lang="en-US" sz="1600" dirty="0"/>
              <a:t>EQR for XRN5231 FWACV (Flow Weighted Average Calorific Value)</a:t>
            </a:r>
          </a:p>
          <a:p>
            <a:pPr lvl="1"/>
            <a:r>
              <a:rPr lang="en-US" sz="1400" dirty="0"/>
              <a:t>Voting - DNO</a:t>
            </a:r>
          </a:p>
          <a:p>
            <a:pPr marL="57150" indent="0">
              <a:buNone/>
            </a:pPr>
            <a:endParaRPr lang="en-US" sz="1600" dirty="0"/>
          </a:p>
          <a:p>
            <a:pPr indent="-285750"/>
            <a:r>
              <a:rPr lang="en-US" sz="1800" dirty="0"/>
              <a:t>BER for XRN5321 PAC Ring-Fenced DSC Change Budget 21/22</a:t>
            </a:r>
          </a:p>
          <a:p>
            <a:pPr lvl="1"/>
            <a:r>
              <a:rPr lang="en-US" sz="1400" dirty="0"/>
              <a:t>Voting – Shippers, DNO, IGT</a:t>
            </a:r>
          </a:p>
          <a:p>
            <a:pPr marL="457200" lvl="1" indent="0">
              <a:buNone/>
            </a:pPr>
            <a:endParaRPr lang="en-US" sz="1400" dirty="0"/>
          </a:p>
          <a:p>
            <a:pPr marL="457200" lvl="1" indent="0">
              <a:buNone/>
            </a:pPr>
            <a:endParaRPr lang="en-US" sz="1400" dirty="0"/>
          </a:p>
        </p:txBody>
      </p:sp>
      <p:graphicFrame>
        <p:nvGraphicFramePr>
          <p:cNvPr id="6" name="Object 5">
            <a:extLst>
              <a:ext uri="{FF2B5EF4-FFF2-40B4-BE49-F238E27FC236}">
                <a16:creationId xmlns:a16="http://schemas.microsoft.com/office/drawing/2014/main" id="{1822A61C-847F-4185-A11C-191B0B53DF62}"/>
              </a:ext>
            </a:extLst>
          </p:cNvPr>
          <p:cNvGraphicFramePr>
            <a:graphicFrameLocks noChangeAspect="1"/>
          </p:cNvGraphicFramePr>
          <p:nvPr>
            <p:extLst>
              <p:ext uri="{D42A27DB-BD31-4B8C-83A1-F6EECF244321}">
                <p14:modId xmlns:p14="http://schemas.microsoft.com/office/powerpoint/2010/main" val="1305735213"/>
              </p:ext>
            </p:extLst>
          </p:nvPr>
        </p:nvGraphicFramePr>
        <p:xfrm>
          <a:off x="8005234" y="3399288"/>
          <a:ext cx="914400" cy="792163"/>
        </p:xfrm>
        <a:graphic>
          <a:graphicData uri="http://schemas.openxmlformats.org/presentationml/2006/ole">
            <mc:AlternateContent xmlns:mc="http://schemas.openxmlformats.org/markup-compatibility/2006">
              <mc:Choice xmlns:v="urn:schemas-microsoft-com:vml" Requires="v">
                <p:oleObj spid="_x0000_s4098" name="Document" showAsIcon="1" r:id="rId4" imgW="914400" imgH="792360" progId="Word.Document.12">
                  <p:embed/>
                </p:oleObj>
              </mc:Choice>
              <mc:Fallback>
                <p:oleObj name="Document" showAsIcon="1" r:id="rId4" imgW="914400" imgH="792360" progId="Word.Document.12">
                  <p:embed/>
                  <p:pic>
                    <p:nvPicPr>
                      <p:cNvPr id="6" name="Object 5">
                        <a:extLst>
                          <a:ext uri="{FF2B5EF4-FFF2-40B4-BE49-F238E27FC236}">
                            <a16:creationId xmlns:a16="http://schemas.microsoft.com/office/drawing/2014/main" id="{1822A61C-847F-4185-A11C-191B0B53DF62}"/>
                          </a:ext>
                        </a:extLst>
                      </p:cNvPr>
                      <p:cNvPicPr/>
                      <p:nvPr/>
                    </p:nvPicPr>
                    <p:blipFill>
                      <a:blip r:embed="rId5"/>
                      <a:stretch>
                        <a:fillRect/>
                      </a:stretch>
                    </p:blipFill>
                    <p:spPr>
                      <a:xfrm>
                        <a:off x="8005234" y="3399288"/>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3ABAEA8-98F6-4927-8FC5-981D18596401}"/>
              </a:ext>
            </a:extLst>
          </p:cNvPr>
          <p:cNvGraphicFramePr>
            <a:graphicFrameLocks noChangeAspect="1"/>
          </p:cNvGraphicFramePr>
          <p:nvPr>
            <p:extLst>
              <p:ext uri="{D42A27DB-BD31-4B8C-83A1-F6EECF244321}">
                <p14:modId xmlns:p14="http://schemas.microsoft.com/office/powerpoint/2010/main" val="3818368933"/>
              </p:ext>
            </p:extLst>
          </p:nvPr>
        </p:nvGraphicFramePr>
        <p:xfrm>
          <a:off x="8005234" y="2267523"/>
          <a:ext cx="914400" cy="792163"/>
        </p:xfrm>
        <a:graphic>
          <a:graphicData uri="http://schemas.openxmlformats.org/presentationml/2006/ole">
            <mc:AlternateContent xmlns:mc="http://schemas.openxmlformats.org/markup-compatibility/2006">
              <mc:Choice xmlns:v="urn:schemas-microsoft-com:vml" Requires="v">
                <p:oleObj spid="_x0000_s4099" name="Document" showAsIcon="1" r:id="rId6" imgW="914400" imgH="792360" progId="Word.Document.12">
                  <p:embed/>
                </p:oleObj>
              </mc:Choice>
              <mc:Fallback>
                <p:oleObj name="Document" showAsIcon="1" r:id="rId6" imgW="914400" imgH="792360" progId="Word.Document.12">
                  <p:embed/>
                  <p:pic>
                    <p:nvPicPr>
                      <p:cNvPr id="7" name="Object 6">
                        <a:extLst>
                          <a:ext uri="{FF2B5EF4-FFF2-40B4-BE49-F238E27FC236}">
                            <a16:creationId xmlns:a16="http://schemas.microsoft.com/office/drawing/2014/main" id="{A3ABAEA8-98F6-4927-8FC5-981D18596401}"/>
                          </a:ext>
                        </a:extLst>
                      </p:cNvPr>
                      <p:cNvPicPr/>
                      <p:nvPr/>
                    </p:nvPicPr>
                    <p:blipFill>
                      <a:blip r:embed="rId7"/>
                      <a:stretch>
                        <a:fillRect/>
                      </a:stretch>
                    </p:blipFill>
                    <p:spPr>
                      <a:xfrm>
                        <a:off x="8005234" y="2267523"/>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396878E-4E94-42FD-BDBF-C5B3B7B85BF9}"/>
              </a:ext>
            </a:extLst>
          </p:cNvPr>
          <p:cNvGraphicFramePr>
            <a:graphicFrameLocks noChangeAspect="1"/>
          </p:cNvGraphicFramePr>
          <p:nvPr>
            <p:extLst>
              <p:ext uri="{D42A27DB-BD31-4B8C-83A1-F6EECF244321}">
                <p14:modId xmlns:p14="http://schemas.microsoft.com/office/powerpoint/2010/main" val="2547551682"/>
              </p:ext>
            </p:extLst>
          </p:nvPr>
        </p:nvGraphicFramePr>
        <p:xfrm>
          <a:off x="8005234" y="1176836"/>
          <a:ext cx="914400" cy="792163"/>
        </p:xfrm>
        <a:graphic>
          <a:graphicData uri="http://schemas.openxmlformats.org/presentationml/2006/ole">
            <mc:AlternateContent xmlns:mc="http://schemas.openxmlformats.org/markup-compatibility/2006">
              <mc:Choice xmlns:v="urn:schemas-microsoft-com:vml" Requires="v">
                <p:oleObj spid="_x0000_s4100" name="Document" showAsIcon="1" r:id="rId8" imgW="914400" imgH="792360" progId="Word.Document.12">
                  <p:embed/>
                </p:oleObj>
              </mc:Choice>
              <mc:Fallback>
                <p:oleObj name="Document" showAsIcon="1" r:id="rId8" imgW="914400" imgH="792360" progId="Word.Document.12">
                  <p:embed/>
                  <p:pic>
                    <p:nvPicPr>
                      <p:cNvPr id="8" name="Object 7">
                        <a:extLst>
                          <a:ext uri="{FF2B5EF4-FFF2-40B4-BE49-F238E27FC236}">
                            <a16:creationId xmlns:a16="http://schemas.microsoft.com/office/drawing/2014/main" id="{C396878E-4E94-42FD-BDBF-C5B3B7B85BF9}"/>
                          </a:ext>
                        </a:extLst>
                      </p:cNvPr>
                      <p:cNvPicPr/>
                      <p:nvPr/>
                    </p:nvPicPr>
                    <p:blipFill>
                      <a:blip r:embed="rId9"/>
                      <a:stretch>
                        <a:fillRect/>
                      </a:stretch>
                    </p:blipFill>
                    <p:spPr>
                      <a:xfrm>
                        <a:off x="8005234" y="117683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a:xfrm>
            <a:off x="321013" y="2117648"/>
            <a:ext cx="8229600" cy="637580"/>
          </a:xfrm>
        </p:spPr>
        <p:txBody>
          <a:bodyPr>
            <a:normAutofit/>
          </a:bodyPr>
          <a:lstStyle/>
          <a:p>
            <a:r>
              <a:rPr lang="en-GB" sz="2400" dirty="0"/>
              <a:t>Gemini Horizon Plan</a:t>
            </a:r>
          </a:p>
        </p:txBody>
      </p:sp>
      <p:sp>
        <p:nvSpPr>
          <p:cNvPr id="3" name="Title 1">
            <a:extLst>
              <a:ext uri="{FF2B5EF4-FFF2-40B4-BE49-F238E27FC236}">
                <a16:creationId xmlns:a16="http://schemas.microsoft.com/office/drawing/2014/main" id="{90AFDFFB-9EFA-4C76-B964-CB9F134F3A07}"/>
              </a:ext>
            </a:extLst>
          </p:cNvPr>
          <p:cNvSpPr txBox="1">
            <a:spLocks/>
          </p:cNvSpPr>
          <p:nvPr/>
        </p:nvSpPr>
        <p:spPr>
          <a:xfrm>
            <a:off x="457200" y="328550"/>
            <a:ext cx="8229600" cy="6375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BER </a:t>
            </a:r>
            <a:r>
              <a:rPr lang="en-GB"/>
              <a:t>for XRN5368 </a:t>
            </a:r>
            <a:r>
              <a:rPr lang="en-GB" dirty="0"/>
              <a:t>Gemini Change Programme Sustain</a:t>
            </a:r>
          </a:p>
        </p:txBody>
      </p:sp>
      <p:graphicFrame>
        <p:nvGraphicFramePr>
          <p:cNvPr id="4" name="Object 3">
            <a:extLst>
              <a:ext uri="{FF2B5EF4-FFF2-40B4-BE49-F238E27FC236}">
                <a16:creationId xmlns:a16="http://schemas.microsoft.com/office/drawing/2014/main" id="{D594B658-0A92-45C5-8990-1BB45DED7A42}"/>
              </a:ext>
            </a:extLst>
          </p:cNvPr>
          <p:cNvGraphicFramePr>
            <a:graphicFrameLocks noChangeAspect="1"/>
          </p:cNvGraphicFramePr>
          <p:nvPr>
            <p:extLst>
              <p:ext uri="{D42A27DB-BD31-4B8C-83A1-F6EECF244321}">
                <p14:modId xmlns:p14="http://schemas.microsoft.com/office/powerpoint/2010/main" val="2326349328"/>
              </p:ext>
            </p:extLst>
          </p:nvPr>
        </p:nvGraphicFramePr>
        <p:xfrm>
          <a:off x="4114800" y="1106712"/>
          <a:ext cx="914400" cy="792163"/>
        </p:xfrm>
        <a:graphic>
          <a:graphicData uri="http://schemas.openxmlformats.org/presentationml/2006/ole">
            <mc:AlternateContent xmlns:mc="http://schemas.openxmlformats.org/markup-compatibility/2006">
              <mc:Choice xmlns:v="urn:schemas-microsoft-com:vml" Requires="v">
                <p:oleObj spid="_x0000_s5122" name="Document" showAsIcon="1" r:id="rId3" imgW="914400" imgH="792360" progId="Word.Document.12">
                  <p:embed/>
                </p:oleObj>
              </mc:Choice>
              <mc:Fallback>
                <p:oleObj name="Document" showAsIcon="1" r:id="rId3" imgW="914400" imgH="792360" progId="Word.Document.12">
                  <p:embed/>
                  <p:pic>
                    <p:nvPicPr>
                      <p:cNvPr id="4" name="Object 3">
                        <a:extLst>
                          <a:ext uri="{FF2B5EF4-FFF2-40B4-BE49-F238E27FC236}">
                            <a16:creationId xmlns:a16="http://schemas.microsoft.com/office/drawing/2014/main" id="{D594B658-0A92-45C5-8990-1BB45DED7A42}"/>
                          </a:ext>
                        </a:extLst>
                      </p:cNvPr>
                      <p:cNvPicPr/>
                      <p:nvPr/>
                    </p:nvPicPr>
                    <p:blipFill>
                      <a:blip r:embed="rId4"/>
                      <a:stretch>
                        <a:fillRect/>
                      </a:stretch>
                    </p:blipFill>
                    <p:spPr>
                      <a:xfrm>
                        <a:off x="4114800" y="1106712"/>
                        <a:ext cx="914400" cy="792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FE214B5-0F90-4DD5-9C52-9D25DBD8D211}"/>
              </a:ext>
            </a:extLst>
          </p:cNvPr>
          <p:cNvGraphicFramePr>
            <a:graphicFrameLocks noChangeAspect="1"/>
          </p:cNvGraphicFramePr>
          <p:nvPr>
            <p:extLst>
              <p:ext uri="{D42A27DB-BD31-4B8C-83A1-F6EECF244321}">
                <p14:modId xmlns:p14="http://schemas.microsoft.com/office/powerpoint/2010/main" val="4162211159"/>
              </p:ext>
            </p:extLst>
          </p:nvPr>
        </p:nvGraphicFramePr>
        <p:xfrm>
          <a:off x="4114800" y="3050393"/>
          <a:ext cx="914400" cy="792163"/>
        </p:xfrm>
        <a:graphic>
          <a:graphicData uri="http://schemas.openxmlformats.org/presentationml/2006/ole">
            <mc:AlternateContent xmlns:mc="http://schemas.openxmlformats.org/markup-compatibility/2006">
              <mc:Choice xmlns:v="urn:schemas-microsoft-com:vml" Requires="v">
                <p:oleObj spid="_x0000_s5123" name="Acrobat Document" showAsIcon="1" r:id="rId5" imgW="914400" imgH="792360" progId="AcroExch.Document.DC">
                  <p:embed/>
                </p:oleObj>
              </mc:Choice>
              <mc:Fallback>
                <p:oleObj name="Acrobat Document" showAsIcon="1" r:id="rId5" imgW="914400" imgH="792360" progId="AcroExch.Document.DC">
                  <p:embed/>
                  <p:pic>
                    <p:nvPicPr>
                      <p:cNvPr id="5" name="Object 4">
                        <a:extLst>
                          <a:ext uri="{FF2B5EF4-FFF2-40B4-BE49-F238E27FC236}">
                            <a16:creationId xmlns:a16="http://schemas.microsoft.com/office/drawing/2014/main" id="{8FE214B5-0F90-4DD5-9C52-9D25DBD8D211}"/>
                          </a:ext>
                        </a:extLst>
                      </p:cNvPr>
                      <p:cNvPicPr/>
                      <p:nvPr/>
                    </p:nvPicPr>
                    <p:blipFill>
                      <a:blip r:embed="rId6"/>
                      <a:stretch>
                        <a:fillRect/>
                      </a:stretch>
                    </p:blipFill>
                    <p:spPr>
                      <a:xfrm>
                        <a:off x="4114800" y="3050393"/>
                        <a:ext cx="914400" cy="79216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9A1ECFD-189A-41C7-9361-494A274C3C32}"/>
              </a:ext>
            </a:extLst>
          </p:cNvPr>
          <p:cNvSpPr txBox="1"/>
          <p:nvPr/>
        </p:nvSpPr>
        <p:spPr>
          <a:xfrm>
            <a:off x="1309606" y="904910"/>
            <a:ext cx="2061275" cy="338554"/>
          </a:xfrm>
          <a:prstGeom prst="rect">
            <a:avLst/>
          </a:prstGeom>
          <a:noFill/>
        </p:spPr>
        <p:txBody>
          <a:bodyPr wrap="square" rtlCol="0">
            <a:spAutoFit/>
          </a:bodyPr>
          <a:lstStyle/>
          <a:p>
            <a:r>
              <a:rPr lang="en-GB" sz="1600" dirty="0"/>
              <a:t> - Voting - NTS</a:t>
            </a:r>
          </a:p>
        </p:txBody>
      </p:sp>
    </p:spTree>
    <p:extLst>
      <p:ext uri="{BB962C8B-B14F-4D97-AF65-F5344CB8AC3E}">
        <p14:creationId xmlns:p14="http://schemas.microsoft.com/office/powerpoint/2010/main" val="281321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9595" y="364608"/>
          <a:ext cx="8673331" cy="437976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4527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527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527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0037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a:lnSpc>
                          <a:spcPct val="100000"/>
                        </a:lnSpc>
                        <a:spcBef>
                          <a:spcPts val="0"/>
                        </a:spcBef>
                        <a:spcAft>
                          <a:spcPts val="0"/>
                        </a:spcAft>
                        <a:buClrTx/>
                        <a:buSzTx/>
                        <a:buFont typeface="Arial" panose="020B0604020202020204" pitchFamily="34" charset="0"/>
                        <a:buNone/>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Project Go Live Successfully completed on 26/06/21</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Post Implementation Support (PIS) Period 1 commenced to plan on 28/06/21 and completed on 09/07/21</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Further PIS periods 2 &amp; 3 scheduled between September and December to cover all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Usage. </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August ChMC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cap="none" normalizeH="0" baseline="0">
                          <a:ln>
                            <a:noFill/>
                          </a:ln>
                          <a:solidFill>
                            <a:schemeClr val="tx1"/>
                          </a:solidFill>
                          <a:effectLst/>
                          <a:latin typeface="+mn-lt"/>
                          <a:ea typeface="+mn-ea"/>
                          <a:cs typeface="+mn-cs"/>
                        </a:rPr>
                        <a:t>No decisions are required this month.</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9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620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lvl="0" indent="0">
                        <a:buFont typeface="Arial" panose="020B0604020202020204" pitchFamily="34" charset="0"/>
                        <a:buNone/>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0845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36612" cy="200055"/>
          </a:xfrm>
          <a:prstGeom prst="rect">
            <a:avLst/>
          </a:prstGeom>
          <a:noFill/>
        </p:spPr>
        <p:txBody>
          <a:bodyPr wrap="none" rtlCol="0">
            <a:spAutoFit/>
          </a:bodyPr>
          <a:lstStyle/>
          <a:p>
            <a:r>
              <a:rPr lang="en-GB" sz="700" dirty="0"/>
              <a:t>Slide updated on 21</a:t>
            </a:r>
            <a:r>
              <a:rPr lang="en-GB" sz="700" baseline="30000" dirty="0"/>
              <a:t>st</a:t>
            </a:r>
            <a:r>
              <a:rPr lang="en-GB" sz="700" dirty="0"/>
              <a:t> July 2021</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367908" y="3432645"/>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138912" y="3432645"/>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880822" y="3432645"/>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514666" y="3432645"/>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256576" y="3432645"/>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3" name="Picture 2">
            <a:extLst>
              <a:ext uri="{FF2B5EF4-FFF2-40B4-BE49-F238E27FC236}">
                <a16:creationId xmlns:a16="http://schemas.microsoft.com/office/drawing/2014/main" id="{562FBDCC-2E6F-499C-82D8-F880FAA83210}"/>
              </a:ext>
            </a:extLst>
          </p:cNvPr>
          <p:cNvPicPr>
            <a:picLocks noChangeAspect="1"/>
          </p:cNvPicPr>
          <p:nvPr/>
        </p:nvPicPr>
        <p:blipFill>
          <a:blip r:embed="rId3"/>
          <a:stretch>
            <a:fillRect/>
          </a:stretch>
        </p:blipFill>
        <p:spPr>
          <a:xfrm>
            <a:off x="4367908" y="1392389"/>
            <a:ext cx="4011321" cy="2054836"/>
          </a:xfrm>
          <a:prstGeom prst="rect">
            <a:avLst/>
          </a:prstGeom>
        </p:spPr>
      </p:pic>
    </p:spTree>
    <p:extLst>
      <p:ext uri="{BB962C8B-B14F-4D97-AF65-F5344CB8AC3E}">
        <p14:creationId xmlns:p14="http://schemas.microsoft.com/office/powerpoint/2010/main" val="400225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7571" y="571629"/>
          <a:ext cx="8693205" cy="4380569"/>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Build is completed and System Test has commenced for XRN4941 and XRN5007</a:t>
                      </a:r>
                    </a:p>
                    <a:p>
                      <a:pPr marL="171450" indent="-171450" algn="l">
                        <a:buFont typeface="Arial" panose="020B0604020202020204" pitchFamily="34" charset="0"/>
                        <a:buChar char="•"/>
                      </a:pPr>
                      <a:r>
                        <a:rPr lang="en-US" sz="800" dirty="0"/>
                        <a:t>System Testing is complete for XRN5142 and in progress for remaining changes</a:t>
                      </a:r>
                    </a:p>
                    <a:p>
                      <a:pPr marL="171450" indent="-171450" algn="l">
                        <a:buFont typeface="Arial" panose="020B0604020202020204" pitchFamily="34" charset="0"/>
                        <a:buChar char="•"/>
                      </a:pPr>
                      <a:r>
                        <a:rPr lang="en-US" sz="800" dirty="0"/>
                        <a:t>User Acceptance Testing has commenced for XRN5072, XRN5142 and XRN5180</a:t>
                      </a:r>
                    </a:p>
                    <a:p>
                      <a:pPr marL="171450" indent="-171450" algn="l">
                        <a:buFont typeface="Arial" panose="020B0604020202020204" pitchFamily="34" charset="0"/>
                        <a:buChar char="•"/>
                      </a:pPr>
                      <a:r>
                        <a:rPr lang="en-US" sz="800" dirty="0"/>
                        <a:t>XRN4780C plan is currently being detailed out</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Decision In August ChMC: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dirty="0">
                          <a:ln>
                            <a:noFill/>
                          </a:ln>
                          <a:solidFill>
                            <a:schemeClr val="tx1"/>
                          </a:solidFill>
                          <a:effectLst/>
                          <a:latin typeface="+mn-lt"/>
                          <a:ea typeface="+mn-ea"/>
                          <a:cs typeface="+mn-cs"/>
                        </a:rPr>
                        <a:t>No decisions are required this month.</a:t>
                      </a:r>
                    </a:p>
                    <a:p>
                      <a:pPr marL="0" marR="0" lvl="0" indent="0" algn="l">
                        <a:lnSpc>
                          <a:spcPct val="100000"/>
                        </a:lnSpc>
                        <a:spcBef>
                          <a:spcPts val="0"/>
                        </a:spcBef>
                        <a:spcAft>
                          <a:spcPts val="0"/>
                        </a:spcAft>
                        <a:buClrTx/>
                        <a:buSzTx/>
                        <a:buFont typeface="Arial" panose="020B0604020202020204" pitchFamily="34" charset="0"/>
                        <a:buNone/>
                      </a:pPr>
                      <a:endParaRPr lang="en-GB" sz="800" b="1"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1" i="0" u="none" strike="noStrike" kern="1200" cap="none" normalizeH="0" baseline="0" noProof="0">
                          <a:ln>
                            <a:noFill/>
                          </a:ln>
                          <a:solidFill>
                            <a:schemeClr val="tx1"/>
                          </a:solidFill>
                          <a:effectLst/>
                          <a:latin typeface="+mn-lt"/>
                        </a:rPr>
                        <a:t>Risk</a:t>
                      </a:r>
                      <a:r>
                        <a:rPr lang="en-US" sz="900" b="0" i="0" u="none" strike="noStrike" kern="1200" cap="none" normalizeH="0" baseline="0" noProof="0">
                          <a:ln>
                            <a:noFill/>
                          </a:ln>
                          <a:solidFill>
                            <a:schemeClr val="tx1"/>
                          </a:solidFill>
                          <a:effectLst/>
                          <a:latin typeface="+mn-lt"/>
                        </a:rPr>
                        <a:t> (RTC66544) - </a:t>
                      </a:r>
                      <a:r>
                        <a:rPr lang="en-US" sz="900" b="0" i="0" u="none" strike="noStrike" kern="1200" cap="none" normalizeH="0" baseline="0" noProof="0" dirty="0">
                          <a:ln>
                            <a:noFill/>
                          </a:ln>
                          <a:solidFill>
                            <a:schemeClr val="tx1"/>
                          </a:solidFill>
                          <a:effectLst/>
                          <a:latin typeface="+mn-lt"/>
                        </a:rPr>
                        <a:t>​Increase in the number of BAU defects being found for XRN5072 during testing. Mitigation, defects are currently all planned to be deployed prior to exiting testing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buFont typeface="Arial"/>
                        <a:buNone/>
                      </a:pPr>
                      <a:r>
                        <a:rPr lang="en-US" sz="900" b="0" i="0" kern="1200" dirty="0">
                          <a:solidFill>
                            <a:schemeClr val="tx1"/>
                          </a:solidFill>
                          <a:effectLst/>
                          <a:latin typeface="+mn-lt"/>
                          <a:ea typeface="+mn-ea"/>
                          <a:cs typeface="+mn-cs"/>
                        </a:rPr>
                        <a:t>Forecast to complete delivery against approved BER </a:t>
                      </a:r>
                      <a:endParaRPr kumimoji="0" lang="en-US" sz="9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kern="1200" dirty="0">
                          <a:solidFill>
                            <a:schemeClr val="tx1"/>
                          </a:solidFill>
                          <a:effectLst/>
                          <a:latin typeface="+mn-lt"/>
                          <a:ea typeface="+mn-ea"/>
                          <a:cs typeface="+mn-cs"/>
                        </a:rPr>
                        <a:t>In Scope – XRN4780C </a:t>
                      </a:r>
                      <a:r>
                        <a:rPr lang="en-US" sz="800" b="0" i="0" kern="1200" dirty="0">
                          <a:solidFill>
                            <a:schemeClr val="tx1"/>
                          </a:solidFill>
                          <a:effectLst/>
                          <a:latin typeface="+mn-lt"/>
                          <a:ea typeface="+mn-ea"/>
                          <a:cs typeface="+mn-cs"/>
                        </a:rPr>
                        <a:t>– Inclusion of Meter Asset Provider Identity (MAP Id) in the UK Link system (CSS Consequential Change)</a:t>
                      </a:r>
                    </a:p>
                    <a:p>
                      <a:pPr rtl="0" fontAlgn="base"/>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64728" y="0"/>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92716" cy="200055"/>
          </a:xfrm>
          <a:prstGeom prst="rect">
            <a:avLst/>
          </a:prstGeom>
          <a:noFill/>
        </p:spPr>
        <p:txBody>
          <a:bodyPr wrap="none" lIns="91440" tIns="45720" rIns="91440" bIns="45720" rtlCol="0" anchor="t">
            <a:spAutoFit/>
          </a:bodyPr>
          <a:lstStyle/>
          <a:p>
            <a:r>
              <a:rPr lang="en-GB" sz="700" dirty="0"/>
              <a:t>Slide updated on 22</a:t>
            </a:r>
            <a:r>
              <a:rPr lang="en-GB" sz="700" baseline="30000" dirty="0"/>
              <a:t>nd</a:t>
            </a:r>
            <a:r>
              <a:rPr lang="en-GB" sz="700" dirty="0"/>
              <a:t> </a:t>
            </a:r>
            <a:r>
              <a:rPr lang="en-GB" sz="700"/>
              <a:t>July</a:t>
            </a:r>
            <a:r>
              <a:rPr lang="en-GB" sz="700" dirty="0"/>
              <a:t>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3" name="Picture 22">
            <a:extLst>
              <a:ext uri="{FF2B5EF4-FFF2-40B4-BE49-F238E27FC236}">
                <a16:creationId xmlns:a16="http://schemas.microsoft.com/office/drawing/2014/main" id="{9D630110-F8B9-4FEF-B9BD-A2A5F50FD01C}"/>
              </a:ext>
            </a:extLst>
          </p:cNvPr>
          <p:cNvPicPr>
            <a:picLocks noChangeAspect="1"/>
          </p:cNvPicPr>
          <p:nvPr/>
        </p:nvPicPr>
        <p:blipFill>
          <a:blip r:embed="rId3"/>
          <a:stretch>
            <a:fillRect/>
          </a:stretch>
        </p:blipFill>
        <p:spPr>
          <a:xfrm>
            <a:off x="4739349" y="1537014"/>
            <a:ext cx="3011687" cy="1255275"/>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502532"/>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630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lgn="l">
                        <a:buFont typeface="Arial" panose="020B0604020202020204" pitchFamily="34" charset="0"/>
                        <a:buChar char="•"/>
                      </a:pPr>
                      <a:r>
                        <a:rPr lang="en-GB" sz="900" dirty="0">
                          <a:highlight>
                            <a:srgbClr val="FFFFFF"/>
                          </a:highlight>
                        </a:rPr>
                        <a:t>Build phase completed for all changes</a:t>
                      </a:r>
                    </a:p>
                    <a:p>
                      <a:pPr marL="171450" lvl="0" indent="-171450" algn="l">
                        <a:buFont typeface="Arial" panose="020B0604020202020204" pitchFamily="34" charset="0"/>
                        <a:buChar char="•"/>
                      </a:pPr>
                      <a:r>
                        <a:rPr lang="en-GB" sz="900" dirty="0">
                          <a:highlight>
                            <a:srgbClr val="FFFFFF"/>
                          </a:highlight>
                        </a:rPr>
                        <a:t>Acceptance Testing phase competed for all changes</a:t>
                      </a:r>
                    </a:p>
                    <a:p>
                      <a:pPr marL="171450" lvl="0" indent="-171450" algn="l">
                        <a:buFont typeface="Arial" panose="020B0604020202020204" pitchFamily="34" charset="0"/>
                        <a:buChar char="•"/>
                      </a:pPr>
                      <a:r>
                        <a:rPr lang="en-GB" sz="900" dirty="0">
                          <a:highlight>
                            <a:srgbClr val="FFFFFF"/>
                          </a:highlight>
                        </a:rPr>
                        <a:t>Regression Testing in progress, expecting to meet milestones as per plan</a:t>
                      </a:r>
                    </a:p>
                    <a:p>
                      <a:pPr marL="171450" lvl="0" indent="-171450" algn="l">
                        <a:buFont typeface="Arial" panose="020B0604020202020204" pitchFamily="34" charset="0"/>
                        <a:buChar char="•"/>
                      </a:pPr>
                      <a:r>
                        <a:rPr lang="en-GB" sz="900" dirty="0">
                          <a:highlight>
                            <a:srgbClr val="FFFFFF"/>
                          </a:highlight>
                        </a:rPr>
                        <a:t>Performance Testing preparation in progress</a:t>
                      </a:r>
                    </a:p>
                    <a:p>
                      <a:pPr marL="171450" lvl="0" indent="-171450" algn="l">
                        <a:buFont typeface="Arial" panose="020B0604020202020204" pitchFamily="34" charset="0"/>
                        <a:buChar char="•"/>
                      </a:pPr>
                      <a:r>
                        <a:rPr lang="en-GB" sz="900" dirty="0">
                          <a:highlight>
                            <a:srgbClr val="FFFFFF"/>
                          </a:highlight>
                        </a:rPr>
                        <a:t>Go Live on track for Saturday 4</a:t>
                      </a:r>
                      <a:r>
                        <a:rPr lang="en-GB" sz="900" baseline="30000" dirty="0">
                          <a:highlight>
                            <a:srgbClr val="FFFFFF"/>
                          </a:highlight>
                        </a:rPr>
                        <a:t>th</a:t>
                      </a:r>
                      <a:r>
                        <a:rPr lang="en-GB" sz="900" dirty="0">
                          <a:highlight>
                            <a:srgbClr val="FFFFFF"/>
                          </a:highlight>
                        </a:rPr>
                        <a:t> September </a:t>
                      </a:r>
                    </a:p>
                    <a:p>
                      <a:pPr marL="171450" lvl="0" indent="-171450" algn="l">
                        <a:buFont typeface="Arial" panose="020B0604020202020204" pitchFamily="34" charset="0"/>
                        <a:buChar char="•"/>
                      </a:pPr>
                      <a:endParaRPr lang="en-GB" sz="900" dirty="0">
                        <a:highlight>
                          <a:srgbClr val="FFFFFF"/>
                        </a:highlight>
                      </a:endParaRPr>
                    </a:p>
                    <a:p>
                      <a:pPr marL="0" lvl="0" indent="0" algn="l">
                        <a:buFont typeface="Arial" panose="020B0604020202020204" pitchFamily="34" charset="0"/>
                        <a:buNone/>
                      </a:pPr>
                      <a:r>
                        <a:rPr lang="en-GB" sz="900" b="1" dirty="0">
                          <a:highlight>
                            <a:srgbClr val="FFFFFF"/>
                          </a:highlight>
                        </a:rPr>
                        <a:t>Decision in August: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cap="none" normalizeH="0" baseline="0">
                          <a:ln>
                            <a:noFill/>
                          </a:ln>
                          <a:solidFill>
                            <a:schemeClr val="tx1"/>
                          </a:solidFill>
                          <a:effectLst/>
                          <a:highlight>
                            <a:srgbClr val="FFFFFF"/>
                          </a:highlight>
                          <a:latin typeface="+mn-lt"/>
                          <a:ea typeface="+mn-ea"/>
                          <a:cs typeface="+mn-cs"/>
                        </a:rPr>
                        <a:t>No decisions are required this month.</a:t>
                      </a:r>
                    </a:p>
                    <a:p>
                      <a:pPr marL="0" lvl="0" indent="0" algn="l">
                        <a:buNone/>
                      </a:pPr>
                      <a:endParaRPr lang="en-US" sz="800" b="0" i="0" u="none" strike="noStrike" noProof="0" dirty="0">
                        <a:latin typeface="Arial"/>
                      </a:endParaRPr>
                    </a:p>
                    <a:p>
                      <a:pPr marL="285750" lvl="0" indent="-285750" algn="l">
                        <a:buFont typeface="Arial"/>
                        <a:buChar char="•"/>
                      </a:pP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83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05540" cy="200055"/>
          </a:xfrm>
          <a:prstGeom prst="rect">
            <a:avLst/>
          </a:prstGeom>
          <a:noFill/>
        </p:spPr>
        <p:txBody>
          <a:bodyPr wrap="none" lIns="91440" tIns="45720" rIns="91440" bIns="45720" rtlCol="0" anchor="t">
            <a:spAutoFit/>
          </a:bodyPr>
          <a:lstStyle/>
          <a:p>
            <a:r>
              <a:rPr lang="en-GB" sz="700" dirty="0"/>
              <a:t>Slide Updated on </a:t>
            </a:r>
            <a:r>
              <a:rPr lang="en-GB" sz="700"/>
              <a:t>27th July </a:t>
            </a:r>
            <a:r>
              <a:rPr lang="en-GB" sz="700" dirty="0"/>
              <a:t>2021</a:t>
            </a:r>
            <a:endParaRPr lang="en-GB" sz="700" dirty="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8" name="Picture 7">
            <a:extLst>
              <a:ext uri="{FF2B5EF4-FFF2-40B4-BE49-F238E27FC236}">
                <a16:creationId xmlns:a16="http://schemas.microsoft.com/office/drawing/2014/main" id="{F5C49825-7AA8-43AD-9452-1BE5BA52EA46}"/>
              </a:ext>
            </a:extLst>
          </p:cNvPr>
          <p:cNvPicPr>
            <a:picLocks noChangeAspect="1"/>
          </p:cNvPicPr>
          <p:nvPr/>
        </p:nvPicPr>
        <p:blipFill>
          <a:blip r:embed="rId3"/>
          <a:stretch>
            <a:fillRect/>
          </a:stretch>
        </p:blipFill>
        <p:spPr>
          <a:xfrm>
            <a:off x="4012878" y="1571115"/>
            <a:ext cx="4700452" cy="1695574"/>
          </a:xfrm>
          <a:prstGeom prst="rect">
            <a:avLst/>
          </a:prstGeom>
        </p:spPr>
      </p:pic>
    </p:spTree>
    <p:extLst>
      <p:ext uri="{BB962C8B-B14F-4D97-AF65-F5344CB8AC3E}">
        <p14:creationId xmlns:p14="http://schemas.microsoft.com/office/powerpoint/2010/main" val="160549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a:bodyPr>
          <a:lstStyle/>
          <a:p>
            <a:endParaRPr lang="en-GB" dirty="0"/>
          </a:p>
          <a:p>
            <a:endParaRPr lang="en-GB" dirty="0"/>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35788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has shared some Go-live date principles by which they are looking at non-Mondays as potential Go-live dates. This analysis is currently a high focus area whilst we continue to work with Ofgem to provide them with the detail required to baseline their Go-live principles.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200" b="1" kern="1200" baseline="0" dirty="0">
                          <a:solidFill>
                            <a:schemeClr val="tx1"/>
                          </a:solidFill>
                          <a:latin typeface="+mn-lt"/>
                          <a:ea typeface="+mn-ea"/>
                          <a:cs typeface="Arial"/>
                        </a:rPr>
                        <a:t>Key Programme Updates</a:t>
                      </a:r>
                      <a:endParaRPr lang="en-US" sz="12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12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Transition: </a:t>
                      </a:r>
                      <a:r>
                        <a:rPr lang="en-GB" sz="1200" b="0" kern="1200" dirty="0">
                          <a:solidFill>
                            <a:schemeClr val="tx1"/>
                          </a:solidFill>
                          <a:effectLst/>
                          <a:latin typeface="+mn-lt"/>
                          <a:ea typeface="+mn-ea"/>
                          <a:cs typeface="+mn-cs"/>
                        </a:rPr>
                        <a:t>Live Rehearsal Cycle 1 has completed successfully. LR Cycle 2 commences on 30/07, with Transition Testing starting on 06/11.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Internal &amp; External Testing: </a:t>
                      </a:r>
                      <a:r>
                        <a:rPr lang="en-US" sz="1200" b="0" kern="1200" baseline="0" dirty="0">
                          <a:solidFill>
                            <a:schemeClr val="tx1"/>
                          </a:solidFill>
                          <a:latin typeface="+mn-lt"/>
                          <a:ea typeface="+mn-ea"/>
                          <a:cs typeface="Arial"/>
                        </a:rPr>
                        <a:t>All testing activities are on track. UEPT continues with no major impacts or defects. E2E Testing has commenced successfully. No defects to date.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Change: </a:t>
                      </a:r>
                      <a:r>
                        <a:rPr lang="en-GB" sz="1200" b="0" dirty="0"/>
                        <a:t>Internal activities continue to plan including Target Operating Model.</a:t>
                      </a:r>
                    </a:p>
                    <a:p>
                      <a:pPr marL="171450" lvl="0" indent="-171450">
                        <a:buFont typeface="Arial" panose="020B0604020202020204" pitchFamily="34" charset="0"/>
                        <a:buChar char="•"/>
                      </a:pPr>
                      <a:r>
                        <a:rPr lang="en-GB" sz="1200" b="1" dirty="0"/>
                        <a:t>Service Management:</a:t>
                      </a:r>
                      <a:r>
                        <a:rPr lang="en-GB" sz="1200" b="0" dirty="0"/>
                        <a:t> Xoserve’s CR-D072 which was aiming to change the Response SLAs have now been through Industry consultation following a position being agreed across all PUIs. This is expected to be approved in August.</a:t>
                      </a:r>
                    </a:p>
                    <a:p>
                      <a:pPr marL="171450" lvl="0" indent="-171450">
                        <a:buFont typeface="Arial" panose="020B0604020202020204" pitchFamily="34" charset="0"/>
                        <a:buChar char="•"/>
                      </a:pPr>
                      <a:r>
                        <a:rPr lang="en-GB" sz="1200" b="1" dirty="0"/>
                        <a:t>Data Migration:</a:t>
                      </a:r>
                      <a:r>
                        <a:rPr lang="en-GB" sz="1200" b="0" dirty="0"/>
                        <a:t> </a:t>
                      </a:r>
                      <a:r>
                        <a:rPr lang="en-GB" sz="1200" b="0" kern="1200" dirty="0">
                          <a:solidFill>
                            <a:schemeClr val="dk1"/>
                          </a:solidFill>
                          <a:latin typeface="+mn-lt"/>
                          <a:ea typeface="+mn-ea"/>
                          <a:cs typeface="+mn-cs"/>
                        </a:rPr>
                        <a:t>Planning to begin to support </a:t>
                      </a:r>
                      <a:r>
                        <a:rPr lang="en-GB" sz="1200" b="0" kern="1200" dirty="0" err="1">
                          <a:solidFill>
                            <a:schemeClr val="dk1"/>
                          </a:solidFill>
                          <a:latin typeface="+mn-lt"/>
                          <a:ea typeface="+mn-ea"/>
                          <a:cs typeface="+mn-cs"/>
                        </a:rPr>
                        <a:t>Rel</a:t>
                      </a:r>
                      <a:r>
                        <a:rPr lang="en-GB" sz="1200" b="0" kern="1200" dirty="0">
                          <a:solidFill>
                            <a:schemeClr val="dk1"/>
                          </a:solidFill>
                          <a:latin typeface="+mn-lt"/>
                          <a:ea typeface="+mn-ea"/>
                          <a:cs typeface="+mn-cs"/>
                        </a:rPr>
                        <a:t> cycle 4b - due Oct.</a:t>
                      </a: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Live Rehearsal: </a:t>
                      </a:r>
                      <a:r>
                        <a:rPr lang="en-GB" sz="1050" b="0" kern="1200" dirty="0">
                          <a:solidFill>
                            <a:schemeClr val="tx1"/>
                          </a:solidFill>
                          <a:effectLst/>
                          <a:latin typeface="+mn-lt"/>
                          <a:ea typeface="+mn-ea"/>
                          <a:cs typeface="+mn-cs"/>
                        </a:rPr>
                        <a:t>Commence Cycle 2</a:t>
                      </a:r>
                    </a:p>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Internal Test:</a:t>
                      </a:r>
                      <a:r>
                        <a:rPr lang="en-GB" sz="1050" b="0" kern="1200" dirty="0">
                          <a:solidFill>
                            <a:schemeClr val="tx1"/>
                          </a:solidFill>
                          <a:effectLst/>
                          <a:latin typeface="+mn-lt"/>
                          <a:ea typeface="+mn-ea"/>
                          <a:cs typeface="+mn-cs"/>
                        </a:rPr>
                        <a:t> Progress CR testing and any relevant regression tests</a:t>
                      </a:r>
                      <a:endParaRPr lang="en-GB" sz="105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dirty="0">
                          <a:solidFill>
                            <a:schemeClr val="tx1"/>
                          </a:solidFill>
                          <a:effectLst/>
                          <a:latin typeface="+mn-lt"/>
                          <a:ea typeface="+mn-ea"/>
                          <a:cs typeface="+mn-cs"/>
                        </a:rPr>
                        <a:t>DES</a:t>
                      </a:r>
                      <a:r>
                        <a:rPr lang="en-GB" sz="1050" b="0" kern="1200" dirty="0">
                          <a:solidFill>
                            <a:schemeClr val="tx1"/>
                          </a:solidFill>
                          <a:effectLst/>
                          <a:latin typeface="+mn-lt"/>
                          <a:ea typeface="+mn-ea"/>
                          <a:cs typeface="+mn-cs"/>
                        </a:rPr>
                        <a:t>:</a:t>
                      </a:r>
                      <a:r>
                        <a:rPr lang="en-GB" sz="1050" b="1" kern="1200" dirty="0">
                          <a:solidFill>
                            <a:schemeClr val="tx1"/>
                          </a:solidFill>
                          <a:effectLst/>
                          <a:latin typeface="+mn-lt"/>
                          <a:ea typeface="+mn-ea"/>
                          <a:cs typeface="+mn-cs"/>
                        </a:rPr>
                        <a:t>&amp; Secondary APIs</a:t>
                      </a:r>
                      <a:r>
                        <a:rPr lang="en-GB" sz="1050" kern="1200" dirty="0">
                          <a:solidFill>
                            <a:schemeClr val="tx1"/>
                          </a:solidFill>
                          <a:effectLst/>
                          <a:latin typeface="+mn-lt"/>
                          <a:ea typeface="+mn-ea"/>
                          <a:cs typeface="+mn-cs"/>
                        </a:rPr>
                        <a:t> Continue Test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Transition:</a:t>
                      </a:r>
                      <a:r>
                        <a:rPr lang="en-GB" sz="1050" b="0" kern="1200" baseline="0" dirty="0">
                          <a:solidFill>
                            <a:schemeClr val="tx1"/>
                          </a:solidFill>
                          <a:effectLst/>
                          <a:latin typeface="+mn-lt"/>
                          <a:ea typeface="+mn-ea"/>
                          <a:cs typeface="+mn-cs"/>
                        </a:rPr>
                        <a:t> Continue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MAP C: </a:t>
                      </a:r>
                      <a:r>
                        <a:rPr lang="en-GB" sz="105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REC: </a:t>
                      </a:r>
                      <a:r>
                        <a:rPr lang="en-GB" sz="1050" b="0" kern="1200" baseline="0" dirty="0">
                          <a:solidFill>
                            <a:schemeClr val="tx1"/>
                          </a:solidFill>
                          <a:effectLst/>
                          <a:latin typeface="+mn-lt"/>
                          <a:ea typeface="+mn-ea"/>
                          <a:cs typeface="+mn-cs"/>
                        </a:rPr>
                        <a:t>Continue REC version 3 review complete. </a:t>
                      </a:r>
                      <a:endParaRPr lang="en-GB" sz="105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Business Change: </a:t>
                      </a:r>
                      <a:r>
                        <a:rPr lang="en-GB" sz="1050" b="0" kern="1200" baseline="0" dirty="0">
                          <a:solidFill>
                            <a:schemeClr val="tx1"/>
                          </a:solidFill>
                          <a:effectLst/>
                          <a:latin typeface="+mn-lt"/>
                          <a:ea typeface="+mn-ea"/>
                          <a:cs typeface="+mn-cs"/>
                        </a:rPr>
                        <a:t>Continue awareness and knowledge transfer sessions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sp>
        <p:nvSpPr>
          <p:cNvPr id="5" name="TextBox 4">
            <a:extLst>
              <a:ext uri="{FF2B5EF4-FFF2-40B4-BE49-F238E27FC236}">
                <a16:creationId xmlns:a16="http://schemas.microsoft.com/office/drawing/2014/main" id="{F9AA97A7-A322-4D15-A2FF-F8925A1646A8}"/>
              </a:ext>
            </a:extLst>
          </p:cNvPr>
          <p:cNvSpPr txBox="1"/>
          <p:nvPr/>
        </p:nvSpPr>
        <p:spPr>
          <a:xfrm>
            <a:off x="7029747" y="2791565"/>
            <a:ext cx="1944216" cy="553998"/>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rPr>
              <a:t>Full finance tracker linked  </a:t>
            </a:r>
            <a:r>
              <a:rPr lang="en-GB" sz="1000" b="1" dirty="0">
                <a:solidFill>
                  <a:schemeClr val="bg1"/>
                </a:solidFill>
                <a:hlinkClick r:id="rId2"/>
              </a:rPr>
              <a:t>here </a:t>
            </a:r>
            <a:r>
              <a:rPr lang="en-GB" sz="1000" b="1" dirty="0">
                <a:solidFill>
                  <a:schemeClr val="bg1"/>
                </a:solidFill>
              </a:rPr>
              <a:t>with commentary on monthly variance</a:t>
            </a:r>
          </a:p>
        </p:txBody>
      </p:sp>
      <p:graphicFrame>
        <p:nvGraphicFramePr>
          <p:cNvPr id="11" name="Chart 10">
            <a:extLst>
              <a:ext uri="{FF2B5EF4-FFF2-40B4-BE49-F238E27FC236}">
                <a16:creationId xmlns:a16="http://schemas.microsoft.com/office/drawing/2014/main" id="{39AA28BD-B8C5-4E96-8C38-5F323401DD1D}"/>
              </a:ext>
            </a:extLst>
          </p:cNvPr>
          <p:cNvGraphicFramePr>
            <a:graphicFrameLocks/>
          </p:cNvGraphicFramePr>
          <p:nvPr>
            <p:extLst/>
          </p:nvPr>
        </p:nvGraphicFramePr>
        <p:xfrm>
          <a:off x="467544" y="2791565"/>
          <a:ext cx="3096344" cy="1882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707904" y="2791565"/>
          <a:ext cx="3168352" cy="17045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8A08996C-2012-41AD-82D4-8A08226A9438}"/>
              </a:ext>
            </a:extLst>
          </p:cNvPr>
          <p:cNvGraphicFramePr>
            <a:graphicFrameLocks/>
          </p:cNvGraphicFramePr>
          <p:nvPr>
            <p:extLst/>
          </p:nvPr>
        </p:nvGraphicFramePr>
        <p:xfrm>
          <a:off x="-34280" y="594317"/>
          <a:ext cx="2376265" cy="1811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139444" y="645339"/>
          <a:ext cx="2430016" cy="1704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499992" y="647423"/>
          <a:ext cx="2376264" cy="17584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534471" y="579538"/>
          <a:ext cx="2430016" cy="188238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a:latin typeface="Arial"/>
                <a:cs typeface="Arial"/>
              </a:rPr>
              <a:t>June Updates for August’s </a:t>
            </a:r>
            <a:r>
              <a:rPr lang="en-GB" sz="2588" dirty="0" err="1">
                <a:latin typeface="Arial"/>
                <a:cs typeface="Arial"/>
              </a:rPr>
              <a:t>ChMC</a:t>
            </a:r>
            <a:endParaRPr lang="en-GB" dirty="0"/>
          </a:p>
          <a:p>
            <a:r>
              <a:rPr lang="en-GB" dirty="0"/>
              <a:t>Jo Williams</a:t>
            </a:r>
          </a:p>
        </p:txBody>
      </p:sp>
    </p:spTree>
    <p:extLst>
      <p:ext uri="{BB962C8B-B14F-4D97-AF65-F5344CB8AC3E}">
        <p14:creationId xmlns:p14="http://schemas.microsoft.com/office/powerpoint/2010/main" val="1843639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19" y="673714"/>
          <a:ext cx="8836082" cy="4346310"/>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r>
                        <a:rPr lang="en-GB" sz="1100" dirty="0">
                          <a:solidFill>
                            <a:schemeClr val="tx1"/>
                          </a:solidFill>
                          <a:latin typeface="Calibri"/>
                          <a:cs typeface="Calibri"/>
                        </a:rPr>
                        <a:t>Following on from the Must Reads Workshop and consequential discussions we are continuing to analyse the Must Read Options. We are evaluating the options to understand the benefits to all customer constituencies, as well as understanding additional process overheads that the options may create. We will be talking directly to customers where requested, as well as discussing at the relevant Detailed Analysis Workshop.</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Internal teams are continuing to revisit the GSR process to see if additional improvements can be identified and built into the Ideal “To Be” process, which will form the foundations of the GSR Detailed Analysis Workshop. </a:t>
                      </a:r>
                    </a:p>
                    <a:p>
                      <a:pPr marL="171450" indent="-171450">
                        <a:buFont typeface="Arial" panose="020B0604020202020204" pitchFamily="34" charset="0"/>
                        <a:buChar char="•"/>
                      </a:pPr>
                      <a:endParaRPr lang="en-GB" sz="1100" kern="1200" dirty="0">
                        <a:solidFill>
                          <a:schemeClr val="tx1"/>
                        </a:solidFill>
                        <a:latin typeface="Calibri"/>
                        <a:ea typeface="+mn-ea"/>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CMS Rebuild Team have completed the input to Rec Schedule 3 review, in relation to the CSSC the Programme senior BA has visibility of requirements of the CMS requirements. The BA shall also be a key attendance at the relevant CMS Workshops to ensure we understand any consequences.  We shall continue to do this for any other key changes that are inflight too.</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We continue to work with the Xoserve Governance Team on the TOG Mod, the outputs shall be shared as the MOD Develops.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We are refining the Workshop plan for both internal and external workshops, internal workshops will commence first to provide input into the external workshops. We are intending to run a kick off workshop during August, invites will be issued to the open distribution list in due course.</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211830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Interactive Unidentified Gas Data Charts</a:t>
            </a:r>
            <a:endParaRPr lang="en-GB" dirty="0"/>
          </a:p>
        </p:txBody>
      </p:sp>
      <p:sp>
        <p:nvSpPr>
          <p:cNvPr id="3" name="Subtitle 2"/>
          <p:cNvSpPr>
            <a:spLocks noGrp="1"/>
          </p:cNvSpPr>
          <p:nvPr>
            <p:ph type="subTitle" idx="1"/>
          </p:nvPr>
        </p:nvSpPr>
        <p:spPr/>
        <p:txBody>
          <a:bodyPr/>
          <a:lstStyle/>
          <a:p>
            <a:r>
              <a:rPr lang="en-GB" dirty="0"/>
              <a:t>For Information</a:t>
            </a:r>
          </a:p>
        </p:txBody>
      </p:sp>
    </p:spTree>
    <p:extLst>
      <p:ext uri="{BB962C8B-B14F-4D97-AF65-F5344CB8AC3E}">
        <p14:creationId xmlns:p14="http://schemas.microsoft.com/office/powerpoint/2010/main" val="4112846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294-4705-41F2-AB0C-15EE95623FA5}"/>
              </a:ext>
            </a:extLst>
          </p:cNvPr>
          <p:cNvSpPr>
            <a:spLocks noGrp="1"/>
          </p:cNvSpPr>
          <p:nvPr>
            <p:ph type="title"/>
          </p:nvPr>
        </p:nvSpPr>
        <p:spPr/>
        <p:txBody>
          <a:bodyPr/>
          <a:lstStyle/>
          <a:p>
            <a:r>
              <a:rPr lang="en-US" dirty="0"/>
              <a:t>Interactive UIG Data Charts</a:t>
            </a:r>
            <a:endParaRPr lang="en-GB" dirty="0"/>
          </a:p>
        </p:txBody>
      </p:sp>
      <p:sp>
        <p:nvSpPr>
          <p:cNvPr id="3" name="Content Placeholder 2">
            <a:extLst>
              <a:ext uri="{FF2B5EF4-FFF2-40B4-BE49-F238E27FC236}">
                <a16:creationId xmlns:a16="http://schemas.microsoft.com/office/drawing/2014/main" id="{77AB2678-D560-4BDA-8756-1194341A80C8}"/>
              </a:ext>
            </a:extLst>
          </p:cNvPr>
          <p:cNvSpPr>
            <a:spLocks noGrp="1"/>
          </p:cNvSpPr>
          <p:nvPr>
            <p:ph idx="1"/>
          </p:nvPr>
        </p:nvSpPr>
        <p:spPr/>
        <p:txBody>
          <a:bodyPr>
            <a:normAutofit fontScale="70000" lnSpcReduction="20000"/>
          </a:bodyPr>
          <a:lstStyle/>
          <a:p>
            <a:r>
              <a:rPr lang="en-GB" dirty="0"/>
              <a:t>We’ve launched two new interactive charts showing Unidentified Gas (UIG) data. The charts are accessed directly from the Xoserve website and allow users to ‘drill down’ to display data for a specific date range. The charts are:</a:t>
            </a:r>
          </a:p>
          <a:p>
            <a:endParaRPr lang="en-GB" sz="1400" dirty="0"/>
          </a:p>
          <a:p>
            <a:pPr marL="914400" lvl="1" indent="-514350">
              <a:buFont typeface="+mj-lt"/>
              <a:buAutoNum type="arabicPeriod"/>
            </a:pPr>
            <a:r>
              <a:rPr lang="en-GB" b="1" dirty="0"/>
              <a:t>UIG Percentage by Gas Day</a:t>
            </a:r>
            <a:r>
              <a:rPr lang="en-GB" dirty="0"/>
              <a:t> – shows daily national UIG percentage levels for the first (D+1) and last (D+5) run of allocation (updated weekly).</a:t>
            </a:r>
          </a:p>
          <a:p>
            <a:pPr marL="914400" lvl="1" indent="-514350">
              <a:buFont typeface="+mj-lt"/>
              <a:buAutoNum type="arabicPeriod"/>
            </a:pPr>
            <a:r>
              <a:rPr lang="en-GB" b="1" dirty="0"/>
              <a:t>UIG as a Percentage of Total Throughput</a:t>
            </a:r>
            <a:r>
              <a:rPr lang="en-GB" dirty="0"/>
              <a:t> – shows monthly UIG as a percentage of total throughput at allocation and after reconciliations processed to date (updated monthly).</a:t>
            </a:r>
          </a:p>
          <a:p>
            <a:pPr marL="400050" lvl="1" indent="0">
              <a:buNone/>
            </a:pPr>
            <a:endParaRPr lang="en-GB" sz="1400" dirty="0"/>
          </a:p>
          <a:p>
            <a:r>
              <a:rPr lang="en-GB" dirty="0"/>
              <a:t>Both charts are available via the ‘UIG Interactive Data’ area of the </a:t>
            </a:r>
            <a:r>
              <a:rPr lang="en-GB" u="sng" dirty="0">
                <a:hlinkClick r:id="rId2"/>
              </a:rPr>
              <a:t>'Unidentified Gas (UIG)' page</a:t>
            </a:r>
            <a:r>
              <a:rPr lang="en-GB" dirty="0"/>
              <a:t> or from the Xoserve homepage, click </a:t>
            </a:r>
            <a:r>
              <a:rPr lang="en-GB" b="1" dirty="0"/>
              <a:t>Services</a:t>
            </a:r>
            <a:r>
              <a:rPr lang="en-GB" dirty="0"/>
              <a:t> and using the </a:t>
            </a:r>
            <a:r>
              <a:rPr lang="en-GB" b="1" dirty="0"/>
              <a:t>Issue Management</a:t>
            </a:r>
            <a:r>
              <a:rPr lang="en-GB" dirty="0"/>
              <a:t> dropdown, select </a:t>
            </a:r>
            <a:r>
              <a:rPr lang="en-GB" b="1" dirty="0"/>
              <a:t>Unidentified Gas (UIG) </a:t>
            </a:r>
            <a:r>
              <a:rPr lang="en-GB" dirty="0"/>
              <a:t>(</a:t>
            </a:r>
            <a:r>
              <a:rPr lang="en-GB" dirty="0">
                <a:highlight>
                  <a:srgbClr val="E7BB20"/>
                </a:highlight>
              </a:rPr>
              <a:t>Orange</a:t>
            </a:r>
            <a:r>
              <a:rPr lang="en-GB" dirty="0"/>
              <a:t> Section titled “UIG Interactive Data”).</a:t>
            </a:r>
          </a:p>
          <a:p>
            <a:r>
              <a:rPr lang="en-GB" dirty="0"/>
              <a:t>Any queries in relation to this please contact the UIG team via </a:t>
            </a:r>
            <a:r>
              <a:rPr lang="en-GB" dirty="0">
                <a:hlinkClick r:id="rId3"/>
              </a:rPr>
              <a:t>uigtaskforce@xoserve.com</a:t>
            </a:r>
            <a:r>
              <a:rPr lang="en-GB" dirty="0"/>
              <a:t> </a:t>
            </a:r>
          </a:p>
        </p:txBody>
      </p:sp>
    </p:spTree>
    <p:extLst>
      <p:ext uri="{BB962C8B-B14F-4D97-AF65-F5344CB8AC3E}">
        <p14:creationId xmlns:p14="http://schemas.microsoft.com/office/powerpoint/2010/main" val="73260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E50C-24C3-4FC4-875C-A4909E947F20}"/>
              </a:ext>
            </a:extLst>
          </p:cNvPr>
          <p:cNvSpPr>
            <a:spLocks noGrp="1"/>
          </p:cNvSpPr>
          <p:nvPr>
            <p:ph type="title"/>
          </p:nvPr>
        </p:nvSpPr>
        <p:spPr/>
        <p:txBody>
          <a:bodyPr/>
          <a:lstStyle/>
          <a:p>
            <a:r>
              <a:rPr lang="en-GB" dirty="0"/>
              <a:t>Website Location</a:t>
            </a:r>
          </a:p>
        </p:txBody>
      </p:sp>
      <p:pic>
        <p:nvPicPr>
          <p:cNvPr id="4" name="Picture 3">
            <a:extLst>
              <a:ext uri="{FF2B5EF4-FFF2-40B4-BE49-F238E27FC236}">
                <a16:creationId xmlns:a16="http://schemas.microsoft.com/office/drawing/2014/main" id="{40C01C0E-178C-42EF-95A5-89E4E597AADD}"/>
              </a:ext>
            </a:extLst>
          </p:cNvPr>
          <p:cNvPicPr>
            <a:picLocks noChangeAspect="1"/>
          </p:cNvPicPr>
          <p:nvPr/>
        </p:nvPicPr>
        <p:blipFill>
          <a:blip r:embed="rId2"/>
          <a:stretch>
            <a:fillRect/>
          </a:stretch>
        </p:blipFill>
        <p:spPr>
          <a:xfrm>
            <a:off x="1447957" y="771550"/>
            <a:ext cx="6248086" cy="3939902"/>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074494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FCDC-693D-4E00-B4B8-E3921D65479C}"/>
              </a:ext>
            </a:extLst>
          </p:cNvPr>
          <p:cNvSpPr>
            <a:spLocks noGrp="1"/>
          </p:cNvSpPr>
          <p:nvPr>
            <p:ph type="title"/>
          </p:nvPr>
        </p:nvSpPr>
        <p:spPr/>
        <p:txBody>
          <a:bodyPr/>
          <a:lstStyle/>
          <a:p>
            <a:r>
              <a:rPr lang="en-GB" dirty="0"/>
              <a:t>UIG Percentage by Gas Day</a:t>
            </a:r>
          </a:p>
        </p:txBody>
      </p:sp>
      <p:pic>
        <p:nvPicPr>
          <p:cNvPr id="3" name="Picture 2">
            <a:extLst>
              <a:ext uri="{FF2B5EF4-FFF2-40B4-BE49-F238E27FC236}">
                <a16:creationId xmlns:a16="http://schemas.microsoft.com/office/drawing/2014/main" id="{24A80425-8330-44AC-9F4A-B1AB0AAE0A84}"/>
              </a:ext>
            </a:extLst>
          </p:cNvPr>
          <p:cNvPicPr>
            <a:picLocks noChangeAspect="1"/>
          </p:cNvPicPr>
          <p:nvPr/>
        </p:nvPicPr>
        <p:blipFill>
          <a:blip r:embed="rId2"/>
          <a:stretch>
            <a:fillRect/>
          </a:stretch>
        </p:blipFill>
        <p:spPr>
          <a:xfrm>
            <a:off x="2190434" y="915566"/>
            <a:ext cx="4763132" cy="3910733"/>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93033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F1C8-AA48-4361-B0AF-87F9F60467C1}"/>
              </a:ext>
            </a:extLst>
          </p:cNvPr>
          <p:cNvSpPr>
            <a:spLocks noGrp="1"/>
          </p:cNvSpPr>
          <p:nvPr>
            <p:ph type="title"/>
          </p:nvPr>
        </p:nvSpPr>
        <p:spPr/>
        <p:txBody>
          <a:bodyPr/>
          <a:lstStyle/>
          <a:p>
            <a:r>
              <a:rPr lang="en-GB" dirty="0"/>
              <a:t>UIG as a Percentage of Total Throughput</a:t>
            </a:r>
          </a:p>
        </p:txBody>
      </p:sp>
      <p:pic>
        <p:nvPicPr>
          <p:cNvPr id="3" name="Picture 2">
            <a:extLst>
              <a:ext uri="{FF2B5EF4-FFF2-40B4-BE49-F238E27FC236}">
                <a16:creationId xmlns:a16="http://schemas.microsoft.com/office/drawing/2014/main" id="{5FFC95B5-718E-405B-952B-903FDC0A69EE}"/>
              </a:ext>
            </a:extLst>
          </p:cNvPr>
          <p:cNvPicPr>
            <a:picLocks noChangeAspect="1"/>
          </p:cNvPicPr>
          <p:nvPr/>
        </p:nvPicPr>
        <p:blipFill>
          <a:blip r:embed="rId2"/>
          <a:stretch>
            <a:fillRect/>
          </a:stretch>
        </p:blipFill>
        <p:spPr>
          <a:xfrm>
            <a:off x="2272901" y="915566"/>
            <a:ext cx="4598197" cy="3909600"/>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2382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3" name="Table 2">
            <a:extLst>
              <a:ext uri="{FF2B5EF4-FFF2-40B4-BE49-F238E27FC236}">
                <a16:creationId xmlns:a16="http://schemas.microsoft.com/office/drawing/2014/main" id="{EC5579BB-CFEC-4D21-A65F-41B821CA9D8D}"/>
              </a:ext>
            </a:extLst>
          </p:cNvPr>
          <p:cNvGraphicFramePr>
            <a:graphicFrameLocks noGrp="1"/>
          </p:cNvGraphicFramePr>
          <p:nvPr>
            <p:extLst>
              <p:ext uri="{D42A27DB-BD31-4B8C-83A1-F6EECF244321}">
                <p14:modId xmlns:p14="http://schemas.microsoft.com/office/powerpoint/2010/main" val="2211858313"/>
              </p:ext>
            </p:extLst>
          </p:nvPr>
        </p:nvGraphicFramePr>
        <p:xfrm>
          <a:off x="338097" y="1128900"/>
          <a:ext cx="8348703" cy="2205972"/>
        </p:xfrm>
        <a:graphic>
          <a:graphicData uri="http://schemas.openxmlformats.org/drawingml/2006/table">
            <a:tbl>
              <a:tblPr/>
              <a:tblGrid>
                <a:gridCol w="607039">
                  <a:extLst>
                    <a:ext uri="{9D8B030D-6E8A-4147-A177-3AD203B41FA5}">
                      <a16:colId xmlns:a16="http://schemas.microsoft.com/office/drawing/2014/main" val="3999469460"/>
                    </a:ext>
                  </a:extLst>
                </a:gridCol>
                <a:gridCol w="484094">
                  <a:extLst>
                    <a:ext uri="{9D8B030D-6E8A-4147-A177-3AD203B41FA5}">
                      <a16:colId xmlns:a16="http://schemas.microsoft.com/office/drawing/2014/main" val="4253036735"/>
                    </a:ext>
                  </a:extLst>
                </a:gridCol>
                <a:gridCol w="553251">
                  <a:extLst>
                    <a:ext uri="{9D8B030D-6E8A-4147-A177-3AD203B41FA5}">
                      <a16:colId xmlns:a16="http://schemas.microsoft.com/office/drawing/2014/main" val="2404469614"/>
                    </a:ext>
                  </a:extLst>
                </a:gridCol>
                <a:gridCol w="461042">
                  <a:extLst>
                    <a:ext uri="{9D8B030D-6E8A-4147-A177-3AD203B41FA5}">
                      <a16:colId xmlns:a16="http://schemas.microsoft.com/office/drawing/2014/main" val="3899350441"/>
                    </a:ext>
                  </a:extLst>
                </a:gridCol>
                <a:gridCol w="576302">
                  <a:extLst>
                    <a:ext uri="{9D8B030D-6E8A-4147-A177-3AD203B41FA5}">
                      <a16:colId xmlns:a16="http://schemas.microsoft.com/office/drawing/2014/main" val="49253256"/>
                    </a:ext>
                  </a:extLst>
                </a:gridCol>
                <a:gridCol w="530199">
                  <a:extLst>
                    <a:ext uri="{9D8B030D-6E8A-4147-A177-3AD203B41FA5}">
                      <a16:colId xmlns:a16="http://schemas.microsoft.com/office/drawing/2014/main" val="467281010"/>
                    </a:ext>
                  </a:extLst>
                </a:gridCol>
                <a:gridCol w="4249918">
                  <a:extLst>
                    <a:ext uri="{9D8B030D-6E8A-4147-A177-3AD203B41FA5}">
                      <a16:colId xmlns:a16="http://schemas.microsoft.com/office/drawing/2014/main" val="2235213577"/>
                    </a:ext>
                  </a:extLst>
                </a:gridCol>
                <a:gridCol w="886858">
                  <a:extLst>
                    <a:ext uri="{9D8B030D-6E8A-4147-A177-3AD203B41FA5}">
                      <a16:colId xmlns:a16="http://schemas.microsoft.com/office/drawing/2014/main" val="1925047175"/>
                    </a:ext>
                  </a:extLst>
                </a:gridCol>
              </a:tblGrid>
              <a:tr h="225184">
                <a:tc gridSpan="8">
                  <a:txBody>
                    <a:bodyPr/>
                    <a:lstStyle/>
                    <a:p>
                      <a:pPr algn="ctr" fontAlgn="ctr"/>
                      <a:r>
                        <a:rPr lang="en-GB" sz="1100" b="1" i="0" u="none" strike="noStrike" dirty="0">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9599188"/>
                  </a:ext>
                </a:extLst>
              </a:tr>
              <a:tr h="152387">
                <a:tc rowSpan="2">
                  <a:txBody>
                    <a:bodyPr/>
                    <a:lstStyle/>
                    <a:p>
                      <a:pPr algn="ctr" fontAlgn="ctr"/>
                      <a:r>
                        <a:rPr lang="en-GB" sz="9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900" b="0" i="0" u="none" strike="noStrike" dirty="0">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11288836"/>
                  </a:ext>
                </a:extLst>
              </a:tr>
              <a:tr h="298340">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dirty="0">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1783005989"/>
                  </a:ext>
                </a:extLst>
              </a:tr>
              <a:tr h="1106619">
                <a:tc>
                  <a:txBody>
                    <a:bodyPr/>
                    <a:lstStyle/>
                    <a:p>
                      <a:pPr algn="l" rtl="0" fontAlgn="ctr"/>
                      <a:r>
                        <a:rPr lang="en-GB" sz="700" b="0" i="0" u="none" strike="noStrike">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UKLink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failover from the primary site to the secondary site.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20426720"/>
                  </a:ext>
                </a:extLst>
              </a:tr>
              <a:tr h="423442">
                <a:tc>
                  <a:txBody>
                    <a:bodyPr/>
                    <a:lstStyle/>
                    <a:p>
                      <a:pPr algn="l" rtl="0" fontAlgn="ctr"/>
                      <a:r>
                        <a:rPr lang="en-GB" sz="700" b="0" i="0" u="none" strike="noStrike">
                          <a:solidFill>
                            <a:srgbClr val="000000"/>
                          </a:solidFill>
                          <a:effectLst/>
                          <a:latin typeface="Arial" panose="020B0604020202020204" pitchFamily="34" charset="0"/>
                        </a:rPr>
                        <a:t>CHG0031149</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TBC</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failback from the secondary site to the primary site.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effectLst/>
                          <a:latin typeface="Arial" panose="020B0604020202020204" pitchFamily="34" charset="0"/>
                        </a:rPr>
                        <a:t>11/08/2021 - Postponed until later in the year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33577061"/>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83718"/>
            <a:ext cx="8134672" cy="1102519"/>
          </a:xfrm>
        </p:spPr>
        <p:txBody>
          <a:bodyPr>
            <a:noAutofit/>
          </a:bodyPr>
          <a:lstStyle/>
          <a:p>
            <a:r>
              <a:rPr lang="en-GB" sz="3200" dirty="0"/>
              <a:t>Annual General (DSC) Change Budget in BP22</a:t>
            </a:r>
            <a:br>
              <a:rPr lang="en-GB" sz="3200" dirty="0"/>
            </a:br>
            <a:br>
              <a:rPr lang="en-GB" sz="3200" dirty="0">
                <a:solidFill>
                  <a:schemeClr val="tx2">
                    <a:lumMod val="60000"/>
                    <a:lumOff val="40000"/>
                  </a:schemeClr>
                </a:solidFill>
              </a:rPr>
            </a:br>
            <a:r>
              <a:rPr lang="en-GB" sz="3200" u="sng" dirty="0">
                <a:solidFill>
                  <a:schemeClr val="tx2">
                    <a:lumMod val="60000"/>
                    <a:lumOff val="40000"/>
                  </a:schemeClr>
                </a:solidFill>
              </a:rPr>
              <a:t>ChMC recommendation required</a:t>
            </a:r>
          </a:p>
        </p:txBody>
      </p:sp>
    </p:spTree>
    <p:extLst>
      <p:ext uri="{BB962C8B-B14F-4D97-AF65-F5344CB8AC3E}">
        <p14:creationId xmlns:p14="http://schemas.microsoft.com/office/powerpoint/2010/main" val="206630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286DB876-1994-4C73-8A04-B00E1D58C98A}"/>
              </a:ext>
            </a:extLst>
          </p:cNvPr>
          <p:cNvGraphicFramePr>
            <a:graphicFrameLocks noChangeAspect="1"/>
          </p:cNvGraphicFramePr>
          <p:nvPr>
            <p:extLst>
              <p:ext uri="{D42A27DB-BD31-4B8C-83A1-F6EECF244321}">
                <p14:modId xmlns:p14="http://schemas.microsoft.com/office/powerpoint/2010/main" val="1176463343"/>
              </p:ext>
            </p:extLst>
          </p:nvPr>
        </p:nvGraphicFramePr>
        <p:xfrm>
          <a:off x="3777410" y="1882587"/>
          <a:ext cx="1447734" cy="1254201"/>
        </p:xfrm>
        <a:graphic>
          <a:graphicData uri="http://schemas.openxmlformats.org/presentationml/2006/ole">
            <mc:AlternateContent xmlns:mc="http://schemas.openxmlformats.org/markup-compatibility/2006">
              <mc:Choice xmlns:v="urn:schemas-microsoft-com:vml" Requires="v">
                <p:oleObj spid="_x0000_s6146"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286DB876-1994-4C73-8A04-B00E1D58C98A}"/>
                          </a:ext>
                        </a:extLst>
                      </p:cNvPr>
                      <p:cNvPicPr/>
                      <p:nvPr/>
                    </p:nvPicPr>
                    <p:blipFill>
                      <a:blip r:embed="rId4"/>
                      <a:stretch>
                        <a:fillRect/>
                      </a:stretch>
                    </p:blipFill>
                    <p:spPr>
                      <a:xfrm>
                        <a:off x="3777410" y="1882587"/>
                        <a:ext cx="1447734" cy="1254201"/>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August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1765786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35788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6143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has shared some Go-live date principles by which they are looking at non-Mondays as potential Go-live dates. This analysis is currently a high focus area whilst we continue to work with Ofgem to provide them with the detail required to baseline their Go-live principles.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1200" b="1" kern="1200" baseline="0" dirty="0">
                          <a:solidFill>
                            <a:schemeClr val="tx1"/>
                          </a:solidFill>
                          <a:latin typeface="+mn-lt"/>
                          <a:ea typeface="+mn-ea"/>
                          <a:cs typeface="Arial"/>
                        </a:rPr>
                        <a:t>Key Programme Updates</a:t>
                      </a:r>
                      <a:endParaRPr lang="en-US" sz="12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12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Transition: </a:t>
                      </a:r>
                      <a:r>
                        <a:rPr lang="en-GB" sz="1200" b="0" kern="1200" dirty="0">
                          <a:solidFill>
                            <a:schemeClr val="tx1"/>
                          </a:solidFill>
                          <a:effectLst/>
                          <a:latin typeface="+mn-lt"/>
                          <a:ea typeface="+mn-ea"/>
                          <a:cs typeface="+mn-cs"/>
                        </a:rPr>
                        <a:t>Live Rehearsal Cycle 1 has completed successfully. LR Cycle 2 commences on 30/07, with Transition Testing starting on 06/11.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Internal &amp; External Testing: </a:t>
                      </a:r>
                      <a:r>
                        <a:rPr lang="en-US" sz="1200" b="0" kern="1200" baseline="0" dirty="0">
                          <a:solidFill>
                            <a:schemeClr val="tx1"/>
                          </a:solidFill>
                          <a:latin typeface="+mn-lt"/>
                          <a:ea typeface="+mn-ea"/>
                          <a:cs typeface="Arial"/>
                        </a:rPr>
                        <a:t>All testing activities are on track. UEPT continues with no major impacts or defects. E2E Testing has commenced successfully. No defects to date.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Business Change: </a:t>
                      </a:r>
                      <a:r>
                        <a:rPr lang="en-GB" sz="1200" b="0" dirty="0"/>
                        <a:t>Internal activities continue to plan including Target Operating Model.</a:t>
                      </a:r>
                    </a:p>
                    <a:p>
                      <a:pPr marL="171450" lvl="0" indent="-171450">
                        <a:buFont typeface="Arial" panose="020B0604020202020204" pitchFamily="34" charset="0"/>
                        <a:buChar char="•"/>
                      </a:pPr>
                      <a:r>
                        <a:rPr lang="en-GB" sz="1200" b="1" dirty="0"/>
                        <a:t>Service Management:</a:t>
                      </a:r>
                      <a:r>
                        <a:rPr lang="en-GB" sz="1200" b="0" dirty="0"/>
                        <a:t> Xoserve’s CR-D072 which was aiming to change the Response SLAs have now been through Industry consultation following a position being agreed across all PUIs. This is expected to be approved in August.</a:t>
                      </a:r>
                    </a:p>
                    <a:p>
                      <a:pPr marL="171450" lvl="0" indent="-171450">
                        <a:buFont typeface="Arial" panose="020B0604020202020204" pitchFamily="34" charset="0"/>
                        <a:buChar char="•"/>
                      </a:pPr>
                      <a:r>
                        <a:rPr lang="en-GB" sz="1200" b="1" dirty="0"/>
                        <a:t>Data Migration:</a:t>
                      </a:r>
                      <a:r>
                        <a:rPr lang="en-GB" sz="1200" b="0" dirty="0"/>
                        <a:t> </a:t>
                      </a:r>
                      <a:r>
                        <a:rPr lang="en-GB" sz="1200" b="0" kern="1200" dirty="0">
                          <a:solidFill>
                            <a:schemeClr val="dk1"/>
                          </a:solidFill>
                          <a:latin typeface="+mn-lt"/>
                          <a:ea typeface="+mn-ea"/>
                          <a:cs typeface="+mn-cs"/>
                        </a:rPr>
                        <a:t>Planning to begin to support </a:t>
                      </a:r>
                      <a:r>
                        <a:rPr lang="en-GB" sz="1200" b="0" kern="1200" dirty="0" err="1">
                          <a:solidFill>
                            <a:schemeClr val="dk1"/>
                          </a:solidFill>
                          <a:latin typeface="+mn-lt"/>
                          <a:ea typeface="+mn-ea"/>
                          <a:cs typeface="+mn-cs"/>
                        </a:rPr>
                        <a:t>Rel</a:t>
                      </a:r>
                      <a:r>
                        <a:rPr lang="en-GB" sz="1200" b="0" kern="1200" dirty="0">
                          <a:solidFill>
                            <a:schemeClr val="dk1"/>
                          </a:solidFill>
                          <a:latin typeface="+mn-lt"/>
                          <a:ea typeface="+mn-ea"/>
                          <a:cs typeface="+mn-cs"/>
                        </a:rPr>
                        <a:t> cycle 4b - due Oct.</a:t>
                      </a:r>
                    </a:p>
                    <a:p>
                      <a:pPr marL="0" lvl="0" indent="0">
                        <a:buFont typeface="Arial" panose="020B0604020202020204" pitchFamily="34" charset="0"/>
                        <a:buNone/>
                      </a:pPr>
                      <a:endParaRPr lang="en-GB" sz="105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Live Rehearsal: </a:t>
                      </a:r>
                      <a:r>
                        <a:rPr lang="en-GB" sz="1050" b="0" kern="1200" dirty="0">
                          <a:solidFill>
                            <a:schemeClr val="tx1"/>
                          </a:solidFill>
                          <a:effectLst/>
                          <a:latin typeface="+mn-lt"/>
                          <a:ea typeface="+mn-ea"/>
                          <a:cs typeface="+mn-cs"/>
                        </a:rPr>
                        <a:t>Commence Cycle 2</a:t>
                      </a:r>
                    </a:p>
                    <a:p>
                      <a:pPr marL="171450" marR="0" lvl="0" indent="-171450" algn="l">
                        <a:lnSpc>
                          <a:spcPct val="100000"/>
                        </a:lnSpc>
                        <a:spcBef>
                          <a:spcPts val="0"/>
                        </a:spcBef>
                        <a:spcAft>
                          <a:spcPts val="0"/>
                        </a:spcAft>
                        <a:buFont typeface="Arial" panose="020B0604020202020204" pitchFamily="34" charset="0"/>
                        <a:buChar char="•"/>
                      </a:pPr>
                      <a:r>
                        <a:rPr lang="en-GB" sz="1050" b="1" kern="1200" dirty="0">
                          <a:solidFill>
                            <a:schemeClr val="tx1"/>
                          </a:solidFill>
                          <a:effectLst/>
                          <a:latin typeface="+mn-lt"/>
                          <a:ea typeface="+mn-ea"/>
                          <a:cs typeface="+mn-cs"/>
                        </a:rPr>
                        <a:t>Internal Test:</a:t>
                      </a:r>
                      <a:r>
                        <a:rPr lang="en-GB" sz="1050" b="0" kern="1200" dirty="0">
                          <a:solidFill>
                            <a:schemeClr val="tx1"/>
                          </a:solidFill>
                          <a:effectLst/>
                          <a:latin typeface="+mn-lt"/>
                          <a:ea typeface="+mn-ea"/>
                          <a:cs typeface="+mn-cs"/>
                        </a:rPr>
                        <a:t> Progress CR testing and any relevant regression tests</a:t>
                      </a:r>
                      <a:endParaRPr lang="en-GB" sz="105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dirty="0">
                          <a:solidFill>
                            <a:schemeClr val="tx1"/>
                          </a:solidFill>
                          <a:effectLst/>
                          <a:latin typeface="+mn-lt"/>
                          <a:ea typeface="+mn-ea"/>
                          <a:cs typeface="+mn-cs"/>
                        </a:rPr>
                        <a:t>DES</a:t>
                      </a:r>
                      <a:r>
                        <a:rPr lang="en-GB" sz="1050" b="0" kern="1200" dirty="0">
                          <a:solidFill>
                            <a:schemeClr val="tx1"/>
                          </a:solidFill>
                          <a:effectLst/>
                          <a:latin typeface="+mn-lt"/>
                          <a:ea typeface="+mn-ea"/>
                          <a:cs typeface="+mn-cs"/>
                        </a:rPr>
                        <a:t>:</a:t>
                      </a:r>
                      <a:r>
                        <a:rPr lang="en-GB" sz="1050" b="1" kern="1200" dirty="0">
                          <a:solidFill>
                            <a:schemeClr val="tx1"/>
                          </a:solidFill>
                          <a:effectLst/>
                          <a:latin typeface="+mn-lt"/>
                          <a:ea typeface="+mn-ea"/>
                          <a:cs typeface="+mn-cs"/>
                        </a:rPr>
                        <a:t>&amp; Secondary APIs</a:t>
                      </a:r>
                      <a:r>
                        <a:rPr lang="en-GB" sz="1050" kern="1200" dirty="0">
                          <a:solidFill>
                            <a:schemeClr val="tx1"/>
                          </a:solidFill>
                          <a:effectLst/>
                          <a:latin typeface="+mn-lt"/>
                          <a:ea typeface="+mn-ea"/>
                          <a:cs typeface="+mn-cs"/>
                        </a:rPr>
                        <a:t> Continue Test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Transition:</a:t>
                      </a:r>
                      <a:r>
                        <a:rPr lang="en-GB" sz="1050" b="0" kern="1200" baseline="0" dirty="0">
                          <a:solidFill>
                            <a:schemeClr val="tx1"/>
                          </a:solidFill>
                          <a:effectLst/>
                          <a:latin typeface="+mn-lt"/>
                          <a:ea typeface="+mn-ea"/>
                          <a:cs typeface="+mn-cs"/>
                        </a:rPr>
                        <a:t> Continue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MAP C: </a:t>
                      </a:r>
                      <a:r>
                        <a:rPr lang="en-GB" sz="105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REC: </a:t>
                      </a:r>
                      <a:r>
                        <a:rPr lang="en-GB" sz="1050" b="0" kern="1200" baseline="0" dirty="0">
                          <a:solidFill>
                            <a:schemeClr val="tx1"/>
                          </a:solidFill>
                          <a:effectLst/>
                          <a:latin typeface="+mn-lt"/>
                          <a:ea typeface="+mn-ea"/>
                          <a:cs typeface="+mn-cs"/>
                        </a:rPr>
                        <a:t>Continue REC version 3 review complete. </a:t>
                      </a:r>
                      <a:endParaRPr lang="en-GB" sz="105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kern="1200" baseline="0" dirty="0">
                          <a:solidFill>
                            <a:schemeClr val="tx1"/>
                          </a:solidFill>
                          <a:effectLst/>
                          <a:latin typeface="+mn-lt"/>
                          <a:ea typeface="+mn-ea"/>
                          <a:cs typeface="+mn-cs"/>
                        </a:rPr>
                        <a:t>Business Change: </a:t>
                      </a:r>
                      <a:r>
                        <a:rPr lang="en-GB" sz="1050" b="0" kern="1200" baseline="0" dirty="0">
                          <a:solidFill>
                            <a:schemeClr val="tx1"/>
                          </a:solidFill>
                          <a:effectLst/>
                          <a:latin typeface="+mn-lt"/>
                          <a:ea typeface="+mn-ea"/>
                          <a:cs typeface="+mn-cs"/>
                        </a:rPr>
                        <a:t>Continue awareness and knowledge transfer sessions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356052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UEPT/E2E support continues specifically around setting up users. No defects raised to date for the external testing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and E2E continues well. At the point of writing this, no significant defects have been seen. Operational Testing with DCC is also progressing well, with no defects raised against Xoserve. This is due to complete in September</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Service Management requirements have been clarified with DCC. CR-D072 has been through industry consultation and is expected to be tabled up for approval in August.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15329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version 3 consultation is complete.</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Arial" panose="020B0604020202020204" pitchFamily="34" charset="0"/>
                        <a:buNone/>
                      </a:pPr>
                      <a:r>
                        <a:rPr lang="en-GB" sz="1050" b="0" kern="1200" dirty="0">
                          <a:solidFill>
                            <a:schemeClr val="dk1"/>
                          </a:solidFill>
                          <a:latin typeface="+mn-lt"/>
                          <a:ea typeface="+mn-ea"/>
                          <a:cs typeface="+mn-cs"/>
                        </a:rPr>
                        <a:t>Planning to begin to support </a:t>
                      </a:r>
                      <a:r>
                        <a:rPr lang="en-GB" sz="1050" b="0" kern="1200" dirty="0" err="1">
                          <a:solidFill>
                            <a:schemeClr val="dk1"/>
                          </a:solidFill>
                          <a:latin typeface="+mn-lt"/>
                          <a:ea typeface="+mn-ea"/>
                          <a:cs typeface="+mn-cs"/>
                        </a:rPr>
                        <a:t>Rel</a:t>
                      </a:r>
                      <a:r>
                        <a:rPr lang="en-GB" sz="1050" b="0" kern="1200" dirty="0">
                          <a:solidFill>
                            <a:schemeClr val="dk1"/>
                          </a:solidFill>
                          <a:latin typeface="+mn-lt"/>
                          <a:ea typeface="+mn-ea"/>
                          <a:cs typeface="+mn-cs"/>
                        </a:rPr>
                        <a:t> cycle 4b - due Oct.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detailed delivery updates will be provided via Nov 21 updates.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Engagement continues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3860626"/>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Internal assessment planned to assess impact of this ask by Ofgem to provide an assessment that covers everything that could impact </a:t>
                      </a:r>
                      <a:r>
                        <a:rPr lang="en-US" sz="650" b="0" i="0" u="none" strike="noStrike" kern="1200" dirty="0" err="1">
                          <a:solidFill>
                            <a:schemeClr val="tx1"/>
                          </a:solidFill>
                          <a:effectLst/>
                          <a:latin typeface="+mj-lt"/>
                          <a:ea typeface="+mn-ea"/>
                          <a:cs typeface="+mn-cs"/>
                        </a:rPr>
                        <a:t>Xoserve</a:t>
                      </a:r>
                      <a:endParaRPr lang="en-US" sz="650" b="0" i="0" u="none" strike="noStrike" kern="1200" dirty="0">
                        <a:solidFill>
                          <a:schemeClr val="tx1"/>
                        </a:solidFill>
                        <a:effectLst/>
                        <a:latin typeface="+mj-lt"/>
                        <a:ea typeface="+mn-ea"/>
                        <a:cs typeface="+mn-cs"/>
                      </a:endParaRPr>
                    </a:p>
                  </a:txBody>
                  <a:tcPr marL="0" marR="0" marT="0" marB="0" anchor="ctr">
                    <a:solidFill>
                      <a:srgbClr val="E8EAF1"/>
                    </a:solidFill>
                  </a:tcPr>
                </a:tc>
                <a:tc>
                  <a:txBody>
                    <a:bodyPr/>
                    <a:lstStyle/>
                    <a:p>
                      <a:r>
                        <a:rPr lang="en-US" sz="650" dirty="0">
                          <a:solidFill>
                            <a:schemeClr val="tx1"/>
                          </a:solidFill>
                          <a:latin typeface="+mj-lt"/>
                        </a:rPr>
                        <a:t>Internal assessment planned to assess impact of this ask by Ofgem to provide an assessment that covers everything that could impact </a:t>
                      </a:r>
                      <a:r>
                        <a:rPr lang="en-US" sz="650" dirty="0" err="1">
                          <a:solidFill>
                            <a:schemeClr val="tx1"/>
                          </a:solidFill>
                          <a:latin typeface="+mj-lt"/>
                        </a:rPr>
                        <a:t>Xoserve</a:t>
                      </a:r>
                      <a:endParaRPr lang="en-US"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31/08/21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30/11//21</a:t>
                      </a:r>
                    </a:p>
                  </a:txBody>
                  <a:tcPr marL="0" marR="0" marT="0" marB="0" anchor="ctr">
                    <a:solidFill>
                      <a:srgbClr val="E8EAF1"/>
                    </a:solidFill>
                  </a:tcPr>
                </a:tc>
                <a:extLst>
                  <a:ext uri="{0D108BD9-81ED-4DB2-BD59-A6C34878D82A}">
                    <a16:rowId xmlns:a16="http://schemas.microsoft.com/office/drawing/2014/main" val="3293725042"/>
                  </a:ext>
                </a:extLst>
              </a:tr>
              <a:tr h="938872">
                <a:tc>
                  <a:txBody>
                    <a:bodyPr/>
                    <a:lstStyle/>
                    <a:p>
                      <a:pPr algn="ctr" fontAlgn="ctr"/>
                      <a:r>
                        <a:rPr lang="en-GB" sz="650" b="1" i="0" u="none" strike="noStrike" dirty="0">
                          <a:solidFill>
                            <a:schemeClr val="tx1"/>
                          </a:solidFill>
                          <a:effectLst/>
                          <a:latin typeface="+mj-lt"/>
                        </a:rPr>
                        <a:t>61894</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E8EAF1"/>
                    </a:solidFill>
                  </a:tcPr>
                </a:tc>
                <a:tc>
                  <a:txBody>
                    <a:bodyPr/>
                    <a:lstStyle/>
                    <a:p>
                      <a:r>
                        <a:rPr lang="en-US" sz="650" dirty="0">
                          <a:solidFill>
                            <a:schemeClr val="tx1"/>
                          </a:solidFill>
                          <a:latin typeface="+mj-lt"/>
                        </a:rPr>
                        <a:t>CRD072 PIA responses have been </a:t>
                      </a:r>
                      <a:r>
                        <a:rPr lang="en-US" sz="650" dirty="0" err="1">
                          <a:solidFill>
                            <a:schemeClr val="tx1"/>
                          </a:solidFill>
                          <a:latin typeface="+mj-lt"/>
                        </a:rPr>
                        <a:t>favourable</a:t>
                      </a:r>
                      <a:r>
                        <a:rPr lang="en-US" sz="650" dirty="0">
                          <a:solidFill>
                            <a:schemeClr val="tx1"/>
                          </a:solidFill>
                          <a:latin typeface="+mj-lt"/>
                        </a:rPr>
                        <a:t> and is expected to be tabled for approval in August</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ea typeface="+mn-ea"/>
                          <a:cs typeface="+mn-cs"/>
                        </a:rPr>
                        <a:t>30/08/21</a:t>
                      </a:r>
                    </a:p>
                  </a:txBody>
                  <a:tcPr marL="0" marR="0" marT="0" marB="0" anchor="ctr">
                    <a:solidFill>
                      <a:srgbClr val="E8EAF1"/>
                    </a:solidFill>
                  </a:tcPr>
                </a:tc>
                <a:extLst>
                  <a:ext uri="{0D108BD9-81ED-4DB2-BD59-A6C34878D82A}">
                    <a16:rowId xmlns:a16="http://schemas.microsoft.com/office/drawing/2014/main" val="1899061563"/>
                  </a:ext>
                </a:extLst>
              </a:tr>
              <a:tr h="938872">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30/08/21</a:t>
                      </a:r>
                    </a:p>
                  </a:txBody>
                  <a:tcPr marL="0" marR="0" marT="0" marB="0" anchor="ctr">
                    <a:solidFill>
                      <a:srgbClr val="E8EAF1"/>
                    </a:solidFill>
                  </a:tcPr>
                </a:tc>
                <a:extLst>
                  <a:ext uri="{0D108BD9-81ED-4DB2-BD59-A6C34878D82A}">
                    <a16:rowId xmlns:a16="http://schemas.microsoft.com/office/drawing/2014/main" val="2054940489"/>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(2/2)</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nvPr>
        </p:nvGraphicFramePr>
        <p:xfrm>
          <a:off x="16808" y="714044"/>
          <a:ext cx="9127191" cy="3561439"/>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dirty="0">
                          <a:solidFill>
                            <a:schemeClr val="tx1"/>
                          </a:solidFill>
                          <a:latin typeface="+mj-lt"/>
                        </a:rPr>
                        <a:t>Still awaiting confirmation from the SI that Ofgem have accepted this risk. This risk will be accepted once this is formally confirmed</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30/07/21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probability of this risk has been reduced. Recon CR is being </a:t>
                      </a:r>
                      <a:r>
                        <a:rPr lang="en-US" sz="650" b="0" i="0" u="none" strike="noStrike" dirty="0" err="1">
                          <a:solidFill>
                            <a:schemeClr val="tx1"/>
                          </a:solidFill>
                          <a:effectLst/>
                          <a:latin typeface="+mj-lt"/>
                        </a:rPr>
                        <a:t>IA'ed</a:t>
                      </a:r>
                      <a:r>
                        <a:rPr lang="en-US" sz="650" b="0" i="0" u="none" strike="noStrike" dirty="0">
                          <a:solidFill>
                            <a:schemeClr val="tx1"/>
                          </a:solidFill>
                          <a:effectLst/>
                          <a:latin typeface="+mj-lt"/>
                        </a:rPr>
                        <a:t>, the CR itself is not impacting Transition </a:t>
                      </a:r>
                      <a:r>
                        <a:rPr lang="en-US" sz="650" b="0" i="0" u="none" strike="noStrike" dirty="0" err="1">
                          <a:solidFill>
                            <a:schemeClr val="tx1"/>
                          </a:solidFill>
                          <a:effectLst/>
                          <a:latin typeface="+mj-lt"/>
                        </a:rPr>
                        <a:t>activites</a:t>
                      </a:r>
                      <a:r>
                        <a:rPr lang="en-US" sz="650" b="0" i="0" u="none" strike="noStrike" dirty="0">
                          <a:solidFill>
                            <a:schemeClr val="tx1"/>
                          </a:solidFill>
                          <a:effectLst/>
                          <a:latin typeface="+mj-lt"/>
                        </a:rPr>
                        <a:t>, however testing considerations need to be understood and assessed</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No update on the data cleansing. However have this week challenged CR-D083 - new assumption NCA476 that data providers will be responsible for cleansing any data issues found during transition - as this responsibility is with data owners not data providers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This was discussed at the SI Transition Group on 16/06. The current expectation is that the approach will be landed in August, which still carries the risk that the held switch processing will not be tested during Transition and was raised by </a:t>
                      </a:r>
                      <a:r>
                        <a:rPr lang="en-US" sz="650" dirty="0" err="1">
                          <a:solidFill>
                            <a:schemeClr val="tx1"/>
                          </a:solidFill>
                          <a:latin typeface="+mj-lt"/>
                        </a:rPr>
                        <a:t>Xoserve</a:t>
                      </a:r>
                      <a:r>
                        <a:rPr lang="en-US" sz="650" dirty="0">
                          <a:solidFill>
                            <a:schemeClr val="tx1"/>
                          </a:solidFill>
                          <a:latin typeface="+mj-lt"/>
                        </a:rPr>
                        <a:t> at the call</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1026" name="Picture 2">
            <a:extLst>
              <a:ext uri="{FF2B5EF4-FFF2-40B4-BE49-F238E27FC236}">
                <a16:creationId xmlns:a16="http://schemas.microsoft.com/office/drawing/2014/main" id="{EFFE4AA9-2DFC-41FA-93B2-6F7ACEEB0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38" y="387837"/>
            <a:ext cx="8305938" cy="467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22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5" name="Table 4">
            <a:extLst>
              <a:ext uri="{FF2B5EF4-FFF2-40B4-BE49-F238E27FC236}">
                <a16:creationId xmlns:a16="http://schemas.microsoft.com/office/drawing/2014/main" id="{0E02A1C0-4253-46FB-8FDF-461B42F9CDCD}"/>
              </a:ext>
            </a:extLst>
          </p:cNvPr>
          <p:cNvGraphicFramePr>
            <a:graphicFrameLocks noGrp="1"/>
          </p:cNvGraphicFramePr>
          <p:nvPr>
            <p:extLst/>
          </p:nvPr>
        </p:nvGraphicFramePr>
        <p:xfrm>
          <a:off x="109002" y="556898"/>
          <a:ext cx="8786717" cy="4238074"/>
        </p:xfrm>
        <a:graphic>
          <a:graphicData uri="http://schemas.openxmlformats.org/drawingml/2006/table">
            <a:tbl>
              <a:tblPr firstRow="1" bandRow="1">
                <a:tableStyleId>{5C22544A-7EE6-4342-B048-85BDC9FD1C3A}</a:tableStyleId>
              </a:tblPr>
              <a:tblGrid>
                <a:gridCol w="4338592">
                  <a:extLst>
                    <a:ext uri="{9D8B030D-6E8A-4147-A177-3AD203B41FA5}">
                      <a16:colId xmlns:a16="http://schemas.microsoft.com/office/drawing/2014/main" val="997061046"/>
                    </a:ext>
                  </a:extLst>
                </a:gridCol>
                <a:gridCol w="556103">
                  <a:extLst>
                    <a:ext uri="{9D8B030D-6E8A-4147-A177-3AD203B41FA5}">
                      <a16:colId xmlns:a16="http://schemas.microsoft.com/office/drawing/2014/main" val="2723771934"/>
                    </a:ext>
                  </a:extLst>
                </a:gridCol>
                <a:gridCol w="1154751">
                  <a:extLst>
                    <a:ext uri="{9D8B030D-6E8A-4147-A177-3AD203B41FA5}">
                      <a16:colId xmlns:a16="http://schemas.microsoft.com/office/drawing/2014/main" val="3830117845"/>
                    </a:ext>
                  </a:extLst>
                </a:gridCol>
                <a:gridCol w="979927">
                  <a:extLst>
                    <a:ext uri="{9D8B030D-6E8A-4147-A177-3AD203B41FA5}">
                      <a16:colId xmlns:a16="http://schemas.microsoft.com/office/drawing/2014/main" val="194189712"/>
                    </a:ext>
                  </a:extLst>
                </a:gridCol>
                <a:gridCol w="1757344">
                  <a:extLst>
                    <a:ext uri="{9D8B030D-6E8A-4147-A177-3AD203B41FA5}">
                      <a16:colId xmlns:a16="http://schemas.microsoft.com/office/drawing/2014/main" val="3065248341"/>
                    </a:ext>
                  </a:extLst>
                </a:gridCol>
              </a:tblGrid>
              <a:tr h="257146">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63" marR="4763" marT="4330"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63" marR="4763" marT="4330" marB="0" anchor="ctr">
                    <a:lnB w="38100" cmpd="sng">
                      <a:noFill/>
                    </a:lnB>
                  </a:tcPr>
                </a:tc>
                <a:extLst>
                  <a:ext uri="{0D108BD9-81ED-4DB2-BD59-A6C34878D82A}">
                    <a16:rowId xmlns:a16="http://schemas.microsoft.com/office/drawing/2014/main" val="4029148686"/>
                  </a:ext>
                </a:extLst>
              </a:tr>
              <a:tr h="117712">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27814">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27814">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27814">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27814">
                <a:tc>
                  <a:txBody>
                    <a:bodyPr/>
                    <a:lstStyle/>
                    <a:p>
                      <a:pPr algn="l" fontAlgn="t"/>
                      <a:r>
                        <a:rPr lang="en-US" sz="700" b="0" i="0" u="none" strike="noStrike" dirty="0" err="1">
                          <a:solidFill>
                            <a:srgbClr val="000000"/>
                          </a:solidFill>
                          <a:effectLst/>
                          <a:latin typeface="+mj-lt"/>
                        </a:rPr>
                        <a:t>Licence</a:t>
                      </a:r>
                      <a:r>
                        <a:rPr lang="en-US" sz="7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27814">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dirty="0">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27814">
                <a:tc>
                  <a:txBody>
                    <a:bodyPr/>
                    <a:lstStyle/>
                    <a:p>
                      <a:pPr algn="l" fontAlgn="t"/>
                      <a:r>
                        <a:rPr lang="en-US" sz="7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28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27814">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27814">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50366">
                <a:tc>
                  <a:txBody>
                    <a:bodyPr/>
                    <a:lstStyle/>
                    <a:p>
                      <a:pPr algn="l" fontAlgn="b"/>
                      <a:r>
                        <a:rPr lang="en-US" sz="7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27814">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27814">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27814">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27814">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25237">
                <a:tc>
                  <a:txBody>
                    <a:bodyPr/>
                    <a:lstStyle/>
                    <a:p>
                      <a:pPr algn="l" fontAlgn="b"/>
                      <a:r>
                        <a:rPr lang="en-US" sz="7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27814">
                <a:tc>
                  <a:txBody>
                    <a:bodyPr/>
                    <a:lstStyle/>
                    <a:p>
                      <a:pPr algn="l" fontAlgn="b"/>
                      <a:r>
                        <a:rPr lang="en-US" sz="7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27814">
                <a:tc>
                  <a:txBody>
                    <a:bodyPr/>
                    <a:lstStyle/>
                    <a:p>
                      <a:pPr algn="l" fontAlgn="b"/>
                      <a:r>
                        <a:rPr lang="en-GB" sz="7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27814">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27814">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28751">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8386">
                <a:tc>
                  <a:txBody>
                    <a:bodyPr/>
                    <a:lstStyle/>
                    <a:p>
                      <a:pPr algn="l" fontAlgn="b"/>
                      <a:r>
                        <a:rPr lang="en-US" sz="7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03571">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27814">
                <a:tc>
                  <a:txBody>
                    <a:bodyPr/>
                    <a:lstStyle/>
                    <a:p>
                      <a:pPr algn="l" fontAlgn="b"/>
                      <a:r>
                        <a:rPr lang="en-US" sz="700" b="0" i="0" u="none" strike="noStrike">
                          <a:solidFill>
                            <a:srgbClr val="000000"/>
                          </a:solidFill>
                          <a:effectLst/>
                          <a:latin typeface="+mj-lt"/>
                        </a:rPr>
                        <a:t>Increase Cadence of Data cuts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£24,600.00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10/05/2021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27814">
                <a:tc>
                  <a:txBody>
                    <a:bodyPr/>
                    <a:lstStyle/>
                    <a:p>
                      <a:pPr algn="l" fontAlgn="b"/>
                      <a:r>
                        <a:rPr lang="en-US" sz="7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28751">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£76,000.00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Rejected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134554"/>
                  </a:ext>
                </a:extLst>
              </a:tr>
              <a:tr h="228751">
                <a:tc>
                  <a:txBody>
                    <a:bodyPr/>
                    <a:lstStyle/>
                    <a:p>
                      <a:pPr marL="0" algn="l" fontAlgn="t"/>
                      <a:r>
                        <a:rPr lang="en-US" sz="700" b="0" i="0" u="none" strike="noStrike" dirty="0">
                          <a:solidFill>
                            <a:srgbClr val="000000"/>
                          </a:solidFill>
                          <a:effectLst/>
                          <a:latin typeface="+mj-lt"/>
                          <a:ea typeface="+mn-ea"/>
                          <a:cs typeface="+mn-cs"/>
                        </a:rPr>
                        <a:t>TT Remediation &amp; Paper-Based Testing Workshop</a:t>
                      </a:r>
                    </a:p>
                  </a:txBody>
                  <a:tcPr marL="0" marR="0" marT="0" marB="0" anchor="ctr">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700" b="0" i="0" u="none" strike="noStrike" dirty="0">
                          <a:solidFill>
                            <a:srgbClr val="000000"/>
                          </a:solidFill>
                          <a:effectLst/>
                          <a:latin typeface="+mj-lt"/>
                          <a:ea typeface="+mn-ea"/>
                          <a:cs typeface="+mn-cs"/>
                        </a:rPr>
                        <a:t>CR-D095</a:t>
                      </a:r>
                    </a:p>
                  </a:txBody>
                  <a:tcPr marL="0" marR="0" marT="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700" b="0" i="0" u="none" strike="noStrike" dirty="0">
                          <a:solidFill>
                            <a:srgbClr val="000000"/>
                          </a:solidFill>
                          <a:effectLst/>
                          <a:latin typeface="+mj-lt"/>
                          <a:ea typeface="+mn-ea"/>
                          <a:cs typeface="+mn-cs"/>
                        </a:rPr>
                        <a:t>£34,000.00</a:t>
                      </a:r>
                    </a:p>
                  </a:txBody>
                  <a:tcPr marL="0" marR="0" marT="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t"/>
                      <a:r>
                        <a:rPr lang="en-GB" sz="700" b="0" i="0" u="none" strike="noStrike" dirty="0">
                          <a:solidFill>
                            <a:srgbClr val="000000"/>
                          </a:solidFill>
                          <a:effectLst/>
                          <a:latin typeface="+mj-lt"/>
                          <a:ea typeface="+mn-ea"/>
                          <a:cs typeface="+mn-cs"/>
                        </a:rPr>
                        <a:t>28/06/2021</a:t>
                      </a:r>
                    </a:p>
                  </a:txBody>
                  <a:tcPr marL="0" marR="0" marT="0" marB="0" anchor="ctr">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t" latinLnBrk="0" hangingPunct="1">
                        <a:lnSpc>
                          <a:spcPct val="100000"/>
                        </a:lnSpc>
                        <a:spcBef>
                          <a:spcPts val="0"/>
                        </a:spcBef>
                        <a:spcAft>
                          <a:spcPts val="0"/>
                        </a:spcAft>
                        <a:buClrTx/>
                        <a:buSzTx/>
                        <a:buFontTx/>
                        <a:buNone/>
                        <a:tabLst/>
                        <a:defRPr/>
                      </a:pPr>
                      <a:r>
                        <a:rPr lang="en-GB" sz="700" b="0" i="0" u="none" strike="noStrike" dirty="0">
                          <a:solidFill>
                            <a:srgbClr val="000000"/>
                          </a:solidFill>
                          <a:effectLst/>
                          <a:latin typeface="+mj-lt"/>
                          <a:ea typeface="+mn-ea"/>
                          <a:cs typeface="+mn-cs"/>
                        </a:rPr>
                        <a:t>Awaiting Decision</a:t>
                      </a:r>
                    </a:p>
                  </a:txBody>
                  <a:tcPr marL="0" marR="0" marT="0" marB="0" anchor="ctr">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959647"/>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15296109-58FC-4127-9306-E3CF13264C98}"/>
              </a:ext>
            </a:extLst>
          </p:cNvPr>
          <p:cNvGraphicFramePr>
            <a:graphicFrameLocks noGrp="1"/>
          </p:cNvGraphicFramePr>
          <p:nvPr>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noFill/>
                  </a:tcP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Headlines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suggested DSC (UNC/REC, value add) Change Budget for has a similar size and shape to BP21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Rather than being based on an existing change backlog (this time last year we knew more about the changes already in the pipeline and had a predictable delivery backdrop) we are instead basing this budget on potential delivery windows and historic costs to deliver change</a:t>
            </a:r>
          </a:p>
          <a:p>
            <a:endParaRPr lang="en-GB" dirty="0"/>
          </a:p>
          <a:p>
            <a:pPr marL="285750" indent="-285750">
              <a:buFont typeface="Arial" panose="020B0604020202020204" pitchFamily="34" charset="0"/>
              <a:buChar char="•"/>
            </a:pPr>
            <a:r>
              <a:rPr lang="en-GB" dirty="0"/>
              <a:t>All unspent funds returned at end of financial year with ChMC in control of scoping decisions throughout</a:t>
            </a:r>
          </a:p>
        </p:txBody>
      </p:sp>
      <p:pic>
        <p:nvPicPr>
          <p:cNvPr id="5" name="Picture 4">
            <a:extLst>
              <a:ext uri="{FF2B5EF4-FFF2-40B4-BE49-F238E27FC236}">
                <a16:creationId xmlns:a16="http://schemas.microsoft.com/office/drawing/2014/main" id="{B118304D-6A8A-4983-B33D-08D80D98EC49}"/>
              </a:ext>
            </a:extLst>
          </p:cNvPr>
          <p:cNvPicPr>
            <a:picLocks noChangeAspect="1"/>
          </p:cNvPicPr>
          <p:nvPr/>
        </p:nvPicPr>
        <p:blipFill>
          <a:blip r:embed="rId3"/>
          <a:stretch>
            <a:fillRect/>
          </a:stretch>
        </p:blipFill>
        <p:spPr>
          <a:xfrm>
            <a:off x="673395" y="1738665"/>
            <a:ext cx="5071501" cy="489500"/>
          </a:xfrm>
          <a:prstGeom prst="rect">
            <a:avLst/>
          </a:prstGeom>
        </p:spPr>
      </p:pic>
    </p:spTree>
    <p:extLst>
      <p:ext uri="{BB962C8B-B14F-4D97-AF65-F5344CB8AC3E}">
        <p14:creationId xmlns:p14="http://schemas.microsoft.com/office/powerpoint/2010/main" val="108375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69059" y="425861"/>
          <a:ext cx="9069304" cy="4168296"/>
        </p:xfrm>
        <a:graphic>
          <a:graphicData uri="http://schemas.openxmlformats.org/drawingml/2006/table">
            <a:tbl>
              <a:tblPr firstRow="1" bandRow="1">
                <a:tableStyleId>{5C22544A-7EE6-4342-B048-85BDC9FD1C3A}</a:tableStyleId>
              </a:tblPr>
              <a:tblGrid>
                <a:gridCol w="5803086">
                  <a:extLst>
                    <a:ext uri="{9D8B030D-6E8A-4147-A177-3AD203B41FA5}">
                      <a16:colId xmlns:a16="http://schemas.microsoft.com/office/drawing/2014/main" val="997061046"/>
                    </a:ext>
                  </a:extLst>
                </a:gridCol>
                <a:gridCol w="963183">
                  <a:extLst>
                    <a:ext uri="{9D8B030D-6E8A-4147-A177-3AD203B41FA5}">
                      <a16:colId xmlns:a16="http://schemas.microsoft.com/office/drawing/2014/main" val="2723771934"/>
                    </a:ext>
                  </a:extLst>
                </a:gridCol>
                <a:gridCol w="762384">
                  <a:extLst>
                    <a:ext uri="{9D8B030D-6E8A-4147-A177-3AD203B41FA5}">
                      <a16:colId xmlns:a16="http://schemas.microsoft.com/office/drawing/2014/main" val="194189712"/>
                    </a:ext>
                  </a:extLst>
                </a:gridCol>
                <a:gridCol w="1540651">
                  <a:extLst>
                    <a:ext uri="{9D8B030D-6E8A-4147-A177-3AD203B41FA5}">
                      <a16:colId xmlns:a16="http://schemas.microsoft.com/office/drawing/2014/main" val="3065248341"/>
                    </a:ext>
                  </a:extLst>
                </a:gridCol>
              </a:tblGrid>
              <a:tr h="141591">
                <a:tc>
                  <a:txBody>
                    <a:bodyPr/>
                    <a:lstStyle/>
                    <a:p>
                      <a:pPr algn="ctr" rtl="0" fontAlgn="ctr"/>
                      <a:r>
                        <a:rPr lang="en-GB" sz="2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200" b="1" i="0" u="none" strike="noStrike">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2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2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5465">
                <a:tc>
                  <a:txBody>
                    <a:bodyPr/>
                    <a:lstStyle/>
                    <a:p>
                      <a:pPr algn="l" fontAlgn="b"/>
                      <a:r>
                        <a:rPr lang="en-US" sz="700" b="0" i="0" u="none" strike="noStrike" dirty="0">
                          <a:solidFill>
                            <a:srgbClr val="000000"/>
                          </a:solidFill>
                          <a:effectLst/>
                          <a:latin typeface="+mj-lt"/>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5465">
                <a:tc>
                  <a:txBody>
                    <a:bodyPr/>
                    <a:lstStyle/>
                    <a:p>
                      <a:pPr algn="l" fontAlgn="b"/>
                      <a:r>
                        <a:rPr lang="en-US" sz="700" b="0" i="0" u="none" strike="noStrike" dirty="0">
                          <a:solidFill>
                            <a:srgbClr val="000000"/>
                          </a:solidFill>
                          <a:effectLst/>
                          <a:latin typeface="+mj-lt"/>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15838821"/>
                  </a:ext>
                </a:extLst>
              </a:tr>
              <a:tr h="135465">
                <a:tc>
                  <a:txBody>
                    <a:bodyPr/>
                    <a:lstStyle/>
                    <a:p>
                      <a:pPr algn="l" fontAlgn="b"/>
                      <a:r>
                        <a:rPr lang="en-US" sz="700" b="0" i="0" u="none" strike="noStrike" dirty="0">
                          <a:solidFill>
                            <a:srgbClr val="000000"/>
                          </a:solidFill>
                          <a:effectLst/>
                          <a:latin typeface="+mj-lt"/>
                        </a:rPr>
                        <a:t>Changing from </a:t>
                      </a:r>
                      <a:r>
                        <a:rPr lang="en-US" sz="700" b="0" i="0" u="none" strike="noStrike" dirty="0" err="1">
                          <a:solidFill>
                            <a:srgbClr val="000000"/>
                          </a:solidFill>
                          <a:effectLst/>
                          <a:latin typeface="+mj-lt"/>
                        </a:rPr>
                        <a:t>GetOrganised</a:t>
                      </a:r>
                      <a:r>
                        <a:rPr lang="en-US" sz="700" b="0" i="0" u="none" strike="noStrike" dirty="0">
                          <a:solidFill>
                            <a:srgbClr val="000000"/>
                          </a:solidFill>
                          <a:effectLst/>
                          <a:latin typeface="+mj-lt"/>
                        </a:rPr>
                        <a:t>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36734630"/>
                  </a:ext>
                </a:extLst>
              </a:tr>
              <a:tr h="135465">
                <a:tc>
                  <a:txBody>
                    <a:bodyPr/>
                    <a:lstStyle/>
                    <a:p>
                      <a:pPr algn="l" fontAlgn="b"/>
                      <a:r>
                        <a:rPr lang="en-US" sz="700" b="0" i="0" u="none" strike="noStrike">
                          <a:solidFill>
                            <a:srgbClr val="000000"/>
                          </a:solidFill>
                          <a:effectLst/>
                          <a:latin typeface="+mj-lt"/>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9301353"/>
                  </a:ext>
                </a:extLst>
              </a:tr>
              <a:tr h="135465">
                <a:tc>
                  <a:txBody>
                    <a:bodyPr/>
                    <a:lstStyle/>
                    <a:p>
                      <a:pPr algn="l" fontAlgn="b"/>
                      <a:r>
                        <a:rPr lang="en-GB" sz="700" b="0" i="0" u="none" strike="noStrike">
                          <a:solidFill>
                            <a:srgbClr val="000000"/>
                          </a:solidFill>
                          <a:effectLst/>
                          <a:latin typeface="+mj-lt"/>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373374240"/>
                  </a:ext>
                </a:extLst>
              </a:tr>
              <a:tr h="135465">
                <a:tc>
                  <a:txBody>
                    <a:bodyPr/>
                    <a:lstStyle/>
                    <a:p>
                      <a:pPr algn="l" fontAlgn="b"/>
                      <a:r>
                        <a:rPr lang="en-GB" sz="700" b="0" i="0" u="none" strike="noStrike">
                          <a:solidFill>
                            <a:srgbClr val="000000"/>
                          </a:solidFill>
                          <a:effectLst/>
                          <a:latin typeface="+mj-lt"/>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9662242"/>
                  </a:ext>
                </a:extLst>
              </a:tr>
              <a:tr h="106548">
                <a:tc>
                  <a:txBody>
                    <a:bodyPr/>
                    <a:lstStyle/>
                    <a:p>
                      <a:pPr algn="l" fontAlgn="b"/>
                      <a:r>
                        <a:rPr lang="en-US" sz="700" b="0" i="0" u="none" strike="noStrike">
                          <a:solidFill>
                            <a:srgbClr val="000000"/>
                          </a:solidFill>
                          <a:effectLst/>
                          <a:latin typeface="+mj-lt"/>
                        </a:rPr>
                        <a:t>Changes to Support Energy Company Data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On Hold</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358928272"/>
                  </a:ext>
                </a:extLst>
              </a:tr>
              <a:tr h="135465">
                <a:tc>
                  <a:txBody>
                    <a:bodyPr/>
                    <a:lstStyle/>
                    <a:p>
                      <a:pPr algn="l" fontAlgn="b"/>
                      <a:r>
                        <a:rPr lang="en-GB" sz="700" b="0" i="0" u="none" strike="noStrike" dirty="0">
                          <a:solidFill>
                            <a:srgbClr val="000000"/>
                          </a:solidFill>
                          <a:effectLst/>
                          <a:latin typeface="+mj-lt"/>
                        </a:rPr>
                        <a:t>Uplift to SMS </a:t>
                      </a:r>
                      <a:r>
                        <a:rPr lang="en-GB" sz="700" b="0" i="0" u="none" strike="noStrike" dirty="0" err="1">
                          <a:solidFill>
                            <a:srgbClr val="000000"/>
                          </a:solidFill>
                          <a:effectLst/>
                          <a:latin typeface="+mj-lt"/>
                        </a:rPr>
                        <a:t>CoCo</a:t>
                      </a:r>
                      <a:endParaRPr lang="en-GB"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09628866"/>
                  </a:ext>
                </a:extLst>
              </a:tr>
              <a:tr h="135465">
                <a:tc>
                  <a:txBody>
                    <a:bodyPr/>
                    <a:lstStyle/>
                    <a:p>
                      <a:pPr algn="l" fontAlgn="b"/>
                      <a:r>
                        <a:rPr lang="en-US" sz="700" b="0" i="0" u="none" strike="noStrike">
                          <a:solidFill>
                            <a:srgbClr val="000000"/>
                          </a:solidFill>
                          <a:effectLst/>
                          <a:latin typeface="+mj-lt"/>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11353160"/>
                  </a:ext>
                </a:extLst>
              </a:tr>
              <a:tr h="135465">
                <a:tc>
                  <a:txBody>
                    <a:bodyPr/>
                    <a:lstStyle/>
                    <a:p>
                      <a:pPr algn="l" fontAlgn="b"/>
                      <a:r>
                        <a:rPr lang="en-US" sz="700" b="0" i="0" u="none" strike="noStrike" dirty="0">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45799989"/>
                  </a:ext>
                </a:extLst>
              </a:tr>
              <a:tr h="106548">
                <a:tc>
                  <a:txBody>
                    <a:bodyPr/>
                    <a:lstStyle/>
                    <a:p>
                      <a:pPr algn="l" fontAlgn="b"/>
                      <a:r>
                        <a:rPr lang="en-GB" sz="700" b="0" i="0" u="none" strike="noStrike">
                          <a:solidFill>
                            <a:srgbClr val="000000"/>
                          </a:solidFill>
                          <a:effectLst/>
                          <a:latin typeface="+mj-lt"/>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689594024"/>
                  </a:ext>
                </a:extLst>
              </a:tr>
              <a:tr h="135465">
                <a:tc>
                  <a:txBody>
                    <a:bodyPr/>
                    <a:lstStyle/>
                    <a:p>
                      <a:pPr algn="l" fontAlgn="b"/>
                      <a:r>
                        <a:rPr lang="en-US" sz="700" b="0" i="0" u="none" strike="noStrike" dirty="0">
                          <a:solidFill>
                            <a:srgbClr val="000000"/>
                          </a:solidFill>
                          <a:effectLst/>
                          <a:latin typeface="+mj-lt"/>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80144"/>
                  </a:ext>
                </a:extLst>
              </a:tr>
              <a:tr h="135465">
                <a:tc>
                  <a:txBody>
                    <a:bodyPr/>
                    <a:lstStyle/>
                    <a:p>
                      <a:pPr algn="l" fontAlgn="b"/>
                      <a:r>
                        <a:rPr lang="en-US" sz="700" b="0" i="0" u="none" strike="noStrike">
                          <a:solidFill>
                            <a:srgbClr val="000000"/>
                          </a:solidFill>
                          <a:effectLst/>
                          <a:latin typeface="+mj-lt"/>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5465">
                <a:tc>
                  <a:txBody>
                    <a:bodyPr/>
                    <a:lstStyle/>
                    <a:p>
                      <a:pPr algn="l" fontAlgn="b"/>
                      <a:r>
                        <a:rPr lang="en-US" sz="700" b="0" i="0" u="none" strike="noStrike">
                          <a:solidFill>
                            <a:srgbClr val="000000"/>
                          </a:solidFill>
                          <a:effectLst/>
                          <a:latin typeface="+mj-lt"/>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5465">
                <a:tc>
                  <a:txBody>
                    <a:bodyPr/>
                    <a:lstStyle/>
                    <a:p>
                      <a:pPr algn="l" fontAlgn="b"/>
                      <a:r>
                        <a:rPr lang="en-US" sz="7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06548">
                <a:tc>
                  <a:txBody>
                    <a:bodyPr/>
                    <a:lstStyle/>
                    <a:p>
                      <a:pPr algn="l" fontAlgn="b"/>
                      <a:r>
                        <a:rPr lang="en-US" sz="700" b="0" i="0" u="none" strike="noStrike" dirty="0">
                          <a:solidFill>
                            <a:srgbClr val="000000"/>
                          </a:solidFill>
                          <a:effectLst/>
                          <a:latin typeface="+mj-lt"/>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5465">
                <a:tc>
                  <a:txBody>
                    <a:bodyPr/>
                    <a:lstStyle/>
                    <a:p>
                      <a:pPr algn="l" fontAlgn="b"/>
                      <a:r>
                        <a:rPr lang="en-US" sz="700" b="0" i="0" u="none" strike="noStrike">
                          <a:solidFill>
                            <a:srgbClr val="000000"/>
                          </a:solidFill>
                          <a:effectLst/>
                          <a:latin typeface="+mj-lt"/>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5465">
                <a:tc>
                  <a:txBody>
                    <a:bodyPr/>
                    <a:lstStyle/>
                    <a:p>
                      <a:pPr algn="l" fontAlgn="t"/>
                      <a:r>
                        <a:rPr lang="en-GB" sz="700" b="0" i="0" u="none" strike="noStrike">
                          <a:solidFill>
                            <a:srgbClr val="000000"/>
                          </a:solidFill>
                          <a:effectLst/>
                          <a:latin typeface="+mj-lt"/>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35465">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5465">
                <a:tc>
                  <a:txBody>
                    <a:bodyPr/>
                    <a:lstStyle/>
                    <a:p>
                      <a:pPr algn="l" fontAlgn="t"/>
                      <a:r>
                        <a:rPr lang="en-US" sz="700" b="0" i="0" u="none" strike="noStrike" dirty="0">
                          <a:solidFill>
                            <a:srgbClr val="000000"/>
                          </a:solidFill>
                          <a:effectLst/>
                          <a:latin typeface="+mj-lt"/>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06548">
                <a:tc>
                  <a:txBody>
                    <a:bodyPr/>
                    <a:lstStyle/>
                    <a:p>
                      <a:pPr algn="l" fontAlgn="b"/>
                      <a:r>
                        <a:rPr lang="en-US" sz="700" b="0" i="0" u="none" strike="noStrike">
                          <a:solidFill>
                            <a:srgbClr val="000000"/>
                          </a:solidFill>
                          <a:effectLst/>
                          <a:latin typeface="+mj-lt"/>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5465">
                <a:tc>
                  <a:txBody>
                    <a:bodyPr/>
                    <a:lstStyle/>
                    <a:p>
                      <a:pPr algn="l" fontAlgn="t"/>
                      <a:r>
                        <a:rPr lang="en-US" sz="700" b="0" i="0" u="none" strike="noStrike" dirty="0">
                          <a:solidFill>
                            <a:srgbClr val="000000"/>
                          </a:solidFill>
                          <a:effectLst/>
                          <a:latin typeface="+mj-lt"/>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06548">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5465">
                <a:tc>
                  <a:txBody>
                    <a:bodyPr/>
                    <a:lstStyle/>
                    <a:p>
                      <a:pPr algn="l" fontAlgn="b"/>
                      <a:r>
                        <a:rPr lang="en-US" sz="700" b="0" i="0" u="none" strike="noStrike" dirty="0">
                          <a:solidFill>
                            <a:srgbClr val="000000"/>
                          </a:solidFill>
                          <a:effectLst/>
                          <a:latin typeface="+mj-lt"/>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5465">
                <a:tc>
                  <a:txBody>
                    <a:bodyPr/>
                    <a:lstStyle/>
                    <a:p>
                      <a:pPr algn="l" fontAlgn="b"/>
                      <a:r>
                        <a:rPr lang="en-US" sz="700" b="0" i="0" u="none" strike="noStrike" dirty="0">
                          <a:solidFill>
                            <a:srgbClr val="000000"/>
                          </a:solidFill>
                          <a:effectLst/>
                          <a:latin typeface="+mj-lt"/>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5465">
                <a:tc>
                  <a:txBody>
                    <a:bodyPr/>
                    <a:lstStyle/>
                    <a:p>
                      <a:pPr algn="l" fontAlgn="b"/>
                      <a:r>
                        <a:rPr lang="en-US" sz="700" b="0" i="0" u="none" strike="noStrike">
                          <a:solidFill>
                            <a:srgbClr val="000000"/>
                          </a:solidFill>
                          <a:effectLst/>
                          <a:latin typeface="+mj-lt"/>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5465">
                <a:tc>
                  <a:txBody>
                    <a:bodyPr/>
                    <a:lstStyle/>
                    <a:p>
                      <a:pPr algn="l" fontAlgn="b"/>
                      <a:r>
                        <a:rPr lang="en-GB" sz="700" b="0" i="0" u="none" strike="noStrike">
                          <a:solidFill>
                            <a:srgbClr val="000000"/>
                          </a:solidFill>
                          <a:effectLst/>
                          <a:latin typeface="+mj-lt"/>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5465">
                <a:tc>
                  <a:txBody>
                    <a:bodyPr/>
                    <a:lstStyle/>
                    <a:p>
                      <a:pPr algn="l" fontAlgn="b"/>
                      <a:r>
                        <a:rPr lang="en-US" sz="700" b="0" i="0" u="none" strike="noStrike">
                          <a:solidFill>
                            <a:srgbClr val="000000"/>
                          </a:solidFill>
                          <a:effectLst/>
                          <a:latin typeface="+mj-lt"/>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5465">
                <a:tc>
                  <a:txBody>
                    <a:bodyPr/>
                    <a:lstStyle/>
                    <a:p>
                      <a:pPr algn="l" fontAlgn="b"/>
                      <a:r>
                        <a:rPr lang="en-US" sz="700" b="0" i="0" u="none" strike="noStrike">
                          <a:solidFill>
                            <a:srgbClr val="000000"/>
                          </a:solidFill>
                          <a:effectLst/>
                          <a:latin typeface="+mj-lt"/>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5465">
                <a:tc>
                  <a:txBody>
                    <a:bodyPr/>
                    <a:lstStyle/>
                    <a:p>
                      <a:pPr algn="l" fontAlgn="b"/>
                      <a:r>
                        <a:rPr lang="en-GB" sz="700" b="0" i="0" u="none" strike="noStrike">
                          <a:solidFill>
                            <a:srgbClr val="000000"/>
                          </a:solidFill>
                          <a:effectLst/>
                          <a:latin typeface="+mj-lt"/>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06548">
                <a:tc>
                  <a:txBody>
                    <a:bodyPr/>
                    <a:lstStyle/>
                    <a:p>
                      <a:pPr algn="l" fontAlgn="b"/>
                      <a:r>
                        <a:rPr lang="en-US" sz="700" b="0" i="0" u="none" strike="noStrike" dirty="0">
                          <a:solidFill>
                            <a:srgbClr val="000000"/>
                          </a:solidFill>
                          <a:effectLst/>
                          <a:latin typeface="+mj-lt"/>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On Hold</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bl>
          </a:graphicData>
        </a:graphic>
      </p:graphicFrame>
    </p:spTree>
    <p:extLst>
      <p:ext uri="{BB962C8B-B14F-4D97-AF65-F5344CB8AC3E}">
        <p14:creationId xmlns:p14="http://schemas.microsoft.com/office/powerpoint/2010/main" val="29405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Approach </a:t>
            </a:r>
          </a:p>
        </p:txBody>
      </p:sp>
      <p:sp>
        <p:nvSpPr>
          <p:cNvPr id="3" name="Rectangle 2">
            <a:extLst>
              <a:ext uri="{FF2B5EF4-FFF2-40B4-BE49-F238E27FC236}">
                <a16:creationId xmlns:a16="http://schemas.microsoft.com/office/drawing/2014/main" id="{A79B2A01-662F-4D2F-A86B-B2E689ECCA7F}"/>
              </a:ext>
            </a:extLst>
          </p:cNvPr>
          <p:cNvSpPr/>
          <p:nvPr/>
        </p:nvSpPr>
        <p:spPr>
          <a:xfrm>
            <a:off x="1796902" y="4519353"/>
            <a:ext cx="6950149" cy="369332"/>
          </a:xfrm>
          <a:prstGeom prst="rect">
            <a:avLst/>
          </a:prstGeom>
        </p:spPr>
        <p:txBody>
          <a:bodyPr wrap="square">
            <a:spAutoFit/>
          </a:bodyPr>
          <a:lstStyle/>
          <a:p>
            <a:r>
              <a:rPr lang="en-GB" dirty="0">
                <a:hlinkClick r:id="rId2"/>
              </a:rPr>
              <a:t>xoserve-bp22-principles-and-approach-draft-single.pdf</a:t>
            </a:r>
            <a:endParaRPr lang="en-GB" dirty="0"/>
          </a:p>
        </p:txBody>
      </p:sp>
    </p:spTree>
    <p:extLst>
      <p:ext uri="{BB962C8B-B14F-4D97-AF65-F5344CB8AC3E}">
        <p14:creationId xmlns:p14="http://schemas.microsoft.com/office/powerpoint/2010/main" val="243985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18653C-3391-4721-9849-FB7391DCBA28}"/>
              </a:ext>
            </a:extLst>
          </p:cNvPr>
          <p:cNvPicPr>
            <a:picLocks noChangeAspect="1"/>
          </p:cNvPicPr>
          <p:nvPr/>
        </p:nvPicPr>
        <p:blipFill>
          <a:blip r:embed="rId4"/>
          <a:stretch>
            <a:fillRect/>
          </a:stretch>
        </p:blipFill>
        <p:spPr>
          <a:xfrm>
            <a:off x="1501324" y="209826"/>
            <a:ext cx="5601224" cy="4723848"/>
          </a:xfrm>
          <a:prstGeom prst="rect">
            <a:avLst/>
          </a:prstGeom>
        </p:spPr>
      </p:pic>
      <p:graphicFrame>
        <p:nvGraphicFramePr>
          <p:cNvPr id="6" name="Object 5">
            <a:extLst>
              <a:ext uri="{FF2B5EF4-FFF2-40B4-BE49-F238E27FC236}">
                <a16:creationId xmlns:a16="http://schemas.microsoft.com/office/drawing/2014/main" id="{959C11B8-854D-476B-BAD0-55EF395EE1F4}"/>
              </a:ext>
            </a:extLst>
          </p:cNvPr>
          <p:cNvGraphicFramePr>
            <a:graphicFrameLocks noChangeAspect="1"/>
          </p:cNvGraphicFramePr>
          <p:nvPr/>
        </p:nvGraphicFramePr>
        <p:xfrm>
          <a:off x="7531396" y="4127224"/>
          <a:ext cx="914400" cy="806450"/>
        </p:xfrm>
        <a:graphic>
          <a:graphicData uri="http://schemas.openxmlformats.org/presentationml/2006/ole">
            <mc:AlternateContent xmlns:mc="http://schemas.openxmlformats.org/markup-compatibility/2006">
              <mc:Choice xmlns:v="urn:schemas-microsoft-com:vml" Requires="v">
                <p:oleObj spid="_x0000_s1026" name="Acrobat Document" showAsIcon="1" r:id="rId5" imgW="914400" imgH="806400" progId="AcroExch.Document.DC">
                  <p:embed/>
                </p:oleObj>
              </mc:Choice>
              <mc:Fallback>
                <p:oleObj name="Acrobat Document" showAsIcon="1" r:id="rId5" imgW="914400" imgH="806400" progId="AcroExch.Document.DC">
                  <p:embed/>
                  <p:pic>
                    <p:nvPicPr>
                      <p:cNvPr id="6" name="Object 5">
                        <a:extLst>
                          <a:ext uri="{FF2B5EF4-FFF2-40B4-BE49-F238E27FC236}">
                            <a16:creationId xmlns:a16="http://schemas.microsoft.com/office/drawing/2014/main" id="{959C11B8-854D-476B-BAD0-55EF395EE1F4}"/>
                          </a:ext>
                        </a:extLst>
                      </p:cNvPr>
                      <p:cNvPicPr/>
                      <p:nvPr/>
                    </p:nvPicPr>
                    <p:blipFill>
                      <a:blip r:embed="rId6"/>
                      <a:stretch>
                        <a:fillRect/>
                      </a:stretch>
                    </p:blipFill>
                    <p:spPr>
                      <a:xfrm>
                        <a:off x="7531396" y="412722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3291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7207421-93B6-4C7E-90A5-AE2438549113}"/>
              </a:ext>
            </a:extLst>
          </p:cNvPr>
          <p:cNvGraphicFramePr/>
          <p:nvPr/>
        </p:nvGraphicFramePr>
        <p:xfrm>
          <a:off x="2100816" y="617706"/>
          <a:ext cx="6667500" cy="226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2D400D5C-EF11-4BE6-8FCB-66E50A4F9A5D}"/>
              </a:ext>
            </a:extLst>
          </p:cNvPr>
          <p:cNvSpPr txBox="1">
            <a:spLocks/>
          </p:cNvSpPr>
          <p:nvPr/>
        </p:nvSpPr>
        <p:spPr>
          <a:xfrm>
            <a:off x="101896" y="2145450"/>
            <a:ext cx="1270592"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solidFill>
                  <a:schemeClr val="accent1"/>
                </a:solidFill>
              </a:rPr>
              <a:t>Delivery </a:t>
            </a:r>
          </a:p>
        </p:txBody>
      </p:sp>
      <p:sp>
        <p:nvSpPr>
          <p:cNvPr id="9" name="Title 1">
            <a:extLst>
              <a:ext uri="{FF2B5EF4-FFF2-40B4-BE49-F238E27FC236}">
                <a16:creationId xmlns:a16="http://schemas.microsoft.com/office/drawing/2014/main" id="{66BE837C-0A02-45A6-A864-AC6D1F3D02C6}"/>
              </a:ext>
            </a:extLst>
          </p:cNvPr>
          <p:cNvSpPr txBox="1">
            <a:spLocks/>
          </p:cNvSpPr>
          <p:nvPr/>
        </p:nvSpPr>
        <p:spPr>
          <a:xfrm>
            <a:off x="4487825" y="651974"/>
            <a:ext cx="1893481"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Assumption</a:t>
            </a:r>
          </a:p>
        </p:txBody>
      </p:sp>
      <p:sp>
        <p:nvSpPr>
          <p:cNvPr id="10" name="Title 1">
            <a:extLst>
              <a:ext uri="{FF2B5EF4-FFF2-40B4-BE49-F238E27FC236}">
                <a16:creationId xmlns:a16="http://schemas.microsoft.com/office/drawing/2014/main" id="{EE482DD0-62E2-4750-921B-8F1B6A99138B}"/>
              </a:ext>
            </a:extLst>
          </p:cNvPr>
          <p:cNvSpPr txBox="1">
            <a:spLocks/>
          </p:cNvSpPr>
          <p:nvPr/>
        </p:nvSpPr>
        <p:spPr>
          <a:xfrm>
            <a:off x="6899646" y="651974"/>
            <a:ext cx="1893481"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Impact </a:t>
            </a:r>
          </a:p>
        </p:txBody>
      </p:sp>
      <p:graphicFrame>
        <p:nvGraphicFramePr>
          <p:cNvPr id="23" name="Diagram 22">
            <a:extLst>
              <a:ext uri="{FF2B5EF4-FFF2-40B4-BE49-F238E27FC236}">
                <a16:creationId xmlns:a16="http://schemas.microsoft.com/office/drawing/2014/main" id="{23317C97-376F-4B28-83F2-D918B1D1FE5B}"/>
              </a:ext>
            </a:extLst>
          </p:cNvPr>
          <p:cNvGraphicFramePr/>
          <p:nvPr/>
        </p:nvGraphicFramePr>
        <p:xfrm>
          <a:off x="2083096" y="3047681"/>
          <a:ext cx="6710031" cy="2764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itle 1">
            <a:extLst>
              <a:ext uri="{FF2B5EF4-FFF2-40B4-BE49-F238E27FC236}">
                <a16:creationId xmlns:a16="http://schemas.microsoft.com/office/drawing/2014/main" id="{6BE88292-7E0B-4DEB-9981-9180BD73528E}"/>
              </a:ext>
            </a:extLst>
          </p:cNvPr>
          <p:cNvSpPr txBox="1">
            <a:spLocks/>
          </p:cNvSpPr>
          <p:nvPr/>
        </p:nvSpPr>
        <p:spPr>
          <a:xfrm>
            <a:off x="2366623" y="651974"/>
            <a:ext cx="127059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Known </a:t>
            </a:r>
          </a:p>
        </p:txBody>
      </p:sp>
      <p:sp>
        <p:nvSpPr>
          <p:cNvPr id="26" name="Title 1">
            <a:extLst>
              <a:ext uri="{FF2B5EF4-FFF2-40B4-BE49-F238E27FC236}">
                <a16:creationId xmlns:a16="http://schemas.microsoft.com/office/drawing/2014/main" id="{4A7767FA-50B7-4512-87A6-E824E15BA7A4}"/>
              </a:ext>
            </a:extLst>
          </p:cNvPr>
          <p:cNvSpPr txBox="1">
            <a:spLocks/>
          </p:cNvSpPr>
          <p:nvPr/>
        </p:nvSpPr>
        <p:spPr>
          <a:xfrm>
            <a:off x="0" y="4086283"/>
            <a:ext cx="2083980"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solidFill>
                  <a:schemeClr val="accent1"/>
                </a:solidFill>
              </a:rPr>
              <a:t>Development </a:t>
            </a:r>
          </a:p>
        </p:txBody>
      </p:sp>
      <p:sp>
        <p:nvSpPr>
          <p:cNvPr id="27" name="Text Placeholder 1">
            <a:extLst>
              <a:ext uri="{FF2B5EF4-FFF2-40B4-BE49-F238E27FC236}">
                <a16:creationId xmlns:a16="http://schemas.microsoft.com/office/drawing/2014/main" id="{95757A30-47C8-49C1-ACF1-A0FCC7B3F6CC}"/>
              </a:ext>
            </a:extLst>
          </p:cNvPr>
          <p:cNvSpPr txBox="1">
            <a:spLocks/>
          </p:cNvSpPr>
          <p:nvPr/>
        </p:nvSpPr>
        <p:spPr>
          <a:xfrm>
            <a:off x="-1" y="129815"/>
            <a:ext cx="9051850"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REC Impacts on Change Delivery and Development</a:t>
            </a:r>
          </a:p>
        </p:txBody>
      </p:sp>
      <p:graphicFrame>
        <p:nvGraphicFramePr>
          <p:cNvPr id="28" name="Diagram 27">
            <a:extLst>
              <a:ext uri="{FF2B5EF4-FFF2-40B4-BE49-F238E27FC236}">
                <a16:creationId xmlns:a16="http://schemas.microsoft.com/office/drawing/2014/main" id="{70972B79-0184-4B41-98C0-311163D3EC89}"/>
              </a:ext>
            </a:extLst>
          </p:cNvPr>
          <p:cNvGraphicFramePr/>
          <p:nvPr/>
        </p:nvGraphicFramePr>
        <p:xfrm>
          <a:off x="2083096" y="1911219"/>
          <a:ext cx="6667500" cy="22685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Right Brace 28">
            <a:extLst>
              <a:ext uri="{FF2B5EF4-FFF2-40B4-BE49-F238E27FC236}">
                <a16:creationId xmlns:a16="http://schemas.microsoft.com/office/drawing/2014/main" id="{510E1055-EE27-4049-8441-D4306417C68E}"/>
              </a:ext>
            </a:extLst>
          </p:cNvPr>
          <p:cNvSpPr/>
          <p:nvPr/>
        </p:nvSpPr>
        <p:spPr>
          <a:xfrm rot="10800000">
            <a:off x="1623237" y="2024868"/>
            <a:ext cx="333154" cy="861427"/>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37121703"/>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966AA5-3D01-4B81-BAE0-8020A2E16EFF}">
  <ds:schemaRefs>
    <ds:schemaRef ds:uri="http://purl.org/dc/elements/1.1/"/>
    <ds:schemaRef ds:uri="http://schemas.microsoft.com/office/2006/documentManagement/types"/>
    <ds:schemaRef ds:uri="http://schemas.microsoft.com/office/2006/metadata/properties"/>
    <ds:schemaRef ds:uri="c78a4dae-5fc0-4ed3-ad80-da51122ab114"/>
    <ds:schemaRef ds:uri="http://schemas.microsoft.com/office/infopath/2007/PartnerControls"/>
    <ds:schemaRef ds:uri="5844fa40-a696-4ac9-bd38-c0330d295109"/>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56847</TotalTime>
  <Words>6987</Words>
  <Application>Microsoft Office PowerPoint</Application>
  <PresentationFormat>On-screen Show (16:9)</PresentationFormat>
  <Paragraphs>1397</Paragraphs>
  <Slides>60</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74" baseType="lpstr">
      <vt:lpstr>ＭＳ Ｐゴシック</vt:lpstr>
      <vt:lpstr>Arial</vt:lpstr>
      <vt:lpstr>Calibri</vt:lpstr>
      <vt:lpstr>Poppins Medium</vt:lpstr>
      <vt:lpstr>Poppins-Light</vt:lpstr>
      <vt:lpstr>Segoe UI</vt:lpstr>
      <vt:lpstr>Times New Roman</vt:lpstr>
      <vt:lpstr>Verdana</vt:lpstr>
      <vt:lpstr>Wingdings</vt:lpstr>
      <vt:lpstr>Office Theme</vt:lpstr>
      <vt:lpstr>Acrobat Document</vt:lpstr>
      <vt:lpstr>Worksheet</vt:lpstr>
      <vt:lpstr>Document</vt:lpstr>
      <vt:lpstr>Microsoft Word Document</vt:lpstr>
      <vt:lpstr>Change Management Committee</vt:lpstr>
      <vt:lpstr>Section 2: DSC Change Budget &amp; Horizon Planning</vt:lpstr>
      <vt:lpstr>DSC Change Budget 21/22 YTD  For discussion</vt:lpstr>
      <vt:lpstr>Budget v Committed Spend BP21/22</vt:lpstr>
      <vt:lpstr>Annual General (DSC) Change Budget in BP22  ChMC recommendation required</vt:lpstr>
      <vt:lpstr>PowerPoint Presentation</vt:lpstr>
      <vt:lpstr>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Pipeline</vt:lpstr>
      <vt:lpstr>Change Development &amp; Delivery Pipeline (DSC Change / Minor Release Budget) </vt:lpstr>
      <vt:lpstr>PowerPoint Presentation</vt:lpstr>
      <vt:lpstr>Section 3: Capture</vt:lpstr>
      <vt:lpstr>3.1 New Change Proposals – Initial Review</vt:lpstr>
      <vt:lpstr>XRN4900 Biomethane Sites with Reduced Propane Injection  </vt:lpstr>
      <vt:lpstr>XRN5393 Implementation of NTS Capacity related UNC Mods 0752S, 0759S &amp; 0755S</vt:lpstr>
      <vt:lpstr>XRN5402 Request impact assessment on proposed REC Change Management Impact Assessment</vt:lpstr>
      <vt:lpstr>XRN5365 - Request impact assessment on aligning Major Releases to the REC Release Schedule</vt:lpstr>
      <vt:lpstr>Overview</vt:lpstr>
      <vt:lpstr>Questions Asked</vt:lpstr>
      <vt:lpstr>Response Summary</vt:lpstr>
      <vt:lpstr>Next Steps</vt:lpstr>
      <vt:lpstr>3.2 Change Proposals – Post Solution Review for Approval </vt:lpstr>
      <vt:lpstr>XRN4931 – Submission of a Space in Mandatory Data on Multiple SPA Files </vt:lpstr>
      <vt:lpstr>Post solution review - for approval   XRN5318 and 5319 – MPID Reassignment of Supplier Short Code and other Party Types</vt:lpstr>
      <vt:lpstr>Change Summary and Output Review</vt:lpstr>
      <vt:lpstr> section 4. Design &amp; Delivery  </vt:lpstr>
      <vt:lpstr>Standalone Change Documents for Approval (BER, CCR, EQR)</vt:lpstr>
      <vt:lpstr>Gemini Horizon Plan</vt:lpstr>
      <vt:lpstr>XRN5253 June 21 Major Release - Status Update</vt:lpstr>
      <vt:lpstr>XRN5289 – November 21 Major Release - Status Update</vt:lpstr>
      <vt:lpstr>XRN5371 - Minor Release Drop 10 - Status Update</vt:lpstr>
      <vt:lpstr>CSSC Programme Dashboard</vt:lpstr>
      <vt:lpstr>PowerPoint Presentation</vt:lpstr>
      <vt:lpstr>CMS Rebuild Update</vt:lpstr>
      <vt:lpstr>CMS Rebuild - Progress to date</vt:lpstr>
      <vt:lpstr>Section 6: Any Other Business   </vt:lpstr>
      <vt:lpstr>Interactive Unidentified Gas Data Charts</vt:lpstr>
      <vt:lpstr>Interactive UIG Data Charts</vt:lpstr>
      <vt:lpstr>Website Location</vt:lpstr>
      <vt:lpstr>UIG Percentage by Gas Day</vt:lpstr>
      <vt:lpstr>UIG as a Percentage of Total Throughput</vt:lpstr>
      <vt:lpstr>APPENDIX   </vt:lpstr>
      <vt:lpstr>Outages</vt:lpstr>
      <vt:lpstr>Portfolio POAP</vt:lpstr>
      <vt:lpstr>CSSC Programme Dashboard</vt:lpstr>
      <vt:lpstr>PowerPoint Presentation</vt:lpstr>
      <vt:lpstr>Green Workstream Updates</vt:lpstr>
      <vt:lpstr>Green Workstream Updates</vt:lpstr>
      <vt:lpstr>Key Programme Risks (1/2)</vt:lpstr>
      <vt:lpstr>Key Programme Risks (2/2)</vt:lpstr>
      <vt:lpstr>PowerPoint Presentation</vt:lpstr>
      <vt:lpstr>Switching Programme CR Position – CRs impacting Xoserve</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2021-08-09T13:47:47Z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