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2" r:id="rId6"/>
    <p:sldId id="264" r:id="rId7"/>
    <p:sldId id="263" r:id="rId8"/>
    <p:sldId id="265" r:id="rId9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34FB6-FA98-F42D-062A-A04ADA581525}" v="197" dt="2021-09-12T19:06:12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3817" autoAdjust="0"/>
  </p:normalViewPr>
  <p:slideViewPr>
    <p:cSldViewPr snapToGrid="0" snapToObjects="1">
      <p:cViewPr varScale="1">
        <p:scale>
          <a:sx n="62" d="100"/>
          <a:sy n="62" d="100"/>
        </p:scale>
        <p:origin x="17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2" d="100"/>
          <a:sy n="122" d="100"/>
        </p:scale>
        <p:origin x="386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497DD7-3CC7-274E-A9F9-1D5EA147E1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EEB95-B8A3-564F-9B28-B0FF94C5BD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E4858997-0998-5543-92D7-4BFC4468CCE7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26309-AD35-2640-90FA-97CF76F082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FA44E-3E7B-F648-9B48-3BD21B4E1A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3BC9E61B-F1A6-0B4D-B896-5A80EC223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1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952C51ED-F1BA-A345-BD63-63310B2488D2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B4E9DB71-6427-1845-AD42-BABFDF8A2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8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A43C9097-E139-BC47-8398-85B8782994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37918" y="-65317"/>
            <a:ext cx="9229090" cy="5980622"/>
          </a:xfrm>
          <a:custGeom>
            <a:avLst/>
            <a:gdLst>
              <a:gd name="connsiteX0" fmla="*/ 0 w 13026640"/>
              <a:gd name="connsiteY0" fmla="*/ 0 h 8194798"/>
              <a:gd name="connsiteX1" fmla="*/ 13026640 w 13026640"/>
              <a:gd name="connsiteY1" fmla="*/ 0 h 8194798"/>
              <a:gd name="connsiteX2" fmla="*/ 13026640 w 13026640"/>
              <a:gd name="connsiteY2" fmla="*/ 8194798 h 8194798"/>
              <a:gd name="connsiteX3" fmla="*/ 0 w 13026640"/>
              <a:gd name="connsiteY3" fmla="*/ 8194798 h 8194798"/>
              <a:gd name="connsiteX4" fmla="*/ 0 w 13026640"/>
              <a:gd name="connsiteY4" fmla="*/ 0 h 8194798"/>
              <a:gd name="connsiteX0" fmla="*/ 0 w 13026640"/>
              <a:gd name="connsiteY0" fmla="*/ 0 h 8194798"/>
              <a:gd name="connsiteX1" fmla="*/ 13026640 w 13026640"/>
              <a:gd name="connsiteY1" fmla="*/ 0 h 8194798"/>
              <a:gd name="connsiteX2" fmla="*/ 13026640 w 13026640"/>
              <a:gd name="connsiteY2" fmla="*/ 8194798 h 8194798"/>
              <a:gd name="connsiteX3" fmla="*/ 0 w 13026640"/>
              <a:gd name="connsiteY3" fmla="*/ 6503158 h 8194798"/>
              <a:gd name="connsiteX4" fmla="*/ 0 w 13026640"/>
              <a:gd name="connsiteY4" fmla="*/ 0 h 8194798"/>
              <a:gd name="connsiteX0" fmla="*/ 30480 w 13057120"/>
              <a:gd name="connsiteY0" fmla="*/ 0 h 8194798"/>
              <a:gd name="connsiteX1" fmla="*/ 13057120 w 13057120"/>
              <a:gd name="connsiteY1" fmla="*/ 0 h 8194798"/>
              <a:gd name="connsiteX2" fmla="*/ 13057120 w 13057120"/>
              <a:gd name="connsiteY2" fmla="*/ 8194798 h 8194798"/>
              <a:gd name="connsiteX3" fmla="*/ 0 w 13057120"/>
              <a:gd name="connsiteY3" fmla="*/ 6960358 h 8194798"/>
              <a:gd name="connsiteX4" fmla="*/ 30480 w 13057120"/>
              <a:gd name="connsiteY4" fmla="*/ 0 h 8194798"/>
              <a:gd name="connsiteX0" fmla="*/ 30480 w 13057120"/>
              <a:gd name="connsiteY0" fmla="*/ 0 h 7768078"/>
              <a:gd name="connsiteX1" fmla="*/ 13057120 w 13057120"/>
              <a:gd name="connsiteY1" fmla="*/ 0 h 7768078"/>
              <a:gd name="connsiteX2" fmla="*/ 13057120 w 13057120"/>
              <a:gd name="connsiteY2" fmla="*/ 7768078 h 7768078"/>
              <a:gd name="connsiteX3" fmla="*/ 0 w 13057120"/>
              <a:gd name="connsiteY3" fmla="*/ 6960358 h 7768078"/>
              <a:gd name="connsiteX4" fmla="*/ 30480 w 13057120"/>
              <a:gd name="connsiteY4" fmla="*/ 0 h 7768078"/>
              <a:gd name="connsiteX0" fmla="*/ 30480 w 13057120"/>
              <a:gd name="connsiteY0" fmla="*/ 0 h 8248019"/>
              <a:gd name="connsiteX1" fmla="*/ 13057120 w 13057120"/>
              <a:gd name="connsiteY1" fmla="*/ 0 h 8248019"/>
              <a:gd name="connsiteX2" fmla="*/ 13057120 w 13057120"/>
              <a:gd name="connsiteY2" fmla="*/ 8248019 h 8248019"/>
              <a:gd name="connsiteX3" fmla="*/ 0 w 13057120"/>
              <a:gd name="connsiteY3" fmla="*/ 6960358 h 8248019"/>
              <a:gd name="connsiteX4" fmla="*/ 30480 w 13057120"/>
              <a:gd name="connsiteY4" fmla="*/ 0 h 8248019"/>
              <a:gd name="connsiteX0" fmla="*/ 0 w 13026640"/>
              <a:gd name="connsiteY0" fmla="*/ 0 h 8248019"/>
              <a:gd name="connsiteX1" fmla="*/ 13026640 w 13026640"/>
              <a:gd name="connsiteY1" fmla="*/ 0 h 8248019"/>
              <a:gd name="connsiteX2" fmla="*/ 13026640 w 13026640"/>
              <a:gd name="connsiteY2" fmla="*/ 8248019 h 8248019"/>
              <a:gd name="connsiteX3" fmla="*/ 323551 w 13026640"/>
              <a:gd name="connsiteY3" fmla="*/ 7000735 h 8248019"/>
              <a:gd name="connsiteX4" fmla="*/ 0 w 13026640"/>
              <a:gd name="connsiteY4" fmla="*/ 0 h 8248019"/>
              <a:gd name="connsiteX0" fmla="*/ 502522 w 12703089"/>
              <a:gd name="connsiteY0" fmla="*/ 676313 h 8248019"/>
              <a:gd name="connsiteX1" fmla="*/ 12703089 w 12703089"/>
              <a:gd name="connsiteY1" fmla="*/ 0 h 8248019"/>
              <a:gd name="connsiteX2" fmla="*/ 12703089 w 12703089"/>
              <a:gd name="connsiteY2" fmla="*/ 8248019 h 8248019"/>
              <a:gd name="connsiteX3" fmla="*/ 0 w 12703089"/>
              <a:gd name="connsiteY3" fmla="*/ 7000735 h 8248019"/>
              <a:gd name="connsiteX4" fmla="*/ 502522 w 12703089"/>
              <a:gd name="connsiteY4" fmla="*/ 676313 h 8248019"/>
              <a:gd name="connsiteX0" fmla="*/ 10812 w 12703089"/>
              <a:gd name="connsiteY0" fmla="*/ 0 h 8338868"/>
              <a:gd name="connsiteX1" fmla="*/ 12703089 w 12703089"/>
              <a:gd name="connsiteY1" fmla="*/ 90849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703089"/>
              <a:gd name="connsiteY0" fmla="*/ 0 h 8338868"/>
              <a:gd name="connsiteX1" fmla="*/ 12113037 w 12703089"/>
              <a:gd name="connsiteY1" fmla="*/ 393676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703089"/>
              <a:gd name="connsiteY0" fmla="*/ 0 h 8338868"/>
              <a:gd name="connsiteX1" fmla="*/ 12486738 w 12703089"/>
              <a:gd name="connsiteY1" fmla="*/ 50473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565410"/>
              <a:gd name="connsiteY0" fmla="*/ 0 h 8328774"/>
              <a:gd name="connsiteX1" fmla="*/ 12486738 w 12565410"/>
              <a:gd name="connsiteY1" fmla="*/ 50473 h 8328774"/>
              <a:gd name="connsiteX2" fmla="*/ 12565410 w 12565410"/>
              <a:gd name="connsiteY2" fmla="*/ 8328774 h 8328774"/>
              <a:gd name="connsiteX3" fmla="*/ 0 w 12565410"/>
              <a:gd name="connsiteY3" fmla="*/ 7091584 h 8328774"/>
              <a:gd name="connsiteX4" fmla="*/ 10812 w 12565410"/>
              <a:gd name="connsiteY4" fmla="*/ 0 h 8328774"/>
              <a:gd name="connsiteX0" fmla="*/ 10812 w 12506405"/>
              <a:gd name="connsiteY0" fmla="*/ 0 h 8318680"/>
              <a:gd name="connsiteX1" fmla="*/ 12486738 w 12506405"/>
              <a:gd name="connsiteY1" fmla="*/ 50473 h 8318680"/>
              <a:gd name="connsiteX2" fmla="*/ 12506405 w 12506405"/>
              <a:gd name="connsiteY2" fmla="*/ 8318680 h 8318680"/>
              <a:gd name="connsiteX3" fmla="*/ 0 w 12506405"/>
              <a:gd name="connsiteY3" fmla="*/ 7091584 h 8318680"/>
              <a:gd name="connsiteX4" fmla="*/ 10812 w 12506405"/>
              <a:gd name="connsiteY4" fmla="*/ 0 h 831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6405" h="8318680">
                <a:moveTo>
                  <a:pt x="10812" y="0"/>
                </a:moveTo>
                <a:lnTo>
                  <a:pt x="12486738" y="50473"/>
                </a:lnTo>
                <a:cubicBezTo>
                  <a:pt x="12493294" y="2806542"/>
                  <a:pt x="12499849" y="5562611"/>
                  <a:pt x="12506405" y="8318680"/>
                </a:cubicBezTo>
                <a:lnTo>
                  <a:pt x="0" y="7091584"/>
                </a:lnTo>
                <a:lnTo>
                  <a:pt x="1081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720000" tIns="720000" rIns="2736000" bIns="720000" anchor="t" anchorCtr="1"/>
          <a:lstStyle>
            <a:lvl1pPr marL="0" indent="0">
              <a:buNone/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57" y="2025521"/>
            <a:ext cx="5692616" cy="739280"/>
          </a:xfrm>
          <a:noFill/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9B1-06E0-F84A-BD52-8B650F638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297" y="5930901"/>
            <a:ext cx="5692379" cy="5461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j-lt"/>
              </a:defRPr>
            </a:lvl1pPr>
            <a:lvl2pPr marL="34289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5ECC4E-F073-034E-A04D-CE52FF1B28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5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INTER FRIENDL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FCA97557-6A0D-D546-AC56-AA7BC0C24EFB}"/>
              </a:ext>
            </a:extLst>
          </p:cNvPr>
          <p:cNvSpPr/>
          <p:nvPr userDrawn="1"/>
        </p:nvSpPr>
        <p:spPr>
          <a:xfrm>
            <a:off x="-46284" y="5548977"/>
            <a:ext cx="9238481" cy="1375571"/>
          </a:xfrm>
          <a:custGeom>
            <a:avLst/>
            <a:gdLst>
              <a:gd name="connsiteX0" fmla="*/ 13664242 w 14181827"/>
              <a:gd name="connsiteY0" fmla="*/ 897147 h 2173857"/>
              <a:gd name="connsiteX1" fmla="*/ 0 w 14181827"/>
              <a:gd name="connsiteY1" fmla="*/ 0 h 2173857"/>
              <a:gd name="connsiteX2" fmla="*/ 51759 w 14181827"/>
              <a:gd name="connsiteY2" fmla="*/ 2173857 h 2173857"/>
              <a:gd name="connsiteX3" fmla="*/ 14181827 w 14181827"/>
              <a:gd name="connsiteY3" fmla="*/ 1656272 h 2173857"/>
              <a:gd name="connsiteX4" fmla="*/ 13595230 w 14181827"/>
              <a:gd name="connsiteY4" fmla="*/ 897147 h 2173857"/>
              <a:gd name="connsiteX0" fmla="*/ 13612483 w 14130068"/>
              <a:gd name="connsiteY0" fmla="*/ 824575 h 2101285"/>
              <a:gd name="connsiteX1" fmla="*/ 1070678 w 14130068"/>
              <a:gd name="connsiteY1" fmla="*/ 0 h 2101285"/>
              <a:gd name="connsiteX2" fmla="*/ 0 w 14130068"/>
              <a:gd name="connsiteY2" fmla="*/ 2101285 h 2101285"/>
              <a:gd name="connsiteX3" fmla="*/ 14130068 w 14130068"/>
              <a:gd name="connsiteY3" fmla="*/ 1583700 h 2101285"/>
              <a:gd name="connsiteX4" fmla="*/ 13543471 w 14130068"/>
              <a:gd name="connsiteY4" fmla="*/ 824575 h 2101285"/>
              <a:gd name="connsiteX0" fmla="*/ 12541804 w 13059389"/>
              <a:gd name="connsiteY0" fmla="*/ 824575 h 1796485"/>
              <a:gd name="connsiteX1" fmla="*/ -1 w 13059389"/>
              <a:gd name="connsiteY1" fmla="*/ 0 h 1796485"/>
              <a:gd name="connsiteX2" fmla="*/ 690388 w 13059389"/>
              <a:gd name="connsiteY2" fmla="*/ 1796485 h 1796485"/>
              <a:gd name="connsiteX3" fmla="*/ 13059389 w 13059389"/>
              <a:gd name="connsiteY3" fmla="*/ 1583700 h 1796485"/>
              <a:gd name="connsiteX4" fmla="*/ 12472792 w 13059389"/>
              <a:gd name="connsiteY4" fmla="*/ 824575 h 1796485"/>
              <a:gd name="connsiteX0" fmla="*/ 12541805 w 13059390"/>
              <a:gd name="connsiteY0" fmla="*/ 824575 h 1583700"/>
              <a:gd name="connsiteX1" fmla="*/ 0 w 13059390"/>
              <a:gd name="connsiteY1" fmla="*/ 0 h 1583700"/>
              <a:gd name="connsiteX2" fmla="*/ 61436 w 13059390"/>
              <a:gd name="connsiteY2" fmla="*/ 1375571 h 1583700"/>
              <a:gd name="connsiteX3" fmla="*/ 13059390 w 13059390"/>
              <a:gd name="connsiteY3" fmla="*/ 1583700 h 1583700"/>
              <a:gd name="connsiteX4" fmla="*/ 12472793 w 13059390"/>
              <a:gd name="connsiteY4" fmla="*/ 824575 h 1583700"/>
              <a:gd name="connsiteX0" fmla="*/ 12483748 w 13001333"/>
              <a:gd name="connsiteY0" fmla="*/ 817318 h 1576443"/>
              <a:gd name="connsiteX1" fmla="*/ 0 w 13001333"/>
              <a:gd name="connsiteY1" fmla="*/ 0 h 1576443"/>
              <a:gd name="connsiteX2" fmla="*/ 3379 w 13001333"/>
              <a:gd name="connsiteY2" fmla="*/ 1368314 h 1576443"/>
              <a:gd name="connsiteX3" fmla="*/ 13001333 w 13001333"/>
              <a:gd name="connsiteY3" fmla="*/ 1576443 h 1576443"/>
              <a:gd name="connsiteX4" fmla="*/ 12414736 w 13001333"/>
              <a:gd name="connsiteY4" fmla="*/ 817318 h 1576443"/>
              <a:gd name="connsiteX0" fmla="*/ 12483748 w 13001333"/>
              <a:gd name="connsiteY0" fmla="*/ 817318 h 1576443"/>
              <a:gd name="connsiteX1" fmla="*/ 0 w 13001333"/>
              <a:gd name="connsiteY1" fmla="*/ 0 h 1576443"/>
              <a:gd name="connsiteX2" fmla="*/ 3379 w 13001333"/>
              <a:gd name="connsiteY2" fmla="*/ 1375571 h 1576443"/>
              <a:gd name="connsiteX3" fmla="*/ 13001333 w 13001333"/>
              <a:gd name="connsiteY3" fmla="*/ 1576443 h 1576443"/>
              <a:gd name="connsiteX4" fmla="*/ 12414736 w 13001333"/>
              <a:gd name="connsiteY4" fmla="*/ 817318 h 1576443"/>
              <a:gd name="connsiteX0" fmla="*/ 12483748 w 12483748"/>
              <a:gd name="connsiteY0" fmla="*/ 817318 h 1445815"/>
              <a:gd name="connsiteX1" fmla="*/ 0 w 12483748"/>
              <a:gd name="connsiteY1" fmla="*/ 0 h 1445815"/>
              <a:gd name="connsiteX2" fmla="*/ 3379 w 12483748"/>
              <a:gd name="connsiteY2" fmla="*/ 1375571 h 1445815"/>
              <a:gd name="connsiteX3" fmla="*/ 11898248 w 12483748"/>
              <a:gd name="connsiteY3" fmla="*/ 1445815 h 1445815"/>
              <a:gd name="connsiteX4" fmla="*/ 12414736 w 12483748"/>
              <a:gd name="connsiteY4" fmla="*/ 817318 h 1445815"/>
              <a:gd name="connsiteX0" fmla="*/ 12483748 w 12483748"/>
              <a:gd name="connsiteY0" fmla="*/ 817318 h 1375571"/>
              <a:gd name="connsiteX1" fmla="*/ 0 w 12483748"/>
              <a:gd name="connsiteY1" fmla="*/ 0 h 1375571"/>
              <a:gd name="connsiteX2" fmla="*/ 3379 w 12483748"/>
              <a:gd name="connsiteY2" fmla="*/ 1375571 h 1375571"/>
              <a:gd name="connsiteX3" fmla="*/ 12304648 w 12483748"/>
              <a:gd name="connsiteY3" fmla="*/ 1358729 h 1375571"/>
              <a:gd name="connsiteX4" fmla="*/ 12414736 w 12483748"/>
              <a:gd name="connsiteY4" fmla="*/ 817318 h 1375571"/>
              <a:gd name="connsiteX0" fmla="*/ 0 w 12414736"/>
              <a:gd name="connsiteY0" fmla="*/ 0 h 1375571"/>
              <a:gd name="connsiteX1" fmla="*/ 3379 w 12414736"/>
              <a:gd name="connsiteY1" fmla="*/ 1375571 h 1375571"/>
              <a:gd name="connsiteX2" fmla="*/ 12304648 w 12414736"/>
              <a:gd name="connsiteY2" fmla="*/ 1358729 h 1375571"/>
              <a:gd name="connsiteX3" fmla="*/ 12414736 w 12414736"/>
              <a:gd name="connsiteY3" fmla="*/ 817318 h 1375571"/>
              <a:gd name="connsiteX0" fmla="*/ 0 w 12317975"/>
              <a:gd name="connsiteY0" fmla="*/ 0 h 1375571"/>
              <a:gd name="connsiteX1" fmla="*/ 3379 w 12317975"/>
              <a:gd name="connsiteY1" fmla="*/ 1375571 h 1375571"/>
              <a:gd name="connsiteX2" fmla="*/ 12304648 w 12317975"/>
              <a:gd name="connsiteY2" fmla="*/ 1358729 h 1375571"/>
              <a:gd name="connsiteX3" fmla="*/ 12317975 w 12317975"/>
              <a:gd name="connsiteY3" fmla="*/ 831832 h 137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17975" h="1375571">
                <a:moveTo>
                  <a:pt x="0" y="0"/>
                </a:moveTo>
                <a:cubicBezTo>
                  <a:pt x="1126" y="456105"/>
                  <a:pt x="2253" y="919466"/>
                  <a:pt x="3379" y="1375571"/>
                </a:cubicBezTo>
                <a:lnTo>
                  <a:pt x="12304648" y="1358729"/>
                </a:lnTo>
                <a:lnTo>
                  <a:pt x="12317975" y="831832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0" y="2370577"/>
            <a:ext cx="5692616" cy="739280"/>
          </a:xfrm>
          <a:noFill/>
        </p:spPr>
        <p:txBody>
          <a:bodyPr>
            <a:no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9B1-06E0-F84A-BD52-8B650F638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297" y="5930901"/>
            <a:ext cx="5692379" cy="5461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  <a:lvl2pPr marL="34289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275C9-9ACD-0C40-B716-F7591F3F31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u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7FEC7F-0878-C649-9B65-3B8E97DBEC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7" y="-33636"/>
            <a:ext cx="4658629" cy="6971927"/>
          </a:xfrm>
          <a:custGeom>
            <a:avLst/>
            <a:gdLst>
              <a:gd name="connsiteX0" fmla="*/ 0 w 8605838"/>
              <a:gd name="connsiteY0" fmla="*/ 0 h 8177213"/>
              <a:gd name="connsiteX1" fmla="*/ 8605838 w 8605838"/>
              <a:gd name="connsiteY1" fmla="*/ 0 h 8177213"/>
              <a:gd name="connsiteX2" fmla="*/ 8605838 w 8605838"/>
              <a:gd name="connsiteY2" fmla="*/ 8177213 h 8177213"/>
              <a:gd name="connsiteX3" fmla="*/ 0 w 8605838"/>
              <a:gd name="connsiteY3" fmla="*/ 8177213 h 8177213"/>
              <a:gd name="connsiteX4" fmla="*/ 0 w 8605838"/>
              <a:gd name="connsiteY4" fmla="*/ 0 h 8177213"/>
              <a:gd name="connsiteX0" fmla="*/ 0 w 8605838"/>
              <a:gd name="connsiteY0" fmla="*/ 0 h 8194798"/>
              <a:gd name="connsiteX1" fmla="*/ 8605838 w 8605838"/>
              <a:gd name="connsiteY1" fmla="*/ 0 h 8194798"/>
              <a:gd name="connsiteX2" fmla="*/ 7445254 w 8605838"/>
              <a:gd name="connsiteY2" fmla="*/ 8194798 h 8194798"/>
              <a:gd name="connsiteX3" fmla="*/ 0 w 8605838"/>
              <a:gd name="connsiteY3" fmla="*/ 8177213 h 8194798"/>
              <a:gd name="connsiteX4" fmla="*/ 0 w 8605838"/>
              <a:gd name="connsiteY4" fmla="*/ 0 h 8194798"/>
              <a:gd name="connsiteX0" fmla="*/ 0 w 8532391"/>
              <a:gd name="connsiteY0" fmla="*/ 0 h 8194798"/>
              <a:gd name="connsiteX1" fmla="*/ 8532391 w 8532391"/>
              <a:gd name="connsiteY1" fmla="*/ 341522 h 8194798"/>
              <a:gd name="connsiteX2" fmla="*/ 7445254 w 8532391"/>
              <a:gd name="connsiteY2" fmla="*/ 8194798 h 8194798"/>
              <a:gd name="connsiteX3" fmla="*/ 0 w 8532391"/>
              <a:gd name="connsiteY3" fmla="*/ 8177213 h 8194798"/>
              <a:gd name="connsiteX4" fmla="*/ 0 w 8532391"/>
              <a:gd name="connsiteY4" fmla="*/ 0 h 8194798"/>
              <a:gd name="connsiteX0" fmla="*/ 0 w 8532391"/>
              <a:gd name="connsiteY0" fmla="*/ 0 h 8177213"/>
              <a:gd name="connsiteX1" fmla="*/ 8532391 w 8532391"/>
              <a:gd name="connsiteY1" fmla="*/ 341522 h 8177213"/>
              <a:gd name="connsiteX2" fmla="*/ 7562767 w 8532391"/>
              <a:gd name="connsiteY2" fmla="*/ 7291415 h 8177213"/>
              <a:gd name="connsiteX3" fmla="*/ 0 w 8532391"/>
              <a:gd name="connsiteY3" fmla="*/ 8177213 h 8177213"/>
              <a:gd name="connsiteX4" fmla="*/ 0 w 8532391"/>
              <a:gd name="connsiteY4" fmla="*/ 0 h 8177213"/>
              <a:gd name="connsiteX0" fmla="*/ 0 w 8532391"/>
              <a:gd name="connsiteY0" fmla="*/ 0 h 7291415"/>
              <a:gd name="connsiteX1" fmla="*/ 8532391 w 8532391"/>
              <a:gd name="connsiteY1" fmla="*/ 341522 h 7291415"/>
              <a:gd name="connsiteX2" fmla="*/ 7562767 w 8532391"/>
              <a:gd name="connsiteY2" fmla="*/ 7291415 h 7291415"/>
              <a:gd name="connsiteX3" fmla="*/ 1850834 w 8532391"/>
              <a:gd name="connsiteY3" fmla="*/ 6954341 h 7291415"/>
              <a:gd name="connsiteX4" fmla="*/ 0 w 8532391"/>
              <a:gd name="connsiteY4" fmla="*/ 0 h 7291415"/>
              <a:gd name="connsiteX0" fmla="*/ 0 w 8532391"/>
              <a:gd name="connsiteY0" fmla="*/ 0 h 7291415"/>
              <a:gd name="connsiteX1" fmla="*/ 8532391 w 8532391"/>
              <a:gd name="connsiteY1" fmla="*/ 341522 h 7291415"/>
              <a:gd name="connsiteX2" fmla="*/ 7562767 w 8532391"/>
              <a:gd name="connsiteY2" fmla="*/ 7291415 h 7291415"/>
              <a:gd name="connsiteX3" fmla="*/ 2364954 w 8532391"/>
              <a:gd name="connsiteY3" fmla="*/ 7240780 h 7291415"/>
              <a:gd name="connsiteX4" fmla="*/ 0 w 8532391"/>
              <a:gd name="connsiteY4" fmla="*/ 0 h 7291415"/>
              <a:gd name="connsiteX0" fmla="*/ 0 w 6916583"/>
              <a:gd name="connsiteY0" fmla="*/ 165254 h 6949893"/>
              <a:gd name="connsiteX1" fmla="*/ 6916583 w 6916583"/>
              <a:gd name="connsiteY1" fmla="*/ 0 h 6949893"/>
              <a:gd name="connsiteX2" fmla="*/ 5946959 w 6916583"/>
              <a:gd name="connsiteY2" fmla="*/ 6949893 h 6949893"/>
              <a:gd name="connsiteX3" fmla="*/ 749146 w 6916583"/>
              <a:gd name="connsiteY3" fmla="*/ 6899258 h 6949893"/>
              <a:gd name="connsiteX4" fmla="*/ 0 w 6916583"/>
              <a:gd name="connsiteY4" fmla="*/ 165254 h 6949893"/>
              <a:gd name="connsiteX0" fmla="*/ 1 w 6167436"/>
              <a:gd name="connsiteY0" fmla="*/ 33052 h 6949893"/>
              <a:gd name="connsiteX1" fmla="*/ 6167436 w 6167436"/>
              <a:gd name="connsiteY1" fmla="*/ 0 h 6949893"/>
              <a:gd name="connsiteX2" fmla="*/ 5197812 w 6167436"/>
              <a:gd name="connsiteY2" fmla="*/ 6949893 h 6949893"/>
              <a:gd name="connsiteX3" fmla="*/ -1 w 6167436"/>
              <a:gd name="connsiteY3" fmla="*/ 6899258 h 6949893"/>
              <a:gd name="connsiteX4" fmla="*/ 1 w 6167436"/>
              <a:gd name="connsiteY4" fmla="*/ 33052 h 6949893"/>
              <a:gd name="connsiteX0" fmla="*/ 0 w 6211501"/>
              <a:gd name="connsiteY0" fmla="*/ 44069 h 6949893"/>
              <a:gd name="connsiteX1" fmla="*/ 6211501 w 6211501"/>
              <a:gd name="connsiteY1" fmla="*/ 0 h 6949893"/>
              <a:gd name="connsiteX2" fmla="*/ 5241877 w 6211501"/>
              <a:gd name="connsiteY2" fmla="*/ 6949893 h 6949893"/>
              <a:gd name="connsiteX3" fmla="*/ 44064 w 6211501"/>
              <a:gd name="connsiteY3" fmla="*/ 6899258 h 6949893"/>
              <a:gd name="connsiteX4" fmla="*/ 0 w 6211501"/>
              <a:gd name="connsiteY4" fmla="*/ 44069 h 6949893"/>
              <a:gd name="connsiteX0" fmla="*/ 3 w 6211504"/>
              <a:gd name="connsiteY0" fmla="*/ 44069 h 6949893"/>
              <a:gd name="connsiteX1" fmla="*/ 6211504 w 6211504"/>
              <a:gd name="connsiteY1" fmla="*/ 0 h 6949893"/>
              <a:gd name="connsiteX2" fmla="*/ 5241880 w 6211504"/>
              <a:gd name="connsiteY2" fmla="*/ 6949893 h 6949893"/>
              <a:gd name="connsiteX3" fmla="*/ 0 w 6211504"/>
              <a:gd name="connsiteY3" fmla="*/ 6921292 h 6949893"/>
              <a:gd name="connsiteX4" fmla="*/ 3 w 6211504"/>
              <a:gd name="connsiteY4" fmla="*/ 44069 h 6949893"/>
              <a:gd name="connsiteX0" fmla="*/ 3 w 6211504"/>
              <a:gd name="connsiteY0" fmla="*/ 44069 h 6971927"/>
              <a:gd name="connsiteX1" fmla="*/ 6211504 w 6211504"/>
              <a:gd name="connsiteY1" fmla="*/ 0 h 6971927"/>
              <a:gd name="connsiteX2" fmla="*/ 5241880 w 6211504"/>
              <a:gd name="connsiteY2" fmla="*/ 6971927 h 6971927"/>
              <a:gd name="connsiteX3" fmla="*/ 0 w 6211504"/>
              <a:gd name="connsiteY3" fmla="*/ 6921292 h 6971927"/>
              <a:gd name="connsiteX4" fmla="*/ 3 w 6211504"/>
              <a:gd name="connsiteY4" fmla="*/ 44069 h 697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1504" h="6971927">
                <a:moveTo>
                  <a:pt x="3" y="44069"/>
                </a:moveTo>
                <a:lnTo>
                  <a:pt x="6211504" y="0"/>
                </a:lnTo>
                <a:lnTo>
                  <a:pt x="5241880" y="6971927"/>
                </a:lnTo>
                <a:lnTo>
                  <a:pt x="0" y="6921292"/>
                </a:lnTo>
                <a:cubicBezTo>
                  <a:pt x="1" y="4632557"/>
                  <a:pt x="2" y="2332804"/>
                  <a:pt x="3" y="44069"/>
                </a:cubicBezTo>
                <a:close/>
              </a:path>
            </a:pathLst>
          </a:custGeom>
          <a:solidFill>
            <a:schemeClr val="tx1"/>
          </a:solidFill>
        </p:spPr>
        <p:txBody>
          <a:bodyPr lIns="1800000" tIns="1872000" rIns="1404000" anchor="ctr" anchorCtr="1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en-US" dirty="0"/>
              <a:t>Click to add photo  Change colour overlay in color section </a:t>
            </a:r>
          </a:p>
          <a:p>
            <a:r>
              <a:rPr lang="en-US" dirty="0"/>
              <a:t>within ’Picture Format’ tab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370320-B093-1446-A74F-45F07C1564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13688" y="1389063"/>
            <a:ext cx="4201715" cy="3903662"/>
          </a:xfrm>
          <a:prstGeom prst="rect">
            <a:avLst/>
          </a:prstGeom>
        </p:spPr>
        <p:txBody>
          <a:bodyPr/>
          <a:lstStyle>
            <a:lvl1pPr marL="171446" indent="-171446">
              <a:buSzPct val="60000"/>
              <a:buFontTx/>
              <a:buBlip>
                <a:blip r:embed="rId2"/>
              </a:buBlip>
              <a:defRPr sz="24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114294D-05DE-AC4D-AFAC-030EB9FA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19" y="1389063"/>
            <a:ext cx="3706042" cy="2555874"/>
          </a:xfrm>
        </p:spPr>
        <p:txBody>
          <a:bodyPr anchor="t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18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880" y="2074990"/>
            <a:ext cx="7528322" cy="4553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779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left h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92140" y="2120710"/>
            <a:ext cx="7528322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E1A31-CB7B-D443-91D4-D82AC42F34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6219" y="2120900"/>
            <a:ext cx="4186238" cy="3792538"/>
          </a:xfrm>
          <a:prstGeom prst="roundRect">
            <a:avLst>
              <a:gd name="adj" fmla="val 7425"/>
            </a:avLst>
          </a:prstGeom>
          <a:solidFill>
            <a:schemeClr val="tx1"/>
          </a:solidFill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21582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right h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880" y="1810158"/>
            <a:ext cx="7528322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E1A31-CB7B-D443-91D4-D82AC42F34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71652" y="1810032"/>
            <a:ext cx="4186238" cy="3792538"/>
          </a:xfrm>
          <a:prstGeom prst="roundRect">
            <a:avLst>
              <a:gd name="adj" fmla="val 7425"/>
            </a:avLst>
          </a:prstGeom>
          <a:solidFill>
            <a:schemeClr val="tx2"/>
          </a:solidFill>
        </p:spPr>
        <p:txBody>
          <a:bodyPr wrap="square" anchor="ctr" anchorCtr="1"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9221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Hand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nual Input 2">
            <a:extLst>
              <a:ext uri="{FF2B5EF4-FFF2-40B4-BE49-F238E27FC236}">
                <a16:creationId xmlns:a16="http://schemas.microsoft.com/office/drawing/2014/main" id="{FDE86EC6-313E-0B49-9061-78A01BCF8F9F}"/>
              </a:ext>
            </a:extLst>
          </p:cNvPr>
          <p:cNvSpPr/>
          <p:nvPr userDrawn="1"/>
        </p:nvSpPr>
        <p:spPr>
          <a:xfrm rot="10800000">
            <a:off x="382467" y="-193432"/>
            <a:ext cx="3639214" cy="6541477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124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47 h 10000"/>
              <a:gd name="connsiteX0" fmla="*/ 0 w 10000"/>
              <a:gd name="connsiteY0" fmla="*/ 82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82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82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826"/>
                </a:lnTo>
                <a:close/>
              </a:path>
            </a:pathLst>
          </a:custGeom>
          <a:ln w="381000">
            <a:solidFill>
              <a:schemeClr val="tx1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F5DFC-2738-2644-8262-0AFBC518DF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6396" y="2120710"/>
            <a:ext cx="3231356" cy="4905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514337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56A37A0-1FD3-3A42-948C-BE152B6D9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35882" y="2120710"/>
            <a:ext cx="4453640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2EA71173-68D1-4947-ABAB-B95D2084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93" y="431957"/>
            <a:ext cx="3231356" cy="14662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661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EDDD26-EA9F-4B44-BD80-28D8F4E898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flipH="1">
            <a:off x="4705382" y="-26991"/>
            <a:ext cx="4504009" cy="6935118"/>
          </a:xfrm>
          <a:custGeom>
            <a:avLst/>
            <a:gdLst>
              <a:gd name="connsiteX0" fmla="*/ 0 w 5761435"/>
              <a:gd name="connsiteY0" fmla="*/ 8686800 h 8686800"/>
              <a:gd name="connsiteX1" fmla="*/ 651503 w 5761435"/>
              <a:gd name="connsiteY1" fmla="*/ 0 h 8686800"/>
              <a:gd name="connsiteX2" fmla="*/ 5761435 w 5761435"/>
              <a:gd name="connsiteY2" fmla="*/ 0 h 8686800"/>
              <a:gd name="connsiteX3" fmla="*/ 5109932 w 5761435"/>
              <a:gd name="connsiteY3" fmla="*/ 8686800 h 8686800"/>
              <a:gd name="connsiteX4" fmla="*/ 0 w 5761435"/>
              <a:gd name="connsiteY4" fmla="*/ 8686800 h 8686800"/>
              <a:gd name="connsiteX0" fmla="*/ 0 w 5761435"/>
              <a:gd name="connsiteY0" fmla="*/ 8686800 h 8686800"/>
              <a:gd name="connsiteX1" fmla="*/ 651503 w 5761435"/>
              <a:gd name="connsiteY1" fmla="*/ 0 h 8686800"/>
              <a:gd name="connsiteX2" fmla="*/ 5761435 w 5761435"/>
              <a:gd name="connsiteY2" fmla="*/ 0 h 8686800"/>
              <a:gd name="connsiteX3" fmla="*/ 5165016 w 5761435"/>
              <a:gd name="connsiteY3" fmla="*/ 7959687 h 8686800"/>
              <a:gd name="connsiteX4" fmla="*/ 0 w 5761435"/>
              <a:gd name="connsiteY4" fmla="*/ 8686800 h 8686800"/>
              <a:gd name="connsiteX0" fmla="*/ 373066 w 5109932"/>
              <a:gd name="connsiteY0" fmla="*/ 8169007 h 8169007"/>
              <a:gd name="connsiteX1" fmla="*/ 0 w 5109932"/>
              <a:gd name="connsiteY1" fmla="*/ 0 h 8169007"/>
              <a:gd name="connsiteX2" fmla="*/ 5109932 w 5109932"/>
              <a:gd name="connsiteY2" fmla="*/ 0 h 8169007"/>
              <a:gd name="connsiteX3" fmla="*/ 4513513 w 5109932"/>
              <a:gd name="connsiteY3" fmla="*/ 7959687 h 8169007"/>
              <a:gd name="connsiteX4" fmla="*/ 373066 w 5109932"/>
              <a:gd name="connsiteY4" fmla="*/ 8169007 h 8169007"/>
              <a:gd name="connsiteX0" fmla="*/ 813741 w 5109932"/>
              <a:gd name="connsiteY0" fmla="*/ 7805450 h 7959687"/>
              <a:gd name="connsiteX1" fmla="*/ 0 w 5109932"/>
              <a:gd name="connsiteY1" fmla="*/ 0 h 7959687"/>
              <a:gd name="connsiteX2" fmla="*/ 5109932 w 5109932"/>
              <a:gd name="connsiteY2" fmla="*/ 0 h 7959687"/>
              <a:gd name="connsiteX3" fmla="*/ 4513513 w 5109932"/>
              <a:gd name="connsiteY3" fmla="*/ 7959687 h 7959687"/>
              <a:gd name="connsiteX4" fmla="*/ 813741 w 5109932"/>
              <a:gd name="connsiteY4" fmla="*/ 7805450 h 7959687"/>
              <a:gd name="connsiteX0" fmla="*/ 549336 w 5109932"/>
              <a:gd name="connsiteY0" fmla="*/ 7959686 h 7959687"/>
              <a:gd name="connsiteX1" fmla="*/ 0 w 5109932"/>
              <a:gd name="connsiteY1" fmla="*/ 0 h 7959687"/>
              <a:gd name="connsiteX2" fmla="*/ 5109932 w 5109932"/>
              <a:gd name="connsiteY2" fmla="*/ 0 h 7959687"/>
              <a:gd name="connsiteX3" fmla="*/ 4513513 w 5109932"/>
              <a:gd name="connsiteY3" fmla="*/ 7959687 h 7959687"/>
              <a:gd name="connsiteX4" fmla="*/ 549336 w 5109932"/>
              <a:gd name="connsiteY4" fmla="*/ 7959686 h 7959687"/>
              <a:gd name="connsiteX0" fmla="*/ 0 w 4560596"/>
              <a:gd name="connsiteY0" fmla="*/ 7959686 h 7959687"/>
              <a:gd name="connsiteX1" fmla="*/ 1508 w 4560596"/>
              <a:gd name="connsiteY1" fmla="*/ 1090670 h 7959687"/>
              <a:gd name="connsiteX2" fmla="*/ 4560596 w 4560596"/>
              <a:gd name="connsiteY2" fmla="*/ 0 h 7959687"/>
              <a:gd name="connsiteX3" fmla="*/ 3964177 w 4560596"/>
              <a:gd name="connsiteY3" fmla="*/ 7959687 h 7959687"/>
              <a:gd name="connsiteX4" fmla="*/ 0 w 4560596"/>
              <a:gd name="connsiteY4" fmla="*/ 7959686 h 7959687"/>
              <a:gd name="connsiteX0" fmla="*/ 0 w 4483477"/>
              <a:gd name="connsiteY0" fmla="*/ 6990202 h 6990203"/>
              <a:gd name="connsiteX1" fmla="*/ 1508 w 4483477"/>
              <a:gd name="connsiteY1" fmla="*/ 121186 h 6990203"/>
              <a:gd name="connsiteX2" fmla="*/ 4483477 w 4483477"/>
              <a:gd name="connsiteY2" fmla="*/ 0 h 6990203"/>
              <a:gd name="connsiteX3" fmla="*/ 3964177 w 4483477"/>
              <a:gd name="connsiteY3" fmla="*/ 6990203 h 6990203"/>
              <a:gd name="connsiteX4" fmla="*/ 0 w 4483477"/>
              <a:gd name="connsiteY4" fmla="*/ 6990202 h 6990203"/>
              <a:gd name="connsiteX0" fmla="*/ 0 w 4472461"/>
              <a:gd name="connsiteY0" fmla="*/ 6935117 h 6935118"/>
              <a:gd name="connsiteX1" fmla="*/ 1508 w 4472461"/>
              <a:gd name="connsiteY1" fmla="*/ 66101 h 6935118"/>
              <a:gd name="connsiteX2" fmla="*/ 4472461 w 4472461"/>
              <a:gd name="connsiteY2" fmla="*/ 0 h 6935118"/>
              <a:gd name="connsiteX3" fmla="*/ 3964177 w 4472461"/>
              <a:gd name="connsiteY3" fmla="*/ 6935118 h 6935118"/>
              <a:gd name="connsiteX4" fmla="*/ 0 w 4472461"/>
              <a:gd name="connsiteY4" fmla="*/ 6935117 h 6935118"/>
              <a:gd name="connsiteX0" fmla="*/ 31548 w 4504009"/>
              <a:gd name="connsiteY0" fmla="*/ 6935117 h 6935118"/>
              <a:gd name="connsiteX1" fmla="*/ 5 w 4504009"/>
              <a:gd name="connsiteY1" fmla="*/ 11016 h 6935118"/>
              <a:gd name="connsiteX2" fmla="*/ 4504009 w 4504009"/>
              <a:gd name="connsiteY2" fmla="*/ 0 h 6935118"/>
              <a:gd name="connsiteX3" fmla="*/ 3995725 w 4504009"/>
              <a:gd name="connsiteY3" fmla="*/ 6935118 h 6935118"/>
              <a:gd name="connsiteX4" fmla="*/ 31548 w 4504009"/>
              <a:gd name="connsiteY4" fmla="*/ 6935117 h 693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4009" h="6935118">
                <a:moveTo>
                  <a:pt x="31548" y="6935117"/>
                </a:moveTo>
                <a:cubicBezTo>
                  <a:pt x="32051" y="4645445"/>
                  <a:pt x="-498" y="2300688"/>
                  <a:pt x="5" y="11016"/>
                </a:cubicBezTo>
                <a:lnTo>
                  <a:pt x="4504009" y="0"/>
                </a:lnTo>
                <a:lnTo>
                  <a:pt x="3995725" y="6935118"/>
                </a:lnTo>
                <a:lnTo>
                  <a:pt x="31548" y="6935117"/>
                </a:lnTo>
                <a:close/>
              </a:path>
            </a:pathLst>
          </a:custGeom>
          <a:solidFill>
            <a:schemeClr val="tx1"/>
          </a:solidFill>
        </p:spPr>
        <p:txBody>
          <a:bodyPr lIns="540000" rIns="324000" anchor="ctr" anchorCtr="1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AAC4C6-3D2B-3A46-855D-8D17F9A6CD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3844" y="1524000"/>
            <a:ext cx="47434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46" y="431166"/>
            <a:ext cx="4677592" cy="739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543ED315-3C89-E147-BC83-3AB338C16B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3847" y="3806293"/>
            <a:ext cx="2476591" cy="2243677"/>
          </a:xfrm>
          <a:prstGeom prst="roundRect">
            <a:avLst>
              <a:gd name="adj" fmla="val 7425"/>
            </a:avLst>
          </a:prstGeom>
          <a:solidFill>
            <a:schemeClr val="tx2"/>
          </a:solidFill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C50C88-244B-7D41-B675-1943BF1D05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Hand Blue Box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nual Input 1">
            <a:extLst>
              <a:ext uri="{FF2B5EF4-FFF2-40B4-BE49-F238E27FC236}">
                <a16:creationId xmlns:a16="http://schemas.microsoft.com/office/drawing/2014/main" id="{86F18933-1362-384A-80F8-A701DFBBD5B1}"/>
              </a:ext>
            </a:extLst>
          </p:cNvPr>
          <p:cNvSpPr/>
          <p:nvPr userDrawn="1"/>
        </p:nvSpPr>
        <p:spPr>
          <a:xfrm flipH="1" flipV="1">
            <a:off x="388620" y="-182880"/>
            <a:ext cx="5040630" cy="630936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4 h 10000"/>
              <a:gd name="connsiteX0" fmla="*/ 0 w 10000"/>
              <a:gd name="connsiteY0" fmla="*/ 1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2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22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227"/>
                </a:lnTo>
                <a:close/>
              </a:path>
            </a:pathLst>
          </a:custGeom>
          <a:solidFill>
            <a:schemeClr val="bg1"/>
          </a:solidFill>
          <a:ln w="381000" cap="rnd" cmpd="sng">
            <a:solidFill>
              <a:schemeClr val="bg1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AAC4C6-3D2B-3A46-855D-8D17F9A6CD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5314" y="1813564"/>
            <a:ext cx="4743450" cy="45259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16" y="720726"/>
            <a:ext cx="4677592" cy="73928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EDF457-AE5B-4546-BA09-9E1AE6DA4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7B3E62-CAB4-FD4E-9AB1-3258EE612A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4CE70-8F6D-D64A-A83E-A88F7F58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8" y="263526"/>
            <a:ext cx="7886700" cy="73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BAA8-30E2-1F45-BAC0-6D1EE50E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878" y="164733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302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5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5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7B3E62-CAB4-FD4E-9AB1-3258EE612A3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4CE70-8F6D-D64A-A83E-A88F7F58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8" y="263526"/>
            <a:ext cx="7886700" cy="73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BAA8-30E2-1F45-BAC0-6D1EE50E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878" y="164733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455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6" r:id="rId3"/>
    <p:sldLayoutId id="2147483667" r:id="rId4"/>
    <p:sldLayoutId id="2147483655" r:id="rId5"/>
    <p:sldLayoutId id="2147483657" r:id="rId6"/>
    <p:sldLayoutId id="2147483684" r:id="rId7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5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8F6320C-8DFF-4D4F-AF97-8070BBD3DB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FBF2A1-EBC6-6D44-8854-84197C42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NGN Mod186 Pricing Statement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D97F0-4B0B-3749-A443-864D8D268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Movement from June 2021 to Sept 2021</a:t>
            </a:r>
          </a:p>
        </p:txBody>
      </p:sp>
    </p:spTree>
    <p:extLst>
      <p:ext uri="{BB962C8B-B14F-4D97-AF65-F5344CB8AC3E}">
        <p14:creationId xmlns:p14="http://schemas.microsoft.com/office/powerpoint/2010/main" val="11542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A56DF2-06EB-43A3-9BC5-4648C81599E8}"/>
              </a:ext>
            </a:extLst>
          </p:cNvPr>
          <p:cNvSpPr/>
          <p:nvPr/>
        </p:nvSpPr>
        <p:spPr>
          <a:xfrm>
            <a:off x="7520683" y="174661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0C0663-62D3-4D73-9D38-B46200D81B55}"/>
              </a:ext>
            </a:extLst>
          </p:cNvPr>
          <p:cNvSpPr/>
          <p:nvPr/>
        </p:nvSpPr>
        <p:spPr>
          <a:xfrm>
            <a:off x="7520683" y="5700445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AD8DB8-899E-4ECE-BA60-8F8BDEDD5B30}"/>
              </a:ext>
            </a:extLst>
          </p:cNvPr>
          <p:cNvSpPr txBox="1"/>
          <p:nvPr/>
        </p:nvSpPr>
        <p:spPr>
          <a:xfrm>
            <a:off x="0" y="126085"/>
            <a:ext cx="9144000" cy="65556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/>
              <a:t>Summary of updates June to September</a:t>
            </a:r>
          </a:p>
          <a:p>
            <a:endParaRPr lang="en-GB" sz="1000" dirty="0"/>
          </a:p>
          <a:p>
            <a:r>
              <a:rPr lang="en-GB" sz="1400" dirty="0"/>
              <a:t>Revenue will increase by an </a:t>
            </a:r>
            <a:r>
              <a:rPr lang="en-GB" sz="1400" b="1" dirty="0"/>
              <a:t>additional c. £11m p.a. </a:t>
            </a:r>
            <a:r>
              <a:rPr lang="en-GB" sz="1400" dirty="0"/>
              <a:t>from 22/23 onwards. To calculate this we have used the Ofgem PCFM published on 28.05.2021 and made additional updates for:</a:t>
            </a:r>
          </a:p>
          <a:p>
            <a:endParaRPr lang="en-GB" sz="1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Inflation:</a:t>
            </a:r>
          </a:p>
          <a:p>
            <a:pPr marL="1200150" lvl="2" indent="-285750">
              <a:buFontTx/>
              <a:buChar char="-"/>
            </a:pPr>
            <a:r>
              <a:rPr lang="en-GB" sz="1400" dirty="0"/>
              <a:t>Inclusive of actual RPI &amp; CPI to June 2022</a:t>
            </a:r>
          </a:p>
          <a:p>
            <a:pPr marL="1200150" lvl="2" indent="-285750">
              <a:buFontTx/>
              <a:buChar char="-"/>
            </a:pPr>
            <a:r>
              <a:rPr lang="en-GB" sz="1400" dirty="0"/>
              <a:t>March 2021 OBR long range OBR forecast used thereafter</a:t>
            </a:r>
          </a:p>
          <a:p>
            <a:pPr lvl="2"/>
            <a:endParaRPr lang="en-GB" sz="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Pass through allowances:</a:t>
            </a:r>
            <a:r>
              <a:rPr lang="en-GB" sz="1400" dirty="0"/>
              <a:t> latest view of costs – noticeable movement on shrinkage.</a:t>
            </a:r>
          </a:p>
          <a:p>
            <a:pPr lvl="1"/>
            <a:endParaRPr lang="en-GB" sz="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CBA items:</a:t>
            </a:r>
          </a:p>
          <a:p>
            <a:pPr lvl="1"/>
            <a:endParaRPr lang="en-GB" sz="500" dirty="0"/>
          </a:p>
          <a:p>
            <a:pPr marL="1200150" lvl="2" indent="-285750">
              <a:buFontTx/>
              <a:buChar char="-"/>
            </a:pPr>
            <a:r>
              <a:rPr lang="en-GB" sz="1400" dirty="0"/>
              <a:t>Business Plan Incentive Additional Income (BPI) has been included in this update; worth + c. £1m per year.</a:t>
            </a:r>
          </a:p>
          <a:p>
            <a:pPr marL="1200150" lvl="2" indent="-285750">
              <a:buFontTx/>
              <a:buChar char="-"/>
            </a:pPr>
            <a:r>
              <a:rPr lang="en-GB" sz="1400" dirty="0"/>
              <a:t>Outperformance wedge and innovation efficiency funding worth c. +£4m per year will be included in our 150 day notice post October CMA update.</a:t>
            </a:r>
          </a:p>
          <a:p>
            <a:pPr lvl="2"/>
            <a:endParaRPr lang="en-GB" sz="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Super tax deduction: </a:t>
            </a:r>
            <a:r>
              <a:rPr lang="en-GB" sz="1400" dirty="0"/>
              <a:t>an early estimate of the impact of the increased capital allowances is included in 22/23 revenues.</a:t>
            </a:r>
          </a:p>
          <a:p>
            <a:pPr lvl="1"/>
            <a:endParaRPr lang="en-GB" sz="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GD2 Incentives: </a:t>
            </a:r>
            <a:r>
              <a:rPr lang="en-GB" sz="1400" dirty="0"/>
              <a:t>an indicative view of performance has been included and will be revisited when we have more actual data during GD2.</a:t>
            </a:r>
          </a:p>
          <a:p>
            <a:pPr lvl="1"/>
            <a:endParaRPr lang="en-GB" sz="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Finalisation of </a:t>
            </a:r>
            <a:r>
              <a:rPr lang="en-GB" sz="1400" b="1" dirty="0"/>
              <a:t>GD1 legacy items </a:t>
            </a:r>
            <a:r>
              <a:rPr lang="en-GB" sz="1400" dirty="0"/>
              <a:t>which impact the first 2 years of GD2 revenues.</a:t>
            </a:r>
          </a:p>
          <a:p>
            <a:pPr lvl="1"/>
            <a:endParaRPr lang="en-GB" sz="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Reopeners: </a:t>
            </a:r>
            <a:r>
              <a:rPr lang="en-GB" sz="1400" dirty="0"/>
              <a:t>we will be applying to Ofgem for reopeners on cyber security; street works and HSE Policy.  The combined revenue impact is worth c. +£1m per year.</a:t>
            </a:r>
          </a:p>
          <a:p>
            <a:pPr lvl="1"/>
            <a:endParaRPr lang="en-GB" sz="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Supplier of Last Resort:</a:t>
            </a:r>
            <a:r>
              <a:rPr lang="en-GB" sz="1400" dirty="0"/>
              <a:t> claims for 22/23 – Ofgem have notified us of 3 claims of which values will be confirmed during September/October and included within our 150 day notice.</a:t>
            </a:r>
          </a:p>
          <a:p>
            <a:pPr lvl="1"/>
            <a:endParaRPr lang="en-GB" sz="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AQ/SOQ change for 22/23:</a:t>
            </a:r>
            <a:r>
              <a:rPr lang="en-GB" sz="1400" dirty="0"/>
              <a:t> will be reviewed and updated within our 150 day notice if needed.  At present it remains unchanged at -2%.</a:t>
            </a:r>
          </a:p>
          <a:p>
            <a:pPr lvl="1"/>
            <a:endParaRPr lang="en-GB" sz="1000" dirty="0"/>
          </a:p>
          <a:p>
            <a:pPr algn="ctr"/>
            <a:r>
              <a:rPr lang="en-GB" sz="1400" b="1" i="1" dirty="0">
                <a:solidFill>
                  <a:srgbClr val="FF0000"/>
                </a:solidFill>
                <a:highlight>
                  <a:srgbClr val="FFFF00"/>
                </a:highlight>
              </a:rPr>
              <a:t>** All figures quoted are indicative only until finalisation of the November 2021 Ofgem </a:t>
            </a:r>
          </a:p>
          <a:p>
            <a:pPr algn="ctr"/>
            <a:r>
              <a:rPr lang="en-GB" sz="1400" b="1" i="1" dirty="0">
                <a:solidFill>
                  <a:srgbClr val="FF0000"/>
                </a:solidFill>
                <a:highlight>
                  <a:srgbClr val="FFFF00"/>
                </a:highlight>
              </a:rPr>
              <a:t>Annual Iteration Process (AIP). Further updates will be included in our 150 and 60 day notice **</a:t>
            </a:r>
          </a:p>
        </p:txBody>
      </p:sp>
    </p:spTree>
    <p:extLst>
      <p:ext uri="{BB962C8B-B14F-4D97-AF65-F5344CB8AC3E}">
        <p14:creationId xmlns:p14="http://schemas.microsoft.com/office/powerpoint/2010/main" val="425970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D7218D-3D15-4222-83FD-C5A279ED8AC6}"/>
              </a:ext>
            </a:extLst>
          </p:cNvPr>
          <p:cNvSpPr/>
          <p:nvPr/>
        </p:nvSpPr>
        <p:spPr>
          <a:xfrm>
            <a:off x="7520683" y="164387"/>
            <a:ext cx="1417834" cy="863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2A373E-4994-4A57-8A1A-AB1553366B56}"/>
              </a:ext>
            </a:extLst>
          </p:cNvPr>
          <p:cNvSpPr/>
          <p:nvPr/>
        </p:nvSpPr>
        <p:spPr>
          <a:xfrm>
            <a:off x="7520683" y="5678184"/>
            <a:ext cx="1417834" cy="863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DCDA7B-C636-420F-A2B8-B4EDFF408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63" y="79373"/>
            <a:ext cx="8239874" cy="66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9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79A1426-4C52-428B-9F20-8781D3EAD11A}"/>
              </a:ext>
            </a:extLst>
          </p:cNvPr>
          <p:cNvSpPr/>
          <p:nvPr/>
        </p:nvSpPr>
        <p:spPr>
          <a:xfrm>
            <a:off x="7366571" y="174661"/>
            <a:ext cx="1561672" cy="852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40FD2D-D526-4B2C-BD33-7200DEA40354}"/>
              </a:ext>
            </a:extLst>
          </p:cNvPr>
          <p:cNvSpPr/>
          <p:nvPr/>
        </p:nvSpPr>
        <p:spPr>
          <a:xfrm>
            <a:off x="7366571" y="5830584"/>
            <a:ext cx="1561672" cy="852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BDFA793-FFB2-43A3-9CD6-E2FE6E13B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70" y="375007"/>
            <a:ext cx="8703260" cy="610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Custom 2">
      <a:dk1>
        <a:srgbClr val="003764"/>
      </a:dk1>
      <a:lt1>
        <a:srgbClr val="FFFFFF"/>
      </a:lt1>
      <a:dk2>
        <a:srgbClr val="003764"/>
      </a:dk2>
      <a:lt2>
        <a:srgbClr val="FFFFFF"/>
      </a:lt2>
      <a:accent1>
        <a:srgbClr val="F0DF00"/>
      </a:accent1>
      <a:accent2>
        <a:srgbClr val="54C8E8"/>
      </a:accent2>
      <a:accent3>
        <a:srgbClr val="545659"/>
      </a:accent3>
      <a:accent4>
        <a:srgbClr val="DDDAD7"/>
      </a:accent4>
      <a:accent5>
        <a:srgbClr val="FF8300"/>
      </a:accent5>
      <a:accent6>
        <a:srgbClr val="7E57C5"/>
      </a:accent6>
      <a:hlink>
        <a:srgbClr val="003764"/>
      </a:hlink>
      <a:folHlink>
        <a:srgbClr val="5456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GN powerpoint template widescreen" id="{8D3C7DDF-8C2C-7742-AC19-1E2B4F58A1D1}" vid="{184548BB-2711-2448-9C3E-F25AF57B74E2}"/>
    </a:ext>
  </a:extLst>
</a:theme>
</file>

<file path=ppt/theme/theme2.xml><?xml version="1.0" encoding="utf-8"?>
<a:theme xmlns:a="http://schemas.openxmlformats.org/drawingml/2006/main" name="No Footer">
  <a:themeElements>
    <a:clrScheme name="Custom 2">
      <a:dk1>
        <a:srgbClr val="003764"/>
      </a:dk1>
      <a:lt1>
        <a:srgbClr val="FFFFFF"/>
      </a:lt1>
      <a:dk2>
        <a:srgbClr val="003764"/>
      </a:dk2>
      <a:lt2>
        <a:srgbClr val="FFFFFF"/>
      </a:lt2>
      <a:accent1>
        <a:srgbClr val="F0DF00"/>
      </a:accent1>
      <a:accent2>
        <a:srgbClr val="54C8E8"/>
      </a:accent2>
      <a:accent3>
        <a:srgbClr val="545659"/>
      </a:accent3>
      <a:accent4>
        <a:srgbClr val="DDDAD7"/>
      </a:accent4>
      <a:accent5>
        <a:srgbClr val="FF8300"/>
      </a:accent5>
      <a:accent6>
        <a:srgbClr val="7E57C5"/>
      </a:accent6>
      <a:hlink>
        <a:srgbClr val="003764"/>
      </a:hlink>
      <a:folHlink>
        <a:srgbClr val="5456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GN powerpoint template widescreen" id="{8D3C7DDF-8C2C-7742-AC19-1E2B4F58A1D1}" vid="{FDA1495A-18E6-FF45-A607-D1A1A49DFA5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1DED87346C2F48BFD558C88F403818" ma:contentTypeVersion="10" ma:contentTypeDescription="Create a new document." ma:contentTypeScope="" ma:versionID="7a75d7f18cbd962f03be13f1b2996227">
  <xsd:schema xmlns:xsd="http://www.w3.org/2001/XMLSchema" xmlns:xs="http://www.w3.org/2001/XMLSchema" xmlns:p="http://schemas.microsoft.com/office/2006/metadata/properties" xmlns:ns2="55990b35-dda0-4e0e-a41d-6aa4a8041cd9" xmlns:ns3="94012a87-37f1-4329-b1b1-0c992903fb19" targetNamespace="http://schemas.microsoft.com/office/2006/metadata/properties" ma:root="true" ma:fieldsID="589472f1314e362c61b98e04c1ea4c89" ns2:_="" ns3:_="">
    <xsd:import namespace="55990b35-dda0-4e0e-a41d-6aa4a8041cd9"/>
    <xsd:import namespace="94012a87-37f1-4329-b1b1-0c992903fb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90b35-dda0-4e0e-a41d-6aa4a8041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12a87-37f1-4329-b1b1-0c992903fb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42FA9D-33D9-4A6F-9C8D-E4C83F31B0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C8D414-14E1-4292-A295-AFC64F2D1F98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5990b35-dda0-4e0e-a41d-6aa4a8041cd9"/>
    <ds:schemaRef ds:uri="94012a87-37f1-4329-b1b1-0c992903fb19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7ACC99D-AE61-4DBF-AD83-0893627D1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990b35-dda0-4e0e-a41d-6aa4a8041cd9"/>
    <ds:schemaRef ds:uri="94012a87-37f1-4329-b1b1-0c992903fb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</Template>
  <TotalTime>846</TotalTime>
  <Words>329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TITLE SLIDE</vt:lpstr>
      <vt:lpstr>No Footer</vt:lpstr>
      <vt:lpstr>NGN Mod186 Pricing Statement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ME</dc:title>
  <dc:creator>William Evans</dc:creator>
  <cp:lastModifiedBy>Helen Cuin</cp:lastModifiedBy>
  <cp:revision>12</cp:revision>
  <cp:lastPrinted>2021-03-23T09:41:44Z</cp:lastPrinted>
  <dcterms:created xsi:type="dcterms:W3CDTF">2018-06-11T14:26:14Z</dcterms:created>
  <dcterms:modified xsi:type="dcterms:W3CDTF">2021-09-15T09:55:34Z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{53441876-89F0-4FED-9FE7-BB43050C54C0}</vt:lpwstr>
  </property>
  <property fmtid="{D5CDD505-2E9C-101B-9397-08002B2CF9AE}" pid="3" name="DLPManualFileClassificationLastModifiedBy">
    <vt:lpwstr>NGNTP\SFletcher</vt:lpwstr>
  </property>
  <property fmtid="{D5CDD505-2E9C-101B-9397-08002B2CF9AE}" pid="4" name="DLPManualFileClassificationLastModificationDate">
    <vt:lpwstr>1535026787</vt:lpwstr>
  </property>
  <property fmtid="{D5CDD505-2E9C-101B-9397-08002B2CF9AE}" pid="5" name="DLPManualFileClassificationVersion">
    <vt:lpwstr>11.0.300.84</vt:lpwstr>
  </property>
  <property fmtid="{D5CDD505-2E9C-101B-9397-08002B2CF9AE}" pid="6" name="ContentTypeId">
    <vt:lpwstr>0x010100CA1DED87346C2F48BFD558C88F403818</vt:lpwstr>
  </property>
  <property fmtid="{D5CDD505-2E9C-101B-9397-08002B2CF9AE}" pid="7" name="AuthorIds_UIVersion_1536">
    <vt:lpwstr>38</vt:lpwstr>
  </property>
</Properties>
</file>