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88" r:id="rId5"/>
    <p:sldId id="309" r:id="rId6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91D97C-1B9A-4AC7-B055-AF90B895A9F6}" v="60" dt="2021-10-01T11:10:29.998"/>
    <p1510:client id="{5FE8C413-94FB-40E3-B0F4-8215F670AD0B}" v="24" dt="2021-10-01T13:04:04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65" autoAdjust="0"/>
    <p:restoredTop sz="93883" autoAdjust="0"/>
  </p:normalViewPr>
  <p:slideViewPr>
    <p:cSldViewPr>
      <p:cViewPr varScale="1">
        <p:scale>
          <a:sx n="114" d="100"/>
          <a:sy n="114" d="100"/>
        </p:scale>
        <p:origin x="581" y="9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chel Taggart" userId="4f8aad94-55b7-4ba6-8498-7cad127c11eb" providerId="ADAL" clId="{5FE8C413-94FB-40E3-B0F4-8215F670AD0B}"/>
    <pc:docChg chg="custSel modSld">
      <pc:chgData name="Rachel Taggart" userId="4f8aad94-55b7-4ba6-8498-7cad127c11eb" providerId="ADAL" clId="{5FE8C413-94FB-40E3-B0F4-8215F670AD0B}" dt="2021-10-01T13:03:30.217" v="22" actId="20577"/>
      <pc:docMkLst>
        <pc:docMk/>
      </pc:docMkLst>
      <pc:sldChg chg="delSp modSp">
        <pc:chgData name="Rachel Taggart" userId="4f8aad94-55b7-4ba6-8498-7cad127c11eb" providerId="ADAL" clId="{5FE8C413-94FB-40E3-B0F4-8215F670AD0B}" dt="2021-10-01T13:03:30.217" v="22" actId="20577"/>
        <pc:sldMkLst>
          <pc:docMk/>
          <pc:sldMk cId="4252492987" sldId="309"/>
        </pc:sldMkLst>
        <pc:spChg chg="mod">
          <ac:chgData name="Rachel Taggart" userId="4f8aad94-55b7-4ba6-8498-7cad127c11eb" providerId="ADAL" clId="{5FE8C413-94FB-40E3-B0F4-8215F670AD0B}" dt="2021-10-01T13:03:30.217" v="22" actId="20577"/>
          <ac:spMkLst>
            <pc:docMk/>
            <pc:sldMk cId="4252492987" sldId="309"/>
            <ac:spMk id="5" creationId="{F9AA97A7-A322-4D15-A2FF-F8925A1646A8}"/>
          </ac:spMkLst>
        </pc:spChg>
        <pc:graphicFrameChg chg="del">
          <ac:chgData name="Rachel Taggart" userId="4f8aad94-55b7-4ba6-8498-7cad127c11eb" providerId="ADAL" clId="{5FE8C413-94FB-40E3-B0F4-8215F670AD0B}" dt="2021-10-01T13:01:24.944" v="0" actId="478"/>
          <ac:graphicFrameMkLst>
            <pc:docMk/>
            <pc:sldMk cId="4252492987" sldId="309"/>
            <ac:graphicFrameMk id="3" creationId="{F9D50522-165A-439A-B326-AA089F3B44B3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September%202021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October%202021%20v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October%202021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October%202021%20v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October%202021%20v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xoserve-my.sharepoint.com/personal/james_rigby_xoserve_com/Documents/2.1.%20Finance%20Update%20October%202021%20v1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NTS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'[2.1. Finance Update September 2021 v1.xlsx]BP21-22 Direct'!$H$2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Direct'!$H$3:$H$7</c:f>
              <c:numCache>
                <c:formatCode>"£"#,##0</c:formatCode>
                <c:ptCount val="5"/>
                <c:pt idx="0">
                  <c:v>54600</c:v>
                </c:pt>
                <c:pt idx="1">
                  <c:v>10542.168674698794</c:v>
                </c:pt>
                <c:pt idx="2">
                  <c:v>0</c:v>
                </c:pt>
                <c:pt idx="3">
                  <c:v>4216.8674698795176</c:v>
                </c:pt>
                <c:pt idx="4">
                  <c:v>4216.8674698795176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9A0-4DD3-B025-86E36496E999}"/>
            </c:ext>
          </c:extLst>
        </c:ser>
        <c:ser>
          <c:idx val="1"/>
          <c:order val="1"/>
          <c:tx>
            <c:strRef>
              <c:f>'[2.1. Finance Update September 2021 v1.xlsx]BP21-22 Direct'!$I$2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'[2.1. Finance Update September 2021 v1.xlsx]BP21-22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'[2.1. Finance Update September 2021 v1.xlsx]BP21-22 Direct'!$I$3:$I$7</c:f>
              <c:numCache>
                <c:formatCode>"£"#,##0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9A0-4DD3-B025-86E36496E9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4301056"/>
        <c:axId val="1956768352"/>
      </c:barChart>
      <c:catAx>
        <c:axId val="159430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68352"/>
        <c:crosses val="autoZero"/>
        <c:auto val="1"/>
        <c:lblAlgn val="ctr"/>
        <c:lblOffset val="100"/>
        <c:noMultiLvlLbl val="0"/>
      </c:catAx>
      <c:valAx>
        <c:axId val="1956768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430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Total</a:t>
            </a:r>
            <a:r>
              <a:rPr lang="en-GB" sz="800" dirty="0"/>
              <a:t> Committed Spend</a:t>
            </a:r>
            <a:r>
              <a:rPr lang="en-GB" sz="800" baseline="0" dirty="0"/>
              <a:t> v Approved Budget</a:t>
            </a:r>
            <a:r>
              <a:rPr lang="en-GB" sz="800" dirty="0"/>
              <a:t>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Direct'!$J$2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Direct'!$J$3:$J$7</c:f>
              <c:numCache>
                <c:formatCode>"£"#,##0</c:formatCode>
                <c:ptCount val="5"/>
                <c:pt idx="0">
                  <c:v>2589600</c:v>
                </c:pt>
                <c:pt idx="1">
                  <c:v>499999.99999999994</c:v>
                </c:pt>
                <c:pt idx="2">
                  <c:v>100000</c:v>
                </c:pt>
                <c:pt idx="3">
                  <c:v>199999.99999999997</c:v>
                </c:pt>
                <c:pt idx="4">
                  <c:v>199999.99999999997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08-4AAB-B17D-57248AD9071C}"/>
            </c:ext>
          </c:extLst>
        </c:ser>
        <c:ser>
          <c:idx val="1"/>
          <c:order val="1"/>
          <c:tx>
            <c:strRef>
              <c:f>'BP21-22 Direct'!$K$2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Direct'!$K$3:$K$7</c:f>
              <c:numCache>
                <c:formatCode>"£"#,##0</c:formatCode>
                <c:ptCount val="5"/>
                <c:pt idx="0">
                  <c:v>1888242</c:v>
                </c:pt>
                <c:pt idx="1">
                  <c:v>0</c:v>
                </c:pt>
                <c:pt idx="2">
                  <c:v>99998.636637060234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08-4AAB-B17D-57248AD907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83062336"/>
        <c:axId val="1597132240"/>
      </c:barChart>
      <c:catAx>
        <c:axId val="1983062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7132240"/>
        <c:crosses val="autoZero"/>
        <c:auto val="1"/>
        <c:lblAlgn val="ctr"/>
        <c:lblOffset val="100"/>
        <c:noMultiLvlLbl val="0"/>
      </c:catAx>
      <c:valAx>
        <c:axId val="1597132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3062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/>
              <a:t>Variance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Direct'!$B$19:$I$19</c:f>
              <c:strCache>
                <c:ptCount val="7"/>
                <c:pt idx="0">
                  <c:v>Shipper</c:v>
                </c:pt>
                <c:pt idx="2">
                  <c:v>DN</c:v>
                </c:pt>
                <c:pt idx="4">
                  <c:v>IGT</c:v>
                </c:pt>
                <c:pt idx="6">
                  <c:v>NTS</c:v>
                </c:pt>
              </c:strCache>
            </c:strRef>
          </c:cat>
          <c:val>
            <c:numRef>
              <c:f>'BP21-22 Direct'!$B$20:$I$20</c:f>
              <c:numCache>
                <c:formatCode>General</c:formatCode>
                <c:ptCount val="8"/>
                <c:pt idx="0" formatCode="&quot;£&quot;#,##0">
                  <c:v>-70000</c:v>
                </c:pt>
                <c:pt idx="2" formatCode="&quot;£&quot;#,##0">
                  <c:v>-100000</c:v>
                </c:pt>
                <c:pt idx="4" formatCode="&quot;£&quot;#,##0">
                  <c:v>0</c:v>
                </c:pt>
                <c:pt idx="6" formatCode="&quot;£&quot;#,##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E7-41CC-B5E7-329B159DFE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63832815"/>
        <c:axId val="1155649887"/>
      </c:barChart>
      <c:catAx>
        <c:axId val="9638328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5649887"/>
        <c:crosses val="autoZero"/>
        <c:auto val="1"/>
        <c:lblAlgn val="ctr"/>
        <c:lblOffset val="100"/>
        <c:noMultiLvlLbl val="0"/>
      </c:catAx>
      <c:valAx>
        <c:axId val="115564988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383281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Shipper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Direct'!$B$2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Direct'!$B$3:$B$7</c:f>
              <c:numCache>
                <c:formatCode>"£"#,##0</c:formatCode>
                <c:ptCount val="5"/>
                <c:pt idx="0">
                  <c:v>1495000</c:v>
                </c:pt>
                <c:pt idx="1">
                  <c:v>288654.61847389553</c:v>
                </c:pt>
                <c:pt idx="2">
                  <c:v>58434</c:v>
                </c:pt>
                <c:pt idx="3">
                  <c:v>115461.8473895582</c:v>
                </c:pt>
                <c:pt idx="4">
                  <c:v>115461.8473895582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20-4021-964B-B554551123BB}"/>
            </c:ext>
          </c:extLst>
        </c:ser>
        <c:ser>
          <c:idx val="1"/>
          <c:order val="1"/>
          <c:tx>
            <c:strRef>
              <c:f>'BP21-22 Direct'!$C$2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Direct'!$C$3:$C$7</c:f>
              <c:numCache>
                <c:formatCode>"£"#,##0</c:formatCode>
                <c:ptCount val="5"/>
                <c:pt idx="0">
                  <c:v>1316447.75</c:v>
                </c:pt>
                <c:pt idx="1">
                  <c:v>0</c:v>
                </c:pt>
                <c:pt idx="2">
                  <c:v>58972.782330779097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20-4021-964B-B554551123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7509408"/>
        <c:axId val="1956771264"/>
      </c:barChart>
      <c:catAx>
        <c:axId val="176750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56771264"/>
        <c:crosses val="autoZero"/>
        <c:auto val="1"/>
        <c:lblAlgn val="ctr"/>
        <c:lblOffset val="100"/>
        <c:noMultiLvlLbl val="0"/>
      </c:catAx>
      <c:valAx>
        <c:axId val="195677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75094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DN</a:t>
            </a:r>
            <a:r>
              <a:rPr lang="en-GB" sz="800" dirty="0"/>
              <a:t> </a:t>
            </a:r>
            <a:r>
              <a:rPr lang="en-GB" sz="800" b="0" i="0" u="none" strike="noStrike" baseline="0" dirty="0">
                <a:effectLst/>
              </a:rPr>
              <a:t>Committed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Direct'!$D$2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Direct'!$D$3:$D$7</c:f>
              <c:numCache>
                <c:formatCode>"£"#,##0</c:formatCode>
                <c:ptCount val="5"/>
                <c:pt idx="0">
                  <c:v>900000</c:v>
                </c:pt>
                <c:pt idx="1">
                  <c:v>173772.01112140872</c:v>
                </c:pt>
                <c:pt idx="2">
                  <c:v>35457</c:v>
                </c:pt>
                <c:pt idx="3">
                  <c:v>69508.804448563489</c:v>
                </c:pt>
                <c:pt idx="4">
                  <c:v>69508.804448563489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C77-4A6D-86B7-B9BE3592D886}"/>
            </c:ext>
          </c:extLst>
        </c:ser>
        <c:ser>
          <c:idx val="1"/>
          <c:order val="1"/>
          <c:tx>
            <c:strRef>
              <c:f>'BP21-22 Direct'!$E$2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Direct'!$E$3:$E$7</c:f>
              <c:numCache>
                <c:formatCode>"£"#,##0</c:formatCode>
                <c:ptCount val="5"/>
                <c:pt idx="0">
                  <c:v>543442.44999999995</c:v>
                </c:pt>
                <c:pt idx="1">
                  <c:v>0</c:v>
                </c:pt>
                <c:pt idx="2">
                  <c:v>35503.391488281748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C77-4A6D-86B7-B9BE3592D8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9773456"/>
        <c:axId val="1593949536"/>
      </c:barChart>
      <c:catAx>
        <c:axId val="1479773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3949536"/>
        <c:crosses val="autoZero"/>
        <c:auto val="1"/>
        <c:lblAlgn val="ctr"/>
        <c:lblOffset val="100"/>
        <c:noMultiLvlLbl val="0"/>
      </c:catAx>
      <c:valAx>
        <c:axId val="15939495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9773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800" b="1" dirty="0"/>
              <a:t>IGT</a:t>
            </a:r>
            <a:r>
              <a:rPr lang="en-GB" sz="800" dirty="0"/>
              <a:t> Committed</a:t>
            </a:r>
            <a:r>
              <a:rPr lang="en-GB" sz="800" baseline="0" dirty="0"/>
              <a:t> Spend v Approved Budget </a:t>
            </a:r>
            <a:endParaRPr lang="en-GB" sz="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'BP21-22 Direct'!$F$2</c:f>
              <c:strCache>
                <c:ptCount val="1"/>
                <c:pt idx="0">
                  <c:v>Budget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Direct'!$F$3:$F$7</c:f>
              <c:numCache>
                <c:formatCode>"£"#,##0</c:formatCode>
                <c:ptCount val="5"/>
                <c:pt idx="0">
                  <c:v>140000</c:v>
                </c:pt>
                <c:pt idx="1">
                  <c:v>27031.201729996912</c:v>
                </c:pt>
                <c:pt idx="2">
                  <c:v>6109</c:v>
                </c:pt>
                <c:pt idx="3">
                  <c:v>10812.480691998764</c:v>
                </c:pt>
                <c:pt idx="4">
                  <c:v>10812.480691998764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93-4A55-B2B3-4647A3075093}"/>
            </c:ext>
          </c:extLst>
        </c:ser>
        <c:ser>
          <c:idx val="1"/>
          <c:order val="1"/>
          <c:tx>
            <c:strRef>
              <c:f>'BP21-22 Direct'!$G$2</c:f>
              <c:strCache>
                <c:ptCount val="1"/>
                <c:pt idx="0">
                  <c:v>Spend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'BP21-22 Direct'!$A$3:$A$7</c:f>
              <c:strCache>
                <c:ptCount val="5"/>
                <c:pt idx="0">
                  <c:v>Change Budget</c:v>
                </c:pt>
                <c:pt idx="1">
                  <c:v>Split of Contingency</c:v>
                </c:pt>
                <c:pt idx="2">
                  <c:v>PAC Funding</c:v>
                </c:pt>
                <c:pt idx="3">
                  <c:v>Xoserve Change Fund</c:v>
                </c:pt>
                <c:pt idx="4">
                  <c:v>Market Trials</c:v>
                </c:pt>
              </c:strCache>
            </c:strRef>
          </c:cat>
          <c:val>
            <c:numRef>
              <c:f>'BP21-22 Direct'!$G$3:$G$7</c:f>
              <c:numCache>
                <c:formatCode>"£"#,##0</c:formatCode>
                <c:ptCount val="5"/>
                <c:pt idx="0">
                  <c:v>28351.800000000003</c:v>
                </c:pt>
                <c:pt idx="1">
                  <c:v>0</c:v>
                </c:pt>
                <c:pt idx="2">
                  <c:v>5522.4628179993824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93-4A55-B2B3-4647A3075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75761376"/>
        <c:axId val="1569039760"/>
      </c:barChart>
      <c:catAx>
        <c:axId val="1475761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69039760"/>
        <c:crosses val="autoZero"/>
        <c:auto val="1"/>
        <c:lblAlgn val="ctr"/>
        <c:lblOffset val="100"/>
        <c:noMultiLvlLbl val="0"/>
      </c:catAx>
      <c:valAx>
        <c:axId val="1569039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£&quot;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5761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01/10/2021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s://www.xoserve.com/change/" TargetMode="Externa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/>
          </a:bodyPr>
          <a:lstStyle/>
          <a:p>
            <a:r>
              <a:rPr lang="en-GB" sz="3600" dirty="0">
                <a:latin typeface="Arial"/>
                <a:cs typeface="Arial"/>
              </a:rPr>
              <a:t>DSC Change Budget 21/22 YTD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" y="17830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/>
              <a:t>Budget v Committed Spend BP21/22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AA97A7-A322-4D15-A2FF-F8925A1646A8}"/>
              </a:ext>
            </a:extLst>
          </p:cNvPr>
          <p:cNvSpPr txBox="1"/>
          <p:nvPr/>
        </p:nvSpPr>
        <p:spPr>
          <a:xfrm>
            <a:off x="7029747" y="2791565"/>
            <a:ext cx="1944216" cy="70788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b="1" dirty="0">
                <a:solidFill>
                  <a:schemeClr val="bg1"/>
                </a:solidFill>
              </a:rPr>
              <a:t>Full finance tracker can be found </a:t>
            </a:r>
            <a:r>
              <a:rPr lang="en-GB" sz="1000" b="1" dirty="0">
                <a:solidFill>
                  <a:schemeClr val="bg1"/>
                </a:solidFill>
                <a:hlinkClick r:id="rId2"/>
              </a:rPr>
              <a:t>here</a:t>
            </a:r>
            <a:r>
              <a:rPr lang="en-GB" sz="1000" b="1" dirty="0">
                <a:solidFill>
                  <a:schemeClr val="bg1"/>
                </a:solidFill>
              </a:rPr>
              <a:t> with commentary on monthly variance</a:t>
            </a:r>
          </a:p>
        </p:txBody>
      </p:sp>
      <p:graphicFrame>
        <p:nvGraphicFramePr>
          <p:cNvPr id="17" name="Chart 16">
            <a:extLst>
              <a:ext uri="{FF2B5EF4-FFF2-40B4-BE49-F238E27FC236}">
                <a16:creationId xmlns:a16="http://schemas.microsoft.com/office/drawing/2014/main" id="{FCAE3CA3-0D3D-469F-BE5F-9A4E4E859B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9674390"/>
              </p:ext>
            </p:extLst>
          </p:nvPr>
        </p:nvGraphicFramePr>
        <p:xfrm>
          <a:off x="6625385" y="598929"/>
          <a:ext cx="2502024" cy="17505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9AA28BD-B8C5-4E96-8C38-5F323401DD1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061800"/>
              </p:ext>
            </p:extLst>
          </p:nvPr>
        </p:nvGraphicFramePr>
        <p:xfrm>
          <a:off x="171065" y="2791565"/>
          <a:ext cx="3358281" cy="1672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>
            <a:extLst>
              <a:ext uri="{FF2B5EF4-FFF2-40B4-BE49-F238E27FC236}">
                <a16:creationId xmlns:a16="http://schemas.microsoft.com/office/drawing/2014/main" id="{804A5824-B07A-426F-9181-9B52F0ADF9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27418842"/>
              </p:ext>
            </p:extLst>
          </p:nvPr>
        </p:nvGraphicFramePr>
        <p:xfrm>
          <a:off x="3653942" y="2710683"/>
          <a:ext cx="3558626" cy="1599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8A08996C-2012-41AD-82D4-8A08226A94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475099"/>
              </p:ext>
            </p:extLst>
          </p:nvPr>
        </p:nvGraphicFramePr>
        <p:xfrm>
          <a:off x="16591" y="677925"/>
          <a:ext cx="2244089" cy="1519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6BB85AF2-F91E-476C-B37B-AF2BFEBDF1B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225727"/>
              </p:ext>
            </p:extLst>
          </p:nvPr>
        </p:nvGraphicFramePr>
        <p:xfrm>
          <a:off x="2194117" y="590579"/>
          <a:ext cx="2244090" cy="17393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:a16="http://schemas.microsoft.com/office/drawing/2014/main" id="{C9CC8ED9-BED7-47A6-A5FA-9CE13416AB2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816249"/>
              </p:ext>
            </p:extLst>
          </p:nvPr>
        </p:nvGraphicFramePr>
        <p:xfrm>
          <a:off x="4120140" y="590579"/>
          <a:ext cx="2763178" cy="1884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252492987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3" ma:contentTypeDescription="Create a new document." ma:contentTypeScope="" ma:versionID="9bb224142be6fbbc8b98e1f99454ecd1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54f627d5b449adedc3be3afe57feb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http://schemas.microsoft.com/office/2006/documentManagement/types"/>
    <ds:schemaRef ds:uri="103fba77-31dd-4780-83f9-c54f26c3a260"/>
    <ds:schemaRef ds:uri="11f1cc19-a6a2-4477-822b-8358f9edc374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0F7AAC-E619-4B36-AA6C-2382BDCD9A41}"/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18816</TotalTime>
  <Words>53</Words>
  <Application>Microsoft Office PowerPoint</Application>
  <PresentationFormat>On-screen Show (16:9)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FR3 Comms Approach v1.0 221018</vt:lpstr>
      <vt:lpstr>DSC Change Budget 21/22 YTD</vt:lpstr>
      <vt:lpstr>Budget v Committed Spend BP21/22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Rachel Taggart</cp:lastModifiedBy>
  <cp:revision>110</cp:revision>
  <cp:lastPrinted>2020-09-03T10:38:05Z</cp:lastPrinted>
  <dcterms:created xsi:type="dcterms:W3CDTF">2018-10-22T13:17:46Z</dcterms:created>
  <dcterms:modified xsi:type="dcterms:W3CDTF">2021-10-01T13:04:13Z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0x01010050FB9CDCC5328344A3162B2D7C8A4CE2</vt:lpwstr>
  </property>
</Properties>
</file>