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1997" r:id="rId5"/>
    <p:sldId id="3424" r:id="rId6"/>
    <p:sldId id="3425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igby, James" initials="RJ [2]" lastIdx="2" clrIdx="6">
    <p:extLst>
      <p:ext uri="{19B8F6BF-5375-455C-9EA6-DF929625EA0E}">
        <p15:presenceInfo xmlns:p15="http://schemas.microsoft.com/office/powerpoint/2012/main" userId="S::james.rigby@xoserve.com::7ade5d71-70eb-452f-8090-262cd4d9bd62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Chris Silk" initials="CS" lastIdx="5" clrIdx="1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3" name="Tambe, Surfaraz" initials="TS" lastIdx="10" clrIdx="2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4" name="Tracy OConnor" initials="TO" lastIdx="6" clrIdx="3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5" name="Rigby, James" initials="RJ" lastIdx="5" clrIdx="4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6" name="Orsler, Paul" initials="OP" lastIdx="7" clrIdx="5">
    <p:extLst>
      <p:ext uri="{19B8F6BF-5375-455C-9EA6-DF929625EA0E}">
        <p15:presenceInfo xmlns:p15="http://schemas.microsoft.com/office/powerpoint/2012/main" userId="S::paul.orsler@xoserve.com::0fe27abf-47b1-4035-89e4-039935425a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5835D"/>
    <a:srgbClr val="FFFFFF"/>
    <a:srgbClr val="B1D6E8"/>
    <a:srgbClr val="CCFF99"/>
    <a:srgbClr val="9CCB3B"/>
    <a:srgbClr val="40D1F5"/>
    <a:srgbClr val="84B8DA"/>
    <a:srgbClr val="9C4877"/>
    <a:srgbClr val="2B8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54E4E2-E646-4243-8939-61EAD2D9FC41}" v="58" dt="2021-10-01T10:48:24.3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A3C98BF1-C758-43E0-B448-B1001FA8E293}"/>
    <pc:docChg chg="custSel modSld">
      <pc:chgData name="Rachel Taggart" userId="4f8aad94-55b7-4ba6-8498-7cad127c11eb" providerId="ADAL" clId="{A3C98BF1-C758-43E0-B448-B1001FA8E293}" dt="2021-10-01T10:48:24.363" v="54" actId="478"/>
      <pc:docMkLst>
        <pc:docMk/>
      </pc:docMkLst>
      <pc:sldChg chg="addSp delSp modSp mod">
        <pc:chgData name="Rachel Taggart" userId="4f8aad94-55b7-4ba6-8498-7cad127c11eb" providerId="ADAL" clId="{A3C98BF1-C758-43E0-B448-B1001FA8E293}" dt="2021-09-29T10:50:57.814" v="33" actId="1076"/>
        <pc:sldMkLst>
          <pc:docMk/>
          <pc:sldMk cId="216446310" sldId="3424"/>
        </pc:sldMkLst>
        <pc:spChg chg="mod">
          <ac:chgData name="Rachel Taggart" userId="4f8aad94-55b7-4ba6-8498-7cad127c11eb" providerId="ADAL" clId="{A3C98BF1-C758-43E0-B448-B1001FA8E293}" dt="2021-09-29T10:48:00.298" v="20" actId="1076"/>
          <ac:spMkLst>
            <pc:docMk/>
            <pc:sldMk cId="216446310" sldId="3424"/>
            <ac:spMk id="3" creationId="{63D3E0BB-32E6-45F2-B87D-9FD7A1946B9A}"/>
          </ac:spMkLst>
        </pc:spChg>
        <pc:graphicFrameChg chg="del">
          <ac:chgData name="Rachel Taggart" userId="4f8aad94-55b7-4ba6-8498-7cad127c11eb" providerId="ADAL" clId="{A3C98BF1-C758-43E0-B448-B1001FA8E293}" dt="2021-09-29T10:47:20.596" v="13" actId="478"/>
          <ac:graphicFrameMkLst>
            <pc:docMk/>
            <pc:sldMk cId="216446310" sldId="3424"/>
            <ac:graphicFrameMk id="4" creationId="{5020E6E5-5078-47A5-B8D8-65DBA9BC1783}"/>
          </ac:graphicFrameMkLst>
        </pc:graphicFrameChg>
        <pc:graphicFrameChg chg="add mod">
          <ac:chgData name="Rachel Taggart" userId="4f8aad94-55b7-4ba6-8498-7cad127c11eb" providerId="ADAL" clId="{A3C98BF1-C758-43E0-B448-B1001FA8E293}" dt="2021-09-29T10:50:57.814" v="33" actId="1076"/>
          <ac:graphicFrameMkLst>
            <pc:docMk/>
            <pc:sldMk cId="216446310" sldId="3424"/>
            <ac:graphicFrameMk id="5" creationId="{B5DFC91D-D596-48E5-91A5-8275413CEEE9}"/>
          </ac:graphicFrameMkLst>
        </pc:graphicFrameChg>
        <pc:graphicFrameChg chg="add mod">
          <ac:chgData name="Rachel Taggart" userId="4f8aad94-55b7-4ba6-8498-7cad127c11eb" providerId="ADAL" clId="{A3C98BF1-C758-43E0-B448-B1001FA8E293}" dt="2021-09-29T10:46:26.893" v="7" actId="1076"/>
          <ac:graphicFrameMkLst>
            <pc:docMk/>
            <pc:sldMk cId="216446310" sldId="3424"/>
            <ac:graphicFrameMk id="8" creationId="{EBB33185-1A26-4927-9BE7-51CC2DD6B684}"/>
          </ac:graphicFrameMkLst>
        </pc:graphicFrameChg>
        <pc:graphicFrameChg chg="add mod">
          <ac:chgData name="Rachel Taggart" userId="4f8aad94-55b7-4ba6-8498-7cad127c11eb" providerId="ADAL" clId="{A3C98BF1-C758-43E0-B448-B1001FA8E293}" dt="2021-09-29T10:49:20.417" v="31" actId="1076"/>
          <ac:graphicFrameMkLst>
            <pc:docMk/>
            <pc:sldMk cId="216446310" sldId="3424"/>
            <ac:graphicFrameMk id="9" creationId="{5F8B6B86-99A7-4021-B7D2-D91686F0B9B7}"/>
          </ac:graphicFrameMkLst>
        </pc:graphicFrameChg>
        <pc:graphicFrameChg chg="add mod">
          <ac:chgData name="Rachel Taggart" userId="4f8aad94-55b7-4ba6-8498-7cad127c11eb" providerId="ADAL" clId="{A3C98BF1-C758-43E0-B448-B1001FA8E293}" dt="2021-09-29T10:49:04.294" v="29" actId="403"/>
          <ac:graphicFrameMkLst>
            <pc:docMk/>
            <pc:sldMk cId="216446310" sldId="3424"/>
            <ac:graphicFrameMk id="10" creationId="{F6AA795A-C587-4022-A089-5AAC31FD3C60}"/>
          </ac:graphicFrameMkLst>
        </pc:graphicFrameChg>
        <pc:graphicFrameChg chg="del">
          <ac:chgData name="Rachel Taggart" userId="4f8aad94-55b7-4ba6-8498-7cad127c11eb" providerId="ADAL" clId="{A3C98BF1-C758-43E0-B448-B1001FA8E293}" dt="2021-09-29T10:46:56.893" v="8" actId="478"/>
          <ac:graphicFrameMkLst>
            <pc:docMk/>
            <pc:sldMk cId="216446310" sldId="3424"/>
            <ac:graphicFrameMk id="11" creationId="{5F8B6B86-99A7-4021-B7D2-D91686F0B9B7}"/>
          </ac:graphicFrameMkLst>
        </pc:graphicFrameChg>
        <pc:graphicFrameChg chg="del">
          <ac:chgData name="Rachel Taggart" userId="4f8aad94-55b7-4ba6-8498-7cad127c11eb" providerId="ADAL" clId="{A3C98BF1-C758-43E0-B448-B1001FA8E293}" dt="2021-09-29T10:45:59.877" v="0" actId="478"/>
          <ac:graphicFrameMkLst>
            <pc:docMk/>
            <pc:sldMk cId="216446310" sldId="3424"/>
            <ac:graphicFrameMk id="12" creationId="{EBB33185-1A26-4927-9BE7-51CC2DD6B684}"/>
          </ac:graphicFrameMkLst>
        </pc:graphicFrameChg>
        <pc:graphicFrameChg chg="del">
          <ac:chgData name="Rachel Taggart" userId="4f8aad94-55b7-4ba6-8498-7cad127c11eb" providerId="ADAL" clId="{A3C98BF1-C758-43E0-B448-B1001FA8E293}" dt="2021-09-29T10:47:18.076" v="12" actId="478"/>
          <ac:graphicFrameMkLst>
            <pc:docMk/>
            <pc:sldMk cId="216446310" sldId="3424"/>
            <ac:graphicFrameMk id="13" creationId="{F6AA795A-C587-4022-A089-5AAC31FD3C60}"/>
          </ac:graphicFrameMkLst>
        </pc:graphicFrameChg>
      </pc:sldChg>
      <pc:sldChg chg="delSp modSp">
        <pc:chgData name="Rachel Taggart" userId="4f8aad94-55b7-4ba6-8498-7cad127c11eb" providerId="ADAL" clId="{A3C98BF1-C758-43E0-B448-B1001FA8E293}" dt="2021-10-01T10:48:24.363" v="54" actId="478"/>
        <pc:sldMkLst>
          <pc:docMk/>
          <pc:sldMk cId="2574320445" sldId="3425"/>
        </pc:sldMkLst>
        <pc:spChg chg="del mod">
          <ac:chgData name="Rachel Taggart" userId="4f8aad94-55b7-4ba6-8498-7cad127c11eb" providerId="ADAL" clId="{A3C98BF1-C758-43E0-B448-B1001FA8E293}" dt="2021-10-01T10:48:10.885" v="45" actId="478"/>
          <ac:spMkLst>
            <pc:docMk/>
            <pc:sldMk cId="2574320445" sldId="3425"/>
            <ac:spMk id="22" creationId="{928E35E8-76DF-4B34-A104-1458412F3730}"/>
          </ac:spMkLst>
        </pc:spChg>
        <pc:spChg chg="del">
          <ac:chgData name="Rachel Taggart" userId="4f8aad94-55b7-4ba6-8498-7cad127c11eb" providerId="ADAL" clId="{A3C98BF1-C758-43E0-B448-B1001FA8E293}" dt="2021-10-01T10:48:21.364" v="52" actId="478"/>
          <ac:spMkLst>
            <pc:docMk/>
            <pc:sldMk cId="2574320445" sldId="3425"/>
            <ac:spMk id="23" creationId="{F57BEAB5-3257-4673-B968-870CBF43386A}"/>
          </ac:spMkLst>
        </pc:spChg>
        <pc:spChg chg="del mod">
          <ac:chgData name="Rachel Taggart" userId="4f8aad94-55b7-4ba6-8498-7cad127c11eb" providerId="ADAL" clId="{A3C98BF1-C758-43E0-B448-B1001FA8E293}" dt="2021-10-01T10:48:16.925" v="49" actId="478"/>
          <ac:spMkLst>
            <pc:docMk/>
            <pc:sldMk cId="2574320445" sldId="3425"/>
            <ac:spMk id="70" creationId="{18F464A4-028B-4701-844A-04F3E6BDAA9B}"/>
          </ac:spMkLst>
        </pc:spChg>
        <pc:spChg chg="del">
          <ac:chgData name="Rachel Taggart" userId="4f8aad94-55b7-4ba6-8498-7cad127c11eb" providerId="ADAL" clId="{A3C98BF1-C758-43E0-B448-B1001FA8E293}" dt="2021-10-01T10:48:19.484" v="50" actId="478"/>
          <ac:spMkLst>
            <pc:docMk/>
            <pc:sldMk cId="2574320445" sldId="3425"/>
            <ac:spMk id="71" creationId="{495F7561-6C7D-4F55-AD32-C3EE08394A8C}"/>
          </ac:spMkLst>
        </pc:spChg>
        <pc:spChg chg="del">
          <ac:chgData name="Rachel Taggart" userId="4f8aad94-55b7-4ba6-8498-7cad127c11eb" providerId="ADAL" clId="{A3C98BF1-C758-43E0-B448-B1001FA8E293}" dt="2021-10-01T10:48:24.363" v="54" actId="478"/>
          <ac:spMkLst>
            <pc:docMk/>
            <pc:sldMk cId="2574320445" sldId="3425"/>
            <ac:spMk id="72" creationId="{8B579FFE-1238-44CC-8D9F-5C4EAF4D7765}"/>
          </ac:spMkLst>
        </pc:spChg>
        <pc:spChg chg="del mod">
          <ac:chgData name="Rachel Taggart" userId="4f8aad94-55b7-4ba6-8498-7cad127c11eb" providerId="ADAL" clId="{A3C98BF1-C758-43E0-B448-B1001FA8E293}" dt="2021-10-01T10:48:12.086" v="46" actId="478"/>
          <ac:spMkLst>
            <pc:docMk/>
            <pc:sldMk cId="2574320445" sldId="3425"/>
            <ac:spMk id="73" creationId="{6DEC0E7B-0361-46F4-9E41-5F51D65CB952}"/>
          </ac:spMkLst>
        </pc:spChg>
        <pc:picChg chg="del mod">
          <ac:chgData name="Rachel Taggart" userId="4f8aad94-55b7-4ba6-8498-7cad127c11eb" providerId="ADAL" clId="{A3C98BF1-C758-43E0-B448-B1001FA8E293}" dt="2021-10-01T10:48:13.416" v="47" actId="478"/>
          <ac:picMkLst>
            <pc:docMk/>
            <pc:sldMk cId="2574320445" sldId="3425"/>
            <ac:picMk id="66" creationId="{661DBB9B-214D-4418-A5D9-D6E31D27B17C}"/>
          </ac:picMkLst>
        </pc:picChg>
        <pc:picChg chg="del mod">
          <ac:chgData name="Rachel Taggart" userId="4f8aad94-55b7-4ba6-8498-7cad127c11eb" providerId="ADAL" clId="{A3C98BF1-C758-43E0-B448-B1001FA8E293}" dt="2021-10-01T10:48:09.286" v="44" actId="478"/>
          <ac:picMkLst>
            <pc:docMk/>
            <pc:sldMk cId="2574320445" sldId="3425"/>
            <ac:picMk id="67" creationId="{5FB4F2D3-7CF2-4CD3-86AB-87CFB42AA518}"/>
          </ac:picMkLst>
        </pc:picChg>
        <pc:picChg chg="del">
          <ac:chgData name="Rachel Taggart" userId="4f8aad94-55b7-4ba6-8498-7cad127c11eb" providerId="ADAL" clId="{A3C98BF1-C758-43E0-B448-B1001FA8E293}" dt="2021-10-01T10:48:22.534" v="53" actId="478"/>
          <ac:picMkLst>
            <pc:docMk/>
            <pc:sldMk cId="2574320445" sldId="3425"/>
            <ac:picMk id="68" creationId="{F33C72FB-6608-4EB9-BDFF-1C0636622F75}"/>
          </ac:picMkLst>
        </pc:picChg>
        <pc:picChg chg="del">
          <ac:chgData name="Rachel Taggart" userId="4f8aad94-55b7-4ba6-8498-7cad127c11eb" providerId="ADAL" clId="{A3C98BF1-C758-43E0-B448-B1001FA8E293}" dt="2021-10-01T10:48:20.342" v="51" actId="478"/>
          <ac:picMkLst>
            <pc:docMk/>
            <pc:sldMk cId="2574320445" sldId="3425"/>
            <ac:picMk id="69" creationId="{BAF8615D-EE9A-4DCD-85D3-32D738225EA6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[Change Pipeline - October 2021.xlsx]Current Period Change!PivotTable3</c:name>
    <c:fmtId val="2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Change</a:t>
            </a:r>
            <a:r>
              <a:rPr lang="en-US" baseline="0"/>
              <a:t> Development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'Current Period Change'!$H$3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 Period Change'!$G$4:$G$7</c:f>
              <c:strCache>
                <c:ptCount val="3"/>
                <c:pt idx="0">
                  <c:v>Capture</c:v>
                </c:pt>
                <c:pt idx="1">
                  <c:v>Initial Review</c:v>
                </c:pt>
                <c:pt idx="2">
                  <c:v>Pre-capture</c:v>
                </c:pt>
              </c:strCache>
            </c:strRef>
          </c:cat>
          <c:val>
            <c:numRef>
              <c:f>'Current Period Change'!$H$4:$H$7</c:f>
              <c:numCache>
                <c:formatCode>General</c:formatCode>
                <c:ptCount val="3"/>
                <c:pt idx="0">
                  <c:v>23</c:v>
                </c:pt>
                <c:pt idx="1">
                  <c:v>5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F7-44C1-8BAC-4E30670C4E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56181135"/>
        <c:axId val="1851834319"/>
      </c:barChart>
      <c:catAx>
        <c:axId val="1756181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1834319"/>
        <c:crosses val="autoZero"/>
        <c:auto val="1"/>
        <c:lblAlgn val="ctr"/>
        <c:lblOffset val="100"/>
        <c:noMultiLvlLbl val="0"/>
      </c:catAx>
      <c:valAx>
        <c:axId val="18518343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6181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October 2021.xlsx]In Delivery!PivotTable4</c:name>
    <c:fmtId val="27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Delivery Pipeline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</c:pivotFmt>
      <c:pivotFmt>
        <c:idx val="3"/>
        <c:spPr>
          <a:solidFill>
            <a:schemeClr val="accent2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2"/>
          </a:solidFill>
          <a:ln>
            <a:noFill/>
          </a:ln>
          <a:effectLst/>
        </c:spPr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21411031603215266"/>
          <c:y val="0.17468613886753781"/>
          <c:w val="0.76201671341994259"/>
          <c:h val="0.691067037066177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'In Delivery'!$J$6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81C-4024-AE0F-F8A52CBFBCE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81C-4024-AE0F-F8A52CBFBC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B81C-4024-AE0F-F8A52CBFBC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'In Delivery'!$I$7:$I$16</c:f>
              <c:multiLvlStrCache>
                <c:ptCount val="7"/>
                <c:lvl>
                  <c:pt idx="0">
                    <c:v>Standalone</c:v>
                  </c:pt>
                  <c:pt idx="1">
                    <c:v>Unallocated</c:v>
                  </c:pt>
                  <c:pt idx="2">
                    <c:v>CSSC</c:v>
                  </c:pt>
                  <c:pt idx="3">
                    <c:v>Jun 21</c:v>
                  </c:pt>
                  <c:pt idx="4">
                    <c:v>Nov 21</c:v>
                  </c:pt>
                  <c:pt idx="5">
                    <c:v>Standalone</c:v>
                  </c:pt>
                  <c:pt idx="6">
                    <c:v>Nov 22</c:v>
                  </c:pt>
                </c:lvl>
                <c:lvl>
                  <c:pt idx="0">
                    <c:v>Awaiting Delivery</c:v>
                  </c:pt>
                  <c:pt idx="2">
                    <c:v>In Delivery</c:v>
                  </c:pt>
                </c:lvl>
              </c:multiLvlStrCache>
            </c:multiLvlStrRef>
          </c:cat>
          <c:val>
            <c:numRef>
              <c:f>'In Delivery'!$J$7:$J$16</c:f>
              <c:numCache>
                <c:formatCode>General</c:formatCode>
                <c:ptCount val="7"/>
                <c:pt idx="0">
                  <c:v>1</c:v>
                </c:pt>
                <c:pt idx="1">
                  <c:v>6</c:v>
                </c:pt>
                <c:pt idx="2">
                  <c:v>4</c:v>
                </c:pt>
                <c:pt idx="3">
                  <c:v>1</c:v>
                </c:pt>
                <c:pt idx="4">
                  <c:v>6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1C-4024-AE0F-F8A52CBFBC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21478751"/>
        <c:axId val="1862684431"/>
      </c:barChart>
      <c:catAx>
        <c:axId val="17214787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684431"/>
        <c:crosses val="autoZero"/>
        <c:auto val="1"/>
        <c:lblAlgn val="ctr"/>
        <c:lblOffset val="100"/>
        <c:noMultiLvlLbl val="0"/>
      </c:catAx>
      <c:valAx>
        <c:axId val="18626844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1478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October 2021.xlsx]Period updates!PivotTable5</c:name>
    <c:fmtId val="26"/>
  </c:pivotSource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Changes From Last Period</a:t>
            </a:r>
            <a:endParaRPr lang="en-GB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rgbClr val="00B050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2">
              <a:lumMod val="60000"/>
              <a:lumOff val="40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rgbClr val="FFCCFF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2">
              <a:lumMod val="7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23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2">
              <a:lumMod val="7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2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29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30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31"/>
        <c:spPr>
          <a:solidFill>
            <a:schemeClr val="accent2">
              <a:lumMod val="7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32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'Period updates'!$B$24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D6B-41C4-BE99-9551D52A7A1F}"/>
              </c:ext>
            </c:extLst>
          </c:dPt>
          <c:dPt>
            <c:idx val="1"/>
            <c:bubble3D val="0"/>
            <c:spPr>
              <a:solidFill>
                <a:srgbClr val="99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D6B-41C4-BE99-9551D52A7A1F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D6B-41C4-BE99-9551D52A7A1F}"/>
              </c:ext>
            </c:extLst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D6B-41C4-BE99-9551D52A7A1F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D6B-41C4-BE99-9551D52A7A1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D6B-41C4-BE99-9551D52A7A1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D6B-41C4-BE99-9551D52A7A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'Period updates'!$A$25:$A$30</c:f>
              <c:strCache>
                <c:ptCount val="5"/>
                <c:pt idx="0">
                  <c:v>Implemented</c:v>
                </c:pt>
                <c:pt idx="1">
                  <c:v>New MOD</c:v>
                </c:pt>
                <c:pt idx="2">
                  <c:v>New CP</c:v>
                </c:pt>
                <c:pt idx="3">
                  <c:v>Awaiting/In Delivery</c:v>
                </c:pt>
                <c:pt idx="4">
                  <c:v>To be implemented</c:v>
                </c:pt>
              </c:strCache>
            </c:strRef>
          </c:cat>
          <c:val>
            <c:numRef>
              <c:f>'Period updates'!$B$25:$B$30</c:f>
              <c:numCache>
                <c:formatCode>General</c:formatCode>
                <c:ptCount val="5"/>
                <c:pt idx="0">
                  <c:v>4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D6B-41C4-BE99-9551D52A7A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478346885731396"/>
          <c:y val="0.27749412801801898"/>
          <c:w val="0.31622565231851124"/>
          <c:h val="0.646780197986956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87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py heav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BFE89D31-1694-4358-8650-1FB611FAD6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95537" y="260493"/>
            <a:ext cx="4691063" cy="47646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kumimoji="0" lang="en-GB" sz="2597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j-ea"/>
                <a:cs typeface="Poppins-Light"/>
              </a:defRPr>
            </a:lvl1pPr>
          </a:lstStyle>
          <a:p>
            <a:pPr marL="12685" marR="5074" lvl="0" indent="0" algn="l" defTabSz="913303" rtl="0" eaLnBrk="1" fontAlgn="auto" latinLnBrk="0" hangingPunct="1">
              <a:lnSpc>
                <a:spcPts val="2996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97" b="0" i="0" u="none" strike="noStrike" kern="0" cap="none" spc="0" normalizeH="0" baseline="0" noProof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n-ea"/>
                <a:cs typeface="+mn-cs"/>
              </a:rPr>
              <a:t>Simple content heavy slide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072CB-C7B4-4E15-BFA3-70CB1D0970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7200" y="897417"/>
            <a:ext cx="8305800" cy="3881408"/>
          </a:xfrm>
          <a:prstGeom prst="rect">
            <a:avLst/>
          </a:prstGeom>
        </p:spPr>
        <p:txBody>
          <a:bodyPr/>
          <a:lstStyle>
            <a:lvl1pPr>
              <a:defRPr sz="899">
                <a:solidFill>
                  <a:schemeClr val="accent1"/>
                </a:solidFill>
              </a:defRPr>
            </a:lvl1pPr>
            <a:lvl2pPr>
              <a:defRPr sz="899">
                <a:solidFill>
                  <a:schemeClr val="accent1"/>
                </a:solidFill>
              </a:defRPr>
            </a:lvl2pPr>
            <a:lvl3pPr>
              <a:defRPr sz="899">
                <a:solidFill>
                  <a:schemeClr val="accent1"/>
                </a:solidFill>
              </a:defRPr>
            </a:lvl3pPr>
            <a:lvl4pPr>
              <a:defRPr sz="899">
                <a:solidFill>
                  <a:schemeClr val="accent1"/>
                </a:solidFill>
              </a:defRPr>
            </a:lvl4pPr>
            <a:lvl5pPr>
              <a:defRPr sz="899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32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Change Pipeline</a:t>
            </a:r>
          </a:p>
        </p:txBody>
      </p:sp>
    </p:spTree>
    <p:extLst>
      <p:ext uri="{BB962C8B-B14F-4D97-AF65-F5344CB8AC3E}">
        <p14:creationId xmlns:p14="http://schemas.microsoft.com/office/powerpoint/2010/main" val="365754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" y="122081"/>
            <a:ext cx="9030585" cy="637580"/>
          </a:xfrm>
        </p:spPr>
        <p:txBody>
          <a:bodyPr>
            <a:noAutofit/>
          </a:bodyPr>
          <a:lstStyle/>
          <a:p>
            <a:r>
              <a:rPr lang="en-GB" sz="1800" dirty="0"/>
              <a:t>Change Development &amp; Delivery Pipeline (DSC Change / Minor Release Budget)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D3E0BB-32E6-45F2-B87D-9FD7A1946B9A}"/>
              </a:ext>
            </a:extLst>
          </p:cNvPr>
          <p:cNvSpPr txBox="1"/>
          <p:nvPr/>
        </p:nvSpPr>
        <p:spPr>
          <a:xfrm>
            <a:off x="6006891" y="4034481"/>
            <a:ext cx="200697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Pre-capture may contain changes that won’t require delivery / funding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BB33185-1A26-4927-9BE7-51CC2DD6B6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023019"/>
              </p:ext>
            </p:extLst>
          </p:nvPr>
        </p:nvGraphicFramePr>
        <p:xfrm>
          <a:off x="420118" y="518843"/>
          <a:ext cx="4881984" cy="2190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F8B6B86-99A7-4021-B7D2-D91686F0B9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173135"/>
              </p:ext>
            </p:extLst>
          </p:nvPr>
        </p:nvGraphicFramePr>
        <p:xfrm>
          <a:off x="126720" y="2635191"/>
          <a:ext cx="5468779" cy="2478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6AA795A-C587-4022-A089-5AAC31FD3C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6199199"/>
              </p:ext>
            </p:extLst>
          </p:nvPr>
        </p:nvGraphicFramePr>
        <p:xfrm>
          <a:off x="5465133" y="820478"/>
          <a:ext cx="3629247" cy="2893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5DFC91D-D596-48E5-91A5-8275413CEE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614403"/>
              </p:ext>
            </p:extLst>
          </p:nvPr>
        </p:nvGraphicFramePr>
        <p:xfrm>
          <a:off x="7907079" y="4034481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showAsIcon="1" r:id="rId7" imgW="914400" imgH="792360" progId="Excel.Sheet.12">
                  <p:embed/>
                </p:oleObj>
              </mc:Choice>
              <mc:Fallback>
                <p:oleObj name="Worksheet" showAsIcon="1" r:id="rId7" imgW="914400" imgH="792360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5DFC91D-D596-48E5-91A5-8275413CEE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907079" y="4034481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446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039978-F70A-4C74-8B7C-9E5DA1519E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05621" y="64684"/>
            <a:ext cx="8708571" cy="40011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solidFill>
                  <a:schemeClr val="accent1"/>
                </a:solidFill>
              </a:rPr>
              <a:t>2020-2022 DSC Change / </a:t>
            </a:r>
            <a:r>
              <a:rPr lang="en-GB" sz="2000" b="1" dirty="0" err="1">
                <a:solidFill>
                  <a:schemeClr val="accent1"/>
                </a:solidFill>
              </a:rPr>
              <a:t>MiR</a:t>
            </a:r>
            <a:r>
              <a:rPr lang="en-GB" sz="2000" b="1" dirty="0">
                <a:solidFill>
                  <a:schemeClr val="accent1"/>
                </a:solidFill>
              </a:rPr>
              <a:t> Pipeline</a:t>
            </a:r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1EEF71A9-3459-4398-9E96-C8B48BB80F2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866" y="447622"/>
          <a:ext cx="8225457" cy="4533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331">
                  <a:extLst>
                    <a:ext uri="{9D8B030D-6E8A-4147-A177-3AD203B41FA5}">
                      <a16:colId xmlns:a16="http://schemas.microsoft.com/office/drawing/2014/main" val="3892064586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2026510767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796591319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2998834721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827997060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1205869007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2726710848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3107269484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3656303277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2707694966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1379636612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386597783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2571120699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2196548710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1403591048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4248103585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1442016581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3168474325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409453779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1606851460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1068492204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4150067901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2595818616"/>
                    </a:ext>
                  </a:extLst>
                </a:gridCol>
                <a:gridCol w="302919">
                  <a:extLst>
                    <a:ext uri="{9D8B030D-6E8A-4147-A177-3AD203B41FA5}">
                      <a16:colId xmlns:a16="http://schemas.microsoft.com/office/drawing/2014/main" val="2759753554"/>
                    </a:ext>
                  </a:extLst>
                </a:gridCol>
                <a:gridCol w="309989">
                  <a:extLst>
                    <a:ext uri="{9D8B030D-6E8A-4147-A177-3AD203B41FA5}">
                      <a16:colId xmlns:a16="http://schemas.microsoft.com/office/drawing/2014/main" val="1360792266"/>
                    </a:ext>
                  </a:extLst>
                </a:gridCol>
              </a:tblGrid>
              <a:tr h="234193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>
                    <a:solidFill>
                      <a:schemeClr val="accent1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2021</a:t>
                      </a:r>
                    </a:p>
                  </a:txBody>
                  <a:tcPr marL="91327" marR="91327" marT="45664" marB="45664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2022</a:t>
                      </a:r>
                    </a:p>
                  </a:txBody>
                  <a:tcPr marL="91327" marR="91327" marT="45664" marB="45664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853736"/>
                  </a:ext>
                </a:extLst>
              </a:tr>
              <a:tr h="335400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Jan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Feb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Mar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Apr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May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Jun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Jul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Aug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Sep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Oct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Nov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Dec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Jan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Feb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Mar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Apr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May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Jun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Jul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Aug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Sep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Oct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Nov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Dec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758045"/>
                  </a:ext>
                </a:extLst>
              </a:tr>
              <a:tr h="938444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Minor Releases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2927043025"/>
                  </a:ext>
                </a:extLst>
              </a:tr>
              <a:tr h="87862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Major Releases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1795437498"/>
                  </a:ext>
                </a:extLst>
              </a:tr>
              <a:tr h="66543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CSSC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3157425213"/>
                  </a:ext>
                </a:extLst>
              </a:tr>
              <a:tr h="147172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Standalone Change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4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1587967117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544DE2A5-3D7C-43E8-BE35-7BE15B9AF676}"/>
              </a:ext>
            </a:extLst>
          </p:cNvPr>
          <p:cNvSpPr txBox="1"/>
          <p:nvPr/>
        </p:nvSpPr>
        <p:spPr>
          <a:xfrm>
            <a:off x="997389" y="2018433"/>
            <a:ext cx="2699449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June 2021 	                             (DBTI + PIS/Closedown)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410ACA-A9A3-49A1-BFB9-17691BF13109}"/>
              </a:ext>
            </a:extLst>
          </p:cNvPr>
          <p:cNvSpPr txBox="1"/>
          <p:nvPr/>
        </p:nvSpPr>
        <p:spPr>
          <a:xfrm>
            <a:off x="996809" y="2262289"/>
            <a:ext cx="1350306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l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Nov 2021 Analysis / Design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04EDCE-157B-4D96-AC58-B4C0BFB45B65}"/>
              </a:ext>
            </a:extLst>
          </p:cNvPr>
          <p:cNvSpPr txBox="1"/>
          <p:nvPr/>
        </p:nvSpPr>
        <p:spPr>
          <a:xfrm>
            <a:off x="2382252" y="2253569"/>
            <a:ext cx="2929965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November 2021 Build/Test	Implement/PIS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F32981-9BDE-45F1-8945-FBDB02C43671}"/>
              </a:ext>
            </a:extLst>
          </p:cNvPr>
          <p:cNvSpPr txBox="1"/>
          <p:nvPr/>
        </p:nvSpPr>
        <p:spPr>
          <a:xfrm>
            <a:off x="968215" y="1094153"/>
            <a:ext cx="1350306" cy="19992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MiR</a:t>
            </a: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 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F7A9E5-1675-4668-A89C-A6CD5319BEEE}"/>
              </a:ext>
            </a:extLst>
          </p:cNvPr>
          <p:cNvSpPr txBox="1"/>
          <p:nvPr/>
        </p:nvSpPr>
        <p:spPr>
          <a:xfrm>
            <a:off x="2261070" y="1339936"/>
            <a:ext cx="1350306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 err="1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MiR</a:t>
            </a: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 10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4F9FDB-1AAB-4D64-B414-C2C74BFCFABF}"/>
              </a:ext>
            </a:extLst>
          </p:cNvPr>
          <p:cNvSpPr txBox="1"/>
          <p:nvPr/>
        </p:nvSpPr>
        <p:spPr>
          <a:xfrm>
            <a:off x="973404" y="3265600"/>
            <a:ext cx="872502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Regression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77FF8F8-AD54-4C7F-B67E-9F82867C06ED}"/>
              </a:ext>
            </a:extLst>
          </p:cNvPr>
          <p:cNvSpPr txBox="1"/>
          <p:nvPr/>
        </p:nvSpPr>
        <p:spPr>
          <a:xfrm>
            <a:off x="7080194" y="3254655"/>
            <a:ext cx="1069506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PIS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DEB1EFA-7F9A-4F9B-8C4E-1AFCE183A964}"/>
              </a:ext>
            </a:extLst>
          </p:cNvPr>
          <p:cNvSpPr txBox="1"/>
          <p:nvPr/>
        </p:nvSpPr>
        <p:spPr>
          <a:xfrm>
            <a:off x="4059148" y="3552462"/>
            <a:ext cx="3838530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Retro (MOD 0651)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E15DDA-19B8-4236-8ACC-6AAADE9DCEC5}"/>
              </a:ext>
            </a:extLst>
          </p:cNvPr>
          <p:cNvSpPr/>
          <p:nvPr/>
        </p:nvSpPr>
        <p:spPr>
          <a:xfrm>
            <a:off x="7952104" y="3562947"/>
            <a:ext cx="1151030" cy="140035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99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Key</a:t>
            </a:r>
            <a:r>
              <a:rPr kumimoji="0" lang="en-GB" sz="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543BBB4-E85C-4BDC-862E-856A4CD8D481}"/>
              </a:ext>
            </a:extLst>
          </p:cNvPr>
          <p:cNvSpPr txBox="1"/>
          <p:nvPr/>
        </p:nvSpPr>
        <p:spPr>
          <a:xfrm>
            <a:off x="7972854" y="3771300"/>
            <a:ext cx="1045588" cy="1999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 Track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37DC85-0266-4B68-8BEE-A637CF73A9C6}"/>
              </a:ext>
            </a:extLst>
          </p:cNvPr>
          <p:cNvSpPr txBox="1"/>
          <p:nvPr/>
        </p:nvSpPr>
        <p:spPr>
          <a:xfrm>
            <a:off x="7972854" y="4005191"/>
            <a:ext cx="1045588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Potential Activity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362F7A7-3F03-46F4-B2B1-01026E47C781}"/>
              </a:ext>
            </a:extLst>
          </p:cNvPr>
          <p:cNvSpPr txBox="1"/>
          <p:nvPr/>
        </p:nvSpPr>
        <p:spPr>
          <a:xfrm>
            <a:off x="1242037" y="2991589"/>
            <a:ext cx="1039063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Nov 21 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FFA193A-D588-4691-BF38-E3641A27F58A}"/>
              </a:ext>
            </a:extLst>
          </p:cNvPr>
          <p:cNvSpPr txBox="1"/>
          <p:nvPr/>
        </p:nvSpPr>
        <p:spPr>
          <a:xfrm>
            <a:off x="5656372" y="2514411"/>
            <a:ext cx="2599078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November 2022 Build/Test/Implement/PIS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7EEFC6B-8D29-4DCA-9AD3-EF8937E6A38F}"/>
              </a:ext>
            </a:extLst>
          </p:cNvPr>
          <p:cNvSpPr txBox="1"/>
          <p:nvPr/>
        </p:nvSpPr>
        <p:spPr>
          <a:xfrm>
            <a:off x="4103199" y="2517874"/>
            <a:ext cx="1553173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*Nov 2022 Analysis / Design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E0C08B4-04B6-45E0-A1E3-90885683DFF2}"/>
              </a:ext>
            </a:extLst>
          </p:cNvPr>
          <p:cNvSpPr/>
          <p:nvPr/>
        </p:nvSpPr>
        <p:spPr>
          <a:xfrm>
            <a:off x="981635" y="3819521"/>
            <a:ext cx="345498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5206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5237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CDE3203-460F-4CC6-8BDD-546265D6CFA3}"/>
              </a:ext>
            </a:extLst>
          </p:cNvPr>
          <p:cNvSpPr/>
          <p:nvPr/>
        </p:nvSpPr>
        <p:spPr>
          <a:xfrm>
            <a:off x="1297500" y="3821171"/>
            <a:ext cx="326451" cy="257841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5146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0BCF1A2-A987-44E9-AF91-894165E2ACA5}"/>
              </a:ext>
            </a:extLst>
          </p:cNvPr>
          <p:cNvSpPr/>
          <p:nvPr/>
        </p:nvSpPr>
        <p:spPr>
          <a:xfrm>
            <a:off x="1826795" y="3807050"/>
            <a:ext cx="326451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5038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457FA9A-4E69-4D22-82C3-2180A96F242B}"/>
              </a:ext>
            </a:extLst>
          </p:cNvPr>
          <p:cNvSpPr txBox="1"/>
          <p:nvPr/>
        </p:nvSpPr>
        <p:spPr>
          <a:xfrm>
            <a:off x="2615378" y="4152299"/>
            <a:ext cx="2975642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XOS Change Fund 21/22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96E898A-A3F0-4D97-8CCB-FD103A986E93}"/>
              </a:ext>
            </a:extLst>
          </p:cNvPr>
          <p:cNvSpPr txBox="1"/>
          <p:nvPr/>
        </p:nvSpPr>
        <p:spPr>
          <a:xfrm>
            <a:off x="1932033" y="4412591"/>
            <a:ext cx="3750956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PAC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902DC96-7427-43A0-94C6-FF7208D0C9B8}"/>
              </a:ext>
            </a:extLst>
          </p:cNvPr>
          <p:cNvSpPr txBox="1"/>
          <p:nvPr/>
        </p:nvSpPr>
        <p:spPr>
          <a:xfrm>
            <a:off x="2329247" y="2300833"/>
            <a:ext cx="3657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7096EECB-E329-489E-A50A-4E9E12204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838" y="2001103"/>
            <a:ext cx="365792" cy="219475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C67A5694-7728-4329-86AD-48DFA6CE5359}"/>
              </a:ext>
            </a:extLst>
          </p:cNvPr>
          <p:cNvSpPr txBox="1"/>
          <p:nvPr/>
        </p:nvSpPr>
        <p:spPr>
          <a:xfrm>
            <a:off x="3917112" y="2050387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AA4A966A-9033-4D10-9CB7-E7DDFB6A0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140" y="2236951"/>
            <a:ext cx="365792" cy="219475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B7E728E9-3326-4CED-8393-E29311EF82FC}"/>
              </a:ext>
            </a:extLst>
          </p:cNvPr>
          <p:cNvSpPr txBox="1"/>
          <p:nvPr/>
        </p:nvSpPr>
        <p:spPr>
          <a:xfrm>
            <a:off x="1868095" y="1404477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36AEB19-505D-49D4-BDE7-EE2E5FDD40EE}"/>
              </a:ext>
            </a:extLst>
          </p:cNvPr>
          <p:cNvSpPr txBox="1"/>
          <p:nvPr/>
        </p:nvSpPr>
        <p:spPr>
          <a:xfrm>
            <a:off x="5306437" y="2335619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E13D4FF-22C8-406F-8850-75D203BB084C}"/>
              </a:ext>
            </a:extLst>
          </p:cNvPr>
          <p:cNvSpPr txBox="1"/>
          <p:nvPr/>
        </p:nvSpPr>
        <p:spPr>
          <a:xfrm>
            <a:off x="2318178" y="1149808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9D14E8F-29D8-4763-A756-F4B99F088F23}"/>
              </a:ext>
            </a:extLst>
          </p:cNvPr>
          <p:cNvSpPr txBox="1"/>
          <p:nvPr/>
        </p:nvSpPr>
        <p:spPr>
          <a:xfrm>
            <a:off x="965319" y="4660942"/>
            <a:ext cx="1459391" cy="19992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PAC </a:t>
            </a: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	</a:t>
            </a: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XRN4876</a:t>
            </a: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2206EF3-9E15-42AE-83CE-328BBBF089BD}"/>
              </a:ext>
            </a:extLst>
          </p:cNvPr>
          <p:cNvSpPr txBox="1"/>
          <p:nvPr/>
        </p:nvSpPr>
        <p:spPr>
          <a:xfrm>
            <a:off x="1322367" y="4703686"/>
            <a:ext cx="3657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634DE91-7047-4E81-9D6C-950F03BDD4F4}"/>
              </a:ext>
            </a:extLst>
          </p:cNvPr>
          <p:cNvSpPr txBox="1"/>
          <p:nvPr/>
        </p:nvSpPr>
        <p:spPr>
          <a:xfrm>
            <a:off x="2489451" y="4741454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9233769-C974-44D3-9168-2B866113F4F3}"/>
              </a:ext>
            </a:extLst>
          </p:cNvPr>
          <p:cNvSpPr/>
          <p:nvPr/>
        </p:nvSpPr>
        <p:spPr>
          <a:xfrm>
            <a:off x="7972853" y="4256804"/>
            <a:ext cx="1045589" cy="199927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Complete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7C23BF2-E296-477C-BF67-AB2348F6F77A}"/>
              </a:ext>
            </a:extLst>
          </p:cNvPr>
          <p:cNvSpPr/>
          <p:nvPr/>
        </p:nvSpPr>
        <p:spPr>
          <a:xfrm>
            <a:off x="7972854" y="4503759"/>
            <a:ext cx="1045589" cy="19992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Potential risk to plan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A6A0777-15AF-491D-8996-C3FB4C43E1C7}"/>
              </a:ext>
            </a:extLst>
          </p:cNvPr>
          <p:cNvSpPr/>
          <p:nvPr/>
        </p:nvSpPr>
        <p:spPr>
          <a:xfrm>
            <a:off x="7972853" y="4725227"/>
            <a:ext cx="1045589" cy="196682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Plan At Risk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F8CB9DE-FF6F-41F1-8EA0-AFE5E8964C22}"/>
              </a:ext>
            </a:extLst>
          </p:cNvPr>
          <p:cNvSpPr/>
          <p:nvPr/>
        </p:nvSpPr>
        <p:spPr>
          <a:xfrm>
            <a:off x="8107378" y="1083556"/>
            <a:ext cx="1053571" cy="119792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99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Key</a:t>
            </a:r>
            <a:r>
              <a:rPr kumimoji="0" lang="en-GB" sz="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:</a:t>
            </a:r>
          </a:p>
        </p:txBody>
      </p:sp>
      <p:sp>
        <p:nvSpPr>
          <p:cNvPr id="84" name="5-Point Star 120">
            <a:extLst>
              <a:ext uri="{FF2B5EF4-FFF2-40B4-BE49-F238E27FC236}">
                <a16:creationId xmlns:a16="http://schemas.microsoft.com/office/drawing/2014/main" id="{FEF40D73-8ADF-4458-A02C-46B354E37D0C}"/>
              </a:ext>
            </a:extLst>
          </p:cNvPr>
          <p:cNvSpPr/>
          <p:nvPr/>
        </p:nvSpPr>
        <p:spPr>
          <a:xfrm>
            <a:off x="8215410" y="1272821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5-Point Star 121">
            <a:extLst>
              <a:ext uri="{FF2B5EF4-FFF2-40B4-BE49-F238E27FC236}">
                <a16:creationId xmlns:a16="http://schemas.microsoft.com/office/drawing/2014/main" id="{304E6ED8-5930-45BB-BA2D-AF78F73C5A46}"/>
              </a:ext>
            </a:extLst>
          </p:cNvPr>
          <p:cNvSpPr/>
          <p:nvPr/>
        </p:nvSpPr>
        <p:spPr>
          <a:xfrm>
            <a:off x="8240867" y="2029840"/>
            <a:ext cx="256500" cy="1620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B5456E8-DEAB-4200-8762-0389297765DE}"/>
              </a:ext>
            </a:extLst>
          </p:cNvPr>
          <p:cNvSpPr txBox="1"/>
          <p:nvPr/>
        </p:nvSpPr>
        <p:spPr>
          <a:xfrm>
            <a:off x="8472740" y="119411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on track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0078A2-7678-401C-990D-67D8409A9CDF}"/>
              </a:ext>
            </a:extLst>
          </p:cNvPr>
          <p:cNvSpPr txBox="1"/>
          <p:nvPr/>
        </p:nvSpPr>
        <p:spPr>
          <a:xfrm>
            <a:off x="8504928" y="1966441"/>
            <a:ext cx="598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at risk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58EB99B-EADE-491F-9A27-7EDD2D173D3B}"/>
              </a:ext>
            </a:extLst>
          </p:cNvPr>
          <p:cNvSpPr txBox="1"/>
          <p:nvPr/>
        </p:nvSpPr>
        <p:spPr>
          <a:xfrm>
            <a:off x="8460268" y="1625789"/>
            <a:ext cx="6605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Approved</a:t>
            </a:r>
          </a:p>
        </p:txBody>
      </p:sp>
      <p:sp>
        <p:nvSpPr>
          <p:cNvPr id="89" name="5-Point Star 122">
            <a:extLst>
              <a:ext uri="{FF2B5EF4-FFF2-40B4-BE49-F238E27FC236}">
                <a16:creationId xmlns:a16="http://schemas.microsoft.com/office/drawing/2014/main" id="{5B468B40-1C2F-4701-91F8-F50B6B27DE42}"/>
              </a:ext>
            </a:extLst>
          </p:cNvPr>
          <p:cNvSpPr/>
          <p:nvPr/>
        </p:nvSpPr>
        <p:spPr>
          <a:xfrm>
            <a:off x="8232023" y="1643174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5-Point Star 122">
            <a:extLst>
              <a:ext uri="{FF2B5EF4-FFF2-40B4-BE49-F238E27FC236}">
                <a16:creationId xmlns:a16="http://schemas.microsoft.com/office/drawing/2014/main" id="{971963C0-4CF6-4D5A-9634-3F16B8C9981B}"/>
              </a:ext>
            </a:extLst>
          </p:cNvPr>
          <p:cNvSpPr/>
          <p:nvPr/>
        </p:nvSpPr>
        <p:spPr>
          <a:xfrm>
            <a:off x="1552167" y="4662716"/>
            <a:ext cx="287934" cy="208122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5-Point Star 122">
            <a:extLst>
              <a:ext uri="{FF2B5EF4-FFF2-40B4-BE49-F238E27FC236}">
                <a16:creationId xmlns:a16="http://schemas.microsoft.com/office/drawing/2014/main" id="{FEC0DCCD-77A8-4D52-9E84-80DE4A88BEB7}"/>
              </a:ext>
            </a:extLst>
          </p:cNvPr>
          <p:cNvSpPr/>
          <p:nvPr/>
        </p:nvSpPr>
        <p:spPr>
          <a:xfrm>
            <a:off x="1557082" y="2037396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81D1545-C857-46C9-A097-3D6A5FE333D5}"/>
              </a:ext>
            </a:extLst>
          </p:cNvPr>
          <p:cNvSpPr txBox="1"/>
          <p:nvPr/>
        </p:nvSpPr>
        <p:spPr>
          <a:xfrm>
            <a:off x="1030702" y="2514411"/>
            <a:ext cx="1790348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Nov 20 PIS</a:t>
            </a:r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EB4DC691-E14A-4364-8D0F-8AB9A3D69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610" y="2487527"/>
            <a:ext cx="365792" cy="219475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F715C7E6-2D71-4DA5-831E-180AA0A2DEBA}"/>
              </a:ext>
            </a:extLst>
          </p:cNvPr>
          <p:cNvSpPr txBox="1"/>
          <p:nvPr/>
        </p:nvSpPr>
        <p:spPr>
          <a:xfrm>
            <a:off x="2868350" y="2565078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3B3F98B-B7A0-4BB2-A6D7-B060774001E2}"/>
              </a:ext>
            </a:extLst>
          </p:cNvPr>
          <p:cNvSpPr/>
          <p:nvPr/>
        </p:nvSpPr>
        <p:spPr>
          <a:xfrm>
            <a:off x="3917112" y="2273808"/>
            <a:ext cx="423753" cy="179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4780C</a:t>
            </a:r>
          </a:p>
        </p:txBody>
      </p:sp>
      <p:sp>
        <p:nvSpPr>
          <p:cNvPr id="95" name="5-Point Star 122">
            <a:extLst>
              <a:ext uri="{FF2B5EF4-FFF2-40B4-BE49-F238E27FC236}">
                <a16:creationId xmlns:a16="http://schemas.microsoft.com/office/drawing/2014/main" id="{42D9CB2C-D4EA-4F8E-A43F-801954BB271C}"/>
              </a:ext>
            </a:extLst>
          </p:cNvPr>
          <p:cNvSpPr/>
          <p:nvPr/>
        </p:nvSpPr>
        <p:spPr>
          <a:xfrm>
            <a:off x="2171177" y="1378821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5-Point Star 122">
            <a:extLst>
              <a:ext uri="{FF2B5EF4-FFF2-40B4-BE49-F238E27FC236}">
                <a16:creationId xmlns:a16="http://schemas.microsoft.com/office/drawing/2014/main" id="{8160275A-D9B6-48CF-8CDC-809C752E28F0}"/>
              </a:ext>
            </a:extLst>
          </p:cNvPr>
          <p:cNvSpPr/>
          <p:nvPr/>
        </p:nvSpPr>
        <p:spPr>
          <a:xfrm>
            <a:off x="2168210" y="1106884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5-Point Star 122">
            <a:extLst>
              <a:ext uri="{FF2B5EF4-FFF2-40B4-BE49-F238E27FC236}">
                <a16:creationId xmlns:a16="http://schemas.microsoft.com/office/drawing/2014/main" id="{288C17F5-7BBE-473A-8B74-E6E5EF810BF3}"/>
              </a:ext>
            </a:extLst>
          </p:cNvPr>
          <p:cNvSpPr/>
          <p:nvPr/>
        </p:nvSpPr>
        <p:spPr>
          <a:xfrm>
            <a:off x="2152850" y="2273393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5-Point Star 122">
            <a:extLst>
              <a:ext uri="{FF2B5EF4-FFF2-40B4-BE49-F238E27FC236}">
                <a16:creationId xmlns:a16="http://schemas.microsoft.com/office/drawing/2014/main" id="{33F797C2-6B02-4FEC-BCBE-98379ADBD746}"/>
              </a:ext>
            </a:extLst>
          </p:cNvPr>
          <p:cNvSpPr/>
          <p:nvPr/>
        </p:nvSpPr>
        <p:spPr>
          <a:xfrm>
            <a:off x="2728055" y="4678434"/>
            <a:ext cx="287934" cy="192826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6F48C5A-F061-4EAA-A711-F34F890B6CC8}"/>
              </a:ext>
            </a:extLst>
          </p:cNvPr>
          <p:cNvSpPr/>
          <p:nvPr/>
        </p:nvSpPr>
        <p:spPr>
          <a:xfrm>
            <a:off x="5489228" y="3808701"/>
            <a:ext cx="326451" cy="260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5231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DDBE02-8175-42CE-843A-BDF3DBE55B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3555" y="4378158"/>
            <a:ext cx="384081" cy="274344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E537D53D-939D-465C-81B8-F858188DEFDE}"/>
              </a:ext>
            </a:extLst>
          </p:cNvPr>
          <p:cNvSpPr txBox="1"/>
          <p:nvPr/>
        </p:nvSpPr>
        <p:spPr>
          <a:xfrm>
            <a:off x="2744951" y="4453784"/>
            <a:ext cx="3657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</a:t>
            </a: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85960C49-5685-4B38-AF94-CE35014291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3934" y="3808701"/>
            <a:ext cx="384081" cy="274344"/>
          </a:xfrm>
          <a:prstGeom prst="rect">
            <a:avLst/>
          </a:prstGeom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CDE9F3E9-D459-40CB-9575-08EB513FF5E3}"/>
              </a:ext>
            </a:extLst>
          </p:cNvPr>
          <p:cNvSpPr txBox="1"/>
          <p:nvPr/>
        </p:nvSpPr>
        <p:spPr>
          <a:xfrm>
            <a:off x="2754515" y="3755621"/>
            <a:ext cx="384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EQR 5379 5231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8D1199D2-9995-4A82-99D3-085752EC1AA4}"/>
              </a:ext>
            </a:extLst>
          </p:cNvPr>
          <p:cNvSpPr/>
          <p:nvPr/>
        </p:nvSpPr>
        <p:spPr>
          <a:xfrm>
            <a:off x="4014414" y="3807050"/>
            <a:ext cx="326451" cy="260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5183</a:t>
            </a:r>
          </a:p>
        </p:txBody>
      </p:sp>
      <p:sp>
        <p:nvSpPr>
          <p:cNvPr id="102" name="5-Point Star 120">
            <a:extLst>
              <a:ext uri="{FF2B5EF4-FFF2-40B4-BE49-F238E27FC236}">
                <a16:creationId xmlns:a16="http://schemas.microsoft.com/office/drawing/2014/main" id="{C0F8C004-D2D9-4563-B138-49C167CA2E7D}"/>
              </a:ext>
            </a:extLst>
          </p:cNvPr>
          <p:cNvSpPr/>
          <p:nvPr/>
        </p:nvSpPr>
        <p:spPr>
          <a:xfrm>
            <a:off x="3437335" y="3833305"/>
            <a:ext cx="260660" cy="215373"/>
          </a:xfrm>
          <a:prstGeom prst="star5">
            <a:avLst>
              <a:gd name="adj" fmla="val 22359"/>
              <a:gd name="hf" fmla="val 105146"/>
              <a:gd name="vf" fmla="val 11055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4796C3BC-FEC1-4675-8A53-87325B7009B4}"/>
              </a:ext>
            </a:extLst>
          </p:cNvPr>
          <p:cNvSpPr txBox="1"/>
          <p:nvPr/>
        </p:nvSpPr>
        <p:spPr>
          <a:xfrm>
            <a:off x="3630300" y="3836261"/>
            <a:ext cx="366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5183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BD3A1F-67B5-4545-8B11-B2EBD1F26F86}"/>
              </a:ext>
            </a:extLst>
          </p:cNvPr>
          <p:cNvSpPr txBox="1"/>
          <p:nvPr/>
        </p:nvSpPr>
        <p:spPr>
          <a:xfrm>
            <a:off x="8255450" y="2477417"/>
            <a:ext cx="865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Subject to no delays/impact from CSSC implementation 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83DD520-88A7-4C36-AA46-71A1293EA34D}"/>
              </a:ext>
            </a:extLst>
          </p:cNvPr>
          <p:cNvSpPr txBox="1"/>
          <p:nvPr/>
        </p:nvSpPr>
        <p:spPr>
          <a:xfrm>
            <a:off x="4484856" y="2697053"/>
            <a:ext cx="3186691" cy="19992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* Feb 23 &amp; June 23 Release development and scoping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6C152D7-1189-4D28-8C57-D56C9AB8ED81}"/>
              </a:ext>
            </a:extLst>
          </p:cNvPr>
          <p:cNvSpPr txBox="1"/>
          <p:nvPr/>
        </p:nvSpPr>
        <p:spPr>
          <a:xfrm>
            <a:off x="1895629" y="3257303"/>
            <a:ext cx="2699450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EXTERNAL(MT/UEPT/E2E/Defect </a:t>
            </a:r>
            <a:r>
              <a:rPr kumimoji="0" lang="en-GB" sz="699" b="0" i="0" u="none" strike="noStrike" kern="1200" cap="none" spc="0" normalizeH="0" baseline="0" noProof="0" dirty="0" err="1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Mgmt</a:t>
            </a: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)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9BA3EAB-DC97-4562-BEF6-4CD45408FF56}"/>
              </a:ext>
            </a:extLst>
          </p:cNvPr>
          <p:cNvSpPr txBox="1"/>
          <p:nvPr/>
        </p:nvSpPr>
        <p:spPr>
          <a:xfrm>
            <a:off x="4641521" y="3254654"/>
            <a:ext cx="635205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 Planning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BCFEDCB-B95D-4BA6-8AD9-149965871E15}"/>
              </a:ext>
            </a:extLst>
          </p:cNvPr>
          <p:cNvSpPr txBox="1"/>
          <p:nvPr/>
        </p:nvSpPr>
        <p:spPr>
          <a:xfrm>
            <a:off x="5275322" y="3254654"/>
            <a:ext cx="1001517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Transition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D100A6D-EADF-461F-A1E6-D775591D80A9}"/>
              </a:ext>
            </a:extLst>
          </p:cNvPr>
          <p:cNvSpPr txBox="1"/>
          <p:nvPr/>
        </p:nvSpPr>
        <p:spPr>
          <a:xfrm>
            <a:off x="6199895" y="3254654"/>
            <a:ext cx="913755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99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Go Live Range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1B8D2B11-A45E-497F-9410-86CD2DC25C95}"/>
              </a:ext>
            </a:extLst>
          </p:cNvPr>
          <p:cNvSpPr/>
          <p:nvPr/>
        </p:nvSpPr>
        <p:spPr>
          <a:xfrm>
            <a:off x="4021648" y="3288474"/>
            <a:ext cx="375172" cy="167892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4780C</a:t>
            </a:r>
          </a:p>
        </p:txBody>
      </p:sp>
    </p:spTree>
    <p:extLst>
      <p:ext uri="{BB962C8B-B14F-4D97-AF65-F5344CB8AC3E}">
        <p14:creationId xmlns:p14="http://schemas.microsoft.com/office/powerpoint/2010/main" val="2574320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Tony Klein</DisplayName>
        <AccountId>189</AccountId>
        <AccountType/>
      </UserInfo>
      <UserInfo>
        <DisplayName>Charan Singh</DisplayName>
        <AccountId>59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schemas.microsoft.com/office/2006/documentManagement/types"/>
    <ds:schemaRef ds:uri="http://schemas.microsoft.com/office/2006/metadata/properties"/>
    <ds:schemaRef ds:uri="11f1cc19-a6a2-4477-822b-8358f9edc374"/>
    <ds:schemaRef ds:uri="http://purl.org/dc/elements/1.1/"/>
    <ds:schemaRef ds:uri="http://schemas.microsoft.com/office/infopath/2007/PartnerControls"/>
    <ds:schemaRef ds:uri="http://purl.org/dc/terms/"/>
    <ds:schemaRef ds:uri="http://www.w3.org/XML/1998/namespace"/>
    <ds:schemaRef ds:uri="103fba77-31dd-4780-83f9-c54f26c3a260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6D0305-3A35-4977-A9FC-EAFCA351D352}"/>
</file>

<file path=docProps/app.xml><?xml version="1.0" encoding="utf-8"?>
<Properties xmlns="http://schemas.openxmlformats.org/officeDocument/2006/extended-properties" xmlns:vt="http://schemas.openxmlformats.org/officeDocument/2006/docPropsVTypes">
  <TotalTime>11703</TotalTime>
  <Words>217</Words>
  <Application>Microsoft Office PowerPoint</Application>
  <PresentationFormat>On-screen Show (16:9)</PresentationFormat>
  <Paragraphs>96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Poppins Medium</vt:lpstr>
      <vt:lpstr>Poppins-Light</vt:lpstr>
      <vt:lpstr>Office Theme</vt:lpstr>
      <vt:lpstr>Microsoft Excel Worksheet</vt:lpstr>
      <vt:lpstr>Change Pipeline</vt:lpstr>
      <vt:lpstr>Change Development &amp; Delivery Pipeline (DSC Change / Minor Release Budget) 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24</cp:revision>
  <dcterms:created xsi:type="dcterms:W3CDTF">2018-09-02T17:12:15Z</dcterms:created>
  <dcterms:modified xsi:type="dcterms:W3CDTF">2021-10-01T12:50:09Z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</Properties>
</file>