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3630" r:id="rId5"/>
    <p:sldId id="3631" r:id="rId6"/>
    <p:sldId id="3640" r:id="rId7"/>
    <p:sldId id="3641" r:id="rId8"/>
    <p:sldId id="3642"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4165B7-794A-473F-829F-8F13FEC274D1}" v="4" dt="2021-10-04T14:36:41.3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498" y="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ina Francis" userId="73444ad4-33fe-482a-8a83-2276388c197e" providerId="ADAL" clId="{ADF9BB5A-5799-49E7-B3F2-6CF1CDF3B0A1}"/>
    <pc:docChg chg="custSel modSld">
      <pc:chgData name="Christina Francis" userId="73444ad4-33fe-482a-8a83-2276388c197e" providerId="ADAL" clId="{ADF9BB5A-5799-49E7-B3F2-6CF1CDF3B0A1}" dt="2021-10-01T10:24:46.935" v="14" actId="207"/>
      <pc:docMkLst>
        <pc:docMk/>
      </pc:docMkLst>
      <pc:sldChg chg="modSp">
        <pc:chgData name="Christina Francis" userId="73444ad4-33fe-482a-8a83-2276388c197e" providerId="ADAL" clId="{ADF9BB5A-5799-49E7-B3F2-6CF1CDF3B0A1}" dt="2021-10-01T10:24:46.935" v="14" actId="207"/>
        <pc:sldMkLst>
          <pc:docMk/>
          <pc:sldMk cId="601906754" sldId="290"/>
        </pc:sldMkLst>
        <pc:graphicFrameChg chg="modGraphic">
          <ac:chgData name="Christina Francis" userId="73444ad4-33fe-482a-8a83-2276388c197e" providerId="ADAL" clId="{ADF9BB5A-5799-49E7-B3F2-6CF1CDF3B0A1}" dt="2021-10-01T10:24:09.542" v="13" actId="20577"/>
          <ac:graphicFrameMkLst>
            <pc:docMk/>
            <pc:sldMk cId="601906754" sldId="290"/>
            <ac:graphicFrameMk id="8" creationId="{63B24367-EA3E-4110-993B-759901474B60}"/>
          </ac:graphicFrameMkLst>
        </pc:graphicFrameChg>
        <pc:graphicFrameChg chg="modGraphic">
          <ac:chgData name="Christina Francis" userId="73444ad4-33fe-482a-8a83-2276388c197e" providerId="ADAL" clId="{ADF9BB5A-5799-49E7-B3F2-6CF1CDF3B0A1}" dt="2021-10-01T10:24:46.935" v="14" actId="207"/>
          <ac:graphicFrameMkLst>
            <pc:docMk/>
            <pc:sldMk cId="601906754" sldId="290"/>
            <ac:graphicFrameMk id="9" creationId="{F1469704-8B00-4E1D-A7B0-EBEFB2E580C8}"/>
          </ac:graphicFrameMkLst>
        </pc:graphicFrameChg>
      </pc:sldChg>
    </pc:docChg>
  </pc:docChgLst>
  <pc:docChgLst>
    <pc:chgData name="Rachel Taggart" userId="4f8aad94-55b7-4ba6-8498-7cad127c11eb" providerId="ADAL" clId="{284165B7-794A-473F-829F-8F13FEC274D1}"/>
    <pc:docChg chg="addSld delSld modSld">
      <pc:chgData name="Rachel Taggart" userId="4f8aad94-55b7-4ba6-8498-7cad127c11eb" providerId="ADAL" clId="{284165B7-794A-473F-829F-8F13FEC274D1}" dt="2021-10-04T14:36:41.395" v="3" actId="2696"/>
      <pc:docMkLst>
        <pc:docMk/>
      </pc:docMkLst>
      <pc:sldChg chg="del">
        <pc:chgData name="Rachel Taggart" userId="4f8aad94-55b7-4ba6-8498-7cad127c11eb" providerId="ADAL" clId="{284165B7-794A-473F-829F-8F13FEC274D1}" dt="2021-10-04T14:36:16.235" v="1" actId="2696"/>
        <pc:sldMkLst>
          <pc:docMk/>
          <pc:sldMk cId="3653749228" sldId="288"/>
        </pc:sldMkLst>
      </pc:sldChg>
      <pc:sldChg chg="del">
        <pc:chgData name="Rachel Taggart" userId="4f8aad94-55b7-4ba6-8498-7cad127c11eb" providerId="ADAL" clId="{284165B7-794A-473F-829F-8F13FEC274D1}" dt="2021-10-04T14:36:41.395" v="3" actId="2696"/>
        <pc:sldMkLst>
          <pc:docMk/>
          <pc:sldMk cId="3480162027" sldId="289"/>
        </pc:sldMkLst>
      </pc:sldChg>
      <pc:sldChg chg="del">
        <pc:chgData name="Rachel Taggart" userId="4f8aad94-55b7-4ba6-8498-7cad127c11eb" providerId="ADAL" clId="{284165B7-794A-473F-829F-8F13FEC274D1}" dt="2021-10-04T14:36:39.080" v="2" actId="2696"/>
        <pc:sldMkLst>
          <pc:docMk/>
          <pc:sldMk cId="601906754" sldId="290"/>
        </pc:sldMkLst>
      </pc:sldChg>
      <pc:sldChg chg="add">
        <pc:chgData name="Rachel Taggart" userId="4f8aad94-55b7-4ba6-8498-7cad127c11eb" providerId="ADAL" clId="{284165B7-794A-473F-829F-8F13FEC274D1}" dt="2021-10-04T14:36:09.795" v="0"/>
        <pc:sldMkLst>
          <pc:docMk/>
          <pc:sldMk cId="934545866" sldId="3630"/>
        </pc:sldMkLst>
      </pc:sldChg>
      <pc:sldChg chg="add">
        <pc:chgData name="Rachel Taggart" userId="4f8aad94-55b7-4ba6-8498-7cad127c11eb" providerId="ADAL" clId="{284165B7-794A-473F-829F-8F13FEC274D1}" dt="2021-10-04T14:36:09.795" v="0"/>
        <pc:sldMkLst>
          <pc:docMk/>
          <pc:sldMk cId="623770399" sldId="3631"/>
        </pc:sldMkLst>
      </pc:sldChg>
      <pc:sldChg chg="add">
        <pc:chgData name="Rachel Taggart" userId="4f8aad94-55b7-4ba6-8498-7cad127c11eb" providerId="ADAL" clId="{284165B7-794A-473F-829F-8F13FEC274D1}" dt="2021-10-04T14:36:09.795" v="0"/>
        <pc:sldMkLst>
          <pc:docMk/>
          <pc:sldMk cId="1394873040" sldId="3640"/>
        </pc:sldMkLst>
      </pc:sldChg>
      <pc:sldChg chg="add">
        <pc:chgData name="Rachel Taggart" userId="4f8aad94-55b7-4ba6-8498-7cad127c11eb" providerId="ADAL" clId="{284165B7-794A-473F-829F-8F13FEC274D1}" dt="2021-10-04T14:36:09.795" v="0"/>
        <pc:sldMkLst>
          <pc:docMk/>
          <pc:sldMk cId="3755963680" sldId="3641"/>
        </pc:sldMkLst>
      </pc:sldChg>
      <pc:sldChg chg="add">
        <pc:chgData name="Rachel Taggart" userId="4f8aad94-55b7-4ba6-8498-7cad127c11eb" providerId="ADAL" clId="{284165B7-794A-473F-829F-8F13FEC274D1}" dt="2021-10-04T14:36:09.795" v="0"/>
        <pc:sldMkLst>
          <pc:docMk/>
          <pc:sldMk cId="899046683" sldId="3642"/>
        </pc:sldMkLst>
      </pc:sldChg>
    </pc:docChg>
  </pc:docChgLst>
  <pc:docChgLst>
    <pc:chgData name="Christina Francis" userId="73444ad4-33fe-482a-8a83-2276388c197e" providerId="ADAL" clId="{0DDE1D8A-4B92-47CD-B6E8-992C9A7DDFB4}"/>
    <pc:docChg chg="custSel modSld">
      <pc:chgData name="Christina Francis" userId="73444ad4-33fe-482a-8a83-2276388c197e" providerId="ADAL" clId="{0DDE1D8A-4B92-47CD-B6E8-992C9A7DDFB4}" dt="2021-09-29T09:16:27.843" v="74" actId="14734"/>
      <pc:docMkLst>
        <pc:docMk/>
      </pc:docMkLst>
      <pc:sldChg chg="addSp delSp modSp">
        <pc:chgData name="Christina Francis" userId="73444ad4-33fe-482a-8a83-2276388c197e" providerId="ADAL" clId="{0DDE1D8A-4B92-47CD-B6E8-992C9A7DDFB4}" dt="2021-09-29T09:16:27.843" v="74" actId="14734"/>
        <pc:sldMkLst>
          <pc:docMk/>
          <pc:sldMk cId="601906754" sldId="290"/>
        </pc:sldMkLst>
        <pc:graphicFrameChg chg="del modGraphic">
          <ac:chgData name="Christina Francis" userId="73444ad4-33fe-482a-8a83-2276388c197e" providerId="ADAL" clId="{0DDE1D8A-4B92-47CD-B6E8-992C9A7DDFB4}" dt="2021-09-29T09:12:12.762" v="1" actId="478"/>
          <ac:graphicFrameMkLst>
            <pc:docMk/>
            <pc:sldMk cId="601906754" sldId="290"/>
            <ac:graphicFrameMk id="4" creationId="{B9FF8A15-9C6A-40D7-853B-F5915ED16ED0}"/>
          </ac:graphicFrameMkLst>
        </pc:graphicFrameChg>
        <pc:graphicFrameChg chg="del">
          <ac:chgData name="Christina Francis" userId="73444ad4-33fe-482a-8a83-2276388c197e" providerId="ADAL" clId="{0DDE1D8A-4B92-47CD-B6E8-992C9A7DDFB4}" dt="2021-09-29T09:12:17.865" v="5" actId="478"/>
          <ac:graphicFrameMkLst>
            <pc:docMk/>
            <pc:sldMk cId="601906754" sldId="290"/>
            <ac:graphicFrameMk id="5" creationId="{5592E9B4-0349-4FC6-80E9-615B739BF2D3}"/>
          </ac:graphicFrameMkLst>
        </pc:graphicFrameChg>
        <pc:graphicFrameChg chg="del modGraphic">
          <ac:chgData name="Christina Francis" userId="73444ad4-33fe-482a-8a83-2276388c197e" providerId="ADAL" clId="{0DDE1D8A-4B92-47CD-B6E8-992C9A7DDFB4}" dt="2021-09-29T09:12:16.723" v="4" actId="478"/>
          <ac:graphicFrameMkLst>
            <pc:docMk/>
            <pc:sldMk cId="601906754" sldId="290"/>
            <ac:graphicFrameMk id="6" creationId="{81477AA1-B318-4AFA-BEDA-5C2262808FA5}"/>
          </ac:graphicFrameMkLst>
        </pc:graphicFrameChg>
        <pc:graphicFrameChg chg="add mod modGraphic">
          <ac:chgData name="Christina Francis" userId="73444ad4-33fe-482a-8a83-2276388c197e" providerId="ADAL" clId="{0DDE1D8A-4B92-47CD-B6E8-992C9A7DDFB4}" dt="2021-09-29T09:12:44.030" v="8" actId="207"/>
          <ac:graphicFrameMkLst>
            <pc:docMk/>
            <pc:sldMk cId="601906754" sldId="290"/>
            <ac:graphicFrameMk id="7" creationId="{E80FBA2C-7876-40DB-A501-39C47816D94B}"/>
          </ac:graphicFrameMkLst>
        </pc:graphicFrameChg>
        <pc:graphicFrameChg chg="add mod">
          <ac:chgData name="Christina Francis" userId="73444ad4-33fe-482a-8a83-2276388c197e" providerId="ADAL" clId="{0DDE1D8A-4B92-47CD-B6E8-992C9A7DDFB4}" dt="2021-09-29T09:13:02.583" v="10" actId="1076"/>
          <ac:graphicFrameMkLst>
            <pc:docMk/>
            <pc:sldMk cId="601906754" sldId="290"/>
            <ac:graphicFrameMk id="8" creationId="{63B24367-EA3E-4110-993B-759901474B60}"/>
          </ac:graphicFrameMkLst>
        </pc:graphicFrameChg>
        <pc:graphicFrameChg chg="add mod modGraphic">
          <ac:chgData name="Christina Francis" userId="73444ad4-33fe-482a-8a83-2276388c197e" providerId="ADAL" clId="{0DDE1D8A-4B92-47CD-B6E8-992C9A7DDFB4}" dt="2021-09-29T09:16:27.843" v="74" actId="14734"/>
          <ac:graphicFrameMkLst>
            <pc:docMk/>
            <pc:sldMk cId="601906754" sldId="290"/>
            <ac:graphicFrameMk id="9" creationId="{F1469704-8B00-4E1D-A7B0-EBEFB2E580C8}"/>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04/10/2021</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2</a:t>
            </a:fld>
            <a:endParaRPr lang="en-GB"/>
          </a:p>
        </p:txBody>
      </p:sp>
    </p:spTree>
    <p:extLst>
      <p:ext uri="{BB962C8B-B14F-4D97-AF65-F5344CB8AC3E}">
        <p14:creationId xmlns:p14="http://schemas.microsoft.com/office/powerpoint/2010/main" val="1399586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3</a:t>
            </a:fld>
            <a:endParaRPr lang="en-GB"/>
          </a:p>
        </p:txBody>
      </p:sp>
    </p:spTree>
    <p:extLst>
      <p:ext uri="{BB962C8B-B14F-4D97-AF65-F5344CB8AC3E}">
        <p14:creationId xmlns:p14="http://schemas.microsoft.com/office/powerpoint/2010/main" val="3046819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4</a:t>
            </a:fld>
            <a:endParaRPr lang="en-GB"/>
          </a:p>
        </p:txBody>
      </p:sp>
    </p:spTree>
    <p:extLst>
      <p:ext uri="{BB962C8B-B14F-4D97-AF65-F5344CB8AC3E}">
        <p14:creationId xmlns:p14="http://schemas.microsoft.com/office/powerpoint/2010/main" val="41324352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GB" b="0" dirty="0"/>
            </a:br>
            <a:r>
              <a:rPr lang="en-GB" b="0" dirty="0"/>
              <a:t> UK Link November 21 – Deep Dive on 4780C</a:t>
            </a:r>
            <a:br>
              <a:rPr lang="en-GB" b="0" dirty="0"/>
            </a:br>
            <a:r>
              <a:rPr lang="en-GB" b="0" dirty="0"/>
              <a:t>Change Assurance Report &amp; Return to Green Plan</a:t>
            </a:r>
            <a:endParaRPr lang="en-GB" dirty="0"/>
          </a:p>
        </p:txBody>
      </p:sp>
      <p:sp>
        <p:nvSpPr>
          <p:cNvPr id="3" name="Subtitle 2"/>
          <p:cNvSpPr>
            <a:spLocks noGrp="1"/>
          </p:cNvSpPr>
          <p:nvPr>
            <p:ph type="subTitle" idx="1"/>
          </p:nvPr>
        </p:nvSpPr>
        <p:spPr>
          <a:xfrm>
            <a:off x="1371600" y="2914650"/>
            <a:ext cx="6400800" cy="593204"/>
          </a:xfrm>
        </p:spPr>
        <p:txBody>
          <a:bodyPr/>
          <a:lstStyle/>
          <a:p>
            <a:r>
              <a:rPr lang="en-GB" dirty="0"/>
              <a:t>September 2021</a:t>
            </a:r>
          </a:p>
        </p:txBody>
      </p:sp>
    </p:spTree>
    <p:extLst>
      <p:ext uri="{BB962C8B-B14F-4D97-AF65-F5344CB8AC3E}">
        <p14:creationId xmlns:p14="http://schemas.microsoft.com/office/powerpoint/2010/main" val="934545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E80FBA2C-7876-40DB-A501-39C47816D94B}"/>
              </a:ext>
            </a:extLst>
          </p:cNvPr>
          <p:cNvGraphicFramePr>
            <a:graphicFrameLocks noGrp="1"/>
          </p:cNvGraphicFramePr>
          <p:nvPr>
            <p:extLst/>
          </p:nvPr>
        </p:nvGraphicFramePr>
        <p:xfrm>
          <a:off x="-1" y="123478"/>
          <a:ext cx="9144001" cy="606061"/>
        </p:xfrm>
        <a:graphic>
          <a:graphicData uri="http://schemas.openxmlformats.org/drawingml/2006/table">
            <a:tbl>
              <a:tblPr firstRow="1" bandRow="1">
                <a:tableStyleId>{5C22544A-7EE6-4342-B048-85BDC9FD1C3A}</a:tableStyleId>
              </a:tblPr>
              <a:tblGrid>
                <a:gridCol w="2098595">
                  <a:extLst>
                    <a:ext uri="{9D8B030D-6E8A-4147-A177-3AD203B41FA5}">
                      <a16:colId xmlns:a16="http://schemas.microsoft.com/office/drawing/2014/main" val="267671624"/>
                    </a:ext>
                  </a:extLst>
                </a:gridCol>
                <a:gridCol w="1240224">
                  <a:extLst>
                    <a:ext uri="{9D8B030D-6E8A-4147-A177-3AD203B41FA5}">
                      <a16:colId xmlns:a16="http://schemas.microsoft.com/office/drawing/2014/main" val="4253812051"/>
                    </a:ext>
                  </a:extLst>
                </a:gridCol>
                <a:gridCol w="4456208">
                  <a:extLst>
                    <a:ext uri="{9D8B030D-6E8A-4147-A177-3AD203B41FA5}">
                      <a16:colId xmlns:a16="http://schemas.microsoft.com/office/drawing/2014/main" val="1306843610"/>
                    </a:ext>
                  </a:extLst>
                </a:gridCol>
                <a:gridCol w="1348974">
                  <a:extLst>
                    <a:ext uri="{9D8B030D-6E8A-4147-A177-3AD203B41FA5}">
                      <a16:colId xmlns:a16="http://schemas.microsoft.com/office/drawing/2014/main" val="354488356"/>
                    </a:ext>
                  </a:extLst>
                </a:gridCol>
              </a:tblGrid>
              <a:tr h="377461">
                <a:tc>
                  <a:txBody>
                    <a:bodyPr/>
                    <a:lstStyle/>
                    <a:p>
                      <a:pPr algn="ctr"/>
                      <a:r>
                        <a:rPr lang="en-GB" sz="1000" dirty="0">
                          <a:solidFill>
                            <a:schemeClr val="tx1"/>
                          </a:solidFill>
                        </a:rPr>
                        <a:t>Project</a:t>
                      </a:r>
                    </a:p>
                  </a:txBody>
                  <a:tcPr/>
                </a:tc>
                <a:tc>
                  <a:txBody>
                    <a:bodyPr/>
                    <a:lstStyle/>
                    <a:p>
                      <a:pPr algn="ctr"/>
                      <a:r>
                        <a:rPr lang="en-GB" sz="1000" dirty="0">
                          <a:solidFill>
                            <a:schemeClr val="tx1"/>
                          </a:solidFill>
                        </a:rPr>
                        <a:t>Date</a:t>
                      </a:r>
                    </a:p>
                  </a:txBody>
                  <a:tcPr/>
                </a:tc>
                <a:tc>
                  <a:txBody>
                    <a:bodyPr/>
                    <a:lstStyle/>
                    <a:p>
                      <a:pPr algn="ctr"/>
                      <a:r>
                        <a:rPr lang="en-GB" sz="1000" dirty="0">
                          <a:solidFill>
                            <a:schemeClr val="tx1"/>
                          </a:solidFill>
                        </a:rPr>
                        <a:t>Change Assurance Type</a:t>
                      </a:r>
                    </a:p>
                  </a:txBody>
                  <a:tcPr/>
                </a:tc>
                <a:tc>
                  <a:txBody>
                    <a:bodyPr/>
                    <a:lstStyle/>
                    <a:p>
                      <a:pPr algn="ctr"/>
                      <a:r>
                        <a:rPr lang="en-GB" sz="1000" dirty="0">
                          <a:solidFill>
                            <a:schemeClr val="tx1"/>
                          </a:solidFill>
                        </a:rPr>
                        <a:t>Overall RAYG</a:t>
                      </a:r>
                    </a:p>
                  </a:txBody>
                  <a:tcPr/>
                </a:tc>
                <a:extLst>
                  <a:ext uri="{0D108BD9-81ED-4DB2-BD59-A6C34878D82A}">
                    <a16:rowId xmlns:a16="http://schemas.microsoft.com/office/drawing/2014/main" val="817326381"/>
                  </a:ext>
                </a:extLst>
              </a:tr>
              <a:tr h="191729">
                <a:tc>
                  <a:txBody>
                    <a:bodyPr/>
                    <a:lstStyle/>
                    <a:p>
                      <a:pPr algn="ctr"/>
                      <a:r>
                        <a:rPr lang="en-GB" sz="900" dirty="0">
                          <a:solidFill>
                            <a:schemeClr val="tx1"/>
                          </a:solidFill>
                        </a:rPr>
                        <a:t>N21</a:t>
                      </a:r>
                    </a:p>
                  </a:txBody>
                  <a:tcPr/>
                </a:tc>
                <a:tc>
                  <a:txBody>
                    <a:bodyPr/>
                    <a:lstStyle/>
                    <a:p>
                      <a:pPr algn="ctr"/>
                      <a:r>
                        <a:rPr lang="en-GB" sz="900" dirty="0">
                          <a:solidFill>
                            <a:schemeClr val="tx1"/>
                          </a:solidFill>
                        </a:rPr>
                        <a:t>10/09/2021</a:t>
                      </a:r>
                    </a:p>
                  </a:txBody>
                  <a:tcPr/>
                </a:tc>
                <a:tc>
                  <a:txBody>
                    <a:bodyPr/>
                    <a:lstStyle/>
                    <a:p>
                      <a:pPr algn="ctr"/>
                      <a:r>
                        <a:rPr lang="en-GB" sz="900" dirty="0">
                          <a:solidFill>
                            <a:schemeClr val="tx1"/>
                          </a:solidFill>
                        </a:rPr>
                        <a:t>Deep Dive – 4780C</a:t>
                      </a:r>
                    </a:p>
                  </a:txBody>
                  <a:tcPr/>
                </a:tc>
                <a:tc>
                  <a:txBody>
                    <a:bodyPr/>
                    <a:lstStyle/>
                    <a:p>
                      <a:pPr algn="ctr"/>
                      <a:endParaRPr lang="en-GB" sz="900" dirty="0">
                        <a:solidFill>
                          <a:schemeClr val="tx1"/>
                        </a:solidFill>
                      </a:endParaRPr>
                    </a:p>
                  </a:txBody>
                  <a:tcPr>
                    <a:solidFill>
                      <a:srgbClr val="FFC000"/>
                    </a:solidFill>
                  </a:tcPr>
                </a:tc>
                <a:extLst>
                  <a:ext uri="{0D108BD9-81ED-4DB2-BD59-A6C34878D82A}">
                    <a16:rowId xmlns:a16="http://schemas.microsoft.com/office/drawing/2014/main" val="4206255925"/>
                  </a:ext>
                </a:extLst>
              </a:tr>
            </a:tbl>
          </a:graphicData>
        </a:graphic>
      </p:graphicFrame>
      <p:graphicFrame>
        <p:nvGraphicFramePr>
          <p:cNvPr id="8" name="Table 7">
            <a:extLst>
              <a:ext uri="{FF2B5EF4-FFF2-40B4-BE49-F238E27FC236}">
                <a16:creationId xmlns:a16="http://schemas.microsoft.com/office/drawing/2014/main" id="{63B24367-EA3E-4110-993B-759901474B60}"/>
              </a:ext>
            </a:extLst>
          </p:cNvPr>
          <p:cNvGraphicFramePr>
            <a:graphicFrameLocks noGrp="1"/>
          </p:cNvGraphicFramePr>
          <p:nvPr>
            <p:extLst/>
          </p:nvPr>
        </p:nvGraphicFramePr>
        <p:xfrm>
          <a:off x="0" y="747473"/>
          <a:ext cx="9144002" cy="548640"/>
        </p:xfrm>
        <a:graphic>
          <a:graphicData uri="http://schemas.openxmlformats.org/drawingml/2006/table">
            <a:tbl>
              <a:tblPr firstRow="1" bandRow="1">
                <a:tableStyleId>{5C22544A-7EE6-4342-B048-85BDC9FD1C3A}</a:tableStyleId>
              </a:tblPr>
              <a:tblGrid>
                <a:gridCol w="657447">
                  <a:extLst>
                    <a:ext uri="{9D8B030D-6E8A-4147-A177-3AD203B41FA5}">
                      <a16:colId xmlns:a16="http://schemas.microsoft.com/office/drawing/2014/main" val="2570646546"/>
                    </a:ext>
                  </a:extLst>
                </a:gridCol>
                <a:gridCol w="657447">
                  <a:extLst>
                    <a:ext uri="{9D8B030D-6E8A-4147-A177-3AD203B41FA5}">
                      <a16:colId xmlns:a16="http://schemas.microsoft.com/office/drawing/2014/main" val="2331105504"/>
                    </a:ext>
                  </a:extLst>
                </a:gridCol>
                <a:gridCol w="821810">
                  <a:extLst>
                    <a:ext uri="{9D8B030D-6E8A-4147-A177-3AD203B41FA5}">
                      <a16:colId xmlns:a16="http://schemas.microsoft.com/office/drawing/2014/main" val="27629300"/>
                    </a:ext>
                  </a:extLst>
                </a:gridCol>
                <a:gridCol w="773287">
                  <a:extLst>
                    <a:ext uri="{9D8B030D-6E8A-4147-A177-3AD203B41FA5}">
                      <a16:colId xmlns:a16="http://schemas.microsoft.com/office/drawing/2014/main" val="3927413403"/>
                    </a:ext>
                  </a:extLst>
                </a:gridCol>
                <a:gridCol w="991948">
                  <a:extLst>
                    <a:ext uri="{9D8B030D-6E8A-4147-A177-3AD203B41FA5}">
                      <a16:colId xmlns:a16="http://schemas.microsoft.com/office/drawing/2014/main" val="4064574594"/>
                    </a:ext>
                  </a:extLst>
                </a:gridCol>
                <a:gridCol w="839340">
                  <a:extLst>
                    <a:ext uri="{9D8B030D-6E8A-4147-A177-3AD203B41FA5}">
                      <a16:colId xmlns:a16="http://schemas.microsoft.com/office/drawing/2014/main" val="897607235"/>
                    </a:ext>
                  </a:extLst>
                </a:gridCol>
                <a:gridCol w="839340">
                  <a:extLst>
                    <a:ext uri="{9D8B030D-6E8A-4147-A177-3AD203B41FA5}">
                      <a16:colId xmlns:a16="http://schemas.microsoft.com/office/drawing/2014/main" val="4105639339"/>
                    </a:ext>
                  </a:extLst>
                </a:gridCol>
                <a:gridCol w="763037">
                  <a:extLst>
                    <a:ext uri="{9D8B030D-6E8A-4147-A177-3AD203B41FA5}">
                      <a16:colId xmlns:a16="http://schemas.microsoft.com/office/drawing/2014/main" val="3174191664"/>
                    </a:ext>
                  </a:extLst>
                </a:gridCol>
                <a:gridCol w="686733">
                  <a:extLst>
                    <a:ext uri="{9D8B030D-6E8A-4147-A177-3AD203B41FA5}">
                      <a16:colId xmlns:a16="http://schemas.microsoft.com/office/drawing/2014/main" val="525257989"/>
                    </a:ext>
                  </a:extLst>
                </a:gridCol>
                <a:gridCol w="818813">
                  <a:extLst>
                    <a:ext uri="{9D8B030D-6E8A-4147-A177-3AD203B41FA5}">
                      <a16:colId xmlns:a16="http://schemas.microsoft.com/office/drawing/2014/main" val="3068567794"/>
                    </a:ext>
                  </a:extLst>
                </a:gridCol>
                <a:gridCol w="647400">
                  <a:extLst>
                    <a:ext uri="{9D8B030D-6E8A-4147-A177-3AD203B41FA5}">
                      <a16:colId xmlns:a16="http://schemas.microsoft.com/office/drawing/2014/main" val="1984052903"/>
                    </a:ext>
                  </a:extLst>
                </a:gridCol>
                <a:gridCol w="647400">
                  <a:extLst>
                    <a:ext uri="{9D8B030D-6E8A-4147-A177-3AD203B41FA5}">
                      <a16:colId xmlns:a16="http://schemas.microsoft.com/office/drawing/2014/main" val="3083267454"/>
                    </a:ext>
                  </a:extLst>
                </a:gridCol>
              </a:tblGrid>
              <a:tr h="0">
                <a:tc gridSpan="3">
                  <a:txBody>
                    <a:bodyPr/>
                    <a:lstStyle/>
                    <a:p>
                      <a:pPr algn="ctr"/>
                      <a:r>
                        <a:rPr lang="en-GB" sz="800" dirty="0">
                          <a:solidFill>
                            <a:schemeClr val="bg1"/>
                          </a:solidFill>
                        </a:rPr>
                        <a:t>CA1</a:t>
                      </a:r>
                    </a:p>
                  </a:txBody>
                  <a:tcPr anchor="ctr">
                    <a:solidFill>
                      <a:schemeClr val="tx2">
                        <a:lumMod val="95000"/>
                      </a:schemeClr>
                    </a:solidFill>
                  </a:tcPr>
                </a:tc>
                <a:tc hMerge="1">
                  <a:txBody>
                    <a:bodyPr/>
                    <a:lstStyle/>
                    <a:p>
                      <a:pPr algn="ctr"/>
                      <a:endParaRPr lang="en-GB" sz="1000" dirty="0">
                        <a:solidFill>
                          <a:schemeClr val="tx1"/>
                        </a:solidFill>
                      </a:endParaRPr>
                    </a:p>
                  </a:txBody>
                  <a:tcPr anchor="ctr"/>
                </a:tc>
                <a:tc hMerge="1">
                  <a:txBody>
                    <a:bodyPr/>
                    <a:lstStyle/>
                    <a:p>
                      <a:pPr algn="ctr"/>
                      <a:endParaRPr lang="en-GB" sz="1000" dirty="0">
                        <a:solidFill>
                          <a:schemeClr val="tx1"/>
                        </a:solidFill>
                      </a:endParaRPr>
                    </a:p>
                  </a:txBody>
                  <a:tcPr anchor="ctr"/>
                </a:tc>
                <a:tc gridSpan="3">
                  <a:txBody>
                    <a:bodyPr/>
                    <a:lstStyle/>
                    <a:p>
                      <a:pPr algn="ctr"/>
                      <a:r>
                        <a:rPr lang="en-GB" sz="800" dirty="0">
                          <a:solidFill>
                            <a:schemeClr val="bg1"/>
                          </a:solidFill>
                        </a:rPr>
                        <a:t>CA2</a:t>
                      </a:r>
                    </a:p>
                  </a:txBody>
                  <a:tcPr anchor="ctr">
                    <a:solidFill>
                      <a:schemeClr val="tx2">
                        <a:lumMod val="75000"/>
                      </a:schemeClr>
                    </a:solidFill>
                  </a:tcPr>
                </a:tc>
                <a:tc hMerge="1">
                  <a:txBody>
                    <a:bodyPr/>
                    <a:lstStyle/>
                    <a:p>
                      <a:pPr algn="ctr"/>
                      <a:endParaRPr lang="en-GB" sz="1000" dirty="0">
                        <a:solidFill>
                          <a:schemeClr val="tx1"/>
                        </a:solidFill>
                      </a:endParaRPr>
                    </a:p>
                  </a:txBody>
                  <a:tcPr anchor="ctr"/>
                </a:tc>
                <a:tc hMerge="1">
                  <a:txBody>
                    <a:bodyPr/>
                    <a:lstStyle/>
                    <a:p>
                      <a:pPr algn="ctr"/>
                      <a:endParaRPr lang="en-GB" sz="1000" dirty="0">
                        <a:solidFill>
                          <a:schemeClr val="tx1"/>
                        </a:solidFill>
                      </a:endParaRPr>
                    </a:p>
                  </a:txBody>
                  <a:tcPr anchor="ctr"/>
                </a:tc>
                <a:tc gridSpan="3">
                  <a:txBody>
                    <a:bodyPr/>
                    <a:lstStyle/>
                    <a:p>
                      <a:pPr algn="ctr"/>
                      <a:r>
                        <a:rPr lang="en-GB" sz="800" dirty="0">
                          <a:solidFill>
                            <a:schemeClr val="bg1"/>
                          </a:solidFill>
                        </a:rPr>
                        <a:t>CA3</a:t>
                      </a:r>
                    </a:p>
                  </a:txBody>
                  <a:tcPr anchor="ctr">
                    <a:solidFill>
                      <a:schemeClr val="tx2">
                        <a:lumMod val="95000"/>
                      </a:schemeClr>
                    </a:solidFill>
                  </a:tcPr>
                </a:tc>
                <a:tc hMerge="1">
                  <a:txBody>
                    <a:bodyPr/>
                    <a:lstStyle/>
                    <a:p>
                      <a:pPr algn="ctr"/>
                      <a:endParaRPr lang="en-GB" sz="1000" dirty="0">
                        <a:solidFill>
                          <a:schemeClr val="tx1"/>
                        </a:solidFill>
                      </a:endParaRPr>
                    </a:p>
                  </a:txBody>
                  <a:tcPr anchor="ctr"/>
                </a:tc>
                <a:tc hMerge="1">
                  <a:txBody>
                    <a:bodyPr/>
                    <a:lstStyle/>
                    <a:p>
                      <a:pPr algn="ctr"/>
                      <a:endParaRPr lang="en-GB" sz="1000" dirty="0">
                        <a:solidFill>
                          <a:schemeClr val="tx1"/>
                        </a:solidFill>
                      </a:endParaRPr>
                    </a:p>
                  </a:txBody>
                  <a:tcPr anchor="ctr"/>
                </a:tc>
                <a:tc gridSpan="3">
                  <a:txBody>
                    <a:bodyPr/>
                    <a:lstStyle/>
                    <a:p>
                      <a:pPr algn="ctr"/>
                      <a:r>
                        <a:rPr lang="en-GB" sz="800" dirty="0">
                          <a:solidFill>
                            <a:schemeClr val="bg1"/>
                          </a:solidFill>
                        </a:rPr>
                        <a:t>CA4</a:t>
                      </a:r>
                    </a:p>
                  </a:txBody>
                  <a:tcPr anchor="ctr">
                    <a:solidFill>
                      <a:schemeClr val="tx2">
                        <a:lumMod val="75000"/>
                      </a:schemeClr>
                    </a:solidFill>
                  </a:tcPr>
                </a:tc>
                <a:tc hMerge="1">
                  <a:txBody>
                    <a:bodyPr/>
                    <a:lstStyle/>
                    <a:p>
                      <a:pPr algn="ctr"/>
                      <a:endParaRPr lang="en-GB" sz="1000" dirty="0">
                        <a:solidFill>
                          <a:schemeClr val="tx1"/>
                        </a:solidFill>
                      </a:endParaRPr>
                    </a:p>
                  </a:txBody>
                  <a:tcPr anchor="ctr"/>
                </a:tc>
                <a:tc hMerge="1">
                  <a:txBody>
                    <a:bodyPr/>
                    <a:lstStyle/>
                    <a:p>
                      <a:pPr algn="ctr"/>
                      <a:endParaRPr lang="en-GB" sz="1000" dirty="0">
                        <a:solidFill>
                          <a:schemeClr val="tx1"/>
                        </a:solidFill>
                      </a:endParaRPr>
                    </a:p>
                  </a:txBody>
                  <a:tcPr anchor="ctr"/>
                </a:tc>
                <a:extLst>
                  <a:ext uri="{0D108BD9-81ED-4DB2-BD59-A6C34878D82A}">
                    <a16:rowId xmlns:a16="http://schemas.microsoft.com/office/drawing/2014/main" val="3469022994"/>
                  </a:ext>
                </a:extLst>
              </a:tr>
              <a:tr h="292463">
                <a:tc>
                  <a:txBody>
                    <a:bodyPr/>
                    <a:lstStyle/>
                    <a:p>
                      <a:pPr algn="ctr"/>
                      <a:r>
                        <a:rPr lang="en-GB" sz="800" dirty="0">
                          <a:solidFill>
                            <a:schemeClr val="bg1"/>
                          </a:solidFill>
                        </a:rPr>
                        <a:t>Total</a:t>
                      </a:r>
                    </a:p>
                    <a:p>
                      <a:pPr algn="ctr"/>
                      <a:r>
                        <a:rPr lang="en-GB" sz="800" dirty="0">
                          <a:solidFill>
                            <a:schemeClr val="bg1"/>
                          </a:solidFill>
                        </a:rPr>
                        <a:t>0</a:t>
                      </a:r>
                    </a:p>
                  </a:txBody>
                  <a:tcPr anchor="ctr">
                    <a:solidFill>
                      <a:schemeClr val="tx2">
                        <a:lumMod val="95000"/>
                      </a:schemeClr>
                    </a:solidFill>
                  </a:tcPr>
                </a:tc>
                <a:tc>
                  <a:txBody>
                    <a:bodyPr/>
                    <a:lstStyle/>
                    <a:p>
                      <a:pPr algn="ctr"/>
                      <a:r>
                        <a:rPr lang="en-GB" sz="800" dirty="0">
                          <a:solidFill>
                            <a:schemeClr val="bg1"/>
                          </a:solidFill>
                        </a:rPr>
                        <a:t>Closed</a:t>
                      </a:r>
                    </a:p>
                    <a:p>
                      <a:pPr algn="ctr"/>
                      <a:r>
                        <a:rPr lang="en-GB" sz="800" dirty="0">
                          <a:solidFill>
                            <a:schemeClr val="bg1"/>
                          </a:solidFill>
                        </a:rPr>
                        <a:t>0</a:t>
                      </a:r>
                    </a:p>
                  </a:txBody>
                  <a:tcPr anchor="ctr">
                    <a:solidFill>
                      <a:schemeClr val="tx2">
                        <a:lumMod val="95000"/>
                      </a:schemeClr>
                    </a:solidFill>
                  </a:tcPr>
                </a:tc>
                <a:tc>
                  <a:txBody>
                    <a:bodyPr/>
                    <a:lstStyle/>
                    <a:p>
                      <a:pPr algn="ctr"/>
                      <a:r>
                        <a:rPr lang="en-GB" sz="800" dirty="0">
                          <a:solidFill>
                            <a:schemeClr val="bg1"/>
                          </a:solidFill>
                        </a:rPr>
                        <a:t>Open</a:t>
                      </a:r>
                    </a:p>
                    <a:p>
                      <a:pPr algn="ctr"/>
                      <a:r>
                        <a:rPr lang="en-GB" sz="800" dirty="0">
                          <a:solidFill>
                            <a:schemeClr val="bg1"/>
                          </a:solidFill>
                        </a:rPr>
                        <a:t>0</a:t>
                      </a:r>
                    </a:p>
                  </a:txBody>
                  <a:tcPr anchor="ctr">
                    <a:solidFill>
                      <a:schemeClr val="tx2">
                        <a:lumMod val="95000"/>
                      </a:schemeClr>
                    </a:solidFill>
                  </a:tcPr>
                </a:tc>
                <a:tc>
                  <a:txBody>
                    <a:bodyPr/>
                    <a:lstStyle/>
                    <a:p>
                      <a:pPr algn="ctr"/>
                      <a:r>
                        <a:rPr lang="en-GB" sz="800" dirty="0">
                          <a:solidFill>
                            <a:schemeClr val="bg1"/>
                          </a:solidFill>
                        </a:rPr>
                        <a:t>Total</a:t>
                      </a:r>
                    </a:p>
                    <a:p>
                      <a:pPr algn="ctr"/>
                      <a:r>
                        <a:rPr lang="en-GB" sz="800" dirty="0">
                          <a:solidFill>
                            <a:schemeClr val="bg1"/>
                          </a:solidFill>
                        </a:rPr>
                        <a:t>4</a:t>
                      </a:r>
                    </a:p>
                  </a:txBody>
                  <a:tcPr anchor="ctr">
                    <a:solidFill>
                      <a:schemeClr val="tx2">
                        <a:lumMod val="75000"/>
                      </a:schemeClr>
                    </a:solidFill>
                  </a:tcPr>
                </a:tc>
                <a:tc>
                  <a:txBody>
                    <a:bodyPr/>
                    <a:lstStyle/>
                    <a:p>
                      <a:pPr algn="ctr"/>
                      <a:r>
                        <a:rPr lang="en-GB" sz="800" dirty="0">
                          <a:solidFill>
                            <a:schemeClr val="bg1"/>
                          </a:solidFill>
                        </a:rPr>
                        <a:t>Closed </a:t>
                      </a:r>
                    </a:p>
                    <a:p>
                      <a:pPr algn="ctr"/>
                      <a:r>
                        <a:rPr lang="en-GB" sz="800" dirty="0">
                          <a:solidFill>
                            <a:schemeClr val="bg1"/>
                          </a:solidFill>
                        </a:rPr>
                        <a:t>2</a:t>
                      </a:r>
                    </a:p>
                  </a:txBody>
                  <a:tcPr anchor="ctr">
                    <a:solidFill>
                      <a:schemeClr val="tx2">
                        <a:lumMod val="75000"/>
                      </a:schemeClr>
                    </a:solidFill>
                  </a:tcPr>
                </a:tc>
                <a:tc>
                  <a:txBody>
                    <a:bodyPr/>
                    <a:lstStyle/>
                    <a:p>
                      <a:pPr algn="ctr"/>
                      <a:r>
                        <a:rPr lang="en-GB" sz="800" dirty="0">
                          <a:solidFill>
                            <a:schemeClr val="bg1"/>
                          </a:solidFill>
                        </a:rPr>
                        <a:t>Open</a:t>
                      </a:r>
                    </a:p>
                    <a:p>
                      <a:pPr algn="ctr"/>
                      <a:r>
                        <a:rPr lang="en-GB" sz="800" dirty="0">
                          <a:solidFill>
                            <a:schemeClr val="bg1"/>
                          </a:solidFill>
                        </a:rPr>
                        <a:t>2</a:t>
                      </a:r>
                    </a:p>
                  </a:txBody>
                  <a:tcPr anchor="ctr">
                    <a:solidFill>
                      <a:schemeClr val="tx2">
                        <a:lumMod val="75000"/>
                      </a:schemeClr>
                    </a:solidFill>
                  </a:tcPr>
                </a:tc>
                <a:tc>
                  <a:txBody>
                    <a:bodyPr/>
                    <a:lstStyle/>
                    <a:p>
                      <a:pPr algn="ctr"/>
                      <a:r>
                        <a:rPr lang="en-GB" sz="800" dirty="0">
                          <a:solidFill>
                            <a:schemeClr val="bg1"/>
                          </a:solidFill>
                        </a:rPr>
                        <a:t>Total</a:t>
                      </a:r>
                    </a:p>
                    <a:p>
                      <a:pPr algn="ctr"/>
                      <a:r>
                        <a:rPr lang="en-GB" sz="800" dirty="0">
                          <a:solidFill>
                            <a:schemeClr val="bg1"/>
                          </a:solidFill>
                        </a:rPr>
                        <a:t>5</a:t>
                      </a:r>
                    </a:p>
                  </a:txBody>
                  <a:tcPr anchor="ctr">
                    <a:solidFill>
                      <a:schemeClr val="tx2">
                        <a:lumMod val="95000"/>
                      </a:schemeClr>
                    </a:solidFill>
                  </a:tcPr>
                </a:tc>
                <a:tc>
                  <a:txBody>
                    <a:bodyPr/>
                    <a:lstStyle/>
                    <a:p>
                      <a:pPr algn="ctr"/>
                      <a:r>
                        <a:rPr lang="en-GB" sz="800" dirty="0">
                          <a:solidFill>
                            <a:schemeClr val="bg1"/>
                          </a:solidFill>
                        </a:rPr>
                        <a:t>Closed</a:t>
                      </a:r>
                    </a:p>
                    <a:p>
                      <a:pPr algn="ctr"/>
                      <a:r>
                        <a:rPr lang="en-GB" sz="800" dirty="0">
                          <a:solidFill>
                            <a:schemeClr val="bg1"/>
                          </a:solidFill>
                        </a:rPr>
                        <a:t>3</a:t>
                      </a:r>
                    </a:p>
                  </a:txBody>
                  <a:tcPr anchor="ctr">
                    <a:solidFill>
                      <a:schemeClr val="tx2">
                        <a:lumMod val="95000"/>
                      </a:schemeClr>
                    </a:solidFill>
                  </a:tcPr>
                </a:tc>
                <a:tc>
                  <a:txBody>
                    <a:bodyPr/>
                    <a:lstStyle/>
                    <a:p>
                      <a:pPr algn="ctr"/>
                      <a:r>
                        <a:rPr lang="en-GB" sz="800" dirty="0">
                          <a:solidFill>
                            <a:schemeClr val="bg1"/>
                          </a:solidFill>
                        </a:rPr>
                        <a:t>Open</a:t>
                      </a:r>
                    </a:p>
                    <a:p>
                      <a:pPr algn="ctr"/>
                      <a:r>
                        <a:rPr lang="en-GB" sz="800" dirty="0">
                          <a:solidFill>
                            <a:schemeClr val="bg1"/>
                          </a:solidFill>
                        </a:rPr>
                        <a:t>2</a:t>
                      </a:r>
                    </a:p>
                  </a:txBody>
                  <a:tcPr anchor="ctr">
                    <a:solidFill>
                      <a:schemeClr val="tx2">
                        <a:lumMod val="95000"/>
                      </a:schemeClr>
                    </a:solidFill>
                  </a:tcPr>
                </a:tc>
                <a:tc>
                  <a:txBody>
                    <a:bodyPr/>
                    <a:lstStyle/>
                    <a:p>
                      <a:pPr algn="ctr"/>
                      <a:r>
                        <a:rPr lang="en-GB" sz="800" dirty="0">
                          <a:solidFill>
                            <a:schemeClr val="bg1"/>
                          </a:solidFill>
                        </a:rPr>
                        <a:t>Total</a:t>
                      </a:r>
                    </a:p>
                    <a:p>
                      <a:pPr algn="ctr"/>
                      <a:r>
                        <a:rPr lang="en-GB" sz="800" dirty="0">
                          <a:solidFill>
                            <a:schemeClr val="bg1"/>
                          </a:solidFill>
                        </a:rPr>
                        <a:t>3</a:t>
                      </a:r>
                    </a:p>
                  </a:txBody>
                  <a:tcPr anchor="ctr">
                    <a:solidFill>
                      <a:schemeClr val="tx2">
                        <a:lumMod val="75000"/>
                      </a:schemeClr>
                    </a:solidFill>
                  </a:tcPr>
                </a:tc>
                <a:tc>
                  <a:txBody>
                    <a:bodyPr/>
                    <a:lstStyle/>
                    <a:p>
                      <a:pPr algn="ctr"/>
                      <a:r>
                        <a:rPr lang="en-GB" sz="800" dirty="0">
                          <a:solidFill>
                            <a:schemeClr val="bg1"/>
                          </a:solidFill>
                        </a:rPr>
                        <a:t>Closed</a:t>
                      </a:r>
                    </a:p>
                    <a:p>
                      <a:pPr algn="ctr"/>
                      <a:r>
                        <a:rPr lang="en-GB" sz="800" dirty="0">
                          <a:solidFill>
                            <a:schemeClr val="bg1"/>
                          </a:solidFill>
                        </a:rPr>
                        <a:t>3</a:t>
                      </a:r>
                    </a:p>
                  </a:txBody>
                  <a:tcPr anchor="ctr">
                    <a:solidFill>
                      <a:schemeClr val="tx2">
                        <a:lumMod val="75000"/>
                      </a:schemeClr>
                    </a:solidFill>
                  </a:tcPr>
                </a:tc>
                <a:tc>
                  <a:txBody>
                    <a:bodyPr/>
                    <a:lstStyle/>
                    <a:p>
                      <a:pPr algn="ctr"/>
                      <a:r>
                        <a:rPr lang="en-GB" sz="800" dirty="0">
                          <a:solidFill>
                            <a:schemeClr val="bg1"/>
                          </a:solidFill>
                        </a:rPr>
                        <a:t>Open</a:t>
                      </a:r>
                    </a:p>
                    <a:p>
                      <a:pPr algn="ctr"/>
                      <a:r>
                        <a:rPr lang="en-GB" sz="800" dirty="0">
                          <a:solidFill>
                            <a:schemeClr val="bg1"/>
                          </a:solidFill>
                        </a:rPr>
                        <a:t>0</a:t>
                      </a:r>
                    </a:p>
                  </a:txBody>
                  <a:tcPr anchor="ctr">
                    <a:solidFill>
                      <a:schemeClr val="tx2">
                        <a:lumMod val="75000"/>
                      </a:schemeClr>
                    </a:solidFill>
                  </a:tcPr>
                </a:tc>
                <a:extLst>
                  <a:ext uri="{0D108BD9-81ED-4DB2-BD59-A6C34878D82A}">
                    <a16:rowId xmlns:a16="http://schemas.microsoft.com/office/drawing/2014/main" val="2343085083"/>
                  </a:ext>
                </a:extLst>
              </a:tr>
            </a:tbl>
          </a:graphicData>
        </a:graphic>
      </p:graphicFrame>
      <p:graphicFrame>
        <p:nvGraphicFramePr>
          <p:cNvPr id="9" name="Table 8">
            <a:extLst>
              <a:ext uri="{FF2B5EF4-FFF2-40B4-BE49-F238E27FC236}">
                <a16:creationId xmlns:a16="http://schemas.microsoft.com/office/drawing/2014/main" id="{F1469704-8B00-4E1D-A7B0-EBEFB2E580C8}"/>
              </a:ext>
            </a:extLst>
          </p:cNvPr>
          <p:cNvGraphicFramePr>
            <a:graphicFrameLocks noGrp="1"/>
          </p:cNvGraphicFramePr>
          <p:nvPr>
            <p:extLst/>
          </p:nvPr>
        </p:nvGraphicFramePr>
        <p:xfrm>
          <a:off x="-2" y="1276522"/>
          <a:ext cx="9144001" cy="3743500"/>
        </p:xfrm>
        <a:graphic>
          <a:graphicData uri="http://schemas.openxmlformats.org/drawingml/2006/table">
            <a:tbl>
              <a:tblPr firstRow="1" bandRow="1">
                <a:tableStyleId>{5C22544A-7EE6-4342-B048-85BDC9FD1C3A}</a:tableStyleId>
              </a:tblPr>
              <a:tblGrid>
                <a:gridCol w="1331643">
                  <a:extLst>
                    <a:ext uri="{9D8B030D-6E8A-4147-A177-3AD203B41FA5}">
                      <a16:colId xmlns:a16="http://schemas.microsoft.com/office/drawing/2014/main" val="1709336766"/>
                    </a:ext>
                  </a:extLst>
                </a:gridCol>
                <a:gridCol w="792088">
                  <a:extLst>
                    <a:ext uri="{9D8B030D-6E8A-4147-A177-3AD203B41FA5}">
                      <a16:colId xmlns:a16="http://schemas.microsoft.com/office/drawing/2014/main" val="1582597940"/>
                    </a:ext>
                  </a:extLst>
                </a:gridCol>
                <a:gridCol w="7020270">
                  <a:extLst>
                    <a:ext uri="{9D8B030D-6E8A-4147-A177-3AD203B41FA5}">
                      <a16:colId xmlns:a16="http://schemas.microsoft.com/office/drawing/2014/main" val="1753193464"/>
                    </a:ext>
                  </a:extLst>
                </a:gridCol>
              </a:tblGrid>
              <a:tr h="368273">
                <a:tc>
                  <a:txBody>
                    <a:bodyPr/>
                    <a:lstStyle/>
                    <a:p>
                      <a:pPr algn="ctr"/>
                      <a:r>
                        <a:rPr lang="en-GB" sz="1000" dirty="0">
                          <a:solidFill>
                            <a:schemeClr val="tx1"/>
                          </a:solidFill>
                        </a:rPr>
                        <a:t>Topic</a:t>
                      </a:r>
                    </a:p>
                  </a:txBody>
                  <a:tcPr/>
                </a:tc>
                <a:tc>
                  <a:txBody>
                    <a:bodyPr/>
                    <a:lstStyle/>
                    <a:p>
                      <a:pPr algn="ctr"/>
                      <a:r>
                        <a:rPr lang="en-GB" sz="1000" dirty="0">
                          <a:solidFill>
                            <a:schemeClr val="tx1"/>
                          </a:solidFill>
                        </a:rPr>
                        <a:t>RAYG</a:t>
                      </a:r>
                    </a:p>
                  </a:txBody>
                  <a:tcPr/>
                </a:tc>
                <a:tc>
                  <a:txBody>
                    <a:bodyPr/>
                    <a:lstStyle/>
                    <a:p>
                      <a:pPr algn="ctr"/>
                      <a:r>
                        <a:rPr lang="en-GB" sz="1000" dirty="0">
                          <a:solidFill>
                            <a:schemeClr val="tx1"/>
                          </a:solidFill>
                        </a:rPr>
                        <a:t>Summary</a:t>
                      </a:r>
                    </a:p>
                  </a:txBody>
                  <a:tcPr/>
                </a:tc>
                <a:extLst>
                  <a:ext uri="{0D108BD9-81ED-4DB2-BD59-A6C34878D82A}">
                    <a16:rowId xmlns:a16="http://schemas.microsoft.com/office/drawing/2014/main" val="2421521186"/>
                  </a:ext>
                </a:extLst>
              </a:tr>
              <a:tr h="247944">
                <a:tc>
                  <a:txBody>
                    <a:bodyPr/>
                    <a:lstStyle/>
                    <a:p>
                      <a:pPr algn="ctr"/>
                      <a:r>
                        <a:rPr lang="en-GB" sz="800" dirty="0">
                          <a:solidFill>
                            <a:schemeClr val="tx1"/>
                          </a:solidFill>
                        </a:rPr>
                        <a:t>Business Case</a:t>
                      </a:r>
                    </a:p>
                  </a:txBody>
                  <a:tcPr/>
                </a:tc>
                <a:tc>
                  <a:txBody>
                    <a:bodyPr/>
                    <a:lstStyle/>
                    <a:p>
                      <a:endParaRPr lang="en-GB" sz="1050" dirty="0">
                        <a:solidFill>
                          <a:schemeClr val="tx1"/>
                        </a:solidFill>
                      </a:endParaRPr>
                    </a:p>
                  </a:txBody>
                  <a:tcPr>
                    <a:solidFill>
                      <a:srgbClr val="00B050"/>
                    </a:solidFill>
                  </a:tcPr>
                </a:tc>
                <a:tc rowSpan="12">
                  <a:txBody>
                    <a:bodyPr/>
                    <a:lstStyle/>
                    <a:p>
                      <a:endParaRPr lang="en-GB" sz="900" b="1" dirty="0">
                        <a:solidFill>
                          <a:schemeClr val="tx1"/>
                        </a:solidFill>
                        <a:effectLst/>
                        <a:latin typeface="+mn-lt"/>
                        <a:ea typeface="+mn-ea"/>
                        <a:cs typeface="+mn-cs"/>
                      </a:endParaRPr>
                    </a:p>
                    <a:p>
                      <a:endParaRPr lang="en-GB" sz="900" b="1" dirty="0">
                        <a:solidFill>
                          <a:schemeClr val="tx1"/>
                        </a:solidFill>
                        <a:effectLst/>
                        <a:latin typeface="+mn-lt"/>
                        <a:ea typeface="+mn-ea"/>
                        <a:cs typeface="+mn-cs"/>
                      </a:endParaRPr>
                    </a:p>
                    <a:p>
                      <a:r>
                        <a:rPr lang="en-GB" sz="900" b="1" dirty="0">
                          <a:solidFill>
                            <a:schemeClr val="tx1"/>
                          </a:solidFill>
                          <a:effectLst/>
                          <a:latin typeface="+mn-lt"/>
                          <a:ea typeface="+mn-ea"/>
                          <a:cs typeface="+mn-cs"/>
                        </a:rPr>
                        <a:t>This slide calls out key findings from the independent Change Assurance deep dive on XRN4870C.  The activity already underway to return this change to a Green RAG status is captured on subsequent slides.  </a:t>
                      </a:r>
                      <a:r>
                        <a:rPr lang="en-GB" sz="900" b="1" u="sng" dirty="0">
                          <a:solidFill>
                            <a:schemeClr val="tx1"/>
                          </a:solidFill>
                          <a:effectLst/>
                          <a:latin typeface="+mn-lt"/>
                          <a:ea typeface="+mn-ea"/>
                          <a:cs typeface="+mn-cs"/>
                        </a:rPr>
                        <a:t>At time of slide submission, 8 from the total 12 findings have been closed, with the remaining 4 findings expected to be closed by 15</a:t>
                      </a:r>
                      <a:r>
                        <a:rPr lang="en-GB" sz="900" b="1" u="sng" baseline="30000" dirty="0">
                          <a:solidFill>
                            <a:schemeClr val="tx1"/>
                          </a:solidFill>
                          <a:effectLst/>
                          <a:latin typeface="+mn-lt"/>
                          <a:ea typeface="+mn-ea"/>
                          <a:cs typeface="+mn-cs"/>
                        </a:rPr>
                        <a:t>th</a:t>
                      </a:r>
                      <a:r>
                        <a:rPr lang="en-GB" sz="900" b="1" u="sng" dirty="0">
                          <a:solidFill>
                            <a:schemeClr val="tx1"/>
                          </a:solidFill>
                          <a:effectLst/>
                          <a:latin typeface="+mn-lt"/>
                          <a:ea typeface="+mn-ea"/>
                          <a:cs typeface="+mn-cs"/>
                        </a:rPr>
                        <a:t> October</a:t>
                      </a:r>
                    </a:p>
                    <a:p>
                      <a:endParaRPr lang="en-GB" sz="900" b="1" dirty="0">
                        <a:solidFill>
                          <a:schemeClr val="tx1"/>
                        </a:solidFill>
                        <a:effectLst/>
                        <a:latin typeface="+mn-lt"/>
                        <a:ea typeface="+mn-ea"/>
                        <a:cs typeface="+mn-cs"/>
                      </a:endParaRPr>
                    </a:p>
                    <a:p>
                      <a:r>
                        <a:rPr lang="en-GB" sz="900" dirty="0">
                          <a:solidFill>
                            <a:schemeClr val="tx1"/>
                          </a:solidFill>
                          <a:effectLst/>
                          <a:latin typeface="+mn-lt"/>
                          <a:ea typeface="+mn-ea"/>
                          <a:cs typeface="+mn-cs"/>
                        </a:rPr>
                        <a:t>This change 4780C is a CSSC change that is being delivered in November 21 release as this needs to be live before CSSC goes live and that there is an obligation on MAMs and CDSP to adhere to in the REC code from 7</a:t>
                      </a:r>
                      <a:r>
                        <a:rPr lang="en-GB" sz="900" baseline="30000" dirty="0">
                          <a:solidFill>
                            <a:schemeClr val="tx1"/>
                          </a:solidFill>
                          <a:effectLst/>
                          <a:latin typeface="+mn-lt"/>
                          <a:ea typeface="+mn-ea"/>
                          <a:cs typeface="+mn-cs"/>
                        </a:rPr>
                        <a:t>th</a:t>
                      </a:r>
                      <a:r>
                        <a:rPr lang="en-GB" sz="900" dirty="0">
                          <a:solidFill>
                            <a:schemeClr val="tx1"/>
                          </a:solidFill>
                          <a:effectLst/>
                          <a:latin typeface="+mn-lt"/>
                          <a:ea typeface="+mn-ea"/>
                          <a:cs typeface="+mn-cs"/>
                        </a:rPr>
                        <a:t> November.  There are various risks highlighted in this report due to the short timelines and complexity of bringing in this new service by 5</a:t>
                      </a:r>
                      <a:r>
                        <a:rPr lang="en-GB" sz="900" baseline="30000" dirty="0">
                          <a:solidFill>
                            <a:schemeClr val="tx1"/>
                          </a:solidFill>
                          <a:effectLst/>
                          <a:latin typeface="+mn-lt"/>
                          <a:ea typeface="+mn-ea"/>
                          <a:cs typeface="+mn-cs"/>
                        </a:rPr>
                        <a:t>th</a:t>
                      </a:r>
                      <a:r>
                        <a:rPr lang="en-GB" sz="900" dirty="0">
                          <a:solidFill>
                            <a:schemeClr val="tx1"/>
                          </a:solidFill>
                          <a:effectLst/>
                          <a:latin typeface="+mn-lt"/>
                          <a:ea typeface="+mn-ea"/>
                          <a:cs typeface="+mn-cs"/>
                        </a:rPr>
                        <a:t> November.. </a:t>
                      </a:r>
                      <a:endParaRPr lang="en-GB" sz="900" b="1" dirty="0">
                        <a:solidFill>
                          <a:schemeClr val="tx1"/>
                        </a:solidFill>
                        <a:effectLst/>
                        <a:latin typeface="+mn-lt"/>
                        <a:ea typeface="+mn-ea"/>
                        <a:cs typeface="+mn-cs"/>
                      </a:endParaRPr>
                    </a:p>
                    <a:p>
                      <a:endParaRPr lang="en-GB" sz="900" b="1" dirty="0">
                        <a:solidFill>
                          <a:schemeClr val="tx1"/>
                        </a:solidFill>
                        <a:effectLst/>
                        <a:latin typeface="+mn-lt"/>
                        <a:ea typeface="+mn-ea"/>
                        <a:cs typeface="+mn-cs"/>
                      </a:endParaRPr>
                    </a:p>
                    <a:p>
                      <a:r>
                        <a:rPr lang="en-GB" sz="900" b="1" dirty="0">
                          <a:solidFill>
                            <a:schemeClr val="tx1"/>
                          </a:solidFill>
                          <a:effectLst/>
                          <a:latin typeface="+mn-lt"/>
                          <a:ea typeface="+mn-ea"/>
                          <a:cs typeface="+mn-cs"/>
                        </a:rPr>
                        <a:t>Key Findings</a:t>
                      </a:r>
                    </a:p>
                    <a:p>
                      <a:r>
                        <a:rPr lang="en-GB" sz="900" dirty="0">
                          <a:solidFill>
                            <a:schemeClr val="tx1"/>
                          </a:solidFill>
                          <a:effectLst/>
                          <a:latin typeface="+mn-lt"/>
                          <a:ea typeface="+mn-ea"/>
                          <a:cs typeface="+mn-cs"/>
                        </a:rPr>
                        <a:t>After being approved into scope at a relatively late point in the project lifecycle, the project needed to complete several activities in preparation for this change, such as:</a:t>
                      </a:r>
                    </a:p>
                    <a:p>
                      <a:pPr marL="171450" indent="-171450">
                        <a:buFont typeface="Arial" panose="020B0604020202020204" pitchFamily="34" charset="0"/>
                        <a:buChar char="•"/>
                      </a:pPr>
                      <a:r>
                        <a:rPr lang="en-GB" sz="900" dirty="0">
                          <a:solidFill>
                            <a:schemeClr val="tx1"/>
                          </a:solidFill>
                          <a:effectLst/>
                          <a:latin typeface="+mn-lt"/>
                          <a:ea typeface="+mn-ea"/>
                          <a:cs typeface="+mn-cs"/>
                        </a:rPr>
                        <a:t>Scope and solution - Aligning the requirements to the agreed solution, configuration of the new service, completion of elements of design </a:t>
                      </a:r>
                    </a:p>
                    <a:p>
                      <a:pPr marL="171450" indent="-171450">
                        <a:buFont typeface="Arial" panose="020B0604020202020204" pitchFamily="34" charset="0"/>
                        <a:buChar char="•"/>
                      </a:pPr>
                      <a:r>
                        <a:rPr lang="en-GB" sz="900" dirty="0">
                          <a:solidFill>
                            <a:schemeClr val="tx1"/>
                          </a:solidFill>
                          <a:effectLst/>
                          <a:latin typeface="+mn-lt"/>
                          <a:ea typeface="+mn-ea"/>
                          <a:cs typeface="+mn-cs"/>
                        </a:rPr>
                        <a:t>Planning and Customer -  testing of the configuration with MAM/MAPs, performing the end to end testing, defining the support model and Customer training activities, </a:t>
                      </a:r>
                    </a:p>
                    <a:p>
                      <a:pPr marL="171450" indent="-171450">
                        <a:buFont typeface="Arial" panose="020B0604020202020204" pitchFamily="34" charset="0"/>
                        <a:buChar char="•"/>
                      </a:pPr>
                      <a:r>
                        <a:rPr lang="en-GB" sz="900" dirty="0">
                          <a:solidFill>
                            <a:schemeClr val="tx1"/>
                          </a:solidFill>
                          <a:effectLst/>
                          <a:latin typeface="+mn-lt"/>
                          <a:ea typeface="+mn-ea"/>
                          <a:cs typeface="+mn-cs"/>
                        </a:rPr>
                        <a:t>Governance - risks/issues could have been highlighted earlier to the governance group to manage the direction of this delivery</a:t>
                      </a:r>
                    </a:p>
                    <a:p>
                      <a:pPr marL="171450" indent="-171450">
                        <a:buFont typeface="Arial" panose="020B0604020202020204" pitchFamily="34" charset="0"/>
                        <a:buChar char="•"/>
                      </a:pPr>
                      <a:endParaRPr lang="en-GB" sz="900" dirty="0">
                        <a:solidFill>
                          <a:schemeClr val="tx1"/>
                        </a:solidFill>
                        <a:effectLst/>
                        <a:latin typeface="+mn-lt"/>
                        <a:ea typeface="+mn-ea"/>
                        <a:cs typeface="+mn-cs"/>
                      </a:endParaRPr>
                    </a:p>
                    <a:p>
                      <a:r>
                        <a:rPr lang="en-GB" sz="900" dirty="0">
                          <a:solidFill>
                            <a:schemeClr val="tx1"/>
                          </a:solidFill>
                          <a:effectLst/>
                          <a:latin typeface="+mn-lt"/>
                          <a:ea typeface="+mn-ea"/>
                          <a:cs typeface="+mn-cs"/>
                        </a:rPr>
                        <a:t>  </a:t>
                      </a:r>
                    </a:p>
                  </a:txBody>
                  <a:tcPr/>
                </a:tc>
                <a:extLst>
                  <a:ext uri="{0D108BD9-81ED-4DB2-BD59-A6C34878D82A}">
                    <a16:rowId xmlns:a16="http://schemas.microsoft.com/office/drawing/2014/main" val="950844557"/>
                  </a:ext>
                </a:extLst>
              </a:tr>
              <a:tr h="238212">
                <a:tc>
                  <a:txBody>
                    <a:bodyPr/>
                    <a:lstStyle/>
                    <a:p>
                      <a:pPr algn="ctr"/>
                      <a:r>
                        <a:rPr lang="en-GB" sz="800" dirty="0">
                          <a:solidFill>
                            <a:schemeClr val="tx1"/>
                          </a:solidFill>
                        </a:rPr>
                        <a:t>Sponsorship</a:t>
                      </a:r>
                    </a:p>
                  </a:txBody>
                  <a:tcPr/>
                </a:tc>
                <a:tc>
                  <a:txBody>
                    <a:bodyPr/>
                    <a:lstStyle/>
                    <a:p>
                      <a:endParaRPr lang="en-GB" sz="1050" dirty="0">
                        <a:solidFill>
                          <a:schemeClr val="tx1"/>
                        </a:solidFill>
                      </a:endParaRPr>
                    </a:p>
                  </a:txBody>
                  <a:tcPr>
                    <a:solidFill>
                      <a:srgbClr val="00B050"/>
                    </a:solidFill>
                  </a:tcPr>
                </a:tc>
                <a:tc vMerge="1">
                  <a:txBody>
                    <a:bodyPr/>
                    <a:lstStyle/>
                    <a:p>
                      <a:endParaRPr lang="en-GB"/>
                    </a:p>
                  </a:txBody>
                  <a:tcPr/>
                </a:tc>
                <a:extLst>
                  <a:ext uri="{0D108BD9-81ED-4DB2-BD59-A6C34878D82A}">
                    <a16:rowId xmlns:a16="http://schemas.microsoft.com/office/drawing/2014/main" val="3110429756"/>
                  </a:ext>
                </a:extLst>
              </a:tr>
              <a:tr h="238212">
                <a:tc>
                  <a:txBody>
                    <a:bodyPr/>
                    <a:lstStyle/>
                    <a:p>
                      <a:pPr algn="ctr"/>
                      <a:r>
                        <a:rPr lang="en-GB" sz="800" dirty="0">
                          <a:solidFill>
                            <a:schemeClr val="tx1"/>
                          </a:solidFill>
                        </a:rPr>
                        <a:t>Governance</a:t>
                      </a:r>
                    </a:p>
                  </a:txBody>
                  <a:tcPr/>
                </a:tc>
                <a:tc>
                  <a:txBody>
                    <a:bodyPr/>
                    <a:lstStyle/>
                    <a:p>
                      <a:endParaRPr lang="en-GB" sz="1050" dirty="0">
                        <a:solidFill>
                          <a:schemeClr val="tx1"/>
                        </a:solidFill>
                      </a:endParaRPr>
                    </a:p>
                  </a:txBody>
                  <a:tcPr>
                    <a:solidFill>
                      <a:srgbClr val="FFC000"/>
                    </a:solidFill>
                  </a:tcPr>
                </a:tc>
                <a:tc vMerge="1">
                  <a:txBody>
                    <a:bodyPr/>
                    <a:lstStyle/>
                    <a:p>
                      <a:endParaRPr lang="en-GB"/>
                    </a:p>
                  </a:txBody>
                  <a:tcPr/>
                </a:tc>
                <a:extLst>
                  <a:ext uri="{0D108BD9-81ED-4DB2-BD59-A6C34878D82A}">
                    <a16:rowId xmlns:a16="http://schemas.microsoft.com/office/drawing/2014/main" val="1983467804"/>
                  </a:ext>
                </a:extLst>
              </a:tr>
              <a:tr h="238211">
                <a:tc>
                  <a:txBody>
                    <a:bodyPr/>
                    <a:lstStyle/>
                    <a:p>
                      <a:pPr algn="ctr"/>
                      <a:r>
                        <a:rPr lang="en-GB" sz="800" dirty="0">
                          <a:solidFill>
                            <a:schemeClr val="tx1"/>
                          </a:solidFill>
                        </a:rPr>
                        <a:t>Scope &amp; Solution</a:t>
                      </a:r>
                    </a:p>
                  </a:txBody>
                  <a:tcPr/>
                </a:tc>
                <a:tc>
                  <a:txBody>
                    <a:bodyPr/>
                    <a:lstStyle/>
                    <a:p>
                      <a:endParaRPr lang="en-GB" sz="1050" dirty="0">
                        <a:solidFill>
                          <a:schemeClr val="tx1"/>
                        </a:solidFill>
                      </a:endParaRPr>
                    </a:p>
                  </a:txBody>
                  <a:tcPr>
                    <a:solidFill>
                      <a:srgbClr val="FFC000"/>
                    </a:solidFill>
                  </a:tcPr>
                </a:tc>
                <a:tc vMerge="1">
                  <a:txBody>
                    <a:bodyPr/>
                    <a:lstStyle/>
                    <a:p>
                      <a:endParaRPr lang="en-GB"/>
                    </a:p>
                  </a:txBody>
                  <a:tcPr/>
                </a:tc>
                <a:extLst>
                  <a:ext uri="{0D108BD9-81ED-4DB2-BD59-A6C34878D82A}">
                    <a16:rowId xmlns:a16="http://schemas.microsoft.com/office/drawing/2014/main" val="2703778444"/>
                  </a:ext>
                </a:extLst>
              </a:tr>
              <a:tr h="238212">
                <a:tc>
                  <a:txBody>
                    <a:bodyPr/>
                    <a:lstStyle/>
                    <a:p>
                      <a:pPr algn="ctr"/>
                      <a:r>
                        <a:rPr lang="en-GB" sz="800" dirty="0">
                          <a:solidFill>
                            <a:schemeClr val="tx1"/>
                          </a:solidFill>
                        </a:rPr>
                        <a:t>Team &amp; Skills</a:t>
                      </a:r>
                    </a:p>
                  </a:txBody>
                  <a:tcPr/>
                </a:tc>
                <a:tc>
                  <a:txBody>
                    <a:bodyPr/>
                    <a:lstStyle/>
                    <a:p>
                      <a:endParaRPr lang="en-GB" sz="1050" dirty="0">
                        <a:solidFill>
                          <a:schemeClr val="tx1"/>
                        </a:solidFill>
                      </a:endParaRPr>
                    </a:p>
                  </a:txBody>
                  <a:tcPr>
                    <a:solidFill>
                      <a:srgbClr val="FFFF00"/>
                    </a:solidFill>
                  </a:tcPr>
                </a:tc>
                <a:tc vMerge="1">
                  <a:txBody>
                    <a:bodyPr/>
                    <a:lstStyle/>
                    <a:p>
                      <a:endParaRPr lang="en-GB"/>
                    </a:p>
                  </a:txBody>
                  <a:tcPr/>
                </a:tc>
                <a:extLst>
                  <a:ext uri="{0D108BD9-81ED-4DB2-BD59-A6C34878D82A}">
                    <a16:rowId xmlns:a16="http://schemas.microsoft.com/office/drawing/2014/main" val="65576475"/>
                  </a:ext>
                </a:extLst>
              </a:tr>
              <a:tr h="238211">
                <a:tc>
                  <a:txBody>
                    <a:bodyPr/>
                    <a:lstStyle/>
                    <a:p>
                      <a:pPr algn="ctr"/>
                      <a:r>
                        <a:rPr lang="en-GB" sz="800" dirty="0">
                          <a:solidFill>
                            <a:schemeClr val="tx1"/>
                          </a:solidFill>
                        </a:rPr>
                        <a:t>Planning</a:t>
                      </a:r>
                    </a:p>
                  </a:txBody>
                  <a:tcPr/>
                </a:tc>
                <a:tc>
                  <a:txBody>
                    <a:bodyPr/>
                    <a:lstStyle/>
                    <a:p>
                      <a:endParaRPr lang="en-GB" sz="1050" dirty="0">
                        <a:solidFill>
                          <a:schemeClr val="tx1"/>
                        </a:solidFill>
                      </a:endParaRPr>
                    </a:p>
                  </a:txBody>
                  <a:tcPr>
                    <a:solidFill>
                      <a:srgbClr val="FFC000"/>
                    </a:solidFill>
                  </a:tcPr>
                </a:tc>
                <a:tc vMerge="1">
                  <a:txBody>
                    <a:bodyPr/>
                    <a:lstStyle/>
                    <a:p>
                      <a:endParaRPr lang="en-GB"/>
                    </a:p>
                  </a:txBody>
                  <a:tcPr/>
                </a:tc>
                <a:extLst>
                  <a:ext uri="{0D108BD9-81ED-4DB2-BD59-A6C34878D82A}">
                    <a16:rowId xmlns:a16="http://schemas.microsoft.com/office/drawing/2014/main" val="3351724062"/>
                  </a:ext>
                </a:extLst>
              </a:tr>
              <a:tr h="280441">
                <a:tc>
                  <a:txBody>
                    <a:bodyPr/>
                    <a:lstStyle/>
                    <a:p>
                      <a:pPr algn="ctr"/>
                      <a:r>
                        <a:rPr lang="en-GB" sz="800" dirty="0">
                          <a:solidFill>
                            <a:schemeClr val="tx1"/>
                          </a:solidFill>
                        </a:rPr>
                        <a:t>Customer</a:t>
                      </a:r>
                    </a:p>
                  </a:txBody>
                  <a:tcPr/>
                </a:tc>
                <a:tc>
                  <a:txBody>
                    <a:bodyPr/>
                    <a:lstStyle/>
                    <a:p>
                      <a:endParaRPr lang="en-GB" sz="1050" dirty="0">
                        <a:solidFill>
                          <a:schemeClr val="tx1"/>
                        </a:solidFill>
                      </a:endParaRPr>
                    </a:p>
                  </a:txBody>
                  <a:tcPr>
                    <a:solidFill>
                      <a:srgbClr val="FFC000"/>
                    </a:solidFill>
                  </a:tcPr>
                </a:tc>
                <a:tc vMerge="1">
                  <a:txBody>
                    <a:bodyPr/>
                    <a:lstStyle/>
                    <a:p>
                      <a:endParaRPr lang="en-GB"/>
                    </a:p>
                  </a:txBody>
                  <a:tcPr/>
                </a:tc>
                <a:extLst>
                  <a:ext uri="{0D108BD9-81ED-4DB2-BD59-A6C34878D82A}">
                    <a16:rowId xmlns:a16="http://schemas.microsoft.com/office/drawing/2014/main" val="223954266"/>
                  </a:ext>
                </a:extLst>
              </a:tr>
              <a:tr h="370733">
                <a:tc>
                  <a:txBody>
                    <a:bodyPr/>
                    <a:lstStyle/>
                    <a:p>
                      <a:pPr algn="ctr"/>
                      <a:r>
                        <a:rPr lang="en-GB" sz="800" dirty="0">
                          <a:solidFill>
                            <a:schemeClr val="tx1"/>
                          </a:solidFill>
                        </a:rPr>
                        <a:t>Other - Information Security</a:t>
                      </a:r>
                    </a:p>
                  </a:txBody>
                  <a:tcPr/>
                </a:tc>
                <a:tc>
                  <a:txBody>
                    <a:bodyPr/>
                    <a:lstStyle/>
                    <a:p>
                      <a:endParaRPr lang="en-GB" sz="1050" dirty="0">
                        <a:solidFill>
                          <a:schemeClr val="tx1"/>
                        </a:solidFill>
                      </a:endParaRPr>
                    </a:p>
                  </a:txBody>
                  <a:tcPr>
                    <a:solidFill>
                      <a:srgbClr val="FFFF00"/>
                    </a:solidFill>
                  </a:tcPr>
                </a:tc>
                <a:tc vMerge="1">
                  <a:txBody>
                    <a:bodyPr/>
                    <a:lstStyle/>
                    <a:p>
                      <a:endParaRPr lang="en-GB" dirty="0"/>
                    </a:p>
                  </a:txBody>
                  <a:tcPr/>
                </a:tc>
                <a:extLst>
                  <a:ext uri="{0D108BD9-81ED-4DB2-BD59-A6C34878D82A}">
                    <a16:rowId xmlns:a16="http://schemas.microsoft.com/office/drawing/2014/main" val="3118731268"/>
                  </a:ext>
                </a:extLst>
              </a:tr>
              <a:tr h="23821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solidFill>
                            <a:schemeClr val="tx1"/>
                          </a:solidFill>
                        </a:rPr>
                        <a:t>Other – Suppliers</a:t>
                      </a:r>
                    </a:p>
                  </a:txBody>
                  <a:tcPr/>
                </a:tc>
                <a:tc>
                  <a:txBody>
                    <a:bodyPr/>
                    <a:lstStyle/>
                    <a:p>
                      <a:endParaRPr lang="en-GB" sz="1050" dirty="0">
                        <a:solidFill>
                          <a:schemeClr val="tx1"/>
                        </a:solidFill>
                      </a:endParaRPr>
                    </a:p>
                  </a:txBody>
                  <a:tcPr>
                    <a:solidFill>
                      <a:srgbClr val="FFFF00"/>
                    </a:solidFill>
                  </a:tcPr>
                </a:tc>
                <a:tc vMerge="1">
                  <a:txBody>
                    <a:bodyPr/>
                    <a:lstStyle/>
                    <a:p>
                      <a:endParaRPr lang="en-GB" dirty="0"/>
                    </a:p>
                  </a:txBody>
                  <a:tcPr/>
                </a:tc>
                <a:extLst>
                  <a:ext uri="{0D108BD9-81ED-4DB2-BD59-A6C34878D82A}">
                    <a16:rowId xmlns:a16="http://schemas.microsoft.com/office/drawing/2014/main" val="4214031202"/>
                  </a:ext>
                </a:extLst>
              </a:tr>
              <a:tr h="2382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solidFill>
                            <a:schemeClr val="tx1"/>
                          </a:solidFill>
                        </a:rPr>
                        <a:t>Other - Testing</a:t>
                      </a:r>
                    </a:p>
                  </a:txBody>
                  <a:tcPr/>
                </a:tc>
                <a:tc>
                  <a:txBody>
                    <a:bodyPr/>
                    <a:lstStyle/>
                    <a:p>
                      <a:endParaRPr lang="en-GB" sz="1050" dirty="0">
                        <a:solidFill>
                          <a:schemeClr val="tx1"/>
                        </a:solidFill>
                      </a:endParaRPr>
                    </a:p>
                  </a:txBody>
                  <a:tcPr>
                    <a:solidFill>
                      <a:srgbClr val="FFFF00"/>
                    </a:solidFill>
                  </a:tcPr>
                </a:tc>
                <a:tc vMerge="1">
                  <a:txBody>
                    <a:bodyPr/>
                    <a:lstStyle/>
                    <a:p>
                      <a:pPr marL="171450" indent="-171450">
                        <a:buFont typeface="Wingdings" panose="05000000000000000000" pitchFamily="2" charset="2"/>
                        <a:buChar char="v"/>
                      </a:pPr>
                      <a:endParaRPr lang="en-GB" sz="900" dirty="0"/>
                    </a:p>
                  </a:txBody>
                  <a:tcPr/>
                </a:tc>
                <a:extLst>
                  <a:ext uri="{0D108BD9-81ED-4DB2-BD59-A6C34878D82A}">
                    <a16:rowId xmlns:a16="http://schemas.microsoft.com/office/drawing/2014/main" val="673046491"/>
                  </a:ext>
                </a:extLst>
              </a:tr>
              <a:tr h="28596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solidFill>
                            <a:schemeClr val="tx1"/>
                          </a:solidFill>
                        </a:rPr>
                        <a:t>Other – Environments</a:t>
                      </a:r>
                    </a:p>
                  </a:txBody>
                  <a:tcPr/>
                </a:tc>
                <a:tc>
                  <a:txBody>
                    <a:bodyPr/>
                    <a:lstStyle/>
                    <a:p>
                      <a:endParaRPr lang="en-GB" sz="1050" dirty="0">
                        <a:solidFill>
                          <a:schemeClr val="tx1"/>
                        </a:solidFill>
                      </a:endParaRPr>
                    </a:p>
                  </a:txBody>
                  <a:tcPr>
                    <a:solidFill>
                      <a:srgbClr val="00B050"/>
                    </a:solidFill>
                  </a:tcPr>
                </a:tc>
                <a:tc vMerge="1">
                  <a:txBody>
                    <a:bodyPr/>
                    <a:lstStyle/>
                    <a:p>
                      <a:endParaRPr lang="en-GB"/>
                    </a:p>
                  </a:txBody>
                  <a:tcPr/>
                </a:tc>
                <a:extLst>
                  <a:ext uri="{0D108BD9-81ED-4DB2-BD59-A6C34878D82A}">
                    <a16:rowId xmlns:a16="http://schemas.microsoft.com/office/drawing/2014/main" val="107012451"/>
                  </a:ext>
                </a:extLst>
              </a:tr>
              <a:tr h="4264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dirty="0">
                          <a:solidFill>
                            <a:schemeClr val="tx1"/>
                          </a:solidFill>
                        </a:rPr>
                        <a:t>Other – People Change &amp; Service Transition</a:t>
                      </a:r>
                    </a:p>
                  </a:txBody>
                  <a:tcPr/>
                </a:tc>
                <a:tc>
                  <a:txBody>
                    <a:bodyPr/>
                    <a:lstStyle/>
                    <a:p>
                      <a:endParaRPr lang="en-GB" sz="1050" dirty="0">
                        <a:solidFill>
                          <a:schemeClr val="tx1"/>
                        </a:solidFill>
                      </a:endParaRPr>
                    </a:p>
                  </a:txBody>
                  <a:tcPr>
                    <a:solidFill>
                      <a:srgbClr val="FFFF00"/>
                    </a:solidFill>
                  </a:tcPr>
                </a:tc>
                <a:tc vMerge="1">
                  <a:txBody>
                    <a:bodyPr/>
                    <a:lstStyle/>
                    <a:p>
                      <a:endParaRPr lang="en-GB" sz="800" kern="1200" dirty="0">
                        <a:solidFill>
                          <a:schemeClr val="dk1"/>
                        </a:solidFill>
                        <a:effectLst/>
                        <a:latin typeface="+mn-lt"/>
                        <a:ea typeface="+mn-ea"/>
                        <a:cs typeface="+mn-cs"/>
                      </a:endParaRPr>
                    </a:p>
                  </a:txBody>
                  <a:tcPr/>
                </a:tc>
                <a:extLst>
                  <a:ext uri="{0D108BD9-81ED-4DB2-BD59-A6C34878D82A}">
                    <a16:rowId xmlns:a16="http://schemas.microsoft.com/office/drawing/2014/main" val="629454592"/>
                  </a:ext>
                </a:extLst>
              </a:tr>
            </a:tbl>
          </a:graphicData>
        </a:graphic>
      </p:graphicFrame>
    </p:spTree>
    <p:extLst>
      <p:ext uri="{BB962C8B-B14F-4D97-AF65-F5344CB8AC3E}">
        <p14:creationId xmlns:p14="http://schemas.microsoft.com/office/powerpoint/2010/main" val="623770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189DFBDE-F21C-4BF0-B43E-91B940D4C22B}"/>
              </a:ext>
            </a:extLst>
          </p:cNvPr>
          <p:cNvSpPr txBox="1">
            <a:spLocks/>
          </p:cNvSpPr>
          <p:nvPr/>
        </p:nvSpPr>
        <p:spPr>
          <a:xfrm>
            <a:off x="827360" y="585468"/>
            <a:ext cx="7104823" cy="399617"/>
          </a:xfrm>
          <a:prstGeom prst="rect">
            <a:avLst/>
          </a:prstGeom>
        </p:spPr>
        <p:txBody>
          <a:bodyPr vert="horz" lIns="91440" tIns="45720" rIns="91440" bIns="45720" rtlCol="0" anchor="ctr">
            <a:normAutofit fontScale="90000" lnSpcReduction="20000"/>
          </a:bodyPr>
          <a:lstStyle>
            <a:lvl1pPr algn="ctr">
              <a:spcBef>
                <a:spcPct val="0"/>
              </a:spcBef>
              <a:buNone/>
              <a:defRPr sz="2800" b="0">
                <a:solidFill>
                  <a:srgbClr val="3E5AA8"/>
                </a:solidFill>
                <a:latin typeface="Arial" panose="020B0604020202020204" pitchFamily="34" charset="0"/>
                <a:ea typeface="+mj-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dirty="0"/>
              <a:t>4780c Deep Dive - Return to Green Plan </a:t>
            </a:r>
          </a:p>
        </p:txBody>
      </p:sp>
      <p:sp>
        <p:nvSpPr>
          <p:cNvPr id="10" name="Text Placeholder 5">
            <a:extLst>
              <a:ext uri="{FF2B5EF4-FFF2-40B4-BE49-F238E27FC236}">
                <a16:creationId xmlns:a16="http://schemas.microsoft.com/office/drawing/2014/main" id="{BAC95477-C73C-494A-AF3C-B67A768B3188}"/>
              </a:ext>
            </a:extLst>
          </p:cNvPr>
          <p:cNvSpPr txBox="1">
            <a:spLocks/>
          </p:cNvSpPr>
          <p:nvPr/>
        </p:nvSpPr>
        <p:spPr>
          <a:xfrm>
            <a:off x="352509" y="1468213"/>
            <a:ext cx="2746513" cy="220707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5407" indent="-285407"/>
            <a:r>
              <a:rPr lang="en-GB" sz="999" dirty="0">
                <a:solidFill>
                  <a:prstClr val="black"/>
                </a:solidFill>
              </a:rPr>
              <a:t>Deep dive requested when 4780c was included in scope of Nov 21 release </a:t>
            </a:r>
          </a:p>
          <a:p>
            <a:pPr marL="285407" indent="-285407"/>
            <a:r>
              <a:rPr lang="en-GB" sz="999" dirty="0">
                <a:solidFill>
                  <a:prstClr val="black"/>
                </a:solidFill>
              </a:rPr>
              <a:t>12 findings reported as a result of the deep dive produced 10</a:t>
            </a:r>
            <a:r>
              <a:rPr lang="en-GB" sz="999" baseline="30000" dirty="0">
                <a:solidFill>
                  <a:prstClr val="black"/>
                </a:solidFill>
              </a:rPr>
              <a:t>th</a:t>
            </a:r>
            <a:r>
              <a:rPr lang="en-GB" sz="999" dirty="0">
                <a:solidFill>
                  <a:prstClr val="black"/>
                </a:solidFill>
              </a:rPr>
              <a:t> Sept; with an overall status of </a:t>
            </a:r>
            <a:r>
              <a:rPr lang="en-GB" sz="999" b="1" dirty="0">
                <a:solidFill>
                  <a:srgbClr val="FFC000"/>
                </a:solidFill>
              </a:rPr>
              <a:t>Amber</a:t>
            </a:r>
          </a:p>
          <a:p>
            <a:pPr marL="285407" indent="-285407"/>
            <a:r>
              <a:rPr lang="en-GB" sz="999" dirty="0">
                <a:solidFill>
                  <a:prstClr val="black"/>
                </a:solidFill>
              </a:rPr>
              <a:t>Target resolution dates are to be agreed between project and Change Assurance (CA) team</a:t>
            </a:r>
          </a:p>
          <a:p>
            <a:pPr marL="285407" indent="-285407"/>
            <a:r>
              <a:rPr lang="en-GB" sz="999" dirty="0">
                <a:solidFill>
                  <a:prstClr val="black"/>
                </a:solidFill>
              </a:rPr>
              <a:t>Progress being monitored by the CA team</a:t>
            </a:r>
          </a:p>
          <a:p>
            <a:pPr marL="285407" indent="-285407"/>
            <a:r>
              <a:rPr lang="en-GB" sz="999" dirty="0">
                <a:solidFill>
                  <a:prstClr val="black"/>
                </a:solidFill>
              </a:rPr>
              <a:t>All findings are on track to be resolved by the project by 1</a:t>
            </a:r>
            <a:r>
              <a:rPr lang="en-GB" sz="999" baseline="30000" dirty="0">
                <a:solidFill>
                  <a:prstClr val="black"/>
                </a:solidFill>
              </a:rPr>
              <a:t>st</a:t>
            </a:r>
            <a:r>
              <a:rPr lang="en-GB" sz="999" dirty="0">
                <a:solidFill>
                  <a:prstClr val="black"/>
                </a:solidFill>
              </a:rPr>
              <a:t> October; with the exception of 1  CA3 finding by 15</a:t>
            </a:r>
            <a:r>
              <a:rPr lang="en-GB" sz="999" baseline="30000" dirty="0">
                <a:solidFill>
                  <a:prstClr val="black"/>
                </a:solidFill>
              </a:rPr>
              <a:t>th</a:t>
            </a:r>
            <a:r>
              <a:rPr lang="en-GB" sz="999" dirty="0">
                <a:solidFill>
                  <a:prstClr val="black"/>
                </a:solidFill>
              </a:rPr>
              <a:t> October </a:t>
            </a:r>
          </a:p>
          <a:p>
            <a:pPr marL="285407" indent="-285407"/>
            <a:r>
              <a:rPr lang="en-GB" sz="999" b="1" dirty="0">
                <a:solidFill>
                  <a:prstClr val="black"/>
                </a:solidFill>
              </a:rPr>
              <a:t>Next steps: </a:t>
            </a:r>
            <a:r>
              <a:rPr lang="en-GB" sz="999" dirty="0">
                <a:solidFill>
                  <a:prstClr val="black"/>
                </a:solidFill>
              </a:rPr>
              <a:t>A </a:t>
            </a:r>
            <a:r>
              <a:rPr lang="en-GB" sz="999" dirty="0"/>
              <a:t>Stage Gate check is planned against  Nov-21 at pre implementation w/c 25th October </a:t>
            </a:r>
            <a:endParaRPr lang="en-GB" sz="999" dirty="0">
              <a:solidFill>
                <a:prstClr val="black"/>
              </a:solidFill>
            </a:endParaRPr>
          </a:p>
          <a:p>
            <a:endParaRPr lang="en-GB" dirty="0"/>
          </a:p>
        </p:txBody>
      </p:sp>
      <p:graphicFrame>
        <p:nvGraphicFramePr>
          <p:cNvPr id="11" name="Content Placeholder 6">
            <a:extLst>
              <a:ext uri="{FF2B5EF4-FFF2-40B4-BE49-F238E27FC236}">
                <a16:creationId xmlns:a16="http://schemas.microsoft.com/office/drawing/2014/main" id="{32170224-A6E2-4EC2-BB85-4476965AF31C}"/>
              </a:ext>
            </a:extLst>
          </p:cNvPr>
          <p:cNvGraphicFramePr>
            <a:graphicFrameLocks/>
          </p:cNvGraphicFramePr>
          <p:nvPr>
            <p:extLst/>
          </p:nvPr>
        </p:nvGraphicFramePr>
        <p:xfrm>
          <a:off x="3354303" y="1579252"/>
          <a:ext cx="5631847" cy="1877660"/>
        </p:xfrm>
        <a:graphic>
          <a:graphicData uri="http://schemas.openxmlformats.org/drawingml/2006/table">
            <a:tbl>
              <a:tblPr firstRow="1" bandRow="1">
                <a:tableStyleId>{5C22544A-7EE6-4342-B048-85BDC9FD1C3A}</a:tableStyleId>
              </a:tblPr>
              <a:tblGrid>
                <a:gridCol w="830471">
                  <a:extLst>
                    <a:ext uri="{9D8B030D-6E8A-4147-A177-3AD203B41FA5}">
                      <a16:colId xmlns:a16="http://schemas.microsoft.com/office/drawing/2014/main" val="1950519548"/>
                    </a:ext>
                  </a:extLst>
                </a:gridCol>
                <a:gridCol w="837166">
                  <a:extLst>
                    <a:ext uri="{9D8B030D-6E8A-4147-A177-3AD203B41FA5}">
                      <a16:colId xmlns:a16="http://schemas.microsoft.com/office/drawing/2014/main" val="3546311711"/>
                    </a:ext>
                  </a:extLst>
                </a:gridCol>
                <a:gridCol w="837166">
                  <a:extLst>
                    <a:ext uri="{9D8B030D-6E8A-4147-A177-3AD203B41FA5}">
                      <a16:colId xmlns:a16="http://schemas.microsoft.com/office/drawing/2014/main" val="3259978797"/>
                    </a:ext>
                  </a:extLst>
                </a:gridCol>
                <a:gridCol w="989379">
                  <a:extLst>
                    <a:ext uri="{9D8B030D-6E8A-4147-A177-3AD203B41FA5}">
                      <a16:colId xmlns:a16="http://schemas.microsoft.com/office/drawing/2014/main" val="3199272673"/>
                    </a:ext>
                  </a:extLst>
                </a:gridCol>
                <a:gridCol w="1065485">
                  <a:extLst>
                    <a:ext uri="{9D8B030D-6E8A-4147-A177-3AD203B41FA5}">
                      <a16:colId xmlns:a16="http://schemas.microsoft.com/office/drawing/2014/main" val="1801221268"/>
                    </a:ext>
                  </a:extLst>
                </a:gridCol>
                <a:gridCol w="1072180">
                  <a:extLst>
                    <a:ext uri="{9D8B030D-6E8A-4147-A177-3AD203B41FA5}">
                      <a16:colId xmlns:a16="http://schemas.microsoft.com/office/drawing/2014/main" val="607320050"/>
                    </a:ext>
                  </a:extLst>
                </a:gridCol>
              </a:tblGrid>
              <a:tr h="395751">
                <a:tc>
                  <a:txBody>
                    <a:bodyPr/>
                    <a:lstStyle/>
                    <a:p>
                      <a:r>
                        <a:rPr lang="en-GB" sz="1000" dirty="0">
                          <a:solidFill>
                            <a:srgbClr val="FFFFFF"/>
                          </a:solidFill>
                        </a:rPr>
                        <a:t>CA Category  </a:t>
                      </a:r>
                    </a:p>
                  </a:txBody>
                  <a:tcPr marL="91327" marR="91327" marT="45664" marB="45664"/>
                </a:tc>
                <a:tc>
                  <a:txBody>
                    <a:bodyPr/>
                    <a:lstStyle/>
                    <a:p>
                      <a:r>
                        <a:rPr lang="en-GB" sz="1000" dirty="0">
                          <a:solidFill>
                            <a:srgbClr val="FFFFFF"/>
                          </a:solidFill>
                        </a:rPr>
                        <a:t># Reported</a:t>
                      </a:r>
                    </a:p>
                  </a:txBody>
                  <a:tcPr marL="91327" marR="91327" marT="45664" marB="45664"/>
                </a:tc>
                <a:tc>
                  <a:txBody>
                    <a:bodyPr/>
                    <a:lstStyle/>
                    <a:p>
                      <a:r>
                        <a:rPr lang="en-GB" sz="1000" dirty="0">
                          <a:solidFill>
                            <a:srgbClr val="FFFFFF"/>
                          </a:solidFill>
                        </a:rPr>
                        <a:t>Closed by 27</a:t>
                      </a:r>
                      <a:r>
                        <a:rPr lang="en-GB" sz="1000" baseline="30000" dirty="0">
                          <a:solidFill>
                            <a:srgbClr val="FFFFFF"/>
                          </a:solidFill>
                        </a:rPr>
                        <a:t>th</a:t>
                      </a:r>
                      <a:r>
                        <a:rPr lang="en-GB" sz="1000" dirty="0">
                          <a:solidFill>
                            <a:srgbClr val="FFFFFF"/>
                          </a:solidFill>
                        </a:rPr>
                        <a:t> Sept</a:t>
                      </a:r>
                    </a:p>
                  </a:txBody>
                  <a:tcPr marL="91327" marR="91327" marT="45664" marB="45664"/>
                </a:tc>
                <a:tc>
                  <a:txBody>
                    <a:bodyPr/>
                    <a:lstStyle/>
                    <a:p>
                      <a:r>
                        <a:rPr lang="en-GB" sz="1000" dirty="0">
                          <a:solidFill>
                            <a:srgbClr val="FFFFFF"/>
                          </a:solidFill>
                        </a:rPr>
                        <a:t>Remaining </a:t>
                      </a:r>
                    </a:p>
                  </a:txBody>
                  <a:tcPr marL="91327" marR="91327" marT="45664" marB="45664"/>
                </a:tc>
                <a:tc>
                  <a:txBody>
                    <a:bodyPr/>
                    <a:lstStyle/>
                    <a:p>
                      <a:r>
                        <a:rPr lang="en-GB" sz="1000" dirty="0">
                          <a:solidFill>
                            <a:srgbClr val="FFFFFF"/>
                          </a:solidFill>
                        </a:rPr>
                        <a:t>Pending CA Assurance</a:t>
                      </a:r>
                    </a:p>
                  </a:txBody>
                  <a:tcPr marL="91327" marR="91327" marT="45664" marB="45664"/>
                </a:tc>
                <a:tc>
                  <a:txBody>
                    <a:bodyPr/>
                    <a:lstStyle/>
                    <a:p>
                      <a:r>
                        <a:rPr lang="en-GB" sz="1000" dirty="0">
                          <a:solidFill>
                            <a:srgbClr val="FFFFFF"/>
                          </a:solidFill>
                        </a:rPr>
                        <a:t>Latest Closure Date</a:t>
                      </a:r>
                    </a:p>
                  </a:txBody>
                  <a:tcPr marL="91327" marR="91327" marT="45664" marB="45664"/>
                </a:tc>
                <a:extLst>
                  <a:ext uri="{0D108BD9-81ED-4DB2-BD59-A6C34878D82A}">
                    <a16:rowId xmlns:a16="http://schemas.microsoft.com/office/drawing/2014/main" val="3507195770"/>
                  </a:ext>
                </a:extLst>
              </a:tr>
              <a:tr h="370383">
                <a:tc>
                  <a:txBody>
                    <a:bodyPr/>
                    <a:lstStyle/>
                    <a:p>
                      <a:r>
                        <a:rPr lang="en-GB" sz="1000" dirty="0">
                          <a:solidFill>
                            <a:schemeClr val="accent1"/>
                          </a:solidFill>
                        </a:rPr>
                        <a:t>CA1</a:t>
                      </a:r>
                    </a:p>
                  </a:txBody>
                  <a:tcPr marL="91327" marR="91327" marT="45664" marB="45664"/>
                </a:tc>
                <a:tc>
                  <a:txBody>
                    <a:bodyPr/>
                    <a:lstStyle/>
                    <a:p>
                      <a:pPr algn="ctr"/>
                      <a:r>
                        <a:rPr lang="en-GB" sz="1000" dirty="0">
                          <a:solidFill>
                            <a:schemeClr val="accent1"/>
                          </a:solidFill>
                        </a:rPr>
                        <a:t>0</a:t>
                      </a:r>
                    </a:p>
                  </a:txBody>
                  <a:tcPr marL="91327" marR="91327" marT="45664" marB="45664"/>
                </a:tc>
                <a:tc>
                  <a:txBody>
                    <a:bodyPr/>
                    <a:lstStyle/>
                    <a:p>
                      <a:pPr algn="ctr"/>
                      <a:r>
                        <a:rPr lang="en-GB" sz="1000" dirty="0">
                          <a:solidFill>
                            <a:schemeClr val="accent1"/>
                          </a:solidFill>
                        </a:rPr>
                        <a:t>-</a:t>
                      </a:r>
                    </a:p>
                  </a:txBody>
                  <a:tcPr marL="91327" marR="91327" marT="45664" marB="45664"/>
                </a:tc>
                <a:tc>
                  <a:txBody>
                    <a:bodyPr/>
                    <a:lstStyle/>
                    <a:p>
                      <a:pPr algn="ctr"/>
                      <a:r>
                        <a:rPr lang="en-GB" sz="1000" dirty="0">
                          <a:solidFill>
                            <a:schemeClr val="accent1"/>
                          </a:solidFill>
                        </a:rPr>
                        <a:t>-</a:t>
                      </a:r>
                    </a:p>
                  </a:txBody>
                  <a:tcPr marL="91327" marR="91327" marT="45664" marB="45664"/>
                </a:tc>
                <a:tc>
                  <a:txBody>
                    <a:bodyPr/>
                    <a:lstStyle/>
                    <a:p>
                      <a:pPr algn="ctr"/>
                      <a:r>
                        <a:rPr lang="en-GB" sz="1000" dirty="0">
                          <a:solidFill>
                            <a:schemeClr val="accent1"/>
                          </a:solidFill>
                        </a:rPr>
                        <a:t>-</a:t>
                      </a:r>
                    </a:p>
                  </a:txBody>
                  <a:tcPr marL="91327" marR="91327" marT="45664" marB="45664"/>
                </a:tc>
                <a:tc>
                  <a:txBody>
                    <a:bodyPr/>
                    <a:lstStyle/>
                    <a:p>
                      <a:r>
                        <a:rPr lang="en-GB" sz="1000" dirty="0">
                          <a:solidFill>
                            <a:schemeClr val="accent1"/>
                          </a:solidFill>
                        </a:rPr>
                        <a:t>-</a:t>
                      </a:r>
                    </a:p>
                  </a:txBody>
                  <a:tcPr marL="91327" marR="91327" marT="45664" marB="45664"/>
                </a:tc>
                <a:extLst>
                  <a:ext uri="{0D108BD9-81ED-4DB2-BD59-A6C34878D82A}">
                    <a16:rowId xmlns:a16="http://schemas.microsoft.com/office/drawing/2014/main" val="1463865467"/>
                  </a:ext>
                </a:extLst>
              </a:tr>
              <a:tr h="370383">
                <a:tc>
                  <a:txBody>
                    <a:bodyPr/>
                    <a:lstStyle/>
                    <a:p>
                      <a:r>
                        <a:rPr lang="en-GB" sz="1000" dirty="0">
                          <a:solidFill>
                            <a:schemeClr val="accent1"/>
                          </a:solidFill>
                        </a:rPr>
                        <a:t>CA2</a:t>
                      </a:r>
                    </a:p>
                  </a:txBody>
                  <a:tcPr marL="91327" marR="91327" marT="45664" marB="45664"/>
                </a:tc>
                <a:tc>
                  <a:txBody>
                    <a:bodyPr/>
                    <a:lstStyle/>
                    <a:p>
                      <a:pPr algn="ctr"/>
                      <a:r>
                        <a:rPr lang="en-GB" sz="1000" dirty="0">
                          <a:solidFill>
                            <a:schemeClr val="accent1"/>
                          </a:solidFill>
                        </a:rPr>
                        <a:t>4</a:t>
                      </a:r>
                    </a:p>
                  </a:txBody>
                  <a:tcPr marL="91327" marR="91327" marT="45664" marB="45664"/>
                </a:tc>
                <a:tc>
                  <a:txBody>
                    <a:bodyPr/>
                    <a:lstStyle/>
                    <a:p>
                      <a:pPr algn="ctr"/>
                      <a:r>
                        <a:rPr lang="en-GB" sz="1000" dirty="0">
                          <a:solidFill>
                            <a:schemeClr val="accent1"/>
                          </a:solidFill>
                        </a:rPr>
                        <a:t>2</a:t>
                      </a:r>
                    </a:p>
                  </a:txBody>
                  <a:tcPr marL="91327" marR="91327" marT="45664" marB="45664"/>
                </a:tc>
                <a:tc>
                  <a:txBody>
                    <a:bodyPr/>
                    <a:lstStyle/>
                    <a:p>
                      <a:pPr algn="ctr"/>
                      <a:r>
                        <a:rPr lang="en-GB" sz="1000" dirty="0">
                          <a:solidFill>
                            <a:schemeClr val="accent1"/>
                          </a:solidFill>
                        </a:rPr>
                        <a:t>2</a:t>
                      </a:r>
                    </a:p>
                  </a:txBody>
                  <a:tcPr marL="91327" marR="91327" marT="45664" marB="45664"/>
                </a:tc>
                <a:tc>
                  <a:txBody>
                    <a:bodyPr/>
                    <a:lstStyle/>
                    <a:p>
                      <a:pPr algn="ctr"/>
                      <a:r>
                        <a:rPr lang="en-GB" sz="1000" dirty="0">
                          <a:solidFill>
                            <a:schemeClr val="accent1"/>
                          </a:solidFill>
                        </a:rPr>
                        <a:t>-</a:t>
                      </a:r>
                    </a:p>
                  </a:txBody>
                  <a:tcPr marL="91327" marR="91327" marT="45664" marB="45664"/>
                </a:tc>
                <a:tc>
                  <a:txBody>
                    <a:bodyPr/>
                    <a:lstStyle/>
                    <a:p>
                      <a:r>
                        <a:rPr lang="en-GB" sz="1000" dirty="0">
                          <a:solidFill>
                            <a:schemeClr val="accent1"/>
                          </a:solidFill>
                        </a:rPr>
                        <a:t>1</a:t>
                      </a:r>
                      <a:r>
                        <a:rPr lang="en-GB" sz="1000" baseline="30000" dirty="0">
                          <a:solidFill>
                            <a:schemeClr val="accent1"/>
                          </a:solidFill>
                        </a:rPr>
                        <a:t>st</a:t>
                      </a:r>
                      <a:r>
                        <a:rPr lang="en-GB" sz="1000" dirty="0">
                          <a:solidFill>
                            <a:schemeClr val="accent1"/>
                          </a:solidFill>
                        </a:rPr>
                        <a:t> Oct 21</a:t>
                      </a:r>
                    </a:p>
                  </a:txBody>
                  <a:tcPr marL="91327" marR="91327" marT="45664" marB="45664"/>
                </a:tc>
                <a:extLst>
                  <a:ext uri="{0D108BD9-81ED-4DB2-BD59-A6C34878D82A}">
                    <a16:rowId xmlns:a16="http://schemas.microsoft.com/office/drawing/2014/main" val="3572389884"/>
                  </a:ext>
                </a:extLst>
              </a:tr>
              <a:tr h="370383">
                <a:tc>
                  <a:txBody>
                    <a:bodyPr/>
                    <a:lstStyle/>
                    <a:p>
                      <a:r>
                        <a:rPr lang="en-GB" sz="1000" dirty="0">
                          <a:solidFill>
                            <a:schemeClr val="accent1"/>
                          </a:solidFill>
                        </a:rPr>
                        <a:t>CA3</a:t>
                      </a:r>
                    </a:p>
                  </a:txBody>
                  <a:tcPr marL="91327" marR="91327" marT="45664" marB="45664"/>
                </a:tc>
                <a:tc>
                  <a:txBody>
                    <a:bodyPr/>
                    <a:lstStyle/>
                    <a:p>
                      <a:pPr algn="ctr"/>
                      <a:r>
                        <a:rPr lang="en-GB" sz="1000" dirty="0">
                          <a:solidFill>
                            <a:schemeClr val="accent1"/>
                          </a:solidFill>
                        </a:rPr>
                        <a:t>5</a:t>
                      </a:r>
                    </a:p>
                  </a:txBody>
                  <a:tcPr marL="91327" marR="91327" marT="45664" marB="45664"/>
                </a:tc>
                <a:tc>
                  <a:txBody>
                    <a:bodyPr/>
                    <a:lstStyle/>
                    <a:p>
                      <a:pPr algn="ctr"/>
                      <a:r>
                        <a:rPr lang="en-GB" sz="1000" dirty="0">
                          <a:solidFill>
                            <a:schemeClr val="accent1"/>
                          </a:solidFill>
                        </a:rPr>
                        <a:t>3</a:t>
                      </a:r>
                    </a:p>
                  </a:txBody>
                  <a:tcPr marL="91327" marR="91327" marT="45664" marB="45664"/>
                </a:tc>
                <a:tc>
                  <a:txBody>
                    <a:bodyPr/>
                    <a:lstStyle/>
                    <a:p>
                      <a:pPr algn="ctr"/>
                      <a:r>
                        <a:rPr lang="en-GB" sz="1000" dirty="0">
                          <a:solidFill>
                            <a:schemeClr val="accent1"/>
                          </a:solidFill>
                        </a:rPr>
                        <a:t>2</a:t>
                      </a:r>
                    </a:p>
                  </a:txBody>
                  <a:tcPr marL="91327" marR="91327" marT="45664" marB="45664"/>
                </a:tc>
                <a:tc>
                  <a:txBody>
                    <a:bodyPr/>
                    <a:lstStyle/>
                    <a:p>
                      <a:pPr algn="ctr"/>
                      <a:r>
                        <a:rPr lang="en-GB" sz="1000" dirty="0">
                          <a:solidFill>
                            <a:schemeClr val="accent1"/>
                          </a:solidFill>
                        </a:rPr>
                        <a:t>-</a:t>
                      </a:r>
                    </a:p>
                  </a:txBody>
                  <a:tcPr marL="91327" marR="91327" marT="45664" marB="45664"/>
                </a:tc>
                <a:tc>
                  <a:txBody>
                    <a:bodyPr/>
                    <a:lstStyle/>
                    <a:p>
                      <a:r>
                        <a:rPr lang="en-GB" sz="1000" dirty="0">
                          <a:solidFill>
                            <a:schemeClr val="accent1"/>
                          </a:solidFill>
                        </a:rPr>
                        <a:t>15</a:t>
                      </a:r>
                      <a:r>
                        <a:rPr lang="en-GB" sz="1000" baseline="30000" dirty="0">
                          <a:solidFill>
                            <a:schemeClr val="accent1"/>
                          </a:solidFill>
                        </a:rPr>
                        <a:t>th</a:t>
                      </a:r>
                      <a:r>
                        <a:rPr lang="en-GB" sz="1000" dirty="0">
                          <a:solidFill>
                            <a:schemeClr val="accent1"/>
                          </a:solidFill>
                        </a:rPr>
                        <a:t> Oct 21</a:t>
                      </a:r>
                    </a:p>
                  </a:txBody>
                  <a:tcPr marL="91327" marR="91327" marT="45664" marB="45664"/>
                </a:tc>
                <a:extLst>
                  <a:ext uri="{0D108BD9-81ED-4DB2-BD59-A6C34878D82A}">
                    <a16:rowId xmlns:a16="http://schemas.microsoft.com/office/drawing/2014/main" val="2898717603"/>
                  </a:ext>
                </a:extLst>
              </a:tr>
              <a:tr h="370383">
                <a:tc>
                  <a:txBody>
                    <a:bodyPr/>
                    <a:lstStyle/>
                    <a:p>
                      <a:r>
                        <a:rPr lang="en-GB" sz="1000" dirty="0">
                          <a:solidFill>
                            <a:schemeClr val="accent1"/>
                          </a:solidFill>
                        </a:rPr>
                        <a:t>CA4</a:t>
                      </a:r>
                    </a:p>
                  </a:txBody>
                  <a:tcPr marL="91327" marR="91327" marT="45664" marB="45664"/>
                </a:tc>
                <a:tc>
                  <a:txBody>
                    <a:bodyPr/>
                    <a:lstStyle/>
                    <a:p>
                      <a:pPr algn="ctr"/>
                      <a:r>
                        <a:rPr lang="en-GB" sz="1000" dirty="0">
                          <a:solidFill>
                            <a:schemeClr val="accent1"/>
                          </a:solidFill>
                        </a:rPr>
                        <a:t>3</a:t>
                      </a:r>
                    </a:p>
                  </a:txBody>
                  <a:tcPr marL="91327" marR="91327" marT="45664" marB="45664"/>
                </a:tc>
                <a:tc>
                  <a:txBody>
                    <a:bodyPr/>
                    <a:lstStyle/>
                    <a:p>
                      <a:pPr algn="ctr"/>
                      <a:r>
                        <a:rPr lang="en-GB" sz="1000" dirty="0">
                          <a:solidFill>
                            <a:schemeClr val="accent1"/>
                          </a:solidFill>
                        </a:rPr>
                        <a:t>3</a:t>
                      </a:r>
                    </a:p>
                  </a:txBody>
                  <a:tcPr marL="91327" marR="91327" marT="45664" marB="45664"/>
                </a:tc>
                <a:tc>
                  <a:txBody>
                    <a:bodyPr/>
                    <a:lstStyle/>
                    <a:p>
                      <a:pPr algn="ctr"/>
                      <a:r>
                        <a:rPr lang="en-GB" sz="1000" dirty="0">
                          <a:solidFill>
                            <a:schemeClr val="accent1"/>
                          </a:solidFill>
                        </a:rPr>
                        <a:t>-</a:t>
                      </a:r>
                    </a:p>
                  </a:txBody>
                  <a:tcPr marL="91327" marR="91327" marT="45664" marB="45664"/>
                </a:tc>
                <a:tc>
                  <a:txBody>
                    <a:bodyPr/>
                    <a:lstStyle/>
                    <a:p>
                      <a:pPr algn="ctr"/>
                      <a:r>
                        <a:rPr lang="en-GB" sz="1000" dirty="0">
                          <a:solidFill>
                            <a:schemeClr val="accent1"/>
                          </a:solidFill>
                        </a:rPr>
                        <a:t>-</a:t>
                      </a:r>
                    </a:p>
                  </a:txBody>
                  <a:tcPr marL="91327" marR="91327" marT="45664" marB="45664"/>
                </a:tc>
                <a:tc>
                  <a:txBody>
                    <a:bodyPr/>
                    <a:lstStyle/>
                    <a:p>
                      <a:r>
                        <a:rPr lang="en-GB" sz="1000" dirty="0">
                          <a:solidFill>
                            <a:schemeClr val="accent1"/>
                          </a:solidFill>
                        </a:rPr>
                        <a:t>1</a:t>
                      </a:r>
                      <a:r>
                        <a:rPr lang="en-GB" sz="1000" baseline="30000" dirty="0">
                          <a:solidFill>
                            <a:schemeClr val="accent1"/>
                          </a:solidFill>
                        </a:rPr>
                        <a:t>st</a:t>
                      </a:r>
                      <a:r>
                        <a:rPr lang="en-GB" sz="1000" dirty="0">
                          <a:solidFill>
                            <a:schemeClr val="accent1"/>
                          </a:solidFill>
                        </a:rPr>
                        <a:t> Oct 21</a:t>
                      </a:r>
                    </a:p>
                  </a:txBody>
                  <a:tcPr marL="91327" marR="91327" marT="45664" marB="45664"/>
                </a:tc>
                <a:extLst>
                  <a:ext uri="{0D108BD9-81ED-4DB2-BD59-A6C34878D82A}">
                    <a16:rowId xmlns:a16="http://schemas.microsoft.com/office/drawing/2014/main" val="1467598822"/>
                  </a:ext>
                </a:extLst>
              </a:tr>
            </a:tbl>
          </a:graphicData>
        </a:graphic>
      </p:graphicFrame>
    </p:spTree>
    <p:extLst>
      <p:ext uri="{BB962C8B-B14F-4D97-AF65-F5344CB8AC3E}">
        <p14:creationId xmlns:p14="http://schemas.microsoft.com/office/powerpoint/2010/main" val="1394873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189DFBDE-F21C-4BF0-B43E-91B940D4C22B}"/>
              </a:ext>
            </a:extLst>
          </p:cNvPr>
          <p:cNvSpPr txBox="1">
            <a:spLocks/>
          </p:cNvSpPr>
          <p:nvPr/>
        </p:nvSpPr>
        <p:spPr>
          <a:xfrm>
            <a:off x="583520" y="448308"/>
            <a:ext cx="7104823" cy="399617"/>
          </a:xfrm>
          <a:prstGeom prst="rect">
            <a:avLst/>
          </a:prstGeom>
        </p:spPr>
        <p:txBody>
          <a:bodyPr vert="horz" lIns="91440" tIns="45720" rIns="91440" bIns="45720" rtlCol="0" anchor="ctr">
            <a:normAutofit fontScale="82500" lnSpcReduction="20000"/>
          </a:bodyPr>
          <a:lstStyle>
            <a:lvl1pPr algn="ctr">
              <a:spcBef>
                <a:spcPct val="0"/>
              </a:spcBef>
              <a:buNone/>
              <a:defRPr sz="2800" b="0">
                <a:solidFill>
                  <a:srgbClr val="3E5AA8"/>
                </a:solidFill>
                <a:latin typeface="Arial" panose="020B0604020202020204" pitchFamily="34" charset="0"/>
                <a:ea typeface="+mj-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dirty="0"/>
              <a:t>Lessons Learned from Key Themes from Deep Dive </a:t>
            </a:r>
          </a:p>
        </p:txBody>
      </p:sp>
      <p:graphicFrame>
        <p:nvGraphicFramePr>
          <p:cNvPr id="5" name="Content Placeholder 6">
            <a:extLst>
              <a:ext uri="{FF2B5EF4-FFF2-40B4-BE49-F238E27FC236}">
                <a16:creationId xmlns:a16="http://schemas.microsoft.com/office/drawing/2014/main" id="{3FF28024-9E70-4902-8E4C-58121A182EAE}"/>
              </a:ext>
            </a:extLst>
          </p:cNvPr>
          <p:cNvGraphicFramePr>
            <a:graphicFrameLocks/>
          </p:cNvGraphicFramePr>
          <p:nvPr>
            <p:extLst/>
          </p:nvPr>
        </p:nvGraphicFramePr>
        <p:xfrm>
          <a:off x="630040" y="1212534"/>
          <a:ext cx="7058303" cy="2943784"/>
        </p:xfrm>
        <a:graphic>
          <a:graphicData uri="http://schemas.openxmlformats.org/drawingml/2006/table">
            <a:tbl>
              <a:tblPr firstRow="1" bandRow="1">
                <a:tableStyleId>{5C22544A-7EE6-4342-B048-85BDC9FD1C3A}</a:tableStyleId>
              </a:tblPr>
              <a:tblGrid>
                <a:gridCol w="1149948">
                  <a:extLst>
                    <a:ext uri="{9D8B030D-6E8A-4147-A177-3AD203B41FA5}">
                      <a16:colId xmlns:a16="http://schemas.microsoft.com/office/drawing/2014/main" val="2069694336"/>
                    </a:ext>
                  </a:extLst>
                </a:gridCol>
                <a:gridCol w="2458510">
                  <a:extLst>
                    <a:ext uri="{9D8B030D-6E8A-4147-A177-3AD203B41FA5}">
                      <a16:colId xmlns:a16="http://schemas.microsoft.com/office/drawing/2014/main" val="1950519548"/>
                    </a:ext>
                  </a:extLst>
                </a:gridCol>
                <a:gridCol w="2458510">
                  <a:extLst>
                    <a:ext uri="{9D8B030D-6E8A-4147-A177-3AD203B41FA5}">
                      <a16:colId xmlns:a16="http://schemas.microsoft.com/office/drawing/2014/main" val="3546311711"/>
                    </a:ext>
                  </a:extLst>
                </a:gridCol>
                <a:gridCol w="991335">
                  <a:extLst>
                    <a:ext uri="{9D8B030D-6E8A-4147-A177-3AD203B41FA5}">
                      <a16:colId xmlns:a16="http://schemas.microsoft.com/office/drawing/2014/main" val="3199272673"/>
                    </a:ext>
                  </a:extLst>
                </a:gridCol>
              </a:tblGrid>
              <a:tr h="294277">
                <a:tc>
                  <a:txBody>
                    <a:bodyPr/>
                    <a:lstStyle/>
                    <a:p>
                      <a:r>
                        <a:rPr lang="en-GB" sz="1000" dirty="0">
                          <a:solidFill>
                            <a:srgbClr val="FFFFFF"/>
                          </a:solidFill>
                        </a:rPr>
                        <a:t>Key Theme</a:t>
                      </a:r>
                    </a:p>
                  </a:txBody>
                  <a:tcPr marL="91327" marR="91327" marT="45664" marB="45664"/>
                </a:tc>
                <a:tc>
                  <a:txBody>
                    <a:bodyPr/>
                    <a:lstStyle/>
                    <a:p>
                      <a:r>
                        <a:rPr lang="en-GB" sz="1000" dirty="0">
                          <a:solidFill>
                            <a:srgbClr val="FFFFFF"/>
                          </a:solidFill>
                        </a:rPr>
                        <a:t>Action </a:t>
                      </a:r>
                    </a:p>
                  </a:txBody>
                  <a:tcPr marL="91327" marR="91327" marT="45664" marB="45664"/>
                </a:tc>
                <a:tc>
                  <a:txBody>
                    <a:bodyPr/>
                    <a:lstStyle/>
                    <a:p>
                      <a:r>
                        <a:rPr lang="en-GB" sz="1000" dirty="0">
                          <a:solidFill>
                            <a:srgbClr val="FFFFFF"/>
                          </a:solidFill>
                        </a:rPr>
                        <a:t>Measure</a:t>
                      </a:r>
                    </a:p>
                  </a:txBody>
                  <a:tcPr marL="91327" marR="91327" marT="45664" marB="45664"/>
                </a:tc>
                <a:tc>
                  <a:txBody>
                    <a:bodyPr/>
                    <a:lstStyle/>
                    <a:p>
                      <a:r>
                        <a:rPr lang="en-GB" sz="1000" dirty="0">
                          <a:solidFill>
                            <a:srgbClr val="FFFFFF"/>
                          </a:solidFill>
                        </a:rPr>
                        <a:t>Date</a:t>
                      </a:r>
                    </a:p>
                  </a:txBody>
                  <a:tcPr marL="91327" marR="91327" marT="45664" marB="45664"/>
                </a:tc>
                <a:extLst>
                  <a:ext uri="{0D108BD9-81ED-4DB2-BD59-A6C34878D82A}">
                    <a16:rowId xmlns:a16="http://schemas.microsoft.com/office/drawing/2014/main" val="3507195770"/>
                  </a:ext>
                </a:extLst>
              </a:tr>
              <a:tr h="502300">
                <a:tc>
                  <a:txBody>
                    <a:bodyPr/>
                    <a:lstStyle/>
                    <a:p>
                      <a:r>
                        <a:rPr lang="en-GB" sz="900" dirty="0">
                          <a:solidFill>
                            <a:schemeClr val="accent1"/>
                          </a:solidFill>
                        </a:rPr>
                        <a:t>Planning / RAID Management</a:t>
                      </a:r>
                    </a:p>
                  </a:txBody>
                  <a:tcPr marL="91327" marR="91327" marT="45664" marB="45664"/>
                </a:tc>
                <a:tc>
                  <a:txBody>
                    <a:bodyPr/>
                    <a:lstStyle/>
                    <a:p>
                      <a:r>
                        <a:rPr lang="en-GB" sz="900" dirty="0">
                          <a:solidFill>
                            <a:schemeClr val="accent1"/>
                          </a:solidFill>
                        </a:rPr>
                        <a:t>Greater focus on planning and associated RAID management</a:t>
                      </a:r>
                    </a:p>
                  </a:txBody>
                  <a:tcPr marL="91327" marR="91327" marT="45664" marB="45664"/>
                </a:tc>
                <a:tc>
                  <a:txBody>
                    <a:bodyPr/>
                    <a:lstStyle/>
                    <a:p>
                      <a:r>
                        <a:rPr lang="en-GB" sz="900" dirty="0">
                          <a:solidFill>
                            <a:schemeClr val="accent1"/>
                          </a:solidFill>
                        </a:rPr>
                        <a:t>Further coaching to be made available to portfolio resources to ensure understanding of critical dependencies and impact to plan</a:t>
                      </a:r>
                    </a:p>
                  </a:txBody>
                  <a:tcPr marL="91327" marR="91327" marT="45664" marB="45664"/>
                </a:tc>
                <a:tc>
                  <a:txBody>
                    <a:bodyPr/>
                    <a:lstStyle/>
                    <a:p>
                      <a:r>
                        <a:rPr lang="en-GB" sz="900" dirty="0">
                          <a:solidFill>
                            <a:schemeClr val="accent1"/>
                          </a:solidFill>
                        </a:rPr>
                        <a:t>30</a:t>
                      </a:r>
                      <a:r>
                        <a:rPr lang="en-GB" sz="900" baseline="30000" dirty="0">
                          <a:solidFill>
                            <a:schemeClr val="accent1"/>
                          </a:solidFill>
                        </a:rPr>
                        <a:t>th</a:t>
                      </a:r>
                      <a:r>
                        <a:rPr lang="en-GB" sz="900" dirty="0">
                          <a:solidFill>
                            <a:schemeClr val="accent1"/>
                          </a:solidFill>
                        </a:rPr>
                        <a:t> Oct 2021</a:t>
                      </a:r>
                    </a:p>
                  </a:txBody>
                  <a:tcPr marL="91327" marR="91327" marT="45664" marB="45664"/>
                </a:tc>
                <a:extLst>
                  <a:ext uri="{0D108BD9-81ED-4DB2-BD59-A6C34878D82A}">
                    <a16:rowId xmlns:a16="http://schemas.microsoft.com/office/drawing/2014/main" val="3572389884"/>
                  </a:ext>
                </a:extLst>
              </a:tr>
              <a:tr h="502300">
                <a:tc>
                  <a:txBody>
                    <a:bodyPr/>
                    <a:lstStyle/>
                    <a:p>
                      <a:r>
                        <a:rPr lang="en-GB" sz="900" dirty="0">
                          <a:solidFill>
                            <a:schemeClr val="accent1"/>
                          </a:solidFill>
                        </a:rPr>
                        <a:t>Scope / Governance</a:t>
                      </a:r>
                    </a:p>
                  </a:txBody>
                  <a:tcPr marL="91327" marR="91327" marT="45664" marB="45664"/>
                </a:tc>
                <a:tc>
                  <a:txBody>
                    <a:bodyPr/>
                    <a:lstStyle/>
                    <a:p>
                      <a:r>
                        <a:rPr lang="en-GB" sz="900" dirty="0">
                          <a:solidFill>
                            <a:schemeClr val="accent1"/>
                          </a:solidFill>
                        </a:rPr>
                        <a:t>Ensure all changes go through Capture and adhere to governance process</a:t>
                      </a:r>
                    </a:p>
                  </a:txBody>
                  <a:tcPr marL="91327" marR="91327" marT="45664" marB="45664"/>
                </a:tc>
                <a:tc>
                  <a:txBody>
                    <a:bodyPr/>
                    <a:lstStyle/>
                    <a:p>
                      <a:r>
                        <a:rPr lang="en-US" sz="900" b="0" i="0" dirty="0">
                          <a:solidFill>
                            <a:schemeClr val="accent1"/>
                          </a:solidFill>
                          <a:effectLst/>
                          <a:latin typeface="+mn-lt"/>
                          <a:ea typeface="+mn-ea"/>
                          <a:cs typeface="+mn-cs"/>
                        </a:rPr>
                        <a:t>Understanding and articulating  risk associated to late inclusion in a release </a:t>
                      </a:r>
                      <a:endParaRPr lang="en-GB" sz="900" dirty="0">
                        <a:solidFill>
                          <a:schemeClr val="accent1"/>
                        </a:solidFill>
                      </a:endParaRPr>
                    </a:p>
                  </a:txBody>
                  <a:tcPr marL="91327" marR="91327" marT="45664" marB="45664"/>
                </a:tc>
                <a:tc>
                  <a:txBody>
                    <a:bodyPr/>
                    <a:lstStyle/>
                    <a:p>
                      <a:r>
                        <a:rPr lang="en-GB" sz="900" dirty="0">
                          <a:solidFill>
                            <a:schemeClr val="accent1"/>
                          </a:solidFill>
                        </a:rPr>
                        <a:t>30</a:t>
                      </a:r>
                      <a:r>
                        <a:rPr lang="en-GB" sz="900" baseline="30000" dirty="0">
                          <a:solidFill>
                            <a:schemeClr val="accent1"/>
                          </a:solidFill>
                        </a:rPr>
                        <a:t>th</a:t>
                      </a:r>
                      <a:r>
                        <a:rPr lang="en-GB" sz="900" dirty="0">
                          <a:solidFill>
                            <a:schemeClr val="accent1"/>
                          </a:solidFill>
                        </a:rPr>
                        <a:t> Oct 2021</a:t>
                      </a:r>
                    </a:p>
                  </a:txBody>
                  <a:tcPr marL="91327" marR="91327" marT="45664" marB="45664"/>
                </a:tc>
                <a:extLst>
                  <a:ext uri="{0D108BD9-81ED-4DB2-BD59-A6C34878D82A}">
                    <a16:rowId xmlns:a16="http://schemas.microsoft.com/office/drawing/2014/main" val="2898717603"/>
                  </a:ext>
                </a:extLst>
              </a:tr>
              <a:tr h="502300">
                <a:tc>
                  <a:txBody>
                    <a:bodyPr/>
                    <a:lstStyle/>
                    <a:p>
                      <a:pPr algn="l"/>
                      <a:r>
                        <a:rPr lang="en-GB" sz="900" dirty="0">
                          <a:solidFill>
                            <a:schemeClr val="accent1"/>
                          </a:solidFill>
                        </a:rPr>
                        <a:t>Customer Engagement </a:t>
                      </a:r>
                    </a:p>
                  </a:txBody>
                  <a:tcPr marL="91327" marR="91327" marT="45664" marB="45664"/>
                </a:tc>
                <a:tc>
                  <a:txBody>
                    <a:bodyPr/>
                    <a:lstStyle/>
                    <a:p>
                      <a:pPr algn="l"/>
                      <a:r>
                        <a:rPr lang="en-GB" sz="900" dirty="0">
                          <a:solidFill>
                            <a:schemeClr val="accent1"/>
                          </a:solidFill>
                        </a:rPr>
                        <a:t>Customer engagement is appropriately planned </a:t>
                      </a:r>
                    </a:p>
                  </a:txBody>
                  <a:tcPr marL="91327" marR="91327" marT="45664" marB="45664"/>
                </a:tc>
                <a:tc>
                  <a:txBody>
                    <a:bodyPr/>
                    <a:lstStyle/>
                    <a:p>
                      <a:pPr algn="l"/>
                      <a:r>
                        <a:rPr lang="en-GB" sz="900" dirty="0">
                          <a:solidFill>
                            <a:schemeClr val="accent1"/>
                          </a:solidFill>
                        </a:rPr>
                        <a:t>Early engagement with Customers to ensure they can meet their obligations </a:t>
                      </a:r>
                    </a:p>
                  </a:txBody>
                  <a:tcPr marL="91327" marR="91327" marT="45664" marB="45664"/>
                </a:tc>
                <a:tc>
                  <a:txBody>
                    <a:bodyPr/>
                    <a:lstStyle/>
                    <a:p>
                      <a:pPr algn="l"/>
                      <a:r>
                        <a:rPr lang="en-GB" sz="900" dirty="0">
                          <a:solidFill>
                            <a:schemeClr val="accent1"/>
                          </a:solidFill>
                        </a:rPr>
                        <a:t>30</a:t>
                      </a:r>
                      <a:r>
                        <a:rPr lang="en-GB" sz="900" baseline="30000" dirty="0">
                          <a:solidFill>
                            <a:schemeClr val="accent1"/>
                          </a:solidFill>
                        </a:rPr>
                        <a:t>th</a:t>
                      </a:r>
                      <a:r>
                        <a:rPr lang="en-GB" sz="900" dirty="0">
                          <a:solidFill>
                            <a:schemeClr val="accent1"/>
                          </a:solidFill>
                        </a:rPr>
                        <a:t> Oct 2021</a:t>
                      </a:r>
                    </a:p>
                  </a:txBody>
                  <a:tcPr marL="91327" marR="91327" marT="45664" marB="45664"/>
                </a:tc>
                <a:extLst>
                  <a:ext uri="{0D108BD9-81ED-4DB2-BD59-A6C34878D82A}">
                    <a16:rowId xmlns:a16="http://schemas.microsoft.com/office/drawing/2014/main" val="1467598822"/>
                  </a:ext>
                </a:extLst>
              </a:tr>
              <a:tr h="639291">
                <a:tc>
                  <a:txBody>
                    <a:bodyPr/>
                    <a:lstStyle/>
                    <a:p>
                      <a:pPr algn="l"/>
                      <a:r>
                        <a:rPr lang="en-GB" sz="900" dirty="0">
                          <a:solidFill>
                            <a:schemeClr val="accent1"/>
                          </a:solidFill>
                        </a:rPr>
                        <a:t>3</a:t>
                      </a:r>
                      <a:r>
                        <a:rPr lang="en-GB" sz="900" baseline="30000" dirty="0">
                          <a:solidFill>
                            <a:schemeClr val="accent1"/>
                          </a:solidFill>
                        </a:rPr>
                        <a:t>rd</a:t>
                      </a:r>
                      <a:r>
                        <a:rPr lang="en-GB" sz="900" dirty="0">
                          <a:solidFill>
                            <a:schemeClr val="accent1"/>
                          </a:solidFill>
                        </a:rPr>
                        <a:t> Party Engagement</a:t>
                      </a:r>
                    </a:p>
                  </a:txBody>
                  <a:tcPr marL="91327" marR="91327" marT="45664" marB="45664"/>
                </a:tc>
                <a:tc>
                  <a:txBody>
                    <a:bodyPr/>
                    <a:lstStyle/>
                    <a:p>
                      <a:pPr algn="l"/>
                      <a:r>
                        <a:rPr lang="en-GB" sz="900" dirty="0">
                          <a:solidFill>
                            <a:schemeClr val="accent1"/>
                          </a:solidFill>
                        </a:rPr>
                        <a:t>3</a:t>
                      </a:r>
                      <a:r>
                        <a:rPr lang="en-GB" sz="900" baseline="30000" dirty="0">
                          <a:solidFill>
                            <a:schemeClr val="accent1"/>
                          </a:solidFill>
                        </a:rPr>
                        <a:t>rd</a:t>
                      </a:r>
                      <a:r>
                        <a:rPr lang="en-GB" sz="900" dirty="0">
                          <a:solidFill>
                            <a:schemeClr val="accent1"/>
                          </a:solidFill>
                        </a:rPr>
                        <a:t> party supplier engagement is appropriately planned and follows internal procurement process </a:t>
                      </a:r>
                    </a:p>
                  </a:txBody>
                  <a:tcPr marL="91327" marR="91327" marT="45664" marB="45664"/>
                </a:tc>
                <a:tc>
                  <a:txBody>
                    <a:bodyPr/>
                    <a:lstStyle/>
                    <a:p>
                      <a:pPr algn="l"/>
                      <a:r>
                        <a:rPr lang="en-GB" sz="900" dirty="0">
                          <a:solidFill>
                            <a:schemeClr val="accent1"/>
                          </a:solidFill>
                        </a:rPr>
                        <a:t>Early engagement with 3</a:t>
                      </a:r>
                      <a:r>
                        <a:rPr lang="en-GB" sz="900" baseline="30000" dirty="0">
                          <a:solidFill>
                            <a:schemeClr val="accent1"/>
                          </a:solidFill>
                        </a:rPr>
                        <a:t>rd</a:t>
                      </a:r>
                      <a:r>
                        <a:rPr lang="en-GB" sz="900" dirty="0">
                          <a:solidFill>
                            <a:schemeClr val="accent1"/>
                          </a:solidFill>
                        </a:rPr>
                        <a:t> parties; to ensure project deliverables are achieved in line with plan</a:t>
                      </a:r>
                    </a:p>
                  </a:txBody>
                  <a:tcPr marL="91327" marR="91327" marT="45664" marB="45664"/>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900" dirty="0">
                          <a:solidFill>
                            <a:schemeClr val="accent1"/>
                          </a:solidFill>
                        </a:rPr>
                        <a:t>30</a:t>
                      </a:r>
                      <a:r>
                        <a:rPr lang="en-GB" sz="900" baseline="30000" dirty="0">
                          <a:solidFill>
                            <a:schemeClr val="accent1"/>
                          </a:solidFill>
                        </a:rPr>
                        <a:t>th</a:t>
                      </a:r>
                      <a:r>
                        <a:rPr lang="en-GB" sz="900" dirty="0">
                          <a:solidFill>
                            <a:schemeClr val="accent1"/>
                          </a:solidFill>
                        </a:rPr>
                        <a:t> Oct 2021</a:t>
                      </a:r>
                    </a:p>
                    <a:p>
                      <a:pPr algn="l"/>
                      <a:endParaRPr lang="en-GB" sz="900" dirty="0">
                        <a:solidFill>
                          <a:schemeClr val="accent1"/>
                        </a:solidFill>
                      </a:endParaRPr>
                    </a:p>
                  </a:txBody>
                  <a:tcPr marL="91327" marR="91327" marT="45664" marB="45664"/>
                </a:tc>
                <a:extLst>
                  <a:ext uri="{0D108BD9-81ED-4DB2-BD59-A6C34878D82A}">
                    <a16:rowId xmlns:a16="http://schemas.microsoft.com/office/drawing/2014/main" val="2500965550"/>
                  </a:ext>
                </a:extLst>
              </a:tr>
              <a:tr h="502300">
                <a:tc>
                  <a:txBody>
                    <a:bodyPr/>
                    <a:lstStyle/>
                    <a:p>
                      <a:r>
                        <a:rPr lang="en-GB" sz="900" dirty="0">
                          <a:solidFill>
                            <a:schemeClr val="accent1"/>
                          </a:solidFill>
                        </a:rPr>
                        <a:t>Dependencies / Solution </a:t>
                      </a:r>
                    </a:p>
                  </a:txBody>
                  <a:tcPr marL="91327" marR="91327" marT="45664" marB="45664"/>
                </a:tc>
                <a:tc>
                  <a:txBody>
                    <a:bodyPr/>
                    <a:lstStyle/>
                    <a:p>
                      <a:r>
                        <a:rPr lang="en-GB" sz="900" dirty="0">
                          <a:solidFill>
                            <a:schemeClr val="accent1"/>
                          </a:solidFill>
                        </a:rPr>
                        <a:t>Ensure approval of functional / non functional requirements prior to commencing detailed design </a:t>
                      </a:r>
                    </a:p>
                  </a:txBody>
                  <a:tcPr marL="91327" marR="91327" marT="45664" marB="45664"/>
                </a:tc>
                <a:tc>
                  <a:txBody>
                    <a:bodyPr/>
                    <a:lstStyle/>
                    <a:p>
                      <a:r>
                        <a:rPr lang="en-GB" sz="900" dirty="0">
                          <a:solidFill>
                            <a:schemeClr val="accent1"/>
                          </a:solidFill>
                        </a:rPr>
                        <a:t>Ensuring project plan is in place and dependencies are adhered to</a:t>
                      </a:r>
                    </a:p>
                  </a:txBody>
                  <a:tcPr marL="91327" marR="91327" marT="45664" marB="45664"/>
                </a:tc>
                <a:tc>
                  <a:txBody>
                    <a:bodyPr/>
                    <a:lstStyle/>
                    <a:p>
                      <a:r>
                        <a:rPr lang="en-GB" sz="900" dirty="0">
                          <a:solidFill>
                            <a:schemeClr val="accent1"/>
                          </a:solidFill>
                        </a:rPr>
                        <a:t>30</a:t>
                      </a:r>
                      <a:r>
                        <a:rPr lang="en-GB" sz="900" baseline="30000" dirty="0">
                          <a:solidFill>
                            <a:schemeClr val="accent1"/>
                          </a:solidFill>
                        </a:rPr>
                        <a:t>th</a:t>
                      </a:r>
                      <a:r>
                        <a:rPr lang="en-GB" sz="900" dirty="0">
                          <a:solidFill>
                            <a:schemeClr val="accent1"/>
                          </a:solidFill>
                        </a:rPr>
                        <a:t> Oct 2021</a:t>
                      </a:r>
                    </a:p>
                  </a:txBody>
                  <a:tcPr marL="91327" marR="91327" marT="45664" marB="45664"/>
                </a:tc>
                <a:extLst>
                  <a:ext uri="{0D108BD9-81ED-4DB2-BD59-A6C34878D82A}">
                    <a16:rowId xmlns:a16="http://schemas.microsoft.com/office/drawing/2014/main" val="481970100"/>
                  </a:ext>
                </a:extLst>
              </a:tr>
            </a:tbl>
          </a:graphicData>
        </a:graphic>
      </p:graphicFrame>
    </p:spTree>
    <p:extLst>
      <p:ext uri="{BB962C8B-B14F-4D97-AF65-F5344CB8AC3E}">
        <p14:creationId xmlns:p14="http://schemas.microsoft.com/office/powerpoint/2010/main" val="3755963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9791FE3-852B-47A8-80B7-A7FD3123D8A3}"/>
              </a:ext>
            </a:extLst>
          </p:cNvPr>
          <p:cNvSpPr/>
          <p:nvPr/>
        </p:nvSpPr>
        <p:spPr>
          <a:xfrm>
            <a:off x="395536" y="123478"/>
            <a:ext cx="3888432" cy="646331"/>
          </a:xfrm>
          <a:prstGeom prst="rect">
            <a:avLst/>
          </a:prstGeom>
        </p:spPr>
        <p:txBody>
          <a:bodyPr wrap="square">
            <a:spAutoFit/>
          </a:bodyPr>
          <a:lstStyle/>
          <a:p>
            <a:pPr algn="ctr"/>
            <a:r>
              <a:rPr lang="en-GB" b="1" dirty="0"/>
              <a:t>Change Assurance reporting RAYG definitions</a:t>
            </a:r>
          </a:p>
        </p:txBody>
      </p:sp>
      <p:sp>
        <p:nvSpPr>
          <p:cNvPr id="4" name="Text Placeholder 2">
            <a:extLst>
              <a:ext uri="{FF2B5EF4-FFF2-40B4-BE49-F238E27FC236}">
                <a16:creationId xmlns:a16="http://schemas.microsoft.com/office/drawing/2014/main" id="{F66DC29A-BDE7-4966-9FA9-099CE8F80848}"/>
              </a:ext>
            </a:extLst>
          </p:cNvPr>
          <p:cNvSpPr txBox="1">
            <a:spLocks/>
          </p:cNvSpPr>
          <p:nvPr/>
        </p:nvSpPr>
        <p:spPr>
          <a:xfrm>
            <a:off x="395536" y="699542"/>
            <a:ext cx="4608512" cy="3886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defTabSz="801207">
              <a:buNone/>
            </a:pPr>
            <a:r>
              <a:rPr lang="de-DE" sz="1400" dirty="0"/>
              <a:t>Categorisation of delivery risk is as follows:</a:t>
            </a:r>
          </a:p>
          <a:p>
            <a:pPr marL="171450" indent="-171450">
              <a:spcBef>
                <a:spcPts val="300"/>
              </a:spcBef>
            </a:pPr>
            <a:r>
              <a:rPr lang="en-GB" sz="1400" b="1" dirty="0"/>
              <a:t>Red </a:t>
            </a:r>
            <a:r>
              <a:rPr lang="en-GB" sz="1400" dirty="0"/>
              <a:t>:  indicates issues that could entail significant risk to the success of the Programme. Remedial action fundamental to successful outcome of programme, should be implemented as soon as possible;</a:t>
            </a:r>
          </a:p>
          <a:p>
            <a:pPr marL="171450" indent="-171450"/>
            <a:r>
              <a:rPr lang="en-GB" sz="1400" b="1" dirty="0"/>
              <a:t>Amber </a:t>
            </a:r>
            <a:r>
              <a:rPr lang="en-GB" sz="1400" dirty="0"/>
              <a:t>: indicates issues that could entail significant risk to the success of the Programme. Remedial action important to programme outcomes, should be implemented as soon as practical; </a:t>
            </a:r>
          </a:p>
          <a:p>
            <a:pPr marL="171450" indent="-171450"/>
            <a:r>
              <a:rPr lang="en-GB" sz="1400" b="1" dirty="0"/>
              <a:t>Yellow </a:t>
            </a:r>
            <a:r>
              <a:rPr lang="en-GB" sz="1400" dirty="0"/>
              <a:t>: indicates issues within could entail risk to the success of the Programme, but this risk is low Remedial action a good to have for the programme, implementation advised; </a:t>
            </a:r>
          </a:p>
          <a:p>
            <a:pPr marL="171450" indent="-171450"/>
            <a:r>
              <a:rPr lang="en-GB" sz="1400" b="1" dirty="0"/>
              <a:t>Green </a:t>
            </a:r>
            <a:r>
              <a:rPr lang="en-GB" sz="1400" dirty="0"/>
              <a:t>: indicates very minor to no issues, entailing minimal risk to the success of the Programme. Improvement would reduce risk, but the weakness is unlikely to undermine the success of the programme </a:t>
            </a:r>
          </a:p>
          <a:p>
            <a:endParaRPr lang="en-GB" dirty="0"/>
          </a:p>
        </p:txBody>
      </p:sp>
      <p:sp>
        <p:nvSpPr>
          <p:cNvPr id="5" name="Text Placeholder 1">
            <a:extLst>
              <a:ext uri="{FF2B5EF4-FFF2-40B4-BE49-F238E27FC236}">
                <a16:creationId xmlns:a16="http://schemas.microsoft.com/office/drawing/2014/main" id="{36E6D6A0-2DCC-4F1F-9167-9E5817BF0AB2}"/>
              </a:ext>
            </a:extLst>
          </p:cNvPr>
          <p:cNvSpPr txBox="1">
            <a:spLocks/>
          </p:cNvSpPr>
          <p:nvPr/>
        </p:nvSpPr>
        <p:spPr>
          <a:xfrm>
            <a:off x="5436096" y="123478"/>
            <a:ext cx="3707904" cy="892552"/>
          </a:xfrm>
          <a:prstGeom prst="rect">
            <a:avLst/>
          </a:prstGeom>
        </p:spPr>
        <p:txBody>
          <a:bodyPr wrap="square">
            <a:spAutoFit/>
          </a:bodyPr>
          <a:lstStyle>
            <a:defPPr>
              <a:defRPr lang="en-US"/>
            </a:defPPr>
            <a:lvl1pPr algn="ctr">
              <a:defRPr b="1"/>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dirty="0"/>
              <a:t>Change Assurance Findings Severity</a:t>
            </a:r>
          </a:p>
        </p:txBody>
      </p:sp>
      <p:graphicFrame>
        <p:nvGraphicFramePr>
          <p:cNvPr id="7" name="Table 6">
            <a:extLst>
              <a:ext uri="{FF2B5EF4-FFF2-40B4-BE49-F238E27FC236}">
                <a16:creationId xmlns:a16="http://schemas.microsoft.com/office/drawing/2014/main" id="{95248DA2-B320-4B98-8DD2-97B1A81016D1}"/>
              </a:ext>
            </a:extLst>
          </p:cNvPr>
          <p:cNvGraphicFramePr>
            <a:graphicFrameLocks noGrp="1"/>
          </p:cNvGraphicFramePr>
          <p:nvPr>
            <p:extLst/>
          </p:nvPr>
        </p:nvGraphicFramePr>
        <p:xfrm>
          <a:off x="5148064" y="769809"/>
          <a:ext cx="3816424" cy="3881766"/>
        </p:xfrm>
        <a:graphic>
          <a:graphicData uri="http://schemas.openxmlformats.org/drawingml/2006/table">
            <a:tbl>
              <a:tblPr firstRow="1" firstCol="1" bandRow="1">
                <a:tableStyleId>{5C22544A-7EE6-4342-B048-85BDC9FD1C3A}</a:tableStyleId>
              </a:tblPr>
              <a:tblGrid>
                <a:gridCol w="963501">
                  <a:extLst>
                    <a:ext uri="{9D8B030D-6E8A-4147-A177-3AD203B41FA5}">
                      <a16:colId xmlns:a16="http://schemas.microsoft.com/office/drawing/2014/main" val="20000"/>
                    </a:ext>
                  </a:extLst>
                </a:gridCol>
                <a:gridCol w="2852923">
                  <a:extLst>
                    <a:ext uri="{9D8B030D-6E8A-4147-A177-3AD203B41FA5}">
                      <a16:colId xmlns:a16="http://schemas.microsoft.com/office/drawing/2014/main" val="20001"/>
                    </a:ext>
                  </a:extLst>
                </a:gridCol>
              </a:tblGrid>
              <a:tr h="202701">
                <a:tc>
                  <a:txBody>
                    <a:bodyPr/>
                    <a:lstStyle/>
                    <a:p>
                      <a:pPr algn="ctr">
                        <a:lnSpc>
                          <a:spcPct val="107000"/>
                        </a:lnSpc>
                        <a:spcAft>
                          <a:spcPts val="0"/>
                        </a:spcAft>
                      </a:pPr>
                      <a:r>
                        <a:rPr lang="en-GB" sz="1200" dirty="0">
                          <a:solidFill>
                            <a:schemeClr val="tx1"/>
                          </a:solidFill>
                          <a:effectLst/>
                        </a:rPr>
                        <a:t>Category</a:t>
                      </a:r>
                      <a:endParaRPr lang="en-GB" sz="1200" dirty="0">
                        <a:solidFill>
                          <a:schemeClr val="tx1"/>
                        </a:solidFill>
                        <a:effectLst/>
                        <a:latin typeface="Calibri"/>
                        <a:ea typeface="Calibri"/>
                        <a:cs typeface="Times New Roman"/>
                      </a:endParaRPr>
                    </a:p>
                  </a:txBody>
                  <a:tcPr marL="68580" marR="68580" marT="0" marB="0"/>
                </a:tc>
                <a:tc>
                  <a:txBody>
                    <a:bodyPr/>
                    <a:lstStyle/>
                    <a:p>
                      <a:pPr algn="ctr">
                        <a:lnSpc>
                          <a:spcPct val="107000"/>
                        </a:lnSpc>
                        <a:spcAft>
                          <a:spcPts val="0"/>
                        </a:spcAft>
                      </a:pPr>
                      <a:r>
                        <a:rPr lang="en-GB" sz="1200" dirty="0">
                          <a:solidFill>
                            <a:schemeClr val="tx1"/>
                          </a:solidFill>
                          <a:effectLst/>
                        </a:rPr>
                        <a:t>Description</a:t>
                      </a:r>
                      <a:endParaRPr lang="en-GB" sz="1200" dirty="0">
                        <a:solidFill>
                          <a:schemeClr val="tx1"/>
                        </a:solidFill>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782765">
                <a:tc>
                  <a:txBody>
                    <a:bodyPr/>
                    <a:lstStyle/>
                    <a:p>
                      <a:pPr algn="ctr">
                        <a:lnSpc>
                          <a:spcPct val="107000"/>
                        </a:lnSpc>
                        <a:spcAft>
                          <a:spcPts val="0"/>
                        </a:spcAft>
                      </a:pPr>
                      <a:r>
                        <a:rPr lang="en-GB" sz="1200" dirty="0">
                          <a:solidFill>
                            <a:schemeClr val="tx1"/>
                          </a:solidFill>
                          <a:effectLst/>
                        </a:rPr>
                        <a:t>CA1</a:t>
                      </a:r>
                      <a:endParaRPr lang="en-GB" sz="1200" dirty="0">
                        <a:solidFill>
                          <a:schemeClr val="tx1"/>
                        </a:solidFill>
                        <a:effectLst/>
                        <a:latin typeface="Calibri"/>
                        <a:ea typeface="Calibri"/>
                        <a:cs typeface="Times New Roman"/>
                      </a:endParaRPr>
                    </a:p>
                  </a:txBody>
                  <a:tcPr marL="68580" marR="68580" marT="0" marB="0"/>
                </a:tc>
                <a:tc>
                  <a:txBody>
                    <a:bodyPr/>
                    <a:lstStyle/>
                    <a:p>
                      <a:pPr>
                        <a:lnSpc>
                          <a:spcPct val="107000"/>
                        </a:lnSpc>
                        <a:spcAft>
                          <a:spcPts val="0"/>
                        </a:spcAft>
                      </a:pPr>
                      <a:r>
                        <a:rPr lang="en-GB" sz="1200" dirty="0">
                          <a:solidFill>
                            <a:schemeClr val="tx1"/>
                          </a:solidFill>
                          <a:effectLst/>
                        </a:rPr>
                        <a:t>High risk of impacting successful delivery and achieving outcomes – finding needs to be addressed in order for project to succeed</a:t>
                      </a:r>
                    </a:p>
                    <a:p>
                      <a:pPr>
                        <a:lnSpc>
                          <a:spcPct val="107000"/>
                        </a:lnSpc>
                        <a:spcAft>
                          <a:spcPts val="0"/>
                        </a:spcAft>
                      </a:pPr>
                      <a:r>
                        <a:rPr lang="en-GB" sz="1200" dirty="0">
                          <a:solidFill>
                            <a:schemeClr val="tx1"/>
                          </a:solidFill>
                          <a:effectLst/>
                        </a:rPr>
                        <a:t> </a:t>
                      </a:r>
                      <a:endParaRPr lang="en-GB" sz="1200" dirty="0">
                        <a:solidFill>
                          <a:schemeClr val="tx1"/>
                        </a:solidFill>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848156">
                <a:tc>
                  <a:txBody>
                    <a:bodyPr/>
                    <a:lstStyle/>
                    <a:p>
                      <a:pPr algn="ctr">
                        <a:lnSpc>
                          <a:spcPct val="107000"/>
                        </a:lnSpc>
                        <a:spcAft>
                          <a:spcPts val="0"/>
                        </a:spcAft>
                      </a:pPr>
                      <a:r>
                        <a:rPr lang="en-GB" sz="1200">
                          <a:solidFill>
                            <a:schemeClr val="tx1"/>
                          </a:solidFill>
                          <a:effectLst/>
                        </a:rPr>
                        <a:t>CA2</a:t>
                      </a:r>
                      <a:endParaRPr lang="en-GB" sz="1200">
                        <a:solidFill>
                          <a:schemeClr val="tx1"/>
                        </a:solidFill>
                        <a:effectLst/>
                        <a:latin typeface="Calibri"/>
                        <a:ea typeface="Calibri"/>
                        <a:cs typeface="Times New Roman"/>
                      </a:endParaRPr>
                    </a:p>
                  </a:txBody>
                  <a:tcPr marL="68580" marR="68580" marT="0" marB="0"/>
                </a:tc>
                <a:tc>
                  <a:txBody>
                    <a:bodyPr/>
                    <a:lstStyle/>
                    <a:p>
                      <a:pPr>
                        <a:lnSpc>
                          <a:spcPct val="107000"/>
                        </a:lnSpc>
                        <a:spcAft>
                          <a:spcPts val="0"/>
                        </a:spcAft>
                      </a:pPr>
                      <a:r>
                        <a:rPr lang="en-GB" sz="1200" dirty="0">
                          <a:solidFill>
                            <a:schemeClr val="tx1"/>
                          </a:solidFill>
                          <a:effectLst/>
                        </a:rPr>
                        <a:t>Moderate risk of impacting successful delivery and achieving of outcomes – finding needs to be addressed in order to protect time, cost and quality</a:t>
                      </a:r>
                    </a:p>
                    <a:p>
                      <a:pPr>
                        <a:lnSpc>
                          <a:spcPct val="107000"/>
                        </a:lnSpc>
                        <a:spcAft>
                          <a:spcPts val="0"/>
                        </a:spcAft>
                      </a:pPr>
                      <a:r>
                        <a:rPr lang="en-GB" sz="1200" dirty="0">
                          <a:solidFill>
                            <a:schemeClr val="tx1"/>
                          </a:solidFill>
                          <a:effectLst/>
                        </a:rPr>
                        <a:t> </a:t>
                      </a:r>
                      <a:endParaRPr lang="en-GB" sz="1200" dirty="0">
                        <a:solidFill>
                          <a:schemeClr val="tx1"/>
                        </a:solidFill>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636117">
                <a:tc>
                  <a:txBody>
                    <a:bodyPr/>
                    <a:lstStyle/>
                    <a:p>
                      <a:pPr algn="ctr">
                        <a:lnSpc>
                          <a:spcPct val="107000"/>
                        </a:lnSpc>
                        <a:spcAft>
                          <a:spcPts val="0"/>
                        </a:spcAft>
                      </a:pPr>
                      <a:r>
                        <a:rPr lang="en-GB" sz="1200">
                          <a:solidFill>
                            <a:schemeClr val="tx1"/>
                          </a:solidFill>
                          <a:effectLst/>
                        </a:rPr>
                        <a:t>CA3</a:t>
                      </a:r>
                      <a:endParaRPr lang="en-GB" sz="1200">
                        <a:solidFill>
                          <a:schemeClr val="tx1"/>
                        </a:solidFill>
                        <a:effectLst/>
                        <a:latin typeface="Calibri"/>
                        <a:ea typeface="Calibri"/>
                        <a:cs typeface="Times New Roman"/>
                      </a:endParaRPr>
                    </a:p>
                  </a:txBody>
                  <a:tcPr marL="68580" marR="68580" marT="0" marB="0"/>
                </a:tc>
                <a:tc>
                  <a:txBody>
                    <a:bodyPr/>
                    <a:lstStyle/>
                    <a:p>
                      <a:pPr>
                        <a:lnSpc>
                          <a:spcPct val="107000"/>
                        </a:lnSpc>
                        <a:spcAft>
                          <a:spcPts val="0"/>
                        </a:spcAft>
                      </a:pPr>
                      <a:r>
                        <a:rPr lang="en-GB" sz="1200" dirty="0">
                          <a:solidFill>
                            <a:schemeClr val="tx1"/>
                          </a:solidFill>
                          <a:effectLst/>
                        </a:rPr>
                        <a:t>Low risk of impacting successful delivery and outcomes – consider fixing in project and apply to future projects </a:t>
                      </a:r>
                    </a:p>
                    <a:p>
                      <a:pPr>
                        <a:lnSpc>
                          <a:spcPct val="107000"/>
                        </a:lnSpc>
                        <a:spcAft>
                          <a:spcPts val="0"/>
                        </a:spcAft>
                      </a:pPr>
                      <a:r>
                        <a:rPr lang="en-GB" sz="1200" dirty="0">
                          <a:solidFill>
                            <a:schemeClr val="tx1"/>
                          </a:solidFill>
                          <a:effectLst/>
                        </a:rPr>
                        <a:t> </a:t>
                      </a:r>
                      <a:endParaRPr lang="en-GB" sz="1200" dirty="0">
                        <a:solidFill>
                          <a:schemeClr val="tx1"/>
                        </a:solidFill>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782765">
                <a:tc>
                  <a:txBody>
                    <a:bodyPr/>
                    <a:lstStyle/>
                    <a:p>
                      <a:pPr algn="ctr">
                        <a:lnSpc>
                          <a:spcPct val="107000"/>
                        </a:lnSpc>
                        <a:spcAft>
                          <a:spcPts val="0"/>
                        </a:spcAft>
                      </a:pPr>
                      <a:r>
                        <a:rPr lang="en-GB" sz="1200" dirty="0">
                          <a:solidFill>
                            <a:schemeClr val="tx1"/>
                          </a:solidFill>
                          <a:effectLst/>
                        </a:rPr>
                        <a:t>CA4</a:t>
                      </a:r>
                      <a:endParaRPr lang="en-GB" sz="1200" dirty="0">
                        <a:solidFill>
                          <a:schemeClr val="tx1"/>
                        </a:solidFill>
                        <a:effectLst/>
                        <a:latin typeface="Calibri"/>
                        <a:ea typeface="Calibri"/>
                        <a:cs typeface="Times New Roman"/>
                      </a:endParaRPr>
                    </a:p>
                  </a:txBody>
                  <a:tcPr marL="68580" marR="68580" marT="0" marB="0"/>
                </a:tc>
                <a:tc>
                  <a:txBody>
                    <a:bodyPr/>
                    <a:lstStyle/>
                    <a:p>
                      <a:pPr>
                        <a:lnSpc>
                          <a:spcPct val="107000"/>
                        </a:lnSpc>
                        <a:spcAft>
                          <a:spcPts val="0"/>
                        </a:spcAft>
                      </a:pPr>
                      <a:r>
                        <a:rPr lang="en-GB" sz="1200" dirty="0">
                          <a:solidFill>
                            <a:schemeClr val="tx1"/>
                          </a:solidFill>
                          <a:effectLst/>
                        </a:rPr>
                        <a:t>Minor impact to achieving delivery or outcomes – build in as a lessons learnt for efficient and effective delivery for future projects</a:t>
                      </a:r>
                    </a:p>
                    <a:p>
                      <a:pPr>
                        <a:lnSpc>
                          <a:spcPct val="107000"/>
                        </a:lnSpc>
                        <a:spcAft>
                          <a:spcPts val="0"/>
                        </a:spcAft>
                      </a:pPr>
                      <a:r>
                        <a:rPr lang="en-GB" sz="1200" dirty="0">
                          <a:solidFill>
                            <a:schemeClr val="tx1"/>
                          </a:solidFill>
                          <a:effectLst/>
                        </a:rPr>
                        <a:t> </a:t>
                      </a:r>
                      <a:endParaRPr lang="en-GB" sz="1200" dirty="0">
                        <a:solidFill>
                          <a:schemeClr val="tx1"/>
                        </a:solidFill>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899046683"/>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3" ma:contentTypeDescription="Create a new document." ma:contentTypeScope="" ma:versionID="9bb224142be6fbbc8b98e1f99454ecd1">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54f627d5b449adedc3be3afe57feb"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Flow_SignoffStatus xmlns="efb0c983-77a3-4edc-9303-e1cb655c76c7" xsi:nil="true"/>
    <Sign_x002d_offBy xmlns="efb0c983-77a3-4edc-9303-e1cb655c76c7">
      <UserInfo>
        <DisplayName/>
        <AccountId xsi:nil="true"/>
        <AccountType/>
      </UserInfo>
    </Sign_x002d_offBy>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B86693-C175-4318-BD55-68D0830EF0ED}"/>
</file>

<file path=customXml/itemProps2.xml><?xml version="1.0" encoding="utf-8"?>
<ds:datastoreItem xmlns:ds="http://schemas.openxmlformats.org/officeDocument/2006/customXml" ds:itemID="{211B2E31-4703-4F4D-BB47-74A8364BAC36}">
  <ds:schemaRefs>
    <ds:schemaRef ds:uri="http://purl.org/dc/dcmitype/"/>
    <ds:schemaRef ds:uri="http://www.w3.org/XML/1998/namespace"/>
    <ds:schemaRef ds:uri="http://schemas.microsoft.com/office/2006/metadata/properties"/>
    <ds:schemaRef ds:uri="http://purl.org/dc/elements/1.1/"/>
    <ds:schemaRef ds:uri="http://schemas.microsoft.com/office/2006/documentManagement/types"/>
    <ds:schemaRef ds:uri="http://schemas.openxmlformats.org/package/2006/metadata/core-properties"/>
    <ds:schemaRef ds:uri="http://schemas.microsoft.com/office/infopath/2007/PartnerControls"/>
    <ds:schemaRef ds:uri="103fba77-31dd-4780-83f9-c54f26c3a260"/>
    <ds:schemaRef ds:uri="11f1cc19-a6a2-4477-822b-8358f9edc374"/>
    <ds:schemaRef ds:uri="http://purl.org/dc/terms/"/>
  </ds:schemaRefs>
</ds:datastoreItem>
</file>

<file path=customXml/itemProps3.xml><?xml version="1.0" encoding="utf-8"?>
<ds:datastoreItem xmlns:ds="http://schemas.openxmlformats.org/officeDocument/2006/customXml" ds:itemID="{A0DEEE7B-1543-4EFF-B3C1-AFC857C3E5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899</TotalTime>
  <Words>876</Words>
  <Application>Microsoft Office PowerPoint</Application>
  <PresentationFormat>On-screen Show (16:9)</PresentationFormat>
  <Paragraphs>151</Paragraphs>
  <Slides>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Office Theme</vt:lpstr>
      <vt:lpstr>  UK Link November 21 – Deep Dive on 4780C Change Assurance Report &amp; Return to Green Plan</vt:lpstr>
      <vt:lpstr>PowerPoint Presentation</vt:lpstr>
      <vt:lpstr>PowerPoint Presentation</vt:lpstr>
      <vt:lpstr>PowerPoint Presentation</vt:lpstr>
      <vt:lpstr>PowerPoint Presentation</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Rachel Taggart</cp:lastModifiedBy>
  <cp:revision>57</cp:revision>
  <dcterms:created xsi:type="dcterms:W3CDTF">2018-09-02T17:12:15Z</dcterms:created>
  <dcterms:modified xsi:type="dcterms:W3CDTF">2021-10-04T14:36:47Z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0x01010050FB9CDCC5328344A3162B2D7C8A4CE2</vt:lpwstr>
  </property>
</Properties>
</file>