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886" r:id="rId5"/>
    <p:sldId id="313" r:id="rId6"/>
    <p:sldId id="303" r:id="rId7"/>
    <p:sldId id="307" r:id="rId8"/>
    <p:sldId id="3629" r:id="rId9"/>
    <p:sldId id="310" r:id="rId10"/>
    <p:sldId id="311" r:id="rId11"/>
    <p:sldId id="312"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Indrayani Jamjare" initials="IJ" lastIdx="64" clrIdx="6">
    <p:extLst>
      <p:ext uri="{19B8F6BF-5375-455C-9EA6-DF929625EA0E}">
        <p15:presenceInfo xmlns:p15="http://schemas.microsoft.com/office/powerpoint/2012/main" userId="S::indrayani.jamjare@xoserve.com::b3303d25-591d-4f89-9582-6225a5ac0cbf" providerId="AD"/>
      </p:ext>
    </p:extLst>
  </p:cmAuthor>
  <p:cmAuthor id="1" name="Morgan, Neil A" initials="MNA" lastIdx="6" clrIdx="0">
    <p:extLst>
      <p:ext uri="{19B8F6BF-5375-455C-9EA6-DF929625EA0E}">
        <p15:presenceInfo xmlns:p15="http://schemas.microsoft.com/office/powerpoint/2012/main" userId="S::neil.a.morgan@xoserve.com::6d8c68c2-074e-40cb-880a-f27a04c2b231" providerId="AD"/>
      </p:ext>
    </p:extLst>
  </p:cmAuthor>
  <p:cmAuthor id="8" name="Donna Morgan" initials="DM" lastIdx="3" clrIdx="7">
    <p:extLst>
      <p:ext uri="{19B8F6BF-5375-455C-9EA6-DF929625EA0E}">
        <p15:presenceInfo xmlns:p15="http://schemas.microsoft.com/office/powerpoint/2012/main" userId="S::donna.morgan@xoserve.com::ca78b38d-16ee-426c-91a3-84ee8a5ef0c6"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9" name="Kiran Kumar" initials="KK" lastIdx="11" clrIdx="8">
    <p:extLst>
      <p:ext uri="{19B8F6BF-5375-455C-9EA6-DF929625EA0E}">
        <p15:presenceInfo xmlns:p15="http://schemas.microsoft.com/office/powerpoint/2012/main" userId="S::kiran.kumar2@xoserve.com::7b38229d-8975-4c0e-953e-f7dad763bb46"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20"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BF00"/>
    <a:srgbClr val="9CCB3B"/>
    <a:srgbClr val="B1D6E8"/>
    <a:srgbClr val="CCFF99"/>
    <a:srgbClr val="40D1F5"/>
    <a:srgbClr val="84B8DA"/>
    <a:srgbClr val="9C4877"/>
    <a:srgbClr val="2B80B1"/>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2C5FE-A04A-4BED-AB06-D8FA07593266}" v="10" dt="2021-10-04T14:39:32.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498"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OConnor" userId="S::tracy.oconnor@xoserve.com::c165d205-f988-41c6-a790-ae0515e39fe0" providerId="AD" clId="Web-{8F233C6D-070B-8C57-E3AE-E3DB4B5B8C34}"/>
    <pc:docChg chg="modSld">
      <pc:chgData name="Tracy OConnor" userId="S::tracy.oconnor@xoserve.com::c165d205-f988-41c6-a790-ae0515e39fe0" providerId="AD" clId="Web-{8F233C6D-070B-8C57-E3AE-E3DB4B5B8C34}" dt="2021-10-01T10:04:09.978" v="114"/>
      <pc:docMkLst>
        <pc:docMk/>
      </pc:docMkLst>
      <pc:sldChg chg="addSp delSp modSp">
        <pc:chgData name="Tracy OConnor" userId="S::tracy.oconnor@xoserve.com::c165d205-f988-41c6-a790-ae0515e39fe0" providerId="AD" clId="Web-{8F233C6D-070B-8C57-E3AE-E3DB4B5B8C34}" dt="2021-10-01T09:33:34.913" v="6" actId="20577"/>
        <pc:sldMkLst>
          <pc:docMk/>
          <pc:sldMk cId="3309314178" sldId="312"/>
        </pc:sldMkLst>
        <pc:spChg chg="del">
          <ac:chgData name="Tracy OConnor" userId="S::tracy.oconnor@xoserve.com::c165d205-f988-41c6-a790-ae0515e39fe0" providerId="AD" clId="Web-{8F233C6D-070B-8C57-E3AE-E3DB4B5B8C34}" dt="2021-10-01T09:33:04.147" v="0"/>
          <ac:spMkLst>
            <pc:docMk/>
            <pc:sldMk cId="3309314178" sldId="312"/>
            <ac:spMk id="2" creationId="{7C31D489-B5E6-494A-B03F-943B82788F91}"/>
          </ac:spMkLst>
        </pc:spChg>
        <pc:spChg chg="add mod">
          <ac:chgData name="Tracy OConnor" userId="S::tracy.oconnor@xoserve.com::c165d205-f988-41c6-a790-ae0515e39fe0" providerId="AD" clId="Web-{8F233C6D-070B-8C57-E3AE-E3DB4B5B8C34}" dt="2021-10-01T09:33:04.147" v="0"/>
          <ac:spMkLst>
            <pc:docMk/>
            <pc:sldMk cId="3309314178" sldId="312"/>
            <ac:spMk id="4" creationId="{EE3BAEC5-42C8-4338-85B1-501BBF1AD20D}"/>
          </ac:spMkLst>
        </pc:spChg>
        <pc:spChg chg="add mod">
          <ac:chgData name="Tracy OConnor" userId="S::tracy.oconnor@xoserve.com::c165d205-f988-41c6-a790-ae0515e39fe0" providerId="AD" clId="Web-{8F233C6D-070B-8C57-E3AE-E3DB4B5B8C34}" dt="2021-10-01T09:33:34.913" v="6" actId="20577"/>
          <ac:spMkLst>
            <pc:docMk/>
            <pc:sldMk cId="3309314178" sldId="312"/>
            <ac:spMk id="6" creationId="{13909EFB-94DE-4BBF-9967-571FD81CDF57}"/>
          </ac:spMkLst>
        </pc:spChg>
      </pc:sldChg>
      <pc:sldChg chg="modSp">
        <pc:chgData name="Tracy OConnor" userId="S::tracy.oconnor@xoserve.com::c165d205-f988-41c6-a790-ae0515e39fe0" providerId="AD" clId="Web-{8F233C6D-070B-8C57-E3AE-E3DB4B5B8C34}" dt="2021-10-01T09:34:01.227" v="18" actId="20577"/>
        <pc:sldMkLst>
          <pc:docMk/>
          <pc:sldMk cId="2099002512" sldId="313"/>
        </pc:sldMkLst>
        <pc:spChg chg="mod">
          <ac:chgData name="Tracy OConnor" userId="S::tracy.oconnor@xoserve.com::c165d205-f988-41c6-a790-ae0515e39fe0" providerId="AD" clId="Web-{8F233C6D-070B-8C57-E3AE-E3DB4B5B8C34}" dt="2021-10-01T09:34:01.227" v="18" actId="20577"/>
          <ac:spMkLst>
            <pc:docMk/>
            <pc:sldMk cId="2099002512" sldId="313"/>
            <ac:spMk id="9" creationId="{4F298FE5-8F40-421D-9786-2B344AA7AE70}"/>
          </ac:spMkLst>
        </pc:spChg>
      </pc:sldChg>
    </pc:docChg>
  </pc:docChgLst>
  <pc:docChgLst>
    <pc:chgData name="Tara Ross" userId="eebeb48c-0abb-434f-9a90-69fd5ba60182" providerId="ADAL" clId="{A0377448-3B55-4AB6-AB6A-07C28B8F447C}"/>
    <pc:docChg chg="undo custSel mod addSld delSld modSld">
      <pc:chgData name="Tara Ross" userId="eebeb48c-0abb-434f-9a90-69fd5ba60182" providerId="ADAL" clId="{A0377448-3B55-4AB6-AB6A-07C28B8F447C}" dt="2021-09-25T20:28:21.213" v="1599" actId="167"/>
      <pc:docMkLst>
        <pc:docMk/>
      </pc:docMkLst>
      <pc:sldChg chg="modSp delCm">
        <pc:chgData name="Tara Ross" userId="eebeb48c-0abb-434f-9a90-69fd5ba60182" providerId="ADAL" clId="{A0377448-3B55-4AB6-AB6A-07C28B8F447C}" dt="2021-09-24T14:59:34.382" v="1577" actId="13926"/>
        <pc:sldMkLst>
          <pc:docMk/>
          <pc:sldMk cId="3278399103" sldId="302"/>
        </pc:sldMkLst>
        <pc:spChg chg="mod">
          <ac:chgData name="Tara Ross" userId="eebeb48c-0abb-434f-9a90-69fd5ba60182" providerId="ADAL" clId="{A0377448-3B55-4AB6-AB6A-07C28B8F447C}" dt="2021-09-24T07:09:47.794" v="386" actId="20577"/>
          <ac:spMkLst>
            <pc:docMk/>
            <pc:sldMk cId="3278399103" sldId="302"/>
            <ac:spMk id="2" creationId="{7C31D489-B5E6-494A-B03F-943B82788F91}"/>
          </ac:spMkLst>
        </pc:spChg>
        <pc:spChg chg="mod">
          <ac:chgData name="Tara Ross" userId="eebeb48c-0abb-434f-9a90-69fd5ba60182" providerId="ADAL" clId="{A0377448-3B55-4AB6-AB6A-07C28B8F447C}" dt="2021-09-24T14:59:34.382" v="1577" actId="13926"/>
          <ac:spMkLst>
            <pc:docMk/>
            <pc:sldMk cId="3278399103" sldId="302"/>
            <ac:spMk id="5" creationId="{93E6EF55-702C-45D8-B5AE-5876A9B52851}"/>
          </ac:spMkLst>
        </pc:spChg>
        <pc:graphicFrameChg chg="mod modGraphic">
          <ac:chgData name="Tara Ross" userId="eebeb48c-0abb-434f-9a90-69fd5ba60182" providerId="ADAL" clId="{A0377448-3B55-4AB6-AB6A-07C28B8F447C}" dt="2021-09-24T07:11:31.306" v="429" actId="2165"/>
          <ac:graphicFrameMkLst>
            <pc:docMk/>
            <pc:sldMk cId="3278399103" sldId="302"/>
            <ac:graphicFrameMk id="7" creationId="{AE8812E4-EA6E-4049-848B-E722BD80AD49}"/>
          </ac:graphicFrameMkLst>
        </pc:graphicFrameChg>
      </pc:sldChg>
      <pc:sldChg chg="addSp modSp delCm">
        <pc:chgData name="Tara Ross" userId="eebeb48c-0abb-434f-9a90-69fd5ba60182" providerId="ADAL" clId="{A0377448-3B55-4AB6-AB6A-07C28B8F447C}" dt="2021-09-24T14:42:33.816" v="1190" actId="1076"/>
        <pc:sldMkLst>
          <pc:docMk/>
          <pc:sldMk cId="3777711336" sldId="303"/>
        </pc:sldMkLst>
        <pc:spChg chg="mod">
          <ac:chgData name="Tara Ross" userId="eebeb48c-0abb-434f-9a90-69fd5ba60182" providerId="ADAL" clId="{A0377448-3B55-4AB6-AB6A-07C28B8F447C}" dt="2021-09-24T07:38:01.944" v="710" actId="207"/>
          <ac:spMkLst>
            <pc:docMk/>
            <pc:sldMk cId="3777711336" sldId="303"/>
            <ac:spMk id="2" creationId="{7C31D489-B5E6-494A-B03F-943B82788F91}"/>
          </ac:spMkLst>
        </pc:spChg>
        <pc:spChg chg="mod">
          <ac:chgData name="Tara Ross" userId="eebeb48c-0abb-434f-9a90-69fd5ba60182" providerId="ADAL" clId="{A0377448-3B55-4AB6-AB6A-07C28B8F447C}" dt="2021-09-24T14:42:33.816" v="1190" actId="1076"/>
          <ac:spMkLst>
            <pc:docMk/>
            <pc:sldMk cId="3777711336" sldId="303"/>
            <ac:spMk id="12" creationId="{FB68BAC6-E1C2-4001-BBE5-1F02437D59A1}"/>
          </ac:spMkLst>
        </pc:spChg>
        <pc:graphicFrameChg chg="add mod modGraphic">
          <ac:chgData name="Tara Ross" userId="eebeb48c-0abb-434f-9a90-69fd5ba60182" providerId="ADAL" clId="{A0377448-3B55-4AB6-AB6A-07C28B8F447C}" dt="2021-09-24T14:42:27.797" v="1189" actId="20577"/>
          <ac:graphicFrameMkLst>
            <pc:docMk/>
            <pc:sldMk cId="3777711336" sldId="303"/>
            <ac:graphicFrameMk id="6" creationId="{52499BA2-D762-40CC-91DB-8F3CD00F85AE}"/>
          </ac:graphicFrameMkLst>
        </pc:graphicFrameChg>
      </pc:sldChg>
      <pc:sldChg chg="addSp modSp delCm">
        <pc:chgData name="Tara Ross" userId="eebeb48c-0abb-434f-9a90-69fd5ba60182" providerId="ADAL" clId="{A0377448-3B55-4AB6-AB6A-07C28B8F447C}" dt="2021-09-24T14:45:02.360" v="1208" actId="14100"/>
        <pc:sldMkLst>
          <pc:docMk/>
          <pc:sldMk cId="1591991853" sldId="307"/>
        </pc:sldMkLst>
        <pc:spChg chg="mod">
          <ac:chgData name="Tara Ross" userId="eebeb48c-0abb-434f-9a90-69fd5ba60182" providerId="ADAL" clId="{A0377448-3B55-4AB6-AB6A-07C28B8F447C}" dt="2021-09-24T07:14:08.484" v="454" actId="122"/>
          <ac:spMkLst>
            <pc:docMk/>
            <pc:sldMk cId="1591991853" sldId="307"/>
            <ac:spMk id="2" creationId="{7C31D489-B5E6-494A-B03F-943B82788F91}"/>
          </ac:spMkLst>
        </pc:spChg>
        <pc:spChg chg="mod">
          <ac:chgData name="Tara Ross" userId="eebeb48c-0abb-434f-9a90-69fd5ba60182" providerId="ADAL" clId="{A0377448-3B55-4AB6-AB6A-07C28B8F447C}" dt="2021-09-24T14:37:52.855" v="1120" actId="1076"/>
          <ac:spMkLst>
            <pc:docMk/>
            <pc:sldMk cId="1591991853" sldId="307"/>
            <ac:spMk id="12" creationId="{FB68BAC6-E1C2-4001-BBE5-1F02437D59A1}"/>
          </ac:spMkLst>
        </pc:spChg>
        <pc:graphicFrameChg chg="add mod modGraphic">
          <ac:chgData name="Tara Ross" userId="eebeb48c-0abb-434f-9a90-69fd5ba60182" providerId="ADAL" clId="{A0377448-3B55-4AB6-AB6A-07C28B8F447C}" dt="2021-09-24T14:45:02.360" v="1208" actId="14100"/>
          <ac:graphicFrameMkLst>
            <pc:docMk/>
            <pc:sldMk cId="1591991853" sldId="307"/>
            <ac:graphicFrameMk id="6" creationId="{9DEF2CC8-83E8-4363-9258-1DB4BEFE2FFD}"/>
          </ac:graphicFrameMkLst>
        </pc:graphicFrameChg>
      </pc:sldChg>
      <pc:sldChg chg="modSp delCm">
        <pc:chgData name="Tara Ross" userId="eebeb48c-0abb-434f-9a90-69fd5ba60182" providerId="ADAL" clId="{A0377448-3B55-4AB6-AB6A-07C28B8F447C}" dt="2021-09-24T14:47:58.825" v="1219" actId="20577"/>
        <pc:sldMkLst>
          <pc:docMk/>
          <pc:sldMk cId="3242915895" sldId="309"/>
        </pc:sldMkLst>
        <pc:spChg chg="mod">
          <ac:chgData name="Tara Ross" userId="eebeb48c-0abb-434f-9a90-69fd5ba60182" providerId="ADAL" clId="{A0377448-3B55-4AB6-AB6A-07C28B8F447C}" dt="2021-09-24T07:17:01.394" v="466" actId="122"/>
          <ac:spMkLst>
            <pc:docMk/>
            <pc:sldMk cId="3242915895" sldId="309"/>
            <ac:spMk id="2" creationId="{7C31D489-B5E6-494A-B03F-943B82788F91}"/>
          </ac:spMkLst>
        </pc:spChg>
        <pc:spChg chg="mod">
          <ac:chgData name="Tara Ross" userId="eebeb48c-0abb-434f-9a90-69fd5ba60182" providerId="ADAL" clId="{A0377448-3B55-4AB6-AB6A-07C28B8F447C}" dt="2021-09-24T14:47:58.825" v="1219" actId="20577"/>
          <ac:spMkLst>
            <pc:docMk/>
            <pc:sldMk cId="3242915895" sldId="309"/>
            <ac:spMk id="12" creationId="{FB68BAC6-E1C2-4001-BBE5-1F02437D59A1}"/>
          </ac:spMkLst>
        </pc:spChg>
      </pc:sldChg>
      <pc:sldChg chg="modSp delCm">
        <pc:chgData name="Tara Ross" userId="eebeb48c-0abb-434f-9a90-69fd5ba60182" providerId="ADAL" clId="{A0377448-3B55-4AB6-AB6A-07C28B8F447C}" dt="2021-09-24T14:58:54.568" v="1575" actId="122"/>
        <pc:sldMkLst>
          <pc:docMk/>
          <pc:sldMk cId="2575677671" sldId="310"/>
        </pc:sldMkLst>
        <pc:spChg chg="mod">
          <ac:chgData name="Tara Ross" userId="eebeb48c-0abb-434f-9a90-69fd5ba60182" providerId="ADAL" clId="{A0377448-3B55-4AB6-AB6A-07C28B8F447C}" dt="2021-09-24T14:58:54.568" v="1575" actId="122"/>
          <ac:spMkLst>
            <pc:docMk/>
            <pc:sldMk cId="2575677671" sldId="310"/>
            <ac:spMk id="2" creationId="{7C31D489-B5E6-494A-B03F-943B82788F91}"/>
          </ac:spMkLst>
        </pc:spChg>
        <pc:graphicFrameChg chg="mod modGraphic">
          <ac:chgData name="Tara Ross" userId="eebeb48c-0abb-434f-9a90-69fd5ba60182" providerId="ADAL" clId="{A0377448-3B55-4AB6-AB6A-07C28B8F447C}" dt="2021-09-24T14:57:19.814" v="1550"/>
          <ac:graphicFrameMkLst>
            <pc:docMk/>
            <pc:sldMk cId="2575677671" sldId="310"/>
            <ac:graphicFrameMk id="8" creationId="{FEA07703-9911-4881-BB8F-8EC30A0EF195}"/>
          </ac:graphicFrameMkLst>
        </pc:graphicFrameChg>
      </pc:sldChg>
      <pc:sldChg chg="addSp delSp modSp delCm">
        <pc:chgData name="Tara Ross" userId="eebeb48c-0abb-434f-9a90-69fd5ba60182" providerId="ADAL" clId="{A0377448-3B55-4AB6-AB6A-07C28B8F447C}" dt="2021-09-24T14:58:23.803" v="1566" actId="1076"/>
        <pc:sldMkLst>
          <pc:docMk/>
          <pc:sldMk cId="1403248320" sldId="311"/>
        </pc:sldMkLst>
        <pc:spChg chg="mod">
          <ac:chgData name="Tara Ross" userId="eebeb48c-0abb-434f-9a90-69fd5ba60182" providerId="ADAL" clId="{A0377448-3B55-4AB6-AB6A-07C28B8F447C}" dt="2021-09-24T14:58:21.071" v="1565" actId="122"/>
          <ac:spMkLst>
            <pc:docMk/>
            <pc:sldMk cId="1403248320" sldId="311"/>
            <ac:spMk id="2" creationId="{7C31D489-B5E6-494A-B03F-943B82788F91}"/>
          </ac:spMkLst>
        </pc:spChg>
        <pc:spChg chg="mod">
          <ac:chgData name="Tara Ross" userId="eebeb48c-0abb-434f-9a90-69fd5ba60182" providerId="ADAL" clId="{A0377448-3B55-4AB6-AB6A-07C28B8F447C}" dt="2021-09-24T14:58:23.803" v="1566" actId="1076"/>
          <ac:spMkLst>
            <pc:docMk/>
            <pc:sldMk cId="1403248320" sldId="311"/>
            <ac:spMk id="12" creationId="{FB68BAC6-E1C2-4001-BBE5-1F02437D59A1}"/>
          </ac:spMkLst>
        </pc:spChg>
        <pc:graphicFrameChg chg="add del mod modGraphic">
          <ac:chgData name="Tara Ross" userId="eebeb48c-0abb-434f-9a90-69fd5ba60182" providerId="ADAL" clId="{A0377448-3B55-4AB6-AB6A-07C28B8F447C}" dt="2021-09-24T14:58:06.236" v="1561" actId="1076"/>
          <ac:graphicFrameMkLst>
            <pc:docMk/>
            <pc:sldMk cId="1403248320" sldId="311"/>
            <ac:graphicFrameMk id="4" creationId="{428138C6-90C9-4B50-9452-C55E1B1E1BB9}"/>
          </ac:graphicFrameMkLst>
        </pc:graphicFrameChg>
        <pc:picChg chg="add del mod">
          <ac:chgData name="Tara Ross" userId="eebeb48c-0abb-434f-9a90-69fd5ba60182" providerId="ADAL" clId="{A0377448-3B55-4AB6-AB6A-07C28B8F447C}" dt="2021-09-24T14:56:52.775" v="1512" actId="478"/>
          <ac:picMkLst>
            <pc:docMk/>
            <pc:sldMk cId="1403248320" sldId="311"/>
            <ac:picMk id="3" creationId="{B6A48320-DA59-4181-A807-BAE9FAE34265}"/>
          </ac:picMkLst>
        </pc:picChg>
      </pc:sldChg>
      <pc:sldChg chg="modSp delCm">
        <pc:chgData name="Tara Ross" userId="eebeb48c-0abb-434f-9a90-69fd5ba60182" providerId="ADAL" clId="{A0377448-3B55-4AB6-AB6A-07C28B8F447C}" dt="2021-09-24T07:05:54.639" v="348" actId="1592"/>
        <pc:sldMkLst>
          <pc:docMk/>
          <pc:sldMk cId="3309314178" sldId="312"/>
        </pc:sldMkLst>
        <pc:spChg chg="mod">
          <ac:chgData name="Tara Ross" userId="eebeb48c-0abb-434f-9a90-69fd5ba60182" providerId="ADAL" clId="{A0377448-3B55-4AB6-AB6A-07C28B8F447C}" dt="2021-09-24T06:44:25.972" v="299" actId="27636"/>
          <ac:spMkLst>
            <pc:docMk/>
            <pc:sldMk cId="3309314178" sldId="312"/>
            <ac:spMk id="2" creationId="{7C31D489-B5E6-494A-B03F-943B82788F91}"/>
          </ac:spMkLst>
        </pc:spChg>
      </pc:sldChg>
      <pc:sldChg chg="addSp delSp modSp mod setBg addCm delCm modCm">
        <pc:chgData name="Tara Ross" userId="eebeb48c-0abb-434f-9a90-69fd5ba60182" providerId="ADAL" clId="{A0377448-3B55-4AB6-AB6A-07C28B8F447C}" dt="2021-09-25T19:16:53.803" v="1587" actId="1076"/>
        <pc:sldMkLst>
          <pc:docMk/>
          <pc:sldMk cId="2099002512" sldId="313"/>
        </pc:sldMkLst>
        <pc:spChg chg="mod">
          <ac:chgData name="Tara Ross" userId="eebeb48c-0abb-434f-9a90-69fd5ba60182" providerId="ADAL" clId="{A0377448-3B55-4AB6-AB6A-07C28B8F447C}" dt="2021-09-25T19:16:42.801" v="1583" actId="26606"/>
          <ac:spMkLst>
            <pc:docMk/>
            <pc:sldMk cId="2099002512" sldId="313"/>
            <ac:spMk id="2" creationId="{7C31D489-B5E6-494A-B03F-943B82788F91}"/>
          </ac:spMkLst>
        </pc:spChg>
        <pc:spChg chg="mod">
          <ac:chgData name="Tara Ross" userId="eebeb48c-0abb-434f-9a90-69fd5ba60182" providerId="ADAL" clId="{A0377448-3B55-4AB6-AB6A-07C28B8F447C}" dt="2021-09-25T19:16:42.801" v="1583" actId="26606"/>
          <ac:spMkLst>
            <pc:docMk/>
            <pc:sldMk cId="2099002512" sldId="313"/>
            <ac:spMk id="9" creationId="{4F298FE5-8F40-421D-9786-2B344AA7AE70}"/>
          </ac:spMkLst>
        </pc:spChg>
        <pc:spChg chg="add del">
          <ac:chgData name="Tara Ross" userId="eebeb48c-0abb-434f-9a90-69fd5ba60182" providerId="ADAL" clId="{A0377448-3B55-4AB6-AB6A-07C28B8F447C}" dt="2021-09-25T19:16:42.801" v="1583" actId="26606"/>
          <ac:spMkLst>
            <pc:docMk/>
            <pc:sldMk cId="2099002512" sldId="313"/>
            <ac:spMk id="14" creationId="{1A95671B-3CC6-4792-9114-B74FAEA224E6}"/>
          </ac:spMkLst>
        </pc:spChg>
        <pc:picChg chg="add mod">
          <ac:chgData name="Tara Ross" userId="eebeb48c-0abb-434f-9a90-69fd5ba60182" providerId="ADAL" clId="{A0377448-3B55-4AB6-AB6A-07C28B8F447C}" dt="2021-09-25T19:16:53.803" v="1587" actId="1076"/>
          <ac:picMkLst>
            <pc:docMk/>
            <pc:sldMk cId="2099002512" sldId="313"/>
            <ac:picMk id="3" creationId="{3F7E82CE-82DC-42BC-B5EA-2F1212155E5C}"/>
          </ac:picMkLst>
        </pc:picChg>
        <pc:picChg chg="del">
          <ac:chgData name="Tara Ross" userId="eebeb48c-0abb-434f-9a90-69fd5ba60182" providerId="ADAL" clId="{A0377448-3B55-4AB6-AB6A-07C28B8F447C}" dt="2021-09-25T19:07:13.136" v="1578" actId="478"/>
          <ac:picMkLst>
            <pc:docMk/>
            <pc:sldMk cId="2099002512" sldId="313"/>
            <ac:picMk id="10" creationId="{9E24CEDB-95F0-4C8D-BC21-07AE0B9271B1}"/>
          </ac:picMkLst>
        </pc:picChg>
      </pc:sldChg>
      <pc:sldChg chg="addSp delSp modSp new add">
        <pc:chgData name="Tara Ross" userId="eebeb48c-0abb-434f-9a90-69fd5ba60182" providerId="ADAL" clId="{A0377448-3B55-4AB6-AB6A-07C28B8F447C}" dt="2021-09-24T07:10:10.909" v="413" actId="20577"/>
        <pc:sldMkLst>
          <pc:docMk/>
          <pc:sldMk cId="268292595" sldId="886"/>
        </pc:sldMkLst>
        <pc:spChg chg="mod">
          <ac:chgData name="Tara Ross" userId="eebeb48c-0abb-434f-9a90-69fd5ba60182" providerId="ADAL" clId="{A0377448-3B55-4AB6-AB6A-07C28B8F447C}" dt="2021-09-24T07:10:10.909" v="413" actId="20577"/>
          <ac:spMkLst>
            <pc:docMk/>
            <pc:sldMk cId="268292595" sldId="886"/>
            <ac:spMk id="2" creationId="{35FBACD8-DA07-4BBE-976F-A655F24982C8}"/>
          </ac:spMkLst>
        </pc:spChg>
        <pc:spChg chg="add del">
          <ac:chgData name="Tara Ross" userId="eebeb48c-0abb-434f-9a90-69fd5ba60182" providerId="ADAL" clId="{A0377448-3B55-4AB6-AB6A-07C28B8F447C}" dt="2021-09-24T06:43:12.925" v="288"/>
          <ac:spMkLst>
            <pc:docMk/>
            <pc:sldMk cId="268292595" sldId="886"/>
            <ac:spMk id="3" creationId="{10F6DB13-4E8B-4AD5-B2B6-AF5B21651DF0}"/>
          </ac:spMkLst>
        </pc:spChg>
        <pc:spChg chg="add mod">
          <ac:chgData name="Tara Ross" userId="eebeb48c-0abb-434f-9a90-69fd5ba60182" providerId="ADAL" clId="{A0377448-3B55-4AB6-AB6A-07C28B8F447C}" dt="2021-09-24T07:10:01.906" v="390"/>
          <ac:spMkLst>
            <pc:docMk/>
            <pc:sldMk cId="268292595" sldId="886"/>
            <ac:spMk id="4" creationId="{CA16A581-612E-416D-A512-90425DFDCCBE}"/>
          </ac:spMkLst>
        </pc:spChg>
        <pc:picChg chg="add del">
          <ac:chgData name="Tara Ross" userId="eebeb48c-0abb-434f-9a90-69fd5ba60182" providerId="ADAL" clId="{A0377448-3B55-4AB6-AB6A-07C28B8F447C}" dt="2021-09-24T06:43:02.694" v="286"/>
          <ac:picMkLst>
            <pc:docMk/>
            <pc:sldMk cId="268292595" sldId="886"/>
            <ac:picMk id="2050" creationId="{FDEAC2AC-EC6F-4575-A939-B5277E040A65}"/>
          </ac:picMkLst>
        </pc:picChg>
      </pc:sldChg>
    </pc:docChg>
  </pc:docChgLst>
  <pc:docChgLst>
    <pc:chgData name="Rachel Taggart" userId="4f8aad94-55b7-4ba6-8498-7cad127c11eb" providerId="ADAL" clId="{DE92C5FE-A04A-4BED-AB06-D8FA07593266}"/>
    <pc:docChg chg="addSld delSld modSld">
      <pc:chgData name="Rachel Taggart" userId="4f8aad94-55b7-4ba6-8498-7cad127c11eb" providerId="ADAL" clId="{DE92C5FE-A04A-4BED-AB06-D8FA07593266}" dt="2021-10-04T14:39:32.116" v="9"/>
      <pc:docMkLst>
        <pc:docMk/>
      </pc:docMkLst>
      <pc:sldChg chg="del">
        <pc:chgData name="Rachel Taggart" userId="4f8aad94-55b7-4ba6-8498-7cad127c11eb" providerId="ADAL" clId="{DE92C5FE-A04A-4BED-AB06-D8FA07593266}" dt="2021-10-04T14:39:09.603" v="1" actId="2696"/>
        <pc:sldMkLst>
          <pc:docMk/>
          <pc:sldMk cId="3278399103" sldId="302"/>
        </pc:sldMkLst>
      </pc:sldChg>
      <pc:sldChg chg="add del">
        <pc:chgData name="Rachel Taggart" userId="4f8aad94-55b7-4ba6-8498-7cad127c11eb" providerId="ADAL" clId="{DE92C5FE-A04A-4BED-AB06-D8FA07593266}" dt="2021-10-04T14:39:32.116" v="9"/>
        <pc:sldMkLst>
          <pc:docMk/>
          <pc:sldMk cId="3777711336" sldId="303"/>
        </pc:sldMkLst>
      </pc:sldChg>
      <pc:sldChg chg="add del">
        <pc:chgData name="Rachel Taggart" userId="4f8aad94-55b7-4ba6-8498-7cad127c11eb" providerId="ADAL" clId="{DE92C5FE-A04A-4BED-AB06-D8FA07593266}" dt="2021-10-04T14:39:32.116" v="9"/>
        <pc:sldMkLst>
          <pc:docMk/>
          <pc:sldMk cId="1591991853" sldId="307"/>
        </pc:sldMkLst>
      </pc:sldChg>
      <pc:sldChg chg="del">
        <pc:chgData name="Rachel Taggart" userId="4f8aad94-55b7-4ba6-8498-7cad127c11eb" providerId="ADAL" clId="{DE92C5FE-A04A-4BED-AB06-D8FA07593266}" dt="2021-10-04T14:39:10.318" v="5" actId="2696"/>
        <pc:sldMkLst>
          <pc:docMk/>
          <pc:sldMk cId="3242915895" sldId="309"/>
        </pc:sldMkLst>
      </pc:sldChg>
      <pc:sldChg chg="add del">
        <pc:chgData name="Rachel Taggart" userId="4f8aad94-55b7-4ba6-8498-7cad127c11eb" providerId="ADAL" clId="{DE92C5FE-A04A-4BED-AB06-D8FA07593266}" dt="2021-10-04T14:39:32.116" v="9"/>
        <pc:sldMkLst>
          <pc:docMk/>
          <pc:sldMk cId="2575677671" sldId="310"/>
        </pc:sldMkLst>
      </pc:sldChg>
      <pc:sldChg chg="add del">
        <pc:chgData name="Rachel Taggart" userId="4f8aad94-55b7-4ba6-8498-7cad127c11eb" providerId="ADAL" clId="{DE92C5FE-A04A-4BED-AB06-D8FA07593266}" dt="2021-10-04T14:39:32.116" v="9"/>
        <pc:sldMkLst>
          <pc:docMk/>
          <pc:sldMk cId="1403248320" sldId="311"/>
        </pc:sldMkLst>
      </pc:sldChg>
      <pc:sldChg chg="add del">
        <pc:chgData name="Rachel Taggart" userId="4f8aad94-55b7-4ba6-8498-7cad127c11eb" providerId="ADAL" clId="{DE92C5FE-A04A-4BED-AB06-D8FA07593266}" dt="2021-10-04T14:39:32.116" v="9"/>
        <pc:sldMkLst>
          <pc:docMk/>
          <pc:sldMk cId="3309314178" sldId="312"/>
        </pc:sldMkLst>
      </pc:sldChg>
      <pc:sldChg chg="add del">
        <pc:chgData name="Rachel Taggart" userId="4f8aad94-55b7-4ba6-8498-7cad127c11eb" providerId="ADAL" clId="{DE92C5FE-A04A-4BED-AB06-D8FA07593266}" dt="2021-10-04T14:39:32.116" v="9"/>
        <pc:sldMkLst>
          <pc:docMk/>
          <pc:sldMk cId="2099002512" sldId="313"/>
        </pc:sldMkLst>
      </pc:sldChg>
      <pc:sldChg chg="del">
        <pc:chgData name="Rachel Taggart" userId="4f8aad94-55b7-4ba6-8498-7cad127c11eb" providerId="ADAL" clId="{DE92C5FE-A04A-4BED-AB06-D8FA07593266}" dt="2021-10-04T14:38:43.505" v="0" actId="2696"/>
        <pc:sldMkLst>
          <pc:docMk/>
          <pc:sldMk cId="416191731" sldId="885"/>
        </pc:sldMkLst>
      </pc:sldChg>
      <pc:sldChg chg="add">
        <pc:chgData name="Rachel Taggart" userId="4f8aad94-55b7-4ba6-8498-7cad127c11eb" providerId="ADAL" clId="{DE92C5FE-A04A-4BED-AB06-D8FA07593266}" dt="2021-10-04T14:39:32.116" v="9"/>
        <pc:sldMkLst>
          <pc:docMk/>
          <pc:sldMk cId="3242915895" sldId="3629"/>
        </pc:sldMkLst>
      </pc:sldChg>
    </pc:docChg>
  </pc:docChgLst>
  <pc:docChgLst>
    <pc:chgData name="Peter Hopkins" userId="261e3536-8f3c-426f-8011-5eb8d44fb3bc" providerId="ADAL" clId="{9A37306B-D526-4044-8CB6-93FB40AE0A65}"/>
    <pc:docChg chg="custSel modSld">
      <pc:chgData name="Peter Hopkins" userId="261e3536-8f3c-426f-8011-5eb8d44fb3bc" providerId="ADAL" clId="{9A37306B-D526-4044-8CB6-93FB40AE0A65}" dt="2021-09-27T09:34:06.293" v="163" actId="14100"/>
      <pc:docMkLst>
        <pc:docMk/>
      </pc:docMkLst>
      <pc:sldChg chg="modSp mod">
        <pc:chgData name="Peter Hopkins" userId="261e3536-8f3c-426f-8011-5eb8d44fb3bc" providerId="ADAL" clId="{9A37306B-D526-4044-8CB6-93FB40AE0A65}" dt="2021-09-27T09:20:10.859" v="118" actId="20577"/>
        <pc:sldMkLst>
          <pc:docMk/>
          <pc:sldMk cId="3278399103" sldId="302"/>
        </pc:sldMkLst>
        <pc:spChg chg="mod">
          <ac:chgData name="Peter Hopkins" userId="261e3536-8f3c-426f-8011-5eb8d44fb3bc" providerId="ADAL" clId="{9A37306B-D526-4044-8CB6-93FB40AE0A65}" dt="2021-09-27T09:20:10.859" v="118" actId="20577"/>
          <ac:spMkLst>
            <pc:docMk/>
            <pc:sldMk cId="3278399103" sldId="302"/>
            <ac:spMk id="5" creationId="{93E6EF55-702C-45D8-B5AE-5876A9B52851}"/>
          </ac:spMkLst>
        </pc:spChg>
      </pc:sldChg>
      <pc:sldChg chg="modSp mod">
        <pc:chgData name="Peter Hopkins" userId="261e3536-8f3c-426f-8011-5eb8d44fb3bc" providerId="ADAL" clId="{9A37306B-D526-4044-8CB6-93FB40AE0A65}" dt="2021-09-27T09:24:32.838" v="135" actId="20577"/>
        <pc:sldMkLst>
          <pc:docMk/>
          <pc:sldMk cId="3777711336" sldId="303"/>
        </pc:sldMkLst>
        <pc:graphicFrameChg chg="modGraphic">
          <ac:chgData name="Peter Hopkins" userId="261e3536-8f3c-426f-8011-5eb8d44fb3bc" providerId="ADAL" clId="{9A37306B-D526-4044-8CB6-93FB40AE0A65}" dt="2021-09-27T09:24:32.838" v="135" actId="20577"/>
          <ac:graphicFrameMkLst>
            <pc:docMk/>
            <pc:sldMk cId="3777711336" sldId="303"/>
            <ac:graphicFrameMk id="6" creationId="{52499BA2-D762-40CC-91DB-8F3CD00F85AE}"/>
          </ac:graphicFrameMkLst>
        </pc:graphicFrameChg>
      </pc:sldChg>
      <pc:sldChg chg="modSp mod">
        <pc:chgData name="Peter Hopkins" userId="261e3536-8f3c-426f-8011-5eb8d44fb3bc" providerId="ADAL" clId="{9A37306B-D526-4044-8CB6-93FB40AE0A65}" dt="2021-09-27T09:26:15.818" v="146" actId="20577"/>
        <pc:sldMkLst>
          <pc:docMk/>
          <pc:sldMk cId="1591991853" sldId="307"/>
        </pc:sldMkLst>
        <pc:spChg chg="mod">
          <ac:chgData name="Peter Hopkins" userId="261e3536-8f3c-426f-8011-5eb8d44fb3bc" providerId="ADAL" clId="{9A37306B-D526-4044-8CB6-93FB40AE0A65}" dt="2021-09-27T09:25:04.029" v="136" actId="6549"/>
          <ac:spMkLst>
            <pc:docMk/>
            <pc:sldMk cId="1591991853" sldId="307"/>
            <ac:spMk id="12" creationId="{FB68BAC6-E1C2-4001-BBE5-1F02437D59A1}"/>
          </ac:spMkLst>
        </pc:spChg>
        <pc:graphicFrameChg chg="modGraphic">
          <ac:chgData name="Peter Hopkins" userId="261e3536-8f3c-426f-8011-5eb8d44fb3bc" providerId="ADAL" clId="{9A37306B-D526-4044-8CB6-93FB40AE0A65}" dt="2021-09-27T09:26:15.818" v="146" actId="20577"/>
          <ac:graphicFrameMkLst>
            <pc:docMk/>
            <pc:sldMk cId="1591991853" sldId="307"/>
            <ac:graphicFrameMk id="6" creationId="{9DEF2CC8-83E8-4363-9258-1DB4BEFE2FFD}"/>
          </ac:graphicFrameMkLst>
        </pc:graphicFrameChg>
      </pc:sldChg>
      <pc:sldChg chg="modSp mod">
        <pc:chgData name="Peter Hopkins" userId="261e3536-8f3c-426f-8011-5eb8d44fb3bc" providerId="ADAL" clId="{9A37306B-D526-4044-8CB6-93FB40AE0A65}" dt="2021-09-27T09:32:05.037" v="162" actId="14100"/>
        <pc:sldMkLst>
          <pc:docMk/>
          <pc:sldMk cId="2575677671" sldId="310"/>
        </pc:sldMkLst>
        <pc:graphicFrameChg chg="mod modGraphic">
          <ac:chgData name="Peter Hopkins" userId="261e3536-8f3c-426f-8011-5eb8d44fb3bc" providerId="ADAL" clId="{9A37306B-D526-4044-8CB6-93FB40AE0A65}" dt="2021-09-27T09:32:05.037" v="162" actId="14100"/>
          <ac:graphicFrameMkLst>
            <pc:docMk/>
            <pc:sldMk cId="2575677671" sldId="310"/>
            <ac:graphicFrameMk id="8" creationId="{FEA07703-9911-4881-BB8F-8EC30A0EF195}"/>
          </ac:graphicFrameMkLst>
        </pc:graphicFrameChg>
      </pc:sldChg>
      <pc:sldChg chg="modSp mod">
        <pc:chgData name="Peter Hopkins" userId="261e3536-8f3c-426f-8011-5eb8d44fb3bc" providerId="ADAL" clId="{9A37306B-D526-4044-8CB6-93FB40AE0A65}" dt="2021-09-27T09:34:06.293" v="163" actId="14100"/>
        <pc:sldMkLst>
          <pc:docMk/>
          <pc:sldMk cId="3309314178" sldId="312"/>
        </pc:sldMkLst>
        <pc:graphicFrameChg chg="modGraphic">
          <ac:chgData name="Peter Hopkins" userId="261e3536-8f3c-426f-8011-5eb8d44fb3bc" providerId="ADAL" clId="{9A37306B-D526-4044-8CB6-93FB40AE0A65}" dt="2021-09-27T09:34:06.293" v="163" actId="14100"/>
          <ac:graphicFrameMkLst>
            <pc:docMk/>
            <pc:sldMk cId="3309314178" sldId="312"/>
            <ac:graphicFrameMk id="8" creationId="{FEA07703-9911-4881-BB8F-8EC30A0EF195}"/>
          </ac:graphicFrameMkLst>
        </pc:graphicFrameChg>
      </pc:sldChg>
      <pc:sldChg chg="delSp mod">
        <pc:chgData name="Peter Hopkins" userId="261e3536-8f3c-426f-8011-5eb8d44fb3bc" providerId="ADAL" clId="{9A37306B-D526-4044-8CB6-93FB40AE0A65}" dt="2021-09-27T09:19:11.986" v="113" actId="478"/>
        <pc:sldMkLst>
          <pc:docMk/>
          <pc:sldMk cId="268292595" sldId="886"/>
        </pc:sldMkLst>
        <pc:spChg chg="del">
          <ac:chgData name="Peter Hopkins" userId="261e3536-8f3c-426f-8011-5eb8d44fb3bc" providerId="ADAL" clId="{9A37306B-D526-4044-8CB6-93FB40AE0A65}" dt="2021-09-27T09:19:11.986" v="113" actId="478"/>
          <ac:spMkLst>
            <pc:docMk/>
            <pc:sldMk cId="268292595" sldId="886"/>
            <ac:spMk id="4" creationId="{CA16A581-612E-416D-A512-90425DFDCCB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04/10/2021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1554029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BACD8-DA07-4BBE-976F-A655F24982C8}"/>
              </a:ext>
            </a:extLst>
          </p:cNvPr>
          <p:cNvSpPr>
            <a:spLocks noGrp="1"/>
          </p:cNvSpPr>
          <p:nvPr>
            <p:ph type="ctrTitle"/>
          </p:nvPr>
        </p:nvSpPr>
        <p:spPr/>
        <p:txBody>
          <a:bodyPr/>
          <a:lstStyle/>
          <a:p>
            <a:r>
              <a:rPr lang="en-GB" dirty="0"/>
              <a:t>Data Cleanse Approach/Plan</a:t>
            </a:r>
          </a:p>
        </p:txBody>
      </p:sp>
    </p:spTree>
    <p:extLst>
      <p:ext uri="{BB962C8B-B14F-4D97-AF65-F5344CB8AC3E}">
        <p14:creationId xmlns:p14="http://schemas.microsoft.com/office/powerpoint/2010/main" val="26829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D489-B5E6-494A-B03F-943B82788F91}"/>
              </a:ext>
            </a:extLst>
          </p:cNvPr>
          <p:cNvSpPr>
            <a:spLocks noGrp="1"/>
          </p:cNvSpPr>
          <p:nvPr>
            <p:ph type="title"/>
          </p:nvPr>
        </p:nvSpPr>
        <p:spPr>
          <a:xfrm>
            <a:off x="457200" y="123478"/>
            <a:ext cx="8229600" cy="314512"/>
          </a:xfrm>
          <a:noFill/>
        </p:spPr>
        <p:txBody>
          <a:bodyPr>
            <a:noAutofit/>
          </a:bodyPr>
          <a:lstStyle/>
          <a:p>
            <a:r>
              <a:rPr lang="en-US" sz="1600">
                <a:latin typeface="Arial"/>
                <a:cs typeface="Arial"/>
              </a:rPr>
              <a:t>November 21 Data Cleansing - Proposed Timeline</a:t>
            </a:r>
          </a:p>
        </p:txBody>
      </p:sp>
      <p:sp>
        <p:nvSpPr>
          <p:cNvPr id="9" name="Content Placeholder 3">
            <a:extLst>
              <a:ext uri="{FF2B5EF4-FFF2-40B4-BE49-F238E27FC236}">
                <a16:creationId xmlns:a16="http://schemas.microsoft.com/office/drawing/2014/main" id="{4F298FE5-8F40-421D-9786-2B344AA7AE70}"/>
              </a:ext>
            </a:extLst>
          </p:cNvPr>
          <p:cNvSpPr txBox="1">
            <a:spLocks/>
          </p:cNvSpPr>
          <p:nvPr/>
        </p:nvSpPr>
        <p:spPr>
          <a:xfrm>
            <a:off x="467544" y="548534"/>
            <a:ext cx="8280920" cy="692454"/>
          </a:xfrm>
        </p:spPr>
        <p:txBody>
          <a:bodyPr lIns="0" tIns="0" rIns="0" bIns="0" anchor="t">
            <a:normAutofit lnSpcReduction="10000"/>
          </a:bodyPr>
          <a:lstStyle>
            <a:lvl1pPr marL="0">
              <a:defRPr b="0" i="0">
                <a:solidFill>
                  <a:schemeClr val="tx1"/>
                </a:solidFill>
                <a:latin typeface="+mn-lt"/>
                <a:ea typeface="+mn-ea"/>
                <a:cs typeface="+mn-cs"/>
              </a:defRPr>
            </a:lvl1pPr>
            <a:lvl2pPr marL="456651">
              <a:defRPr>
                <a:latin typeface="+mn-lt"/>
                <a:ea typeface="+mn-ea"/>
                <a:cs typeface="+mn-cs"/>
              </a:defRPr>
            </a:lvl2pPr>
            <a:lvl3pPr marL="913303">
              <a:defRPr>
                <a:latin typeface="+mn-lt"/>
                <a:ea typeface="+mn-ea"/>
                <a:cs typeface="+mn-cs"/>
              </a:defRPr>
            </a:lvl3pPr>
            <a:lvl4pPr marL="1369954">
              <a:defRPr>
                <a:latin typeface="+mn-lt"/>
                <a:ea typeface="+mn-ea"/>
                <a:cs typeface="+mn-cs"/>
              </a:defRPr>
            </a:lvl4pPr>
            <a:lvl5pPr marL="1826605">
              <a:defRPr>
                <a:latin typeface="+mn-lt"/>
                <a:ea typeface="+mn-ea"/>
                <a:cs typeface="+mn-cs"/>
              </a:defRPr>
            </a:lvl5pPr>
            <a:lvl6pPr marL="2283257">
              <a:defRPr>
                <a:latin typeface="+mn-lt"/>
                <a:ea typeface="+mn-ea"/>
                <a:cs typeface="+mn-cs"/>
              </a:defRPr>
            </a:lvl6pPr>
            <a:lvl7pPr marL="2739908">
              <a:defRPr>
                <a:latin typeface="+mn-lt"/>
                <a:ea typeface="+mn-ea"/>
                <a:cs typeface="+mn-cs"/>
              </a:defRPr>
            </a:lvl7pPr>
            <a:lvl8pPr marL="3196560">
              <a:defRPr>
                <a:latin typeface="+mn-lt"/>
                <a:ea typeface="+mn-ea"/>
                <a:cs typeface="+mn-cs"/>
              </a:defRPr>
            </a:lvl8pPr>
            <a:lvl9pPr marL="3653211">
              <a:defRPr>
                <a:latin typeface="+mn-lt"/>
                <a:ea typeface="+mn-ea"/>
                <a:cs typeface="+mn-cs"/>
              </a:defRPr>
            </a:lvl9pPr>
          </a:lstStyle>
          <a:p>
            <a:pPr marL="285750" indent="-285750" algn="just">
              <a:buFont typeface="Arial" panose="020B0604020202020204" pitchFamily="34" charset="0"/>
              <a:buChar char="•"/>
            </a:pPr>
            <a:r>
              <a:rPr lang="en-GB" sz="1200" kern="0" dirty="0">
                <a:solidFill>
                  <a:srgbClr val="002060"/>
                </a:solidFill>
                <a:cs typeface="Arial"/>
              </a:rPr>
              <a:t>High Level Timelines for Data cleansing planned during the PIS period are shown below. </a:t>
            </a:r>
            <a:endParaRPr lang="en-GB" sz="1200" kern="0">
              <a:solidFill>
                <a:srgbClr val="002060"/>
              </a:solidFill>
              <a:cs typeface="Arial" panose="020B0604020202020204" pitchFamily="34" charset="0"/>
            </a:endParaRPr>
          </a:p>
          <a:p>
            <a:pPr marL="285750" indent="-285750" algn="just">
              <a:buFont typeface="Arial" panose="020B0604020202020204" pitchFamily="34" charset="0"/>
              <a:buChar char="•"/>
            </a:pPr>
            <a:r>
              <a:rPr lang="en-GB" sz="1200" kern="0" dirty="0">
                <a:solidFill>
                  <a:srgbClr val="002060"/>
                </a:solidFill>
                <a:cs typeface="Arial"/>
              </a:rPr>
              <a:t>These timelines will be finalised as part of Performance Test sign off from Technical Operations based on final volumes for cleansing, job run times and available time slot to cleanse the data in Production environment.</a:t>
            </a:r>
          </a:p>
          <a:p>
            <a:pPr marL="285750" indent="-285750" algn="just">
              <a:buFont typeface="Arial" panose="020B0604020202020204" pitchFamily="34" charset="0"/>
              <a:buChar char="•"/>
            </a:pPr>
            <a:r>
              <a:rPr lang="en-GB" sz="1200" kern="0" dirty="0">
                <a:solidFill>
                  <a:srgbClr val="002060"/>
                </a:solidFill>
                <a:cs typeface="Arial"/>
              </a:rPr>
              <a:t>Any outbound files impacted by the below will follow the standard batch schedule</a:t>
            </a:r>
            <a:endParaRPr lang="en-GB" sz="1200" kern="0" dirty="0">
              <a:cs typeface="Arial"/>
            </a:endParaRPr>
          </a:p>
        </p:txBody>
      </p:sp>
      <p:pic>
        <p:nvPicPr>
          <p:cNvPr id="3" name="Picture 2">
            <a:extLst>
              <a:ext uri="{FF2B5EF4-FFF2-40B4-BE49-F238E27FC236}">
                <a16:creationId xmlns:a16="http://schemas.microsoft.com/office/drawing/2014/main" id="{3F7E82CE-82DC-42BC-B5EA-2F1212155E5C}"/>
              </a:ext>
            </a:extLst>
          </p:cNvPr>
          <p:cNvPicPr>
            <a:picLocks noChangeAspect="1"/>
          </p:cNvPicPr>
          <p:nvPr/>
        </p:nvPicPr>
        <p:blipFill>
          <a:blip r:embed="rId2"/>
          <a:stretch>
            <a:fillRect/>
          </a:stretch>
        </p:blipFill>
        <p:spPr>
          <a:xfrm>
            <a:off x="664157" y="1240988"/>
            <a:ext cx="7887694" cy="3575159"/>
          </a:xfrm>
          <a:prstGeom prst="rect">
            <a:avLst/>
          </a:prstGeom>
        </p:spPr>
      </p:pic>
    </p:spTree>
    <p:extLst>
      <p:ext uri="{BB962C8B-B14F-4D97-AF65-F5344CB8AC3E}">
        <p14:creationId xmlns:p14="http://schemas.microsoft.com/office/powerpoint/2010/main" val="209900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D489-B5E6-494A-B03F-943B82788F91}"/>
              </a:ext>
            </a:extLst>
          </p:cNvPr>
          <p:cNvSpPr>
            <a:spLocks noGrp="1"/>
          </p:cNvSpPr>
          <p:nvPr>
            <p:ph type="title"/>
          </p:nvPr>
        </p:nvSpPr>
        <p:spPr>
          <a:xfrm>
            <a:off x="494557" y="124780"/>
            <a:ext cx="7741258" cy="338137"/>
          </a:xfrm>
          <a:noFill/>
        </p:spPr>
        <p:txBody>
          <a:bodyPr>
            <a:normAutofit fontScale="90000"/>
          </a:bodyPr>
          <a:lstStyle/>
          <a:p>
            <a:r>
              <a:rPr lang="en-US" sz="1798">
                <a:solidFill>
                  <a:schemeClr val="accent1"/>
                </a:solidFill>
                <a:latin typeface="+mn-lt"/>
                <a:cs typeface="Arial" panose="020B0604020202020204" pitchFamily="34" charset="0"/>
              </a:rPr>
              <a:t>Data Cleansing Approach – XRN4941</a:t>
            </a:r>
          </a:p>
        </p:txBody>
      </p:sp>
      <p:sp>
        <p:nvSpPr>
          <p:cNvPr id="5" name="Rectangle 4">
            <a:extLst>
              <a:ext uri="{FF2B5EF4-FFF2-40B4-BE49-F238E27FC236}">
                <a16:creationId xmlns:a16="http://schemas.microsoft.com/office/drawing/2014/main" id="{62D16FDA-AB69-494D-9D3B-A626C87E49A8}"/>
              </a:ext>
            </a:extLst>
          </p:cNvPr>
          <p:cNvSpPr/>
          <p:nvPr/>
        </p:nvSpPr>
        <p:spPr>
          <a:xfrm>
            <a:off x="323528" y="480375"/>
            <a:ext cx="8568952" cy="2679516"/>
          </a:xfrm>
          <a:prstGeom prst="rect">
            <a:avLst/>
          </a:prstGeom>
        </p:spPr>
        <p:txBody>
          <a:bodyPr wrap="square">
            <a:spAutoFit/>
          </a:bodyPr>
          <a:lstStyle/>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GB" sz="1050">
              <a:solidFill>
                <a:schemeClr val="bg1"/>
              </a:solidFill>
            </a:endParaRPr>
          </a:p>
        </p:txBody>
      </p:sp>
      <p:sp>
        <p:nvSpPr>
          <p:cNvPr id="12" name="Rectangle 11">
            <a:extLst>
              <a:ext uri="{FF2B5EF4-FFF2-40B4-BE49-F238E27FC236}">
                <a16:creationId xmlns:a16="http://schemas.microsoft.com/office/drawing/2014/main" id="{FB68BAC6-E1C2-4001-BBE5-1F02437D59A1}"/>
              </a:ext>
            </a:extLst>
          </p:cNvPr>
          <p:cNvSpPr/>
          <p:nvPr/>
        </p:nvSpPr>
        <p:spPr>
          <a:xfrm>
            <a:off x="377534" y="429209"/>
            <a:ext cx="8280920" cy="2492990"/>
          </a:xfrm>
          <a:prstGeom prst="rect">
            <a:avLst/>
          </a:prstGeom>
        </p:spPr>
        <p:txBody>
          <a:bodyPr wrap="square" lIns="91440" tIns="45720" rIns="91440" bIns="45720" anchor="t">
            <a:spAutoFit/>
          </a:bodyPr>
          <a:lstStyle/>
          <a:p>
            <a:pPr algn="just"/>
            <a:r>
              <a:rPr lang="en-GB" sz="1200" kern="0">
                <a:solidFill>
                  <a:srgbClr val="002060"/>
                </a:solidFill>
                <a:cs typeface="Arial"/>
              </a:rPr>
              <a:t>This change will allow the CDSP to update the Meter Read Frequency (MRF) for Class 4 Supply Meter Point’s (SMP) under the following circumstances:</a:t>
            </a:r>
          </a:p>
          <a:p>
            <a:pPr marL="742950" lvl="1" indent="-285750" algn="just">
              <a:buFont typeface="Arial" panose="020B0604020202020204" pitchFamily="34" charset="0"/>
              <a:buChar char="•"/>
            </a:pPr>
            <a:r>
              <a:rPr lang="en-GB" sz="1200" kern="0">
                <a:solidFill>
                  <a:srgbClr val="002060"/>
                </a:solidFill>
                <a:cs typeface="Arial" panose="020B0604020202020204" pitchFamily="34" charset="0"/>
              </a:rPr>
              <a:t>Where a Supply Meter Point’s AQ value is amended to 293,000 kWh or above on the Supply Point Register and does not currently have a monthly Meter Read Frequency</a:t>
            </a:r>
          </a:p>
          <a:p>
            <a:pPr marL="742950" lvl="1" indent="-285750" algn="just">
              <a:buFont typeface="Arial" panose="020B0604020202020204" pitchFamily="34" charset="0"/>
              <a:buChar char="•"/>
            </a:pPr>
            <a:r>
              <a:rPr lang="en-GB" sz="1200" kern="0">
                <a:solidFill>
                  <a:srgbClr val="002060"/>
                </a:solidFill>
                <a:cs typeface="Arial" panose="020B0604020202020204" pitchFamily="34" charset="0"/>
              </a:rPr>
              <a:t>Where a Supply Meter Point has AMR Meter installed on the Supply Point Register and does not currently have a monthly Meter Read Frequency</a:t>
            </a:r>
          </a:p>
          <a:p>
            <a:pPr marL="742950" lvl="1" indent="-285750" algn="just">
              <a:buFont typeface="Arial" panose="020B0604020202020204" pitchFamily="34" charset="0"/>
              <a:buChar char="•"/>
            </a:pPr>
            <a:r>
              <a:rPr lang="en-GB" sz="1200" kern="0">
                <a:solidFill>
                  <a:srgbClr val="002060"/>
                </a:solidFill>
                <a:cs typeface="Arial" panose="020B0604020202020204" pitchFamily="34" charset="0"/>
              </a:rPr>
              <a:t>Where a Supply Meter Point is operational smart meter where a DCC Service Flag is ‘Active’ on the Supply Point Register and does not currently have a monthly Meter Read Frequency</a:t>
            </a:r>
          </a:p>
          <a:p>
            <a:pPr algn="just"/>
            <a:r>
              <a:rPr lang="en-GB" sz="1200" kern="0">
                <a:solidFill>
                  <a:srgbClr val="002060"/>
                </a:solidFill>
                <a:cs typeface="Arial"/>
              </a:rPr>
              <a:t>In the above circumstances, the Meter Read frequency of the supply meter points with product class 4, will be amended to monthly by the CDSP.</a:t>
            </a:r>
          </a:p>
          <a:p>
            <a:pPr algn="just"/>
            <a:endParaRPr lang="en-GB" sz="1200" kern="0">
              <a:solidFill>
                <a:srgbClr val="002060"/>
              </a:solidFill>
              <a:cs typeface="Arial" panose="020B0604020202020204" pitchFamily="34" charset="0"/>
            </a:endParaRPr>
          </a:p>
          <a:p>
            <a:pPr algn="just"/>
            <a:r>
              <a:rPr lang="en-GB" sz="1200" kern="0" dirty="0">
                <a:solidFill>
                  <a:srgbClr val="002060"/>
                </a:solidFill>
                <a:cs typeface="Arial"/>
              </a:rPr>
              <a:t>We are expecting up to 4 million MRF’s this will be shared with the customer advocates who will share the information with all parties</a:t>
            </a:r>
          </a:p>
        </p:txBody>
      </p:sp>
      <p:graphicFrame>
        <p:nvGraphicFramePr>
          <p:cNvPr id="6" name="Table 8">
            <a:extLst>
              <a:ext uri="{FF2B5EF4-FFF2-40B4-BE49-F238E27FC236}">
                <a16:creationId xmlns:a16="http://schemas.microsoft.com/office/drawing/2014/main" id="{52499BA2-D762-40CC-91DB-8F3CD00F85AE}"/>
              </a:ext>
            </a:extLst>
          </p:cNvPr>
          <p:cNvGraphicFramePr>
            <a:graphicFrameLocks noGrp="1"/>
          </p:cNvGraphicFramePr>
          <p:nvPr>
            <p:extLst/>
          </p:nvPr>
        </p:nvGraphicFramePr>
        <p:xfrm>
          <a:off x="323528" y="2955907"/>
          <a:ext cx="8388932" cy="1755938"/>
        </p:xfrm>
        <a:graphic>
          <a:graphicData uri="http://schemas.openxmlformats.org/drawingml/2006/table">
            <a:tbl>
              <a:tblPr firstRow="1" bandRow="1">
                <a:tableStyleId>{5C22544A-7EE6-4342-B048-85BDC9FD1C3A}</a:tableStyleId>
              </a:tblPr>
              <a:tblGrid>
                <a:gridCol w="344847">
                  <a:extLst>
                    <a:ext uri="{9D8B030D-6E8A-4147-A177-3AD203B41FA5}">
                      <a16:colId xmlns:a16="http://schemas.microsoft.com/office/drawing/2014/main" val="3323372853"/>
                    </a:ext>
                  </a:extLst>
                </a:gridCol>
                <a:gridCol w="3058381">
                  <a:extLst>
                    <a:ext uri="{9D8B030D-6E8A-4147-A177-3AD203B41FA5}">
                      <a16:colId xmlns:a16="http://schemas.microsoft.com/office/drawing/2014/main" val="3959373492"/>
                    </a:ext>
                  </a:extLst>
                </a:gridCol>
                <a:gridCol w="2313141">
                  <a:extLst>
                    <a:ext uri="{9D8B030D-6E8A-4147-A177-3AD203B41FA5}">
                      <a16:colId xmlns:a16="http://schemas.microsoft.com/office/drawing/2014/main" val="444839475"/>
                    </a:ext>
                  </a:extLst>
                </a:gridCol>
                <a:gridCol w="2672563">
                  <a:extLst>
                    <a:ext uri="{9D8B030D-6E8A-4147-A177-3AD203B41FA5}">
                      <a16:colId xmlns:a16="http://schemas.microsoft.com/office/drawing/2014/main" val="825232106"/>
                    </a:ext>
                  </a:extLst>
                </a:gridCol>
              </a:tblGrid>
              <a:tr h="242856">
                <a:tc>
                  <a:txBody>
                    <a:bodyPr/>
                    <a:lstStyle/>
                    <a:p>
                      <a:r>
                        <a:rPr lang="en-GB" sz="1000">
                          <a:solidFill>
                            <a:schemeClr val="bg1"/>
                          </a:solidFill>
                          <a:latin typeface="+mn-lt"/>
                        </a:rPr>
                        <a:t>#</a:t>
                      </a:r>
                    </a:p>
                  </a:txBody>
                  <a:tcPr/>
                </a:tc>
                <a:tc>
                  <a:txBody>
                    <a:bodyPr/>
                    <a:lstStyle/>
                    <a:p>
                      <a:r>
                        <a:rPr lang="en-US" sz="1000">
                          <a:solidFill>
                            <a:schemeClr val="bg1"/>
                          </a:solidFill>
                          <a:latin typeface="+mn-lt"/>
                        </a:rPr>
                        <a:t>List of Activities</a:t>
                      </a:r>
                      <a:endParaRPr lang="en-GB" sz="1000">
                        <a:solidFill>
                          <a:schemeClr val="bg1"/>
                        </a:solidFill>
                        <a:latin typeface="+mn-lt"/>
                      </a:endParaRPr>
                    </a:p>
                  </a:txBody>
                  <a:tcPr/>
                </a:tc>
                <a:tc>
                  <a:txBody>
                    <a:bodyPr/>
                    <a:lstStyle/>
                    <a:p>
                      <a:r>
                        <a:rPr lang="en-GB" sz="1000">
                          <a:solidFill>
                            <a:schemeClr val="bg1"/>
                          </a:solidFill>
                          <a:latin typeface="+mn-lt"/>
                        </a:rPr>
                        <a:t>Dependencies</a:t>
                      </a:r>
                    </a:p>
                  </a:txBody>
                  <a:tcPr/>
                </a:tc>
                <a:tc>
                  <a:txBody>
                    <a:bodyPr/>
                    <a:lstStyle/>
                    <a:p>
                      <a:r>
                        <a:rPr lang="en-GB" sz="1000" b="1" i="0" u="none" strike="noStrike" dirty="0">
                          <a:solidFill>
                            <a:schemeClr val="bg1"/>
                          </a:solidFill>
                          <a:effectLst/>
                          <a:latin typeface="+mn-lt"/>
                          <a:ea typeface="+mn-ea"/>
                          <a:cs typeface="+mn-cs"/>
                        </a:rPr>
                        <a:t>Remarks</a:t>
                      </a:r>
                    </a:p>
                  </a:txBody>
                  <a:tcPr/>
                </a:tc>
                <a:extLst>
                  <a:ext uri="{0D108BD9-81ED-4DB2-BD59-A6C34878D82A}">
                    <a16:rowId xmlns:a16="http://schemas.microsoft.com/office/drawing/2014/main" val="1814569437"/>
                  </a:ext>
                </a:extLst>
              </a:tr>
              <a:tr h="703742">
                <a:tc>
                  <a:txBody>
                    <a:bodyPr/>
                    <a:lstStyle/>
                    <a:p>
                      <a:pPr marL="0">
                        <a:lnSpc>
                          <a:spcPct val="115000"/>
                        </a:lnSpc>
                        <a:spcAft>
                          <a:spcPts val="0"/>
                        </a:spcAft>
                      </a:pPr>
                      <a:r>
                        <a:rPr lang="en-GB" sz="1000" dirty="0">
                          <a:solidFill>
                            <a:srgbClr val="002060"/>
                          </a:solidFill>
                          <a:effectLst/>
                          <a:latin typeface="+mn-lt"/>
                          <a:cs typeface="Arial" panose="020B0604020202020204" pitchFamily="34" charset="0"/>
                        </a:rPr>
                        <a:t>1</a:t>
                      </a:r>
                    </a:p>
                  </a:txBody>
                  <a:tcPr/>
                </a:tc>
                <a:tc>
                  <a:txBody>
                    <a:bodyPr/>
                    <a:lstStyle/>
                    <a:p>
                      <a:pPr marL="0" algn="l" fontAlgn="b">
                        <a:lnSpc>
                          <a:spcPct val="115000"/>
                        </a:lnSpc>
                        <a:spcAft>
                          <a:spcPts val="0"/>
                        </a:spcAft>
                      </a:pPr>
                      <a:r>
                        <a:rPr lang="en-US" sz="1000" dirty="0">
                          <a:solidFill>
                            <a:srgbClr val="002060"/>
                          </a:solidFill>
                          <a:effectLst/>
                          <a:latin typeface="+mn-lt"/>
                          <a:cs typeface="Arial" panose="020B0604020202020204" pitchFamily="34" charset="0"/>
                        </a:rPr>
                        <a:t>Final Data profiling in Production before running the Historic cleansing for Class 4 non-monthly MRF sites for:</a:t>
                      </a:r>
                      <a:br>
                        <a:rPr lang="en-US" sz="1000" dirty="0">
                          <a:solidFill>
                            <a:srgbClr val="002060"/>
                          </a:solidFill>
                          <a:effectLst/>
                          <a:latin typeface="+mn-lt"/>
                          <a:cs typeface="Arial" panose="020B0604020202020204" pitchFamily="34" charset="0"/>
                        </a:rPr>
                      </a:br>
                      <a:r>
                        <a:rPr lang="en-US" sz="1000" dirty="0">
                          <a:solidFill>
                            <a:srgbClr val="002060"/>
                          </a:solidFill>
                          <a:effectLst/>
                          <a:latin typeface="+mn-lt"/>
                          <a:cs typeface="Arial" panose="020B0604020202020204" pitchFamily="34" charset="0"/>
                        </a:rPr>
                        <a:t>1. AQ &gt;=293000, 2. DCC_STAT = A, 3. AMR device</a:t>
                      </a:r>
                    </a:p>
                  </a:txBody>
                  <a:tcPr marL="6350" marR="6350" marT="6350" marB="0"/>
                </a:tc>
                <a:tc>
                  <a:txBody>
                    <a:bodyPr/>
                    <a:lstStyle/>
                    <a:p>
                      <a:pPr marL="0" algn="l">
                        <a:lnSpc>
                          <a:spcPct val="115000"/>
                        </a:lnSpc>
                        <a:spcAft>
                          <a:spcPts val="0"/>
                        </a:spcAft>
                      </a:pPr>
                      <a:r>
                        <a:rPr lang="en-US" sz="1000" dirty="0">
                          <a:solidFill>
                            <a:srgbClr val="002060"/>
                          </a:solidFill>
                          <a:effectLst/>
                          <a:latin typeface="+mn-lt"/>
                          <a:cs typeface="Arial" panose="020B0604020202020204" pitchFamily="34" charset="0"/>
                        </a:rPr>
                        <a:t>SQL queries will be developed &amp; run to identify the exact volumes (these will be first run as part of PT)</a:t>
                      </a:r>
                      <a:endParaRPr lang="en-GB" sz="1000" dirty="0">
                        <a:solidFill>
                          <a:srgbClr val="002060"/>
                        </a:solidFill>
                        <a:effectLst/>
                        <a:latin typeface="+mn-lt"/>
                        <a:cs typeface="Arial" panose="020B0604020202020204" pitchFamily="34" charset="0"/>
                      </a:endParaRPr>
                    </a:p>
                  </a:txBody>
                  <a:tcPr marT="0"/>
                </a:tc>
                <a:tc>
                  <a:txBody>
                    <a:bodyPr/>
                    <a:lstStyle/>
                    <a:p>
                      <a:pPr marL="0" algn="l">
                        <a:lnSpc>
                          <a:spcPct val="115000"/>
                        </a:lnSpc>
                        <a:spcAft>
                          <a:spcPts val="0"/>
                        </a:spcAft>
                      </a:pPr>
                      <a:r>
                        <a:rPr lang="en-GB" sz="1000" dirty="0">
                          <a:solidFill>
                            <a:srgbClr val="002060"/>
                          </a:solidFill>
                          <a:effectLst/>
                          <a:latin typeface="+mn-lt"/>
                          <a:cs typeface="Arial" panose="020B0604020202020204" pitchFamily="34" charset="0"/>
                        </a:rPr>
                        <a:t>These will be run nearer to Go-Live</a:t>
                      </a:r>
                    </a:p>
                    <a:p>
                      <a:pPr marL="0" algn="l">
                        <a:lnSpc>
                          <a:spcPct val="115000"/>
                        </a:lnSpc>
                        <a:spcAft>
                          <a:spcPts val="0"/>
                        </a:spcAft>
                      </a:pPr>
                      <a:r>
                        <a:rPr lang="en-GB" sz="1000" dirty="0">
                          <a:solidFill>
                            <a:srgbClr val="002060"/>
                          </a:solidFill>
                          <a:effectLst/>
                          <a:latin typeface="+mn-lt"/>
                          <a:cs typeface="Arial" panose="020B0604020202020204" pitchFamily="34" charset="0"/>
                        </a:rPr>
                        <a:t>Estimated Volumes for cleansing are up to </a:t>
                      </a:r>
                      <a:r>
                        <a:rPr lang="en-GB" sz="1000" b="1" dirty="0">
                          <a:solidFill>
                            <a:srgbClr val="002060"/>
                          </a:solidFill>
                          <a:effectLst/>
                          <a:latin typeface="+mn-lt"/>
                          <a:cs typeface="Arial" panose="020B0604020202020204" pitchFamily="34" charset="0"/>
                        </a:rPr>
                        <a:t>4M</a:t>
                      </a:r>
                      <a:r>
                        <a:rPr lang="en-GB" sz="1000" dirty="0">
                          <a:solidFill>
                            <a:srgbClr val="002060"/>
                          </a:solidFill>
                          <a:effectLst/>
                          <a:latin typeface="+mn-lt"/>
                          <a:cs typeface="Arial" panose="020B0604020202020204" pitchFamily="34" charset="0"/>
                        </a:rPr>
                        <a:t> (AQ ~ 10K, DCC ~ 3M, AMR ~ 1M)</a:t>
                      </a:r>
                    </a:p>
                  </a:txBody>
                  <a:tcPr marT="0"/>
                </a:tc>
                <a:extLst>
                  <a:ext uri="{0D108BD9-81ED-4DB2-BD59-A6C34878D82A}">
                    <a16:rowId xmlns:a16="http://schemas.microsoft.com/office/drawing/2014/main" val="158375539"/>
                  </a:ext>
                </a:extLst>
              </a:tr>
              <a:tr h="554333">
                <a:tc>
                  <a:txBody>
                    <a:bodyPr/>
                    <a:lstStyle/>
                    <a:p>
                      <a:pPr marL="0">
                        <a:lnSpc>
                          <a:spcPct val="115000"/>
                        </a:lnSpc>
                        <a:spcAft>
                          <a:spcPts val="0"/>
                        </a:spcAft>
                      </a:pPr>
                      <a:r>
                        <a:rPr lang="en-GB" sz="1000" dirty="0">
                          <a:solidFill>
                            <a:srgbClr val="002060"/>
                          </a:solidFill>
                          <a:effectLst/>
                          <a:latin typeface="+mn-lt"/>
                          <a:cs typeface="Arial" panose="020B0604020202020204" pitchFamily="34" charset="0"/>
                        </a:rPr>
                        <a:t>2</a:t>
                      </a:r>
                    </a:p>
                  </a:txBody>
                  <a:tcPr/>
                </a:tc>
                <a:tc>
                  <a:txBody>
                    <a:bodyPr/>
                    <a:lstStyle/>
                    <a:p>
                      <a:pPr marL="0" marR="0" lvl="0" indent="0" algn="l" defTabSz="914400" eaLnBrk="1" fontAlgn="b" latinLnBrk="0" hangingPunct="1">
                        <a:lnSpc>
                          <a:spcPct val="115000"/>
                        </a:lnSpc>
                        <a:spcBef>
                          <a:spcPts val="0"/>
                        </a:spcBef>
                        <a:spcAft>
                          <a:spcPts val="0"/>
                        </a:spcAft>
                        <a:buClrTx/>
                        <a:buSzTx/>
                        <a:buFontTx/>
                        <a:buNone/>
                        <a:tabLst/>
                        <a:defRPr/>
                      </a:pPr>
                      <a:r>
                        <a:rPr lang="en-US" sz="1000" dirty="0">
                          <a:solidFill>
                            <a:srgbClr val="002060"/>
                          </a:solidFill>
                          <a:effectLst/>
                          <a:latin typeface="+mn-lt"/>
                          <a:ea typeface="+mn-ea"/>
                          <a:cs typeface="Arial" panose="020B0604020202020204" pitchFamily="34" charset="0"/>
                        </a:rPr>
                        <a:t>Identify Inflight workflows where Auto MRF update should be taken care post old confirmation workflow is LIVE</a:t>
                      </a:r>
                    </a:p>
                  </a:txBody>
                  <a:tcPr marL="6350" marR="6350" marT="6350" marB="0"/>
                </a:tc>
                <a:tc>
                  <a:txBody>
                    <a:bodyPr/>
                    <a:lstStyle/>
                    <a:p>
                      <a:pPr marL="0" marR="0" lvl="0" indent="0" algn="l" defTabSz="914400" eaLnBrk="1" fontAlgn="auto" latinLnBrk="0" hangingPunct="1">
                        <a:lnSpc>
                          <a:spcPct val="115000"/>
                        </a:lnSpc>
                        <a:spcBef>
                          <a:spcPts val="0"/>
                        </a:spcBef>
                        <a:spcAft>
                          <a:spcPts val="0"/>
                        </a:spcAft>
                        <a:buClrTx/>
                        <a:buSzTx/>
                        <a:buFontTx/>
                        <a:buNone/>
                        <a:tabLst/>
                        <a:defRPr/>
                      </a:pPr>
                      <a:r>
                        <a:rPr lang="en-US" sz="1000" dirty="0">
                          <a:solidFill>
                            <a:srgbClr val="002060"/>
                          </a:solidFill>
                          <a:effectLst/>
                          <a:latin typeface="+mn-lt"/>
                          <a:cs typeface="Arial" panose="020B0604020202020204" pitchFamily="34" charset="0"/>
                        </a:rPr>
                        <a:t>SQL queries developed &amp; run to identify the exact volumes (Run prior to historic job)</a:t>
                      </a:r>
                      <a:endParaRPr lang="en-GB" sz="1000" dirty="0">
                        <a:solidFill>
                          <a:srgbClr val="002060"/>
                        </a:solidFill>
                        <a:effectLst/>
                        <a:latin typeface="+mn-lt"/>
                        <a:cs typeface="Arial" panose="020B0604020202020204" pitchFamily="34" charset="0"/>
                      </a:endParaRPr>
                    </a:p>
                  </a:txBody>
                  <a:tcPr marT="0"/>
                </a:tc>
                <a:tc>
                  <a:txBody>
                    <a:bodyPr/>
                    <a:lstStyle/>
                    <a:p>
                      <a:pPr marL="0" algn="l">
                        <a:lnSpc>
                          <a:spcPct val="115000"/>
                        </a:lnSpc>
                        <a:spcAft>
                          <a:spcPts val="0"/>
                        </a:spcAft>
                      </a:pPr>
                      <a:r>
                        <a:rPr lang="en-GB" sz="1000" dirty="0">
                          <a:solidFill>
                            <a:srgbClr val="002060"/>
                          </a:solidFill>
                          <a:effectLst/>
                          <a:latin typeface="+mn-lt"/>
                          <a:cs typeface="Arial" panose="020B0604020202020204" pitchFamily="34" charset="0"/>
                        </a:rPr>
                        <a:t>Confirmation in ‘CO’/ Contract change workflow at D-2.</a:t>
                      </a:r>
                    </a:p>
                  </a:txBody>
                  <a:tcPr marT="0"/>
                </a:tc>
                <a:extLst>
                  <a:ext uri="{0D108BD9-81ED-4DB2-BD59-A6C34878D82A}">
                    <a16:rowId xmlns:a16="http://schemas.microsoft.com/office/drawing/2014/main" val="4027223322"/>
                  </a:ext>
                </a:extLst>
              </a:tr>
              <a:tr h="250762">
                <a:tc>
                  <a:txBody>
                    <a:bodyPr/>
                    <a:lstStyle/>
                    <a:p>
                      <a:pPr marL="0">
                        <a:lnSpc>
                          <a:spcPct val="115000"/>
                        </a:lnSpc>
                        <a:spcAft>
                          <a:spcPts val="0"/>
                        </a:spcAft>
                      </a:pPr>
                      <a:r>
                        <a:rPr lang="en-GB" sz="1000" dirty="0">
                          <a:solidFill>
                            <a:srgbClr val="002060"/>
                          </a:solidFill>
                          <a:effectLst/>
                          <a:latin typeface="+mn-lt"/>
                          <a:cs typeface="Arial" panose="020B0604020202020204" pitchFamily="34" charset="0"/>
                        </a:rPr>
                        <a:t>3</a:t>
                      </a:r>
                    </a:p>
                  </a:txBody>
                  <a:tcPr/>
                </a:tc>
                <a:tc>
                  <a:txBody>
                    <a:bodyPr/>
                    <a:lstStyle/>
                    <a:p>
                      <a:pPr marL="0" algn="l" fontAlgn="b">
                        <a:lnSpc>
                          <a:spcPct val="115000"/>
                        </a:lnSpc>
                        <a:spcAft>
                          <a:spcPts val="0"/>
                        </a:spcAft>
                      </a:pPr>
                      <a:r>
                        <a:rPr lang="en-US" sz="1000" dirty="0">
                          <a:solidFill>
                            <a:srgbClr val="002060"/>
                          </a:solidFill>
                          <a:effectLst/>
                          <a:latin typeface="+mn-lt"/>
                          <a:cs typeface="Arial" panose="020B0604020202020204" pitchFamily="34" charset="0"/>
                        </a:rPr>
                        <a:t>Unsolicited SCR in regular intervals for historic load</a:t>
                      </a:r>
                    </a:p>
                  </a:txBody>
                  <a:tcPr marL="6350" marR="6350" marT="6350" marB="0"/>
                </a:tc>
                <a:tc>
                  <a:txBody>
                    <a:bodyPr/>
                    <a:lstStyle/>
                    <a:p>
                      <a:pPr marL="0" algn="l">
                        <a:lnSpc>
                          <a:spcPct val="115000"/>
                        </a:lnSpc>
                        <a:spcAft>
                          <a:spcPts val="0"/>
                        </a:spcAft>
                      </a:pPr>
                      <a:endParaRPr lang="en-GB" sz="1000" dirty="0">
                        <a:solidFill>
                          <a:srgbClr val="002060"/>
                        </a:solidFill>
                        <a:effectLst/>
                        <a:latin typeface="+mn-lt"/>
                        <a:cs typeface="Arial" panose="020B0604020202020204" pitchFamily="34" charset="0"/>
                      </a:endParaRPr>
                    </a:p>
                  </a:txBody>
                  <a:tcPr marT="0"/>
                </a:tc>
                <a:tc>
                  <a:txBody>
                    <a:bodyPr/>
                    <a:lstStyle/>
                    <a:p>
                      <a:pPr marL="0" marR="0" lvl="0" indent="0" algn="l" defTabSz="914400" eaLnBrk="1" fontAlgn="b" latinLnBrk="0" hangingPunct="1">
                        <a:lnSpc>
                          <a:spcPct val="115000"/>
                        </a:lnSpc>
                        <a:spcBef>
                          <a:spcPts val="0"/>
                        </a:spcBef>
                        <a:spcAft>
                          <a:spcPts val="0"/>
                        </a:spcAft>
                        <a:buClrTx/>
                        <a:buSzTx/>
                        <a:buFontTx/>
                        <a:buNone/>
                        <a:tabLst/>
                        <a:defRPr/>
                      </a:pPr>
                      <a:r>
                        <a:rPr lang="en-GB" sz="1000" dirty="0" err="1">
                          <a:solidFill>
                            <a:srgbClr val="002060"/>
                          </a:solidFill>
                          <a:effectLst/>
                          <a:latin typeface="+mn-lt"/>
                          <a:ea typeface="+mn-ea"/>
                          <a:cs typeface="Arial" panose="020B0604020202020204" pitchFamily="34" charset="0"/>
                        </a:rPr>
                        <a:t>Adhoc</a:t>
                      </a:r>
                      <a:r>
                        <a:rPr lang="en-GB" sz="1000" dirty="0">
                          <a:solidFill>
                            <a:srgbClr val="002060"/>
                          </a:solidFill>
                          <a:effectLst/>
                          <a:latin typeface="+mn-lt"/>
                          <a:ea typeface="+mn-ea"/>
                          <a:cs typeface="Arial" panose="020B0604020202020204" pitchFamily="34" charset="0"/>
                        </a:rPr>
                        <a:t> SCR trigger for bulk load</a:t>
                      </a:r>
                    </a:p>
                  </a:txBody>
                  <a:tcPr marT="0"/>
                </a:tc>
                <a:extLst>
                  <a:ext uri="{0D108BD9-81ED-4DB2-BD59-A6C34878D82A}">
                    <a16:rowId xmlns:a16="http://schemas.microsoft.com/office/drawing/2014/main" val="1571032841"/>
                  </a:ext>
                </a:extLst>
              </a:tr>
            </a:tbl>
          </a:graphicData>
        </a:graphic>
      </p:graphicFrame>
    </p:spTree>
    <p:extLst>
      <p:ext uri="{BB962C8B-B14F-4D97-AF65-F5344CB8AC3E}">
        <p14:creationId xmlns:p14="http://schemas.microsoft.com/office/powerpoint/2010/main" val="377771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D489-B5E6-494A-B03F-943B82788F91}"/>
              </a:ext>
            </a:extLst>
          </p:cNvPr>
          <p:cNvSpPr>
            <a:spLocks noGrp="1"/>
          </p:cNvSpPr>
          <p:nvPr>
            <p:ph type="title"/>
          </p:nvPr>
        </p:nvSpPr>
        <p:spPr>
          <a:xfrm>
            <a:off x="467544" y="142238"/>
            <a:ext cx="7741258" cy="338137"/>
          </a:xfrm>
          <a:noFill/>
        </p:spPr>
        <p:txBody>
          <a:bodyPr>
            <a:normAutofit fontScale="90000"/>
          </a:bodyPr>
          <a:lstStyle/>
          <a:p>
            <a:r>
              <a:rPr lang="en-US" sz="1798">
                <a:solidFill>
                  <a:schemeClr val="accent1"/>
                </a:solidFill>
                <a:latin typeface="+mn-lt"/>
                <a:cs typeface="Arial" panose="020B0604020202020204" pitchFamily="34" charset="0"/>
              </a:rPr>
              <a:t>Data Cleansing Approach – XRN5007</a:t>
            </a:r>
          </a:p>
        </p:txBody>
      </p:sp>
      <p:sp>
        <p:nvSpPr>
          <p:cNvPr id="5" name="Rectangle 4">
            <a:extLst>
              <a:ext uri="{FF2B5EF4-FFF2-40B4-BE49-F238E27FC236}">
                <a16:creationId xmlns:a16="http://schemas.microsoft.com/office/drawing/2014/main" id="{62D16FDA-AB69-494D-9D3B-A626C87E49A8}"/>
              </a:ext>
            </a:extLst>
          </p:cNvPr>
          <p:cNvSpPr/>
          <p:nvPr/>
        </p:nvSpPr>
        <p:spPr>
          <a:xfrm>
            <a:off x="323528" y="480375"/>
            <a:ext cx="8568952" cy="2679516"/>
          </a:xfrm>
          <a:prstGeom prst="rect">
            <a:avLst/>
          </a:prstGeom>
        </p:spPr>
        <p:txBody>
          <a:bodyPr wrap="square">
            <a:spAutoFit/>
          </a:bodyPr>
          <a:lstStyle/>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GB" sz="1050">
              <a:solidFill>
                <a:schemeClr val="bg1"/>
              </a:solidFill>
            </a:endParaRPr>
          </a:p>
        </p:txBody>
      </p:sp>
      <p:sp>
        <p:nvSpPr>
          <p:cNvPr id="12" name="Rectangle 11">
            <a:extLst>
              <a:ext uri="{FF2B5EF4-FFF2-40B4-BE49-F238E27FC236}">
                <a16:creationId xmlns:a16="http://schemas.microsoft.com/office/drawing/2014/main" id="{FB68BAC6-E1C2-4001-BBE5-1F02437D59A1}"/>
              </a:ext>
            </a:extLst>
          </p:cNvPr>
          <p:cNvSpPr/>
          <p:nvPr/>
        </p:nvSpPr>
        <p:spPr>
          <a:xfrm>
            <a:off x="323528" y="971305"/>
            <a:ext cx="8280920" cy="1569660"/>
          </a:xfrm>
          <a:prstGeom prst="rect">
            <a:avLst/>
          </a:prstGeom>
        </p:spPr>
        <p:txBody>
          <a:bodyPr wrap="square">
            <a:spAutoFit/>
          </a:bodyPr>
          <a:lstStyle/>
          <a:p>
            <a:pPr algn="just" fontAlgn="base"/>
            <a:r>
              <a:rPr lang="en-GB" sz="1200" kern="0" dirty="0">
                <a:solidFill>
                  <a:srgbClr val="002060"/>
                </a:solidFill>
                <a:cs typeface="Arial" panose="020B0604020202020204" pitchFamily="34" charset="0"/>
              </a:rPr>
              <a:t>The change is raised to address the issue being experienced currently where a period has been reconciled to a zero position and then a valid read related to that period is received and re-reconciliation takes place. At this point a divide by zero error is encountered as the prevailing metered volume is zero, and the MN09 exception is generated. The scenarios that have been identified as causing this are:</a:t>
            </a:r>
          </a:p>
          <a:p>
            <a:pPr marL="742950" lvl="1" indent="-285750" algn="just" fontAlgn="base">
              <a:buFont typeface="Arial" panose="020B0604020202020204" pitchFamily="34" charset="0"/>
              <a:buChar char="•"/>
            </a:pPr>
            <a:r>
              <a:rPr lang="en-GB" sz="1200" kern="0" dirty="0">
                <a:solidFill>
                  <a:srgbClr val="002060"/>
                </a:solidFill>
                <a:cs typeface="Arial" panose="020B0604020202020204" pitchFamily="34" charset="0"/>
              </a:rPr>
              <a:t>Re-reconciliation of a zero reconciled period triggered by a site visit or replacement reading</a:t>
            </a:r>
          </a:p>
          <a:p>
            <a:pPr marL="742950" lvl="1" indent="-285750" algn="just" fontAlgn="base">
              <a:buFont typeface="Arial" panose="020B0604020202020204" pitchFamily="34" charset="0"/>
              <a:buChar char="•"/>
            </a:pPr>
            <a:r>
              <a:rPr lang="en-GB" sz="1200" kern="0" dirty="0">
                <a:solidFill>
                  <a:srgbClr val="002060"/>
                </a:solidFill>
                <a:cs typeface="Arial" panose="020B0604020202020204" pitchFamily="34" charset="0"/>
              </a:rPr>
              <a:t>A Breaking Rec (where a previously reconciled period is split as a result of an inserted read) on a non-consuming period.</a:t>
            </a:r>
          </a:p>
          <a:p>
            <a:pPr algn="just"/>
            <a:endParaRPr lang="en-GB" sz="1200" kern="0" dirty="0">
              <a:solidFill>
                <a:srgbClr val="002060"/>
              </a:solidFill>
              <a:cs typeface="Arial" panose="020B0604020202020204" pitchFamily="34" charset="0"/>
            </a:endParaRPr>
          </a:p>
        </p:txBody>
      </p:sp>
      <p:graphicFrame>
        <p:nvGraphicFramePr>
          <p:cNvPr id="6" name="Table 8">
            <a:extLst>
              <a:ext uri="{FF2B5EF4-FFF2-40B4-BE49-F238E27FC236}">
                <a16:creationId xmlns:a16="http://schemas.microsoft.com/office/drawing/2014/main" id="{9DEF2CC8-83E8-4363-9258-1DB4BEFE2FFD}"/>
              </a:ext>
            </a:extLst>
          </p:cNvPr>
          <p:cNvGraphicFramePr>
            <a:graphicFrameLocks noGrp="1"/>
          </p:cNvGraphicFramePr>
          <p:nvPr>
            <p:extLst/>
          </p:nvPr>
        </p:nvGraphicFramePr>
        <p:xfrm>
          <a:off x="539552" y="2571750"/>
          <a:ext cx="8064896" cy="1681707"/>
        </p:xfrm>
        <a:graphic>
          <a:graphicData uri="http://schemas.openxmlformats.org/drawingml/2006/table">
            <a:tbl>
              <a:tblPr firstRow="1" bandRow="1">
                <a:tableStyleId>{5C22544A-7EE6-4342-B048-85BDC9FD1C3A}</a:tableStyleId>
              </a:tblPr>
              <a:tblGrid>
                <a:gridCol w="512968">
                  <a:extLst>
                    <a:ext uri="{9D8B030D-6E8A-4147-A177-3AD203B41FA5}">
                      <a16:colId xmlns:a16="http://schemas.microsoft.com/office/drawing/2014/main" val="3323372853"/>
                    </a:ext>
                  </a:extLst>
                </a:gridCol>
                <a:gridCol w="3729186">
                  <a:extLst>
                    <a:ext uri="{9D8B030D-6E8A-4147-A177-3AD203B41FA5}">
                      <a16:colId xmlns:a16="http://schemas.microsoft.com/office/drawing/2014/main" val="3959373492"/>
                    </a:ext>
                  </a:extLst>
                </a:gridCol>
                <a:gridCol w="1592810">
                  <a:extLst>
                    <a:ext uri="{9D8B030D-6E8A-4147-A177-3AD203B41FA5}">
                      <a16:colId xmlns:a16="http://schemas.microsoft.com/office/drawing/2014/main" val="444839475"/>
                    </a:ext>
                  </a:extLst>
                </a:gridCol>
                <a:gridCol w="2229932">
                  <a:extLst>
                    <a:ext uri="{9D8B030D-6E8A-4147-A177-3AD203B41FA5}">
                      <a16:colId xmlns:a16="http://schemas.microsoft.com/office/drawing/2014/main" val="825232106"/>
                    </a:ext>
                  </a:extLst>
                </a:gridCol>
              </a:tblGrid>
              <a:tr h="283056">
                <a:tc>
                  <a:txBody>
                    <a:bodyPr/>
                    <a:lstStyle/>
                    <a:p>
                      <a:r>
                        <a:rPr lang="en-GB" sz="1100">
                          <a:solidFill>
                            <a:schemeClr val="bg1"/>
                          </a:solidFill>
                          <a:latin typeface="+mn-lt"/>
                        </a:rPr>
                        <a:t>#</a:t>
                      </a:r>
                    </a:p>
                  </a:txBody>
                  <a:tcPr/>
                </a:tc>
                <a:tc>
                  <a:txBody>
                    <a:bodyPr/>
                    <a:lstStyle/>
                    <a:p>
                      <a:r>
                        <a:rPr lang="en-US" sz="1100">
                          <a:solidFill>
                            <a:schemeClr val="bg1"/>
                          </a:solidFill>
                          <a:latin typeface="+mn-lt"/>
                        </a:rPr>
                        <a:t>List of Activities</a:t>
                      </a:r>
                      <a:endParaRPr lang="en-GB" sz="1100">
                        <a:solidFill>
                          <a:schemeClr val="bg1"/>
                        </a:solidFill>
                        <a:latin typeface="+mn-lt"/>
                      </a:endParaRPr>
                    </a:p>
                  </a:txBody>
                  <a:tcPr/>
                </a:tc>
                <a:tc>
                  <a:txBody>
                    <a:bodyPr/>
                    <a:lstStyle/>
                    <a:p>
                      <a:r>
                        <a:rPr lang="en-GB" sz="1100" dirty="0">
                          <a:solidFill>
                            <a:schemeClr val="bg1"/>
                          </a:solidFill>
                          <a:latin typeface="+mn-lt"/>
                        </a:rPr>
                        <a:t>Dependencies</a:t>
                      </a:r>
                    </a:p>
                  </a:txBody>
                  <a:tcPr/>
                </a:tc>
                <a:tc>
                  <a:txBody>
                    <a:bodyPr/>
                    <a:lstStyle/>
                    <a:p>
                      <a:r>
                        <a:rPr lang="en-GB" sz="1100" b="1" i="0" u="none" strike="noStrike" dirty="0">
                          <a:solidFill>
                            <a:schemeClr val="bg1"/>
                          </a:solidFill>
                          <a:effectLst/>
                          <a:latin typeface="+mn-lt"/>
                          <a:ea typeface="+mn-ea"/>
                          <a:cs typeface="+mn-cs"/>
                        </a:rPr>
                        <a:t>Remarks</a:t>
                      </a:r>
                    </a:p>
                  </a:txBody>
                  <a:tcPr/>
                </a:tc>
                <a:extLst>
                  <a:ext uri="{0D108BD9-81ED-4DB2-BD59-A6C34878D82A}">
                    <a16:rowId xmlns:a16="http://schemas.microsoft.com/office/drawing/2014/main" val="1814569437"/>
                  </a:ext>
                </a:extLst>
              </a:tr>
              <a:tr h="434148">
                <a:tc>
                  <a:txBody>
                    <a:bodyPr/>
                    <a:lstStyle/>
                    <a:p>
                      <a:pPr marL="0">
                        <a:lnSpc>
                          <a:spcPct val="115000"/>
                        </a:lnSpc>
                        <a:spcAft>
                          <a:spcPts val="0"/>
                        </a:spcAft>
                      </a:pPr>
                      <a:r>
                        <a:rPr lang="en-GB" sz="1100" dirty="0">
                          <a:solidFill>
                            <a:srgbClr val="002060"/>
                          </a:solidFill>
                          <a:effectLst/>
                          <a:latin typeface="+mn-lt"/>
                          <a:cs typeface="Arial" panose="020B0604020202020204" pitchFamily="34" charset="0"/>
                        </a:rPr>
                        <a:t>1</a:t>
                      </a:r>
                    </a:p>
                  </a:txBody>
                  <a:tcPr/>
                </a:tc>
                <a:tc>
                  <a:txBody>
                    <a:bodyPr/>
                    <a:lstStyle/>
                    <a:p>
                      <a:pPr marL="0" marR="0" lvl="0" indent="0" algn="l" defTabSz="914400" eaLnBrk="1" fontAlgn="b" latinLnBrk="0" hangingPunct="1">
                        <a:lnSpc>
                          <a:spcPct val="115000"/>
                        </a:lnSpc>
                        <a:spcBef>
                          <a:spcPts val="0"/>
                        </a:spcBef>
                        <a:spcAft>
                          <a:spcPts val="0"/>
                        </a:spcAft>
                        <a:buClrTx/>
                        <a:buSzTx/>
                        <a:buFontTx/>
                        <a:buNone/>
                        <a:tabLst/>
                        <a:defRPr/>
                      </a:pPr>
                      <a:r>
                        <a:rPr lang="en-US" sz="1100" dirty="0">
                          <a:solidFill>
                            <a:srgbClr val="002060"/>
                          </a:solidFill>
                          <a:effectLst/>
                          <a:latin typeface="+mn-lt"/>
                          <a:ea typeface="+mn-ea"/>
                          <a:cs typeface="Arial" panose="020B0604020202020204" pitchFamily="34" charset="0"/>
                        </a:rPr>
                        <a:t>Any MN09 sites with existing data issues or new exception will be shared with Tech Ops / Bus Ops for standard resolution steps.</a:t>
                      </a:r>
                    </a:p>
                  </a:txBody>
                  <a:tcPr marL="6350" marR="6350" marT="6350" marB="0"/>
                </a:tc>
                <a:tc>
                  <a:txBody>
                    <a:bodyPr/>
                    <a:lstStyle/>
                    <a:p>
                      <a:pPr marL="0" marR="0" lvl="0" indent="0" defTabSz="914400" eaLnBrk="1" fontAlgn="auto" latinLnBrk="0" hangingPunct="1">
                        <a:lnSpc>
                          <a:spcPct val="115000"/>
                        </a:lnSpc>
                        <a:spcBef>
                          <a:spcPts val="0"/>
                        </a:spcBef>
                        <a:spcAft>
                          <a:spcPts val="0"/>
                        </a:spcAft>
                        <a:buClrTx/>
                        <a:buSzTx/>
                        <a:buFontTx/>
                        <a:buNone/>
                        <a:tabLst/>
                        <a:defRPr/>
                      </a:pPr>
                      <a:endParaRPr lang="en-GB" sz="1100">
                        <a:solidFill>
                          <a:srgbClr val="002060"/>
                        </a:solidFill>
                        <a:effectLst/>
                        <a:latin typeface="+mn-lt"/>
                        <a:cs typeface="Arial" panose="020B0604020202020204" pitchFamily="34" charset="0"/>
                      </a:endParaRPr>
                    </a:p>
                  </a:txBody>
                  <a:tcPr/>
                </a:tc>
                <a:tc>
                  <a:txBody>
                    <a:bodyPr/>
                    <a:lstStyle/>
                    <a:p>
                      <a:pPr marL="0">
                        <a:lnSpc>
                          <a:spcPct val="115000"/>
                        </a:lnSpc>
                        <a:spcAft>
                          <a:spcPts val="0"/>
                        </a:spcAft>
                      </a:pPr>
                      <a:r>
                        <a:rPr lang="en-GB" sz="1100" dirty="0">
                          <a:solidFill>
                            <a:srgbClr val="002060"/>
                          </a:solidFill>
                          <a:effectLst/>
                          <a:latin typeface="+mn-lt"/>
                          <a:cs typeface="Arial" panose="020B0604020202020204" pitchFamily="34" charset="0"/>
                        </a:rPr>
                        <a:t>To be determined as result of PT</a:t>
                      </a:r>
                    </a:p>
                  </a:txBody>
                  <a:tcPr/>
                </a:tc>
                <a:extLst>
                  <a:ext uri="{0D108BD9-81ED-4DB2-BD59-A6C34878D82A}">
                    <a16:rowId xmlns:a16="http://schemas.microsoft.com/office/drawing/2014/main" val="2774880498"/>
                  </a:ext>
                </a:extLst>
              </a:tr>
              <a:tr h="370840">
                <a:tc>
                  <a:txBody>
                    <a:bodyPr/>
                    <a:lstStyle/>
                    <a:p>
                      <a:pPr marL="0">
                        <a:lnSpc>
                          <a:spcPct val="115000"/>
                        </a:lnSpc>
                        <a:spcAft>
                          <a:spcPts val="0"/>
                        </a:spcAft>
                      </a:pPr>
                      <a:r>
                        <a:rPr lang="en-GB" sz="1100" dirty="0">
                          <a:solidFill>
                            <a:srgbClr val="002060"/>
                          </a:solidFill>
                          <a:effectLst/>
                          <a:latin typeface="+mn-lt"/>
                          <a:cs typeface="Arial" panose="020B0604020202020204" pitchFamily="34" charset="0"/>
                        </a:rPr>
                        <a:t>2</a:t>
                      </a:r>
                    </a:p>
                  </a:txBody>
                  <a:tcPr/>
                </a:tc>
                <a:tc>
                  <a:txBody>
                    <a:bodyPr/>
                    <a:lstStyle/>
                    <a:p>
                      <a:pPr marL="0" marR="0" lvl="0" indent="0" algn="l" defTabSz="914400" eaLnBrk="1" fontAlgn="b" latinLnBrk="0" hangingPunct="1">
                        <a:lnSpc>
                          <a:spcPct val="115000"/>
                        </a:lnSpc>
                        <a:spcBef>
                          <a:spcPts val="0"/>
                        </a:spcBef>
                        <a:spcAft>
                          <a:spcPts val="0"/>
                        </a:spcAft>
                        <a:buClrTx/>
                        <a:buSzTx/>
                        <a:buFontTx/>
                        <a:buNone/>
                        <a:tabLst/>
                        <a:defRPr/>
                      </a:pPr>
                      <a:r>
                        <a:rPr lang="en-US" sz="1100" dirty="0">
                          <a:solidFill>
                            <a:srgbClr val="002060"/>
                          </a:solidFill>
                          <a:effectLst/>
                          <a:latin typeface="+mn-lt"/>
                          <a:ea typeface="+mn-ea"/>
                          <a:cs typeface="Arial" panose="020B0604020202020204" pitchFamily="34" charset="0"/>
                        </a:rPr>
                        <a:t>In case of high MN09 volumes, invoicing volumes to be generated for that billing month will be agreed with Business Ops which can be accommodated for MN09 closure for a particular month</a:t>
                      </a:r>
                    </a:p>
                  </a:txBody>
                  <a:tcPr marL="6350" marR="6350" marT="6350" marB="0"/>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lang="en-US" sz="1100" dirty="0">
                          <a:solidFill>
                            <a:srgbClr val="002060"/>
                          </a:solidFill>
                          <a:effectLst/>
                          <a:latin typeface="+mn-lt"/>
                          <a:cs typeface="Arial" panose="020B0604020202020204" pitchFamily="34" charset="0"/>
                        </a:rPr>
                        <a:t>Business Operations to determine the split based on Pre-prod statistics</a:t>
                      </a:r>
                      <a:endParaRPr lang="en-GB" sz="1100" dirty="0">
                        <a:solidFill>
                          <a:srgbClr val="002060"/>
                        </a:solidFill>
                        <a:effectLst/>
                        <a:latin typeface="+mn-lt"/>
                        <a:cs typeface="Arial" panose="020B0604020202020204" pitchFamily="34" charset="0"/>
                      </a:endParaRPr>
                    </a:p>
                  </a:txBody>
                  <a:tcPr/>
                </a:tc>
                <a:tc>
                  <a:txBody>
                    <a:bodyPr/>
                    <a:lstStyle/>
                    <a:p>
                      <a:pPr marL="0">
                        <a:lnSpc>
                          <a:spcPct val="115000"/>
                        </a:lnSpc>
                        <a:spcAft>
                          <a:spcPts val="0"/>
                        </a:spcAft>
                      </a:pPr>
                      <a:endParaRPr lang="en-GB" sz="1100" dirty="0">
                        <a:solidFill>
                          <a:srgbClr val="002060"/>
                        </a:solidFill>
                        <a:effectLst/>
                        <a:latin typeface="+mn-lt"/>
                        <a:cs typeface="Arial" panose="020B0604020202020204" pitchFamily="34" charset="0"/>
                      </a:endParaRPr>
                    </a:p>
                  </a:txBody>
                  <a:tcPr/>
                </a:tc>
                <a:extLst>
                  <a:ext uri="{0D108BD9-81ED-4DB2-BD59-A6C34878D82A}">
                    <a16:rowId xmlns:a16="http://schemas.microsoft.com/office/drawing/2014/main" val="4027223322"/>
                  </a:ext>
                </a:extLst>
              </a:tr>
            </a:tbl>
          </a:graphicData>
        </a:graphic>
      </p:graphicFrame>
    </p:spTree>
    <p:extLst>
      <p:ext uri="{BB962C8B-B14F-4D97-AF65-F5344CB8AC3E}">
        <p14:creationId xmlns:p14="http://schemas.microsoft.com/office/powerpoint/2010/main" val="1591991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D489-B5E6-494A-B03F-943B82788F91}"/>
              </a:ext>
            </a:extLst>
          </p:cNvPr>
          <p:cNvSpPr>
            <a:spLocks noGrp="1"/>
          </p:cNvSpPr>
          <p:nvPr>
            <p:ph type="title"/>
          </p:nvPr>
        </p:nvSpPr>
        <p:spPr>
          <a:xfrm>
            <a:off x="467544" y="169795"/>
            <a:ext cx="7741258" cy="338137"/>
          </a:xfrm>
          <a:noFill/>
        </p:spPr>
        <p:txBody>
          <a:bodyPr>
            <a:normAutofit fontScale="90000"/>
          </a:bodyPr>
          <a:lstStyle/>
          <a:p>
            <a:r>
              <a:rPr lang="en-US" sz="1798">
                <a:solidFill>
                  <a:schemeClr val="accent1"/>
                </a:solidFill>
                <a:latin typeface="+mn-lt"/>
                <a:cs typeface="Arial" panose="020B0604020202020204" pitchFamily="34" charset="0"/>
              </a:rPr>
              <a:t>Data Cleansing Approach – XRN5072</a:t>
            </a:r>
          </a:p>
        </p:txBody>
      </p:sp>
      <p:sp>
        <p:nvSpPr>
          <p:cNvPr id="5" name="Rectangle 4">
            <a:extLst>
              <a:ext uri="{FF2B5EF4-FFF2-40B4-BE49-F238E27FC236}">
                <a16:creationId xmlns:a16="http://schemas.microsoft.com/office/drawing/2014/main" id="{62D16FDA-AB69-494D-9D3B-A626C87E49A8}"/>
              </a:ext>
            </a:extLst>
          </p:cNvPr>
          <p:cNvSpPr/>
          <p:nvPr/>
        </p:nvSpPr>
        <p:spPr>
          <a:xfrm>
            <a:off x="323528" y="480375"/>
            <a:ext cx="8568952" cy="2679516"/>
          </a:xfrm>
          <a:prstGeom prst="rect">
            <a:avLst/>
          </a:prstGeom>
        </p:spPr>
        <p:txBody>
          <a:bodyPr wrap="square">
            <a:spAutoFit/>
          </a:bodyPr>
          <a:lstStyle/>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GB" sz="1050">
              <a:solidFill>
                <a:schemeClr val="bg1"/>
              </a:solidFill>
            </a:endParaRPr>
          </a:p>
        </p:txBody>
      </p:sp>
      <p:sp>
        <p:nvSpPr>
          <p:cNvPr id="12" name="Rectangle 11">
            <a:extLst>
              <a:ext uri="{FF2B5EF4-FFF2-40B4-BE49-F238E27FC236}">
                <a16:creationId xmlns:a16="http://schemas.microsoft.com/office/drawing/2014/main" id="{FB68BAC6-E1C2-4001-BBE5-1F02437D59A1}"/>
              </a:ext>
            </a:extLst>
          </p:cNvPr>
          <p:cNvSpPr/>
          <p:nvPr/>
        </p:nvSpPr>
        <p:spPr>
          <a:xfrm>
            <a:off x="395536" y="480375"/>
            <a:ext cx="8280920" cy="3139321"/>
          </a:xfrm>
          <a:prstGeom prst="rect">
            <a:avLst/>
          </a:prstGeom>
        </p:spPr>
        <p:txBody>
          <a:bodyPr wrap="square" lIns="91440" tIns="45720" rIns="91440" bIns="45720" anchor="t">
            <a:spAutoFit/>
          </a:bodyPr>
          <a:lstStyle/>
          <a:p>
            <a:pPr algn="just" fontAlgn="base"/>
            <a:r>
              <a:rPr lang="en-GB" sz="1100" kern="0">
                <a:solidFill>
                  <a:srgbClr val="002060"/>
                </a:solidFill>
                <a:cs typeface="Arial"/>
              </a:rPr>
              <a:t>Since Nexus implementation, there have been a number of scenario specific defects raised concerning the use of the TTZ indicator provided in the Meter Reading files and how the subsequent volume and energy is then being calculated. The TTZ indicator confirms whether the meter readings provided have clocked (gone through the zeros) since the last actual read and the means to derive consumption. However, through the defects raised and analysis of these issues, inconsistencies and errors in the use of TTZ and derivation of consumption have been seen.</a:t>
            </a:r>
          </a:p>
          <a:p>
            <a:pPr algn="just" fontAlgn="base"/>
            <a:endParaRPr lang="en-GB" sz="1100" kern="0" dirty="0">
              <a:solidFill>
                <a:srgbClr val="002060"/>
              </a:solidFill>
              <a:cs typeface="Arial"/>
            </a:endParaRPr>
          </a:p>
          <a:p>
            <a:pPr algn="just" fontAlgn="base"/>
            <a:r>
              <a:rPr lang="en-GB" sz="1100" kern="0">
                <a:solidFill>
                  <a:srgbClr val="002060"/>
                </a:solidFill>
                <a:cs typeface="Arial" panose="020B0604020202020204" pitchFamily="34" charset="0"/>
              </a:rPr>
              <a:t>In the instances where the application of TTZ is incorrect, system then creates a reduced/increased volume and energy, it has knock on effects to the AQ and downstream processes such as EUC (End user category) assignment, daily allocation and calculation of unidentified gas.</a:t>
            </a:r>
          </a:p>
          <a:p>
            <a:pPr algn="just" fontAlgn="base"/>
            <a:endParaRPr lang="en-GB" sz="1100" kern="0" dirty="0">
              <a:solidFill>
                <a:srgbClr val="002060"/>
              </a:solidFill>
              <a:cs typeface="Arial" panose="020B0604020202020204" pitchFamily="34" charset="0"/>
            </a:endParaRPr>
          </a:p>
          <a:p>
            <a:pPr algn="just" fontAlgn="base"/>
            <a:r>
              <a:rPr lang="en-GB" sz="1100" kern="0">
                <a:solidFill>
                  <a:srgbClr val="002060"/>
                </a:solidFill>
                <a:cs typeface="Arial" panose="020B0604020202020204" pitchFamily="34" charset="0"/>
              </a:rPr>
              <a:t>This change will need to ensure that the TTZ </a:t>
            </a:r>
            <a:r>
              <a:rPr lang="en-GB" sz="1100" kern="0" dirty="0">
                <a:solidFill>
                  <a:srgbClr val="002060"/>
                </a:solidFill>
                <a:cs typeface="Arial" panose="020B0604020202020204" pitchFamily="34" charset="0"/>
              </a:rPr>
              <a:t>indicator </a:t>
            </a:r>
            <a:r>
              <a:rPr lang="en-GB" sz="1100" kern="0">
                <a:solidFill>
                  <a:srgbClr val="002060"/>
                </a:solidFill>
                <a:cs typeface="Arial" panose="020B0604020202020204" pitchFamily="34" charset="0"/>
              </a:rPr>
              <a:t>received in meter reading files is correctly applied in the calculation of volume and energy. This change does not impact the TTZ derivation logic for RGMA flows.</a:t>
            </a:r>
          </a:p>
          <a:p>
            <a:pPr algn="just" fontAlgn="base"/>
            <a:endParaRPr lang="en-GB" sz="1100" kern="0">
              <a:solidFill>
                <a:srgbClr val="002060"/>
              </a:solidFill>
              <a:cs typeface="Arial" panose="020B0604020202020204" pitchFamily="34" charset="0"/>
            </a:endParaRPr>
          </a:p>
          <a:p>
            <a:pPr algn="just"/>
            <a:r>
              <a:rPr lang="en-GB" sz="1100" kern="0">
                <a:solidFill>
                  <a:srgbClr val="002060"/>
                </a:solidFill>
                <a:cs typeface="Arial" panose="020B0604020202020204" pitchFamily="34" charset="0"/>
              </a:rPr>
              <a:t>In addition to the enduring solution, this change will also cleanse the existing data where volume calculated incorrectly due to incorrect application of TTZ indicator for identified scenarios. This covers below:</a:t>
            </a:r>
          </a:p>
          <a:p>
            <a:pPr algn="just"/>
            <a:endParaRPr lang="en-GB" sz="1100" kern="0">
              <a:solidFill>
                <a:srgbClr val="002060"/>
              </a:solidFill>
              <a:cs typeface="Arial" panose="020B0604020202020204" pitchFamily="34" charset="0"/>
            </a:endParaRPr>
          </a:p>
          <a:p>
            <a:pPr marL="742950" lvl="1" indent="-285750" algn="just">
              <a:buFont typeface="Arial" panose="020B0604020202020204" pitchFamily="34" charset="0"/>
              <a:buChar char="•"/>
            </a:pPr>
            <a:r>
              <a:rPr lang="en-GB" sz="1100" kern="0">
                <a:solidFill>
                  <a:srgbClr val="002060"/>
                </a:solidFill>
                <a:cs typeface="Arial" panose="020B0604020202020204" pitchFamily="34" charset="0"/>
              </a:rPr>
              <a:t>Option to pause and resume in case of any critical BAU activity in priority</a:t>
            </a:r>
          </a:p>
          <a:p>
            <a:pPr marL="742950" lvl="1" indent="-285750" algn="just">
              <a:buFont typeface="Arial" panose="020B0604020202020204" pitchFamily="34" charset="0"/>
              <a:buChar char="•"/>
            </a:pPr>
            <a:r>
              <a:rPr lang="en-GB" sz="1100" kern="0">
                <a:solidFill>
                  <a:srgbClr val="002060"/>
                </a:solidFill>
                <a:cs typeface="Arial"/>
              </a:rPr>
              <a:t>Identify initial and final volumes for volume correction/Consumption Adjustment (CA) </a:t>
            </a:r>
            <a:endParaRPr lang="en-GB" sz="1100" kern="0" dirty="0">
              <a:solidFill>
                <a:srgbClr val="002060"/>
              </a:solidFill>
              <a:cs typeface="Arial"/>
            </a:endParaRPr>
          </a:p>
        </p:txBody>
      </p:sp>
    </p:spTree>
    <p:extLst>
      <p:ext uri="{BB962C8B-B14F-4D97-AF65-F5344CB8AC3E}">
        <p14:creationId xmlns:p14="http://schemas.microsoft.com/office/powerpoint/2010/main" val="324291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D489-B5E6-494A-B03F-943B82788F91}"/>
              </a:ext>
            </a:extLst>
          </p:cNvPr>
          <p:cNvSpPr>
            <a:spLocks noGrp="1"/>
          </p:cNvSpPr>
          <p:nvPr>
            <p:ph type="title"/>
          </p:nvPr>
        </p:nvSpPr>
        <p:spPr>
          <a:xfrm>
            <a:off x="417717" y="286721"/>
            <a:ext cx="7741258" cy="338137"/>
          </a:xfrm>
          <a:solidFill>
            <a:schemeClr val="bg1"/>
          </a:solidFill>
        </p:spPr>
        <p:txBody>
          <a:bodyPr>
            <a:normAutofit fontScale="90000"/>
          </a:bodyPr>
          <a:lstStyle/>
          <a:p>
            <a:r>
              <a:rPr lang="en-US" sz="1798" dirty="0">
                <a:solidFill>
                  <a:schemeClr val="accent1"/>
                </a:solidFill>
                <a:latin typeface="+mn-lt"/>
                <a:cs typeface="Arial" panose="020B0604020202020204" pitchFamily="34" charset="0"/>
              </a:rPr>
              <a:t>XRN5072 – List of Data Cleansing Activities Production</a:t>
            </a:r>
          </a:p>
        </p:txBody>
      </p:sp>
      <p:sp>
        <p:nvSpPr>
          <p:cNvPr id="5" name="Rectangle 4">
            <a:extLst>
              <a:ext uri="{FF2B5EF4-FFF2-40B4-BE49-F238E27FC236}">
                <a16:creationId xmlns:a16="http://schemas.microsoft.com/office/drawing/2014/main" id="{62D16FDA-AB69-494D-9D3B-A626C87E49A8}"/>
              </a:ext>
            </a:extLst>
          </p:cNvPr>
          <p:cNvSpPr/>
          <p:nvPr/>
        </p:nvSpPr>
        <p:spPr>
          <a:xfrm>
            <a:off x="323528" y="480375"/>
            <a:ext cx="8568952" cy="2679516"/>
          </a:xfrm>
          <a:prstGeom prst="rect">
            <a:avLst/>
          </a:prstGeom>
        </p:spPr>
        <p:txBody>
          <a:bodyPr wrap="square">
            <a:spAutoFit/>
          </a:bodyPr>
          <a:lstStyle/>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GB" sz="1050">
              <a:solidFill>
                <a:schemeClr val="bg1"/>
              </a:solidFill>
            </a:endParaRPr>
          </a:p>
        </p:txBody>
      </p:sp>
      <p:graphicFrame>
        <p:nvGraphicFramePr>
          <p:cNvPr id="8" name="Table 8">
            <a:extLst>
              <a:ext uri="{FF2B5EF4-FFF2-40B4-BE49-F238E27FC236}">
                <a16:creationId xmlns:a16="http://schemas.microsoft.com/office/drawing/2014/main" id="{FEA07703-9911-4881-BB8F-8EC30A0EF195}"/>
              </a:ext>
            </a:extLst>
          </p:cNvPr>
          <p:cNvGraphicFramePr>
            <a:graphicFrameLocks noGrp="1"/>
          </p:cNvGraphicFramePr>
          <p:nvPr>
            <p:extLst/>
          </p:nvPr>
        </p:nvGraphicFramePr>
        <p:xfrm>
          <a:off x="283417" y="769341"/>
          <a:ext cx="8568952" cy="2584204"/>
        </p:xfrm>
        <a:graphic>
          <a:graphicData uri="http://schemas.openxmlformats.org/drawingml/2006/table">
            <a:tbl>
              <a:tblPr firstRow="1" bandRow="1">
                <a:tableStyleId>{5C22544A-7EE6-4342-B048-85BDC9FD1C3A}</a:tableStyleId>
              </a:tblPr>
              <a:tblGrid>
                <a:gridCol w="507677">
                  <a:extLst>
                    <a:ext uri="{9D8B030D-6E8A-4147-A177-3AD203B41FA5}">
                      <a16:colId xmlns:a16="http://schemas.microsoft.com/office/drawing/2014/main" val="3323372853"/>
                    </a:ext>
                  </a:extLst>
                </a:gridCol>
                <a:gridCol w="3784266">
                  <a:extLst>
                    <a:ext uri="{9D8B030D-6E8A-4147-A177-3AD203B41FA5}">
                      <a16:colId xmlns:a16="http://schemas.microsoft.com/office/drawing/2014/main" val="3959373492"/>
                    </a:ext>
                  </a:extLst>
                </a:gridCol>
                <a:gridCol w="2097375">
                  <a:extLst>
                    <a:ext uri="{9D8B030D-6E8A-4147-A177-3AD203B41FA5}">
                      <a16:colId xmlns:a16="http://schemas.microsoft.com/office/drawing/2014/main" val="444839475"/>
                    </a:ext>
                  </a:extLst>
                </a:gridCol>
                <a:gridCol w="2179634">
                  <a:extLst>
                    <a:ext uri="{9D8B030D-6E8A-4147-A177-3AD203B41FA5}">
                      <a16:colId xmlns:a16="http://schemas.microsoft.com/office/drawing/2014/main" val="825232106"/>
                    </a:ext>
                  </a:extLst>
                </a:gridCol>
              </a:tblGrid>
              <a:tr h="300736">
                <a:tc>
                  <a:txBody>
                    <a:bodyPr/>
                    <a:lstStyle/>
                    <a:p>
                      <a:r>
                        <a:rPr lang="en-GB" sz="1100" dirty="0">
                          <a:solidFill>
                            <a:srgbClr val="FFFFFF"/>
                          </a:solidFill>
                        </a:rPr>
                        <a:t>#</a:t>
                      </a:r>
                    </a:p>
                  </a:txBody>
                  <a:tcPr/>
                </a:tc>
                <a:tc>
                  <a:txBody>
                    <a:bodyPr/>
                    <a:lstStyle/>
                    <a:p>
                      <a:r>
                        <a:rPr lang="en-US" sz="1100">
                          <a:solidFill>
                            <a:srgbClr val="FFFFFF"/>
                          </a:solidFill>
                        </a:rPr>
                        <a:t>List of Activities</a:t>
                      </a:r>
                      <a:endParaRPr lang="en-GB" sz="1100">
                        <a:solidFill>
                          <a:srgbClr val="FFFFFF"/>
                        </a:solidFill>
                      </a:endParaRPr>
                    </a:p>
                  </a:txBody>
                  <a:tcPr/>
                </a:tc>
                <a:tc>
                  <a:txBody>
                    <a:bodyPr/>
                    <a:lstStyle/>
                    <a:p>
                      <a:r>
                        <a:rPr lang="en-GB" sz="1100">
                          <a:solidFill>
                            <a:srgbClr val="FFFFFF"/>
                          </a:solidFill>
                        </a:rPr>
                        <a:t>Dependencies</a:t>
                      </a:r>
                    </a:p>
                  </a:txBody>
                  <a:tcPr/>
                </a:tc>
                <a:tc>
                  <a:txBody>
                    <a:bodyPr/>
                    <a:lstStyle/>
                    <a:p>
                      <a:r>
                        <a:rPr lang="en-GB" sz="1100" b="1" i="0" u="none" strike="noStrike">
                          <a:solidFill>
                            <a:srgbClr val="FFFFFF"/>
                          </a:solidFill>
                          <a:effectLst/>
                          <a:latin typeface="Calibri" panose="020F0502020204030204" pitchFamily="34" charset="0"/>
                          <a:ea typeface="+mn-ea"/>
                          <a:cs typeface="+mn-cs"/>
                        </a:rPr>
                        <a:t>Remarks</a:t>
                      </a:r>
                    </a:p>
                  </a:txBody>
                  <a:tcPr/>
                </a:tc>
                <a:extLst>
                  <a:ext uri="{0D108BD9-81ED-4DB2-BD59-A6C34878D82A}">
                    <a16:rowId xmlns:a16="http://schemas.microsoft.com/office/drawing/2014/main" val="1814569437"/>
                  </a:ext>
                </a:extLst>
              </a:tr>
              <a:tr h="667108">
                <a:tc>
                  <a:txBody>
                    <a:bodyPr/>
                    <a:lstStyle/>
                    <a:p>
                      <a:pPr marL="0">
                        <a:lnSpc>
                          <a:spcPct val="115000"/>
                        </a:lnSpc>
                        <a:spcAft>
                          <a:spcPts val="0"/>
                        </a:spcAft>
                      </a:pPr>
                      <a:r>
                        <a:rPr lang="en-GB" sz="1050">
                          <a:solidFill>
                            <a:srgbClr val="002060"/>
                          </a:solidFill>
                          <a:effectLst/>
                          <a:latin typeface="+mn-lt"/>
                          <a:cs typeface="Arial" panose="020B0604020202020204" pitchFamily="34" charset="0"/>
                        </a:rPr>
                        <a:t>1</a:t>
                      </a:r>
                      <a:endParaRPr lang="en-GB" sz="1050" dirty="0">
                        <a:solidFill>
                          <a:srgbClr val="002060"/>
                        </a:solidFill>
                        <a:effectLst/>
                        <a:latin typeface="+mn-lt"/>
                        <a:cs typeface="Arial" panose="020B0604020202020204" pitchFamily="34" charset="0"/>
                      </a:endParaRPr>
                    </a:p>
                  </a:txBody>
                  <a:tcPr/>
                </a:tc>
                <a:tc>
                  <a:txBody>
                    <a:bodyPr/>
                    <a:lstStyle/>
                    <a:p>
                      <a:pPr marL="0" algn="l" fontAlgn="b">
                        <a:lnSpc>
                          <a:spcPct val="115000"/>
                        </a:lnSpc>
                        <a:spcAft>
                          <a:spcPts val="0"/>
                        </a:spcAft>
                      </a:pPr>
                      <a:r>
                        <a:rPr lang="en-US" sz="1050">
                          <a:solidFill>
                            <a:srgbClr val="002060"/>
                          </a:solidFill>
                          <a:effectLst/>
                          <a:latin typeface="+mn-lt"/>
                          <a:cs typeface="Arial" panose="020B0604020202020204" pitchFamily="34" charset="0"/>
                        </a:rPr>
                        <a:t>Run Data profiling program in Production based on agreed run time and Volumes for each of the trigger type in PIS period</a:t>
                      </a:r>
                      <a:endParaRPr lang="en-US" sz="1050" dirty="0">
                        <a:solidFill>
                          <a:srgbClr val="002060"/>
                        </a:solidFill>
                        <a:effectLst/>
                        <a:latin typeface="+mn-lt"/>
                        <a:cs typeface="Arial" panose="020B0604020202020204" pitchFamily="34" charset="0"/>
                      </a:endParaRPr>
                    </a:p>
                  </a:txBody>
                  <a:tcPr marL="6350" marR="6350" marT="6350" marB="0"/>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lang="en-GB" sz="1050">
                          <a:solidFill>
                            <a:srgbClr val="002060"/>
                          </a:solidFill>
                          <a:effectLst/>
                          <a:latin typeface="+mn-lt"/>
                          <a:cs typeface="Arial" panose="020B0604020202020204" pitchFamily="34" charset="0"/>
                        </a:rPr>
                        <a:t>Indicative volumes will be available in PT</a:t>
                      </a:r>
                    </a:p>
                  </a:txBody>
                  <a:tcPr/>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lang="en-GB" sz="1050">
                          <a:solidFill>
                            <a:srgbClr val="002060"/>
                          </a:solidFill>
                          <a:effectLst/>
                          <a:latin typeface="+mn-lt"/>
                          <a:cs typeface="Arial" panose="020B0604020202020204" pitchFamily="34" charset="0"/>
                        </a:rPr>
                        <a:t>Batch run time, no. of parallel work processes &amp; schedule be determined in PT</a:t>
                      </a:r>
                    </a:p>
                  </a:txBody>
                  <a:tcPr/>
                </a:tc>
                <a:extLst>
                  <a:ext uri="{0D108BD9-81ED-4DB2-BD59-A6C34878D82A}">
                    <a16:rowId xmlns:a16="http://schemas.microsoft.com/office/drawing/2014/main" val="1806810549"/>
                  </a:ext>
                </a:extLst>
              </a:tr>
              <a:tr h="394004">
                <a:tc>
                  <a:txBody>
                    <a:bodyPr/>
                    <a:lstStyle/>
                    <a:p>
                      <a:pPr marL="0">
                        <a:lnSpc>
                          <a:spcPct val="115000"/>
                        </a:lnSpc>
                        <a:spcAft>
                          <a:spcPts val="0"/>
                        </a:spcAft>
                      </a:pPr>
                      <a:r>
                        <a:rPr lang="en-GB" sz="1050">
                          <a:solidFill>
                            <a:srgbClr val="002060"/>
                          </a:solidFill>
                          <a:effectLst/>
                          <a:latin typeface="+mn-lt"/>
                          <a:cs typeface="Arial" panose="020B0604020202020204" pitchFamily="34" charset="0"/>
                        </a:rPr>
                        <a:t>2</a:t>
                      </a:r>
                      <a:endParaRPr lang="en-GB" sz="1050" dirty="0">
                        <a:solidFill>
                          <a:srgbClr val="002060"/>
                        </a:solidFill>
                        <a:effectLst/>
                        <a:latin typeface="+mn-lt"/>
                        <a:cs typeface="Arial" panose="020B0604020202020204" pitchFamily="34" charset="0"/>
                      </a:endParaRPr>
                    </a:p>
                  </a:txBody>
                  <a:tcPr/>
                </a:tc>
                <a:tc>
                  <a:txBody>
                    <a:bodyPr/>
                    <a:lstStyle/>
                    <a:p>
                      <a:pPr marL="0" marR="0" lvl="0" indent="0" algn="l" defTabSz="914400" eaLnBrk="1" fontAlgn="b" latinLnBrk="0" hangingPunct="1">
                        <a:lnSpc>
                          <a:spcPct val="115000"/>
                        </a:lnSpc>
                        <a:spcBef>
                          <a:spcPts val="0"/>
                        </a:spcBef>
                        <a:spcAft>
                          <a:spcPts val="0"/>
                        </a:spcAft>
                        <a:buClrTx/>
                        <a:buSzTx/>
                        <a:buFontTx/>
                        <a:buNone/>
                        <a:tabLst/>
                        <a:defRPr/>
                      </a:pPr>
                      <a:r>
                        <a:rPr lang="en-US" sz="1050">
                          <a:solidFill>
                            <a:srgbClr val="002060"/>
                          </a:solidFill>
                          <a:effectLst/>
                          <a:latin typeface="+mn-lt"/>
                          <a:ea typeface="+mn-ea"/>
                          <a:cs typeface="Arial" panose="020B0604020202020204" pitchFamily="34" charset="0"/>
                        </a:rPr>
                        <a:t>Feed the identified Data cleansing sites to internal Consumption Adjustment tool for volume correction</a:t>
                      </a:r>
                      <a:endParaRPr lang="en-US" sz="1050" dirty="0">
                        <a:solidFill>
                          <a:srgbClr val="002060"/>
                        </a:solidFill>
                        <a:effectLst/>
                        <a:latin typeface="+mn-lt"/>
                        <a:ea typeface="+mn-ea"/>
                        <a:cs typeface="Arial" panose="020B0604020202020204" pitchFamily="34" charset="0"/>
                      </a:endParaRPr>
                    </a:p>
                  </a:txBody>
                  <a:tcPr marL="6350" marR="6350" marT="6350" marB="0"/>
                </a:tc>
                <a:tc>
                  <a:txBody>
                    <a:bodyPr/>
                    <a:lstStyle/>
                    <a:p>
                      <a:pPr marL="0" marR="0" lvl="0" indent="0" defTabSz="914400" eaLnBrk="1" fontAlgn="auto" latinLnBrk="0" hangingPunct="1">
                        <a:lnSpc>
                          <a:spcPct val="115000"/>
                        </a:lnSpc>
                        <a:spcBef>
                          <a:spcPts val="0"/>
                        </a:spcBef>
                        <a:spcAft>
                          <a:spcPts val="0"/>
                        </a:spcAft>
                        <a:buClrTx/>
                        <a:buSzTx/>
                        <a:buFontTx/>
                        <a:buNone/>
                        <a:tabLst/>
                        <a:defRPr/>
                      </a:pPr>
                      <a:endParaRPr lang="en-GB" sz="1050">
                        <a:solidFill>
                          <a:srgbClr val="002060"/>
                        </a:solidFill>
                        <a:effectLst/>
                        <a:latin typeface="+mn-lt"/>
                        <a:cs typeface="Arial" panose="020B0604020202020204" pitchFamily="34" charset="0"/>
                      </a:endParaRPr>
                    </a:p>
                  </a:txBody>
                  <a:tcPr/>
                </a:tc>
                <a:tc>
                  <a:txBody>
                    <a:bodyPr/>
                    <a:lstStyle/>
                    <a:p>
                      <a:pPr marL="0">
                        <a:lnSpc>
                          <a:spcPct val="115000"/>
                        </a:lnSpc>
                        <a:spcAft>
                          <a:spcPts val="0"/>
                        </a:spcAft>
                      </a:pPr>
                      <a:r>
                        <a:rPr lang="en-GB" sz="1050">
                          <a:solidFill>
                            <a:srgbClr val="002060"/>
                          </a:solidFill>
                          <a:effectLst/>
                          <a:latin typeface="+mn-lt"/>
                          <a:cs typeface="Arial" panose="020B0604020202020204" pitchFamily="34" charset="0"/>
                        </a:rPr>
                        <a:t>To be determined as result of PT</a:t>
                      </a:r>
                    </a:p>
                  </a:txBody>
                  <a:tcPr/>
                </a:tc>
                <a:extLst>
                  <a:ext uri="{0D108BD9-81ED-4DB2-BD59-A6C34878D82A}">
                    <a16:rowId xmlns:a16="http://schemas.microsoft.com/office/drawing/2014/main" val="2774880498"/>
                  </a:ext>
                </a:extLst>
              </a:tr>
              <a:tr h="1222356">
                <a:tc>
                  <a:txBody>
                    <a:bodyPr/>
                    <a:lstStyle/>
                    <a:p>
                      <a:pPr marL="0">
                        <a:lnSpc>
                          <a:spcPct val="115000"/>
                        </a:lnSpc>
                        <a:spcAft>
                          <a:spcPts val="0"/>
                        </a:spcAft>
                      </a:pPr>
                      <a:r>
                        <a:rPr lang="en-GB" sz="1050">
                          <a:solidFill>
                            <a:srgbClr val="002060"/>
                          </a:solidFill>
                          <a:effectLst/>
                          <a:latin typeface="+mn-lt"/>
                          <a:cs typeface="Arial" panose="020B0604020202020204" pitchFamily="34" charset="0"/>
                        </a:rPr>
                        <a:t>3</a:t>
                      </a:r>
                      <a:endParaRPr lang="en-GB" sz="1050" dirty="0">
                        <a:solidFill>
                          <a:srgbClr val="002060"/>
                        </a:solidFill>
                        <a:effectLst/>
                        <a:latin typeface="+mn-lt"/>
                        <a:cs typeface="Arial" panose="020B0604020202020204" pitchFamily="34" charset="0"/>
                      </a:endParaRPr>
                    </a:p>
                  </a:txBody>
                  <a:tcPr/>
                </a:tc>
                <a:tc>
                  <a:txBody>
                    <a:bodyPr/>
                    <a:lstStyle/>
                    <a:p>
                      <a:pPr marL="0" marR="0" lvl="0" indent="0" algn="l" defTabSz="914400" eaLnBrk="1" fontAlgn="b" latinLnBrk="0" hangingPunct="1">
                        <a:lnSpc>
                          <a:spcPct val="115000"/>
                        </a:lnSpc>
                        <a:spcBef>
                          <a:spcPts val="0"/>
                        </a:spcBef>
                        <a:spcAft>
                          <a:spcPts val="0"/>
                        </a:spcAft>
                        <a:buClrTx/>
                        <a:buSzTx/>
                        <a:buFontTx/>
                        <a:buNone/>
                        <a:tabLst/>
                        <a:defRPr/>
                      </a:pPr>
                      <a:r>
                        <a:rPr lang="en-US" sz="1050" dirty="0">
                          <a:solidFill>
                            <a:srgbClr val="002060"/>
                          </a:solidFill>
                          <a:effectLst/>
                          <a:latin typeface="+mn-lt"/>
                          <a:ea typeface="+mn-ea"/>
                          <a:cs typeface="Arial" panose="020B0604020202020204" pitchFamily="34" charset="0"/>
                        </a:rPr>
                        <a:t>Next steps to correct the data</a:t>
                      </a:r>
                    </a:p>
                    <a:p>
                      <a:pPr marL="171450" lvl="0" indent="-171450">
                        <a:buFont typeface="Arial" panose="020B0604020202020204" pitchFamily="34" charset="0"/>
                        <a:buChar char="•"/>
                      </a:pPr>
                      <a:r>
                        <a:rPr lang="en-US" sz="1050" dirty="0">
                          <a:solidFill>
                            <a:srgbClr val="002060"/>
                          </a:solidFill>
                          <a:effectLst/>
                          <a:latin typeface="+mn-lt"/>
                          <a:ea typeface="+mn-ea"/>
                          <a:cs typeface="Arial" panose="020B0604020202020204" pitchFamily="34" charset="0"/>
                        </a:rPr>
                        <a:t>Bill doc reversals</a:t>
                      </a:r>
                      <a:endParaRPr lang="en-GB" sz="1050" dirty="0">
                        <a:solidFill>
                          <a:srgbClr val="002060"/>
                        </a:solidFill>
                        <a:effectLst/>
                        <a:latin typeface="+mn-lt"/>
                        <a:ea typeface="+mn-ea"/>
                        <a:cs typeface="Arial" panose="020B0604020202020204" pitchFamily="34" charset="0"/>
                      </a:endParaRPr>
                    </a:p>
                    <a:p>
                      <a:pPr marL="171450" lvl="0" indent="-171450">
                        <a:buFont typeface="Arial" panose="020B0604020202020204" pitchFamily="34" charset="0"/>
                        <a:buChar char="•"/>
                      </a:pPr>
                      <a:r>
                        <a:rPr lang="en-US" sz="1050" dirty="0">
                          <a:solidFill>
                            <a:srgbClr val="002060"/>
                          </a:solidFill>
                          <a:effectLst/>
                          <a:latin typeface="+mn-lt"/>
                          <a:ea typeface="+mn-ea"/>
                          <a:cs typeface="Arial" panose="020B0604020202020204" pitchFamily="34" charset="0"/>
                        </a:rPr>
                        <a:t>Consumption Adjustment with reason ‘Others’ (‘</a:t>
                      </a:r>
                      <a:r>
                        <a:rPr lang="en-GB" sz="1050" dirty="0">
                          <a:solidFill>
                            <a:srgbClr val="002060"/>
                          </a:solidFill>
                          <a:effectLst/>
                          <a:latin typeface="+mn-lt"/>
                          <a:ea typeface="+mn-ea"/>
                          <a:cs typeface="Arial" panose="020B0604020202020204" pitchFamily="34" charset="0"/>
                        </a:rPr>
                        <a:t>Remarks’ - N21 release – TTZ Vol correction)</a:t>
                      </a:r>
                    </a:p>
                    <a:p>
                      <a:pPr marL="171450" lvl="0" indent="-171450">
                        <a:buFont typeface="Arial" panose="020B0604020202020204" pitchFamily="34" charset="0"/>
                        <a:buChar char="•"/>
                      </a:pPr>
                      <a:r>
                        <a:rPr lang="en-US" sz="1050" dirty="0">
                          <a:solidFill>
                            <a:srgbClr val="002060"/>
                          </a:solidFill>
                          <a:effectLst/>
                          <a:latin typeface="+mn-lt"/>
                          <a:ea typeface="+mn-ea"/>
                          <a:cs typeface="Arial" panose="020B0604020202020204" pitchFamily="34" charset="0"/>
                        </a:rPr>
                        <a:t>Rolling AQ correction</a:t>
                      </a:r>
                      <a:endParaRPr lang="en-GB" sz="1050" dirty="0">
                        <a:solidFill>
                          <a:srgbClr val="002060"/>
                        </a:solidFill>
                        <a:effectLst/>
                        <a:latin typeface="+mn-lt"/>
                        <a:ea typeface="+mn-ea"/>
                        <a:cs typeface="Arial" panose="020B0604020202020204" pitchFamily="34" charset="0"/>
                      </a:endParaRPr>
                    </a:p>
                    <a:p>
                      <a:pPr marL="171450" lvl="0" indent="-171450">
                        <a:buFont typeface="Arial" panose="020B0604020202020204" pitchFamily="34" charset="0"/>
                        <a:buChar char="•"/>
                      </a:pPr>
                      <a:r>
                        <a:rPr lang="en-US" sz="1050" dirty="0">
                          <a:solidFill>
                            <a:srgbClr val="002060"/>
                          </a:solidFill>
                          <a:effectLst/>
                          <a:latin typeface="+mn-lt"/>
                          <a:ea typeface="+mn-ea"/>
                          <a:cs typeface="Arial" panose="020B0604020202020204" pitchFamily="34" charset="0"/>
                        </a:rPr>
                        <a:t>Formula AQ correction</a:t>
                      </a:r>
                      <a:endParaRPr lang="en-GB" sz="1050" dirty="0">
                        <a:solidFill>
                          <a:srgbClr val="002060"/>
                        </a:solidFill>
                        <a:effectLst/>
                        <a:latin typeface="+mn-lt"/>
                        <a:ea typeface="+mn-ea"/>
                        <a:cs typeface="Arial" panose="020B0604020202020204" pitchFamily="34" charset="0"/>
                      </a:endParaRPr>
                    </a:p>
                    <a:p>
                      <a:pPr marL="171450" lvl="0" indent="-171450">
                        <a:buFont typeface="Arial" panose="020B0604020202020204" pitchFamily="34" charset="0"/>
                        <a:buChar char="•"/>
                      </a:pPr>
                      <a:r>
                        <a:rPr lang="en-US" sz="1050" dirty="0">
                          <a:solidFill>
                            <a:srgbClr val="002060"/>
                          </a:solidFill>
                          <a:effectLst/>
                          <a:latin typeface="+mn-lt"/>
                          <a:ea typeface="+mn-ea"/>
                          <a:cs typeface="Arial" panose="020B0604020202020204" pitchFamily="34" charset="0"/>
                        </a:rPr>
                        <a:t>Financial adjustment</a:t>
                      </a:r>
                    </a:p>
                  </a:txBody>
                  <a:tcPr marL="6350" marR="6350" marT="6350" marB="0"/>
                </a:tc>
                <a:tc>
                  <a:txBody>
                    <a:bodyPr/>
                    <a:lstStyle/>
                    <a:p>
                      <a:pPr marL="0" marR="0" lvl="0" indent="0" defTabSz="914400" eaLnBrk="1" fontAlgn="auto" latinLnBrk="0" hangingPunct="1">
                        <a:lnSpc>
                          <a:spcPct val="115000"/>
                        </a:lnSpc>
                        <a:spcBef>
                          <a:spcPts val="0"/>
                        </a:spcBef>
                        <a:spcAft>
                          <a:spcPts val="0"/>
                        </a:spcAft>
                        <a:buClrTx/>
                        <a:buSzTx/>
                        <a:buFontTx/>
                        <a:buNone/>
                        <a:tabLst/>
                        <a:defRPr/>
                      </a:pPr>
                      <a:endParaRPr lang="en-GB" sz="1050" dirty="0">
                        <a:solidFill>
                          <a:srgbClr val="002060"/>
                        </a:solidFill>
                        <a:effectLst/>
                        <a:latin typeface="+mn-lt"/>
                        <a:cs typeface="Arial" panose="020B0604020202020204" pitchFamily="34" charset="0"/>
                      </a:endParaRPr>
                    </a:p>
                  </a:txBody>
                  <a:tcPr/>
                </a:tc>
                <a:tc>
                  <a:txBody>
                    <a:bodyPr/>
                    <a:lstStyle/>
                    <a:p>
                      <a:pPr marL="0">
                        <a:lnSpc>
                          <a:spcPct val="115000"/>
                        </a:lnSpc>
                        <a:spcAft>
                          <a:spcPts val="0"/>
                        </a:spcAft>
                      </a:pPr>
                      <a:r>
                        <a:rPr lang="en-GB" sz="1050" dirty="0">
                          <a:solidFill>
                            <a:srgbClr val="002060"/>
                          </a:solidFill>
                          <a:effectLst/>
                          <a:latin typeface="+mn-lt"/>
                          <a:cs typeface="Arial" panose="020B0604020202020204" pitchFamily="34" charset="0"/>
                        </a:rPr>
                        <a:t>Existing BAU tools to be used to correct the data</a:t>
                      </a:r>
                    </a:p>
                  </a:txBody>
                  <a:tcPr/>
                </a:tc>
                <a:extLst>
                  <a:ext uri="{0D108BD9-81ED-4DB2-BD59-A6C34878D82A}">
                    <a16:rowId xmlns:a16="http://schemas.microsoft.com/office/drawing/2014/main" val="4027223322"/>
                  </a:ext>
                </a:extLst>
              </a:tr>
            </a:tbl>
          </a:graphicData>
        </a:graphic>
      </p:graphicFrame>
    </p:spTree>
    <p:extLst>
      <p:ext uri="{BB962C8B-B14F-4D97-AF65-F5344CB8AC3E}">
        <p14:creationId xmlns:p14="http://schemas.microsoft.com/office/powerpoint/2010/main" val="2575677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D489-B5E6-494A-B03F-943B82788F91}"/>
              </a:ext>
            </a:extLst>
          </p:cNvPr>
          <p:cNvSpPr>
            <a:spLocks noGrp="1"/>
          </p:cNvSpPr>
          <p:nvPr>
            <p:ph type="title"/>
          </p:nvPr>
        </p:nvSpPr>
        <p:spPr>
          <a:xfrm>
            <a:off x="665367" y="142238"/>
            <a:ext cx="7741258" cy="338137"/>
          </a:xfrm>
          <a:solidFill>
            <a:schemeClr val="bg1"/>
          </a:solidFill>
        </p:spPr>
        <p:txBody>
          <a:bodyPr>
            <a:normAutofit fontScale="90000"/>
          </a:bodyPr>
          <a:lstStyle/>
          <a:p>
            <a:r>
              <a:rPr lang="en-US" sz="1798">
                <a:solidFill>
                  <a:schemeClr val="accent1"/>
                </a:solidFill>
                <a:latin typeface="+mn-lt"/>
                <a:cs typeface="Arial" panose="020B0604020202020204" pitchFamily="34" charset="0"/>
              </a:rPr>
              <a:t>Data Cleansing Approach – XRN5142</a:t>
            </a:r>
          </a:p>
        </p:txBody>
      </p:sp>
      <p:sp>
        <p:nvSpPr>
          <p:cNvPr id="5" name="Rectangle 4">
            <a:extLst>
              <a:ext uri="{FF2B5EF4-FFF2-40B4-BE49-F238E27FC236}">
                <a16:creationId xmlns:a16="http://schemas.microsoft.com/office/drawing/2014/main" id="{62D16FDA-AB69-494D-9D3B-A626C87E49A8}"/>
              </a:ext>
            </a:extLst>
          </p:cNvPr>
          <p:cNvSpPr/>
          <p:nvPr/>
        </p:nvSpPr>
        <p:spPr>
          <a:xfrm>
            <a:off x="323528" y="480375"/>
            <a:ext cx="8568952" cy="2679516"/>
          </a:xfrm>
          <a:prstGeom prst="rect">
            <a:avLst/>
          </a:prstGeom>
        </p:spPr>
        <p:txBody>
          <a:bodyPr wrap="square">
            <a:spAutoFit/>
          </a:bodyPr>
          <a:lstStyle/>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GB" sz="1050">
              <a:solidFill>
                <a:schemeClr val="bg1"/>
              </a:solidFill>
            </a:endParaRPr>
          </a:p>
        </p:txBody>
      </p:sp>
      <p:sp>
        <p:nvSpPr>
          <p:cNvPr id="12" name="Rectangle 11">
            <a:extLst>
              <a:ext uri="{FF2B5EF4-FFF2-40B4-BE49-F238E27FC236}">
                <a16:creationId xmlns:a16="http://schemas.microsoft.com/office/drawing/2014/main" id="{FB68BAC6-E1C2-4001-BBE5-1F02437D59A1}"/>
              </a:ext>
            </a:extLst>
          </p:cNvPr>
          <p:cNvSpPr/>
          <p:nvPr/>
        </p:nvSpPr>
        <p:spPr>
          <a:xfrm>
            <a:off x="395536" y="666901"/>
            <a:ext cx="8280920" cy="2492990"/>
          </a:xfrm>
          <a:prstGeom prst="rect">
            <a:avLst/>
          </a:prstGeom>
        </p:spPr>
        <p:txBody>
          <a:bodyPr wrap="square">
            <a:spAutoFit/>
          </a:bodyPr>
          <a:lstStyle/>
          <a:p>
            <a:pPr lvl="0" algn="just"/>
            <a:r>
              <a:rPr lang="en-GB" sz="1200" kern="0" dirty="0">
                <a:solidFill>
                  <a:srgbClr val="002060"/>
                </a:solidFill>
                <a:cs typeface="Arial" panose="020B0604020202020204" pitchFamily="34" charset="0"/>
              </a:rPr>
              <a:t>This change removes </a:t>
            </a:r>
            <a:r>
              <a:rPr lang="en-GB" sz="1200" kern="0">
                <a:solidFill>
                  <a:srgbClr val="002060"/>
                </a:solidFill>
                <a:cs typeface="Arial" panose="020B0604020202020204" pitchFamily="34" charset="0"/>
              </a:rPr>
              <a:t>the allowable values of “S” - Suspended and “W” – Withdrawn and replace them with values of “N” – Non-Active and “I” – </a:t>
            </a:r>
            <a:r>
              <a:rPr lang="en-GB" sz="1200" kern="0" err="1">
                <a:solidFill>
                  <a:srgbClr val="002060"/>
                </a:solidFill>
                <a:cs typeface="Arial" panose="020B0604020202020204" pitchFamily="34" charset="0"/>
              </a:rPr>
              <a:t>InstalledNotCommissioned</a:t>
            </a:r>
            <a:r>
              <a:rPr lang="en-GB" sz="1200" kern="0">
                <a:solidFill>
                  <a:srgbClr val="002060"/>
                </a:solidFill>
                <a:cs typeface="Arial" panose="020B0604020202020204" pitchFamily="34" charset="0"/>
              </a:rPr>
              <a:t>.</a:t>
            </a:r>
          </a:p>
          <a:p>
            <a:pPr lvl="0" algn="just"/>
            <a:endParaRPr lang="en-GB" sz="1200" kern="0">
              <a:solidFill>
                <a:srgbClr val="002060"/>
              </a:solidFill>
              <a:cs typeface="Arial" panose="020B0604020202020204" pitchFamily="34" charset="0"/>
            </a:endParaRPr>
          </a:p>
          <a:p>
            <a:pPr algn="just"/>
            <a:r>
              <a:rPr lang="en-GB" sz="1200" kern="0">
                <a:solidFill>
                  <a:srgbClr val="002060"/>
                </a:solidFill>
                <a:cs typeface="Arial" panose="020B0604020202020204" pitchFamily="34" charset="0"/>
              </a:rPr>
              <a:t>In addition to the enduring solution, this change will also ensure that all data using the DCC service values is cleansed for the current data set in the system. This activity will be performed collaboratively with inputs from the DCC. This covers below:</a:t>
            </a:r>
          </a:p>
          <a:p>
            <a:pPr marL="742950" lvl="1" indent="-285750" algn="just">
              <a:buFont typeface="Arial" panose="020B0604020202020204" pitchFamily="34" charset="0"/>
              <a:buChar char="•"/>
            </a:pPr>
            <a:r>
              <a:rPr lang="en-GB" sz="1200" kern="0">
                <a:solidFill>
                  <a:srgbClr val="002060"/>
                </a:solidFill>
                <a:cs typeface="Arial" panose="020B0604020202020204" pitchFamily="34" charset="0"/>
              </a:rPr>
              <a:t>For data cleansing, DXI files to be received from DCC with new values ‘N’ &amp; ‘I’ for identified sites</a:t>
            </a:r>
          </a:p>
          <a:p>
            <a:pPr marL="742950" lvl="1" indent="-285750" algn="just">
              <a:buFont typeface="Arial" panose="020B0604020202020204" pitchFamily="34" charset="0"/>
              <a:buChar char="•"/>
            </a:pPr>
            <a:r>
              <a:rPr lang="en-GB" sz="1200" kern="0">
                <a:solidFill>
                  <a:srgbClr val="002060"/>
                </a:solidFill>
                <a:cs typeface="Arial" panose="020B0604020202020204" pitchFamily="34" charset="0"/>
              </a:rPr>
              <a:t>UKLink existing BAU job to be utilised to process the data cleansing </a:t>
            </a:r>
          </a:p>
          <a:p>
            <a:pPr marL="742950" lvl="1" indent="-285750" algn="just">
              <a:buFont typeface="Arial" panose="020B0604020202020204" pitchFamily="34" charset="0"/>
              <a:buChar char="•"/>
            </a:pPr>
            <a:r>
              <a:rPr lang="en-GB" sz="1200" kern="0">
                <a:solidFill>
                  <a:srgbClr val="002060"/>
                </a:solidFill>
                <a:cs typeface="Arial" panose="020B0604020202020204" pitchFamily="34" charset="0"/>
              </a:rPr>
              <a:t>In case PT results shows that DXI volumes</a:t>
            </a:r>
            <a:r>
              <a:rPr lang="en-GB" sz="1200" kern="0" dirty="0">
                <a:solidFill>
                  <a:srgbClr val="002060"/>
                </a:solidFill>
                <a:cs typeface="Arial" panose="020B0604020202020204" pitchFamily="34" charset="0"/>
              </a:rPr>
              <a:t> are</a:t>
            </a:r>
            <a:r>
              <a:rPr lang="en-GB" sz="1200" kern="0">
                <a:solidFill>
                  <a:srgbClr val="002060"/>
                </a:solidFill>
                <a:cs typeface="Arial" panose="020B0604020202020204" pitchFamily="34" charset="0"/>
              </a:rPr>
              <a:t> to be processed over multiple intervals, then timings to run the job for each day will be agreed with Tech-Ops as part of PT result assurance.</a:t>
            </a:r>
          </a:p>
          <a:p>
            <a:pPr marL="742950" lvl="1" indent="-285750" algn="just">
              <a:buFont typeface="Arial" panose="020B0604020202020204" pitchFamily="34" charset="0"/>
              <a:buChar char="•"/>
            </a:pPr>
            <a:r>
              <a:rPr lang="en-GB" sz="1200" kern="0">
                <a:solidFill>
                  <a:srgbClr val="002060"/>
                </a:solidFill>
                <a:cs typeface="Arial" panose="020B0604020202020204" pitchFamily="34" charset="0"/>
              </a:rPr>
              <a:t>Option to pause and resume in case of any critical BAU activity in priority</a:t>
            </a:r>
          </a:p>
          <a:p>
            <a:pPr marL="742950" lvl="1" indent="-285750" algn="just">
              <a:buFont typeface="Arial" panose="020B0604020202020204" pitchFamily="34" charset="0"/>
              <a:buChar char="•"/>
            </a:pPr>
            <a:r>
              <a:rPr lang="en-GB" sz="1200" kern="0">
                <a:solidFill>
                  <a:srgbClr val="002060"/>
                </a:solidFill>
                <a:cs typeface="Arial" panose="020B0604020202020204" pitchFamily="34" charset="0"/>
              </a:rPr>
              <a:t>Dependency on DCC to send the data to UKLink via DXI file to initiate the data cleansing activity (Approx. volumes = 60K)</a:t>
            </a:r>
          </a:p>
        </p:txBody>
      </p:sp>
      <p:graphicFrame>
        <p:nvGraphicFramePr>
          <p:cNvPr id="4" name="Table 5">
            <a:extLst>
              <a:ext uri="{FF2B5EF4-FFF2-40B4-BE49-F238E27FC236}">
                <a16:creationId xmlns:a16="http://schemas.microsoft.com/office/drawing/2014/main" id="{428138C6-90C9-4B50-9452-C55E1B1E1BB9}"/>
              </a:ext>
            </a:extLst>
          </p:cNvPr>
          <p:cNvGraphicFramePr>
            <a:graphicFrameLocks noGrp="1"/>
          </p:cNvGraphicFramePr>
          <p:nvPr>
            <p:extLst/>
          </p:nvPr>
        </p:nvGraphicFramePr>
        <p:xfrm>
          <a:off x="497560" y="3411355"/>
          <a:ext cx="8394920" cy="1153160"/>
        </p:xfrm>
        <a:graphic>
          <a:graphicData uri="http://schemas.openxmlformats.org/drawingml/2006/table">
            <a:tbl>
              <a:tblPr firstRow="1" bandRow="1">
                <a:tableStyleId>{5C22544A-7EE6-4342-B048-85BDC9FD1C3A}</a:tableStyleId>
              </a:tblPr>
              <a:tblGrid>
                <a:gridCol w="526907">
                  <a:extLst>
                    <a:ext uri="{9D8B030D-6E8A-4147-A177-3AD203B41FA5}">
                      <a16:colId xmlns:a16="http://schemas.microsoft.com/office/drawing/2014/main" val="723820414"/>
                    </a:ext>
                  </a:extLst>
                </a:gridCol>
                <a:gridCol w="3670553">
                  <a:extLst>
                    <a:ext uri="{9D8B030D-6E8A-4147-A177-3AD203B41FA5}">
                      <a16:colId xmlns:a16="http://schemas.microsoft.com/office/drawing/2014/main" val="175335589"/>
                    </a:ext>
                  </a:extLst>
                </a:gridCol>
                <a:gridCol w="2098730">
                  <a:extLst>
                    <a:ext uri="{9D8B030D-6E8A-4147-A177-3AD203B41FA5}">
                      <a16:colId xmlns:a16="http://schemas.microsoft.com/office/drawing/2014/main" val="1712116754"/>
                    </a:ext>
                  </a:extLst>
                </a:gridCol>
                <a:gridCol w="2098730">
                  <a:extLst>
                    <a:ext uri="{9D8B030D-6E8A-4147-A177-3AD203B41FA5}">
                      <a16:colId xmlns:a16="http://schemas.microsoft.com/office/drawing/2014/main" val="2407008617"/>
                    </a:ext>
                  </a:extLst>
                </a:gridCol>
              </a:tblGrid>
              <a:tr h="370840">
                <a:tc>
                  <a:txBody>
                    <a:bodyPr/>
                    <a:lstStyle/>
                    <a:p>
                      <a:r>
                        <a:rPr lang="en-GB" sz="1000" dirty="0"/>
                        <a:t>#</a:t>
                      </a:r>
                    </a:p>
                  </a:txBody>
                  <a:tcPr/>
                </a:tc>
                <a:tc>
                  <a:txBody>
                    <a:bodyPr/>
                    <a:lstStyle/>
                    <a:p>
                      <a:r>
                        <a:rPr lang="en-GB" sz="1000" dirty="0"/>
                        <a:t>List of activities</a:t>
                      </a:r>
                    </a:p>
                  </a:txBody>
                  <a:tcPr/>
                </a:tc>
                <a:tc>
                  <a:txBody>
                    <a:bodyPr/>
                    <a:lstStyle/>
                    <a:p>
                      <a:r>
                        <a:rPr lang="en-GB" sz="1000" dirty="0"/>
                        <a:t>Dependencies</a:t>
                      </a:r>
                    </a:p>
                  </a:txBody>
                  <a:tcPr/>
                </a:tc>
                <a:tc>
                  <a:txBody>
                    <a:bodyPr/>
                    <a:lstStyle/>
                    <a:p>
                      <a:r>
                        <a:rPr lang="en-GB" sz="1000" dirty="0"/>
                        <a:t>Remarks</a:t>
                      </a:r>
                    </a:p>
                  </a:txBody>
                  <a:tcPr/>
                </a:tc>
                <a:extLst>
                  <a:ext uri="{0D108BD9-81ED-4DB2-BD59-A6C34878D82A}">
                    <a16:rowId xmlns:a16="http://schemas.microsoft.com/office/drawing/2014/main" val="155926574"/>
                  </a:ext>
                </a:extLst>
              </a:tr>
              <a:tr h="370840">
                <a:tc>
                  <a:txBody>
                    <a:bodyPr/>
                    <a:lstStyle/>
                    <a:p>
                      <a:pPr marL="0" lvl="0" indent="0" algn="l" defTabSz="914400" rtl="0" eaLnBrk="1" latinLnBrk="0" hangingPunct="1">
                        <a:buFont typeface="Arial" panose="020B0604020202020204" pitchFamily="34" charset="0"/>
                        <a:buNone/>
                      </a:pPr>
                      <a:r>
                        <a:rPr lang="en-GB" sz="1050" kern="1200" dirty="0">
                          <a:solidFill>
                            <a:srgbClr val="002060"/>
                          </a:solidFill>
                          <a:effectLst/>
                          <a:latin typeface="+mn-lt"/>
                          <a:ea typeface="+mn-ea"/>
                          <a:cs typeface="Arial" panose="020B0604020202020204" pitchFamily="34" charset="0"/>
                        </a:rPr>
                        <a:t>1</a:t>
                      </a:r>
                    </a:p>
                  </a:txBody>
                  <a:tcPr/>
                </a:tc>
                <a:tc>
                  <a:txBody>
                    <a:bodyPr/>
                    <a:lstStyle/>
                    <a:p>
                      <a:pPr marL="0" lvl="0" indent="0" algn="l" defTabSz="914400" rtl="0" eaLnBrk="1" latinLnBrk="0" hangingPunct="1">
                        <a:buFont typeface="Arial" panose="020B0604020202020204" pitchFamily="34" charset="0"/>
                        <a:buNone/>
                      </a:pPr>
                      <a:r>
                        <a:rPr lang="en-GB" sz="1050" kern="1200" dirty="0">
                          <a:solidFill>
                            <a:srgbClr val="002060"/>
                          </a:solidFill>
                          <a:effectLst/>
                          <a:latin typeface="+mn-lt"/>
                          <a:ea typeface="+mn-ea"/>
                          <a:cs typeface="Arial" panose="020B0604020202020204" pitchFamily="34" charset="0"/>
                        </a:rPr>
                        <a:t>DXI file will be processed for cleansing post go live</a:t>
                      </a:r>
                    </a:p>
                  </a:txBody>
                  <a:tcPr/>
                </a:tc>
                <a:tc>
                  <a:txBody>
                    <a:bodyPr/>
                    <a:lstStyle/>
                    <a:p>
                      <a:pPr marL="0" lvl="0" indent="0" algn="l" defTabSz="914400" rtl="0" eaLnBrk="1" latinLnBrk="0" hangingPunct="1">
                        <a:buFont typeface="Arial" panose="020B0604020202020204" pitchFamily="34" charset="0"/>
                        <a:buNone/>
                      </a:pPr>
                      <a:r>
                        <a:rPr lang="en-GB" sz="1050" kern="1200" dirty="0">
                          <a:solidFill>
                            <a:srgbClr val="002060"/>
                          </a:solidFill>
                          <a:effectLst/>
                          <a:latin typeface="+mn-lt"/>
                          <a:ea typeface="+mn-ea"/>
                          <a:cs typeface="Arial" panose="020B0604020202020204" pitchFamily="34" charset="0"/>
                        </a:rPr>
                        <a:t>DCC issue updated DXI file</a:t>
                      </a:r>
                    </a:p>
                  </a:txBody>
                  <a:tcPr/>
                </a:tc>
                <a:tc>
                  <a:txBody>
                    <a:bodyPr/>
                    <a:lstStyle/>
                    <a:p>
                      <a:pPr marL="0" lvl="0" indent="0" algn="l" defTabSz="914400" rtl="0" eaLnBrk="1" latinLnBrk="0" hangingPunct="1">
                        <a:buFont typeface="Arial" panose="020B0604020202020204" pitchFamily="34" charset="0"/>
                        <a:buNone/>
                      </a:pPr>
                      <a:r>
                        <a:rPr lang="en-GB" sz="1050" kern="1200" dirty="0">
                          <a:solidFill>
                            <a:srgbClr val="002060"/>
                          </a:solidFill>
                          <a:effectLst/>
                          <a:latin typeface="+mn-lt"/>
                          <a:ea typeface="+mn-ea"/>
                          <a:cs typeface="Arial" panose="020B0604020202020204" pitchFamily="34" charset="0"/>
                        </a:rPr>
                        <a:t>To be determined from PT results</a:t>
                      </a:r>
                    </a:p>
                  </a:txBody>
                  <a:tcPr/>
                </a:tc>
                <a:extLst>
                  <a:ext uri="{0D108BD9-81ED-4DB2-BD59-A6C34878D82A}">
                    <a16:rowId xmlns:a16="http://schemas.microsoft.com/office/drawing/2014/main" val="3515078004"/>
                  </a:ext>
                </a:extLst>
              </a:tr>
              <a:tr h="370840">
                <a:tc>
                  <a:txBody>
                    <a:bodyPr/>
                    <a:lstStyle/>
                    <a:p>
                      <a:pPr marL="0" lvl="0" indent="0" algn="l" defTabSz="914400" rtl="0" eaLnBrk="1" latinLnBrk="0" hangingPunct="1">
                        <a:buFont typeface="Arial" panose="020B0604020202020204" pitchFamily="34" charset="0"/>
                        <a:buNone/>
                      </a:pPr>
                      <a:r>
                        <a:rPr lang="en-GB" sz="1050" kern="1200" dirty="0">
                          <a:solidFill>
                            <a:srgbClr val="002060"/>
                          </a:solidFill>
                          <a:effectLst/>
                          <a:latin typeface="+mn-lt"/>
                          <a:ea typeface="+mn-ea"/>
                          <a:cs typeface="Arial" panose="020B0604020202020204" pitchFamily="34" charset="0"/>
                        </a:rPr>
                        <a:t>2</a:t>
                      </a:r>
                    </a:p>
                  </a:txBody>
                  <a:tcPr/>
                </a:tc>
                <a:tc>
                  <a:txBody>
                    <a:bodyPr/>
                    <a:lstStyle/>
                    <a:p>
                      <a:pPr marL="0" lvl="0" indent="0" algn="l" defTabSz="914400" rtl="0" eaLnBrk="1" latinLnBrk="0" hangingPunct="1">
                        <a:buFont typeface="Arial" panose="020B0604020202020204" pitchFamily="34" charset="0"/>
                        <a:buNone/>
                      </a:pPr>
                      <a:r>
                        <a:rPr lang="en-GB" sz="1050" kern="1200" dirty="0">
                          <a:solidFill>
                            <a:srgbClr val="002060"/>
                          </a:solidFill>
                          <a:effectLst/>
                          <a:latin typeface="+mn-lt"/>
                          <a:ea typeface="+mn-ea"/>
                          <a:cs typeface="Arial" panose="020B0604020202020204" pitchFamily="34" charset="0"/>
                        </a:rPr>
                        <a:t>New values will be available to view in DES</a:t>
                      </a:r>
                    </a:p>
                  </a:txBody>
                  <a:tcPr/>
                </a:tc>
                <a:tc>
                  <a:txBody>
                    <a:bodyPr/>
                    <a:lstStyle/>
                    <a:p>
                      <a:pPr marL="0" lvl="0" indent="0" algn="l" defTabSz="914400" rtl="0" eaLnBrk="1" latinLnBrk="0" hangingPunct="1">
                        <a:buFont typeface="Arial" panose="020B0604020202020204" pitchFamily="34" charset="0"/>
                        <a:buNone/>
                      </a:pPr>
                      <a:endParaRPr lang="en-GB" sz="1050" kern="1200" dirty="0">
                        <a:solidFill>
                          <a:srgbClr val="002060"/>
                        </a:solidFill>
                        <a:effectLst/>
                        <a:latin typeface="+mn-lt"/>
                        <a:ea typeface="+mn-ea"/>
                        <a:cs typeface="Arial" panose="020B0604020202020204" pitchFamily="34" charset="0"/>
                      </a:endParaRPr>
                    </a:p>
                  </a:txBody>
                  <a:tcPr/>
                </a:tc>
                <a:tc>
                  <a:txBody>
                    <a:bodyPr/>
                    <a:lstStyle/>
                    <a:p>
                      <a:pPr marL="0" lvl="0" indent="0" algn="l" defTabSz="914400" rtl="0" eaLnBrk="1" latinLnBrk="0" hangingPunct="1">
                        <a:buFont typeface="Arial" panose="020B0604020202020204" pitchFamily="34" charset="0"/>
                        <a:buNone/>
                      </a:pPr>
                      <a:endParaRPr lang="en-GB" sz="1050" kern="1200" dirty="0">
                        <a:solidFill>
                          <a:srgbClr val="002060"/>
                        </a:solidFill>
                        <a:effectLst/>
                        <a:latin typeface="+mn-lt"/>
                        <a:ea typeface="+mn-ea"/>
                        <a:cs typeface="Arial" panose="020B0604020202020204" pitchFamily="34" charset="0"/>
                      </a:endParaRPr>
                    </a:p>
                  </a:txBody>
                  <a:tcPr/>
                </a:tc>
                <a:extLst>
                  <a:ext uri="{0D108BD9-81ED-4DB2-BD59-A6C34878D82A}">
                    <a16:rowId xmlns:a16="http://schemas.microsoft.com/office/drawing/2014/main" val="1481735430"/>
                  </a:ext>
                </a:extLst>
              </a:tr>
            </a:tbl>
          </a:graphicData>
        </a:graphic>
      </p:graphicFrame>
    </p:spTree>
    <p:extLst>
      <p:ext uri="{BB962C8B-B14F-4D97-AF65-F5344CB8AC3E}">
        <p14:creationId xmlns:p14="http://schemas.microsoft.com/office/powerpoint/2010/main" val="1403248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2D16FDA-AB69-494D-9D3B-A626C87E49A8}"/>
              </a:ext>
            </a:extLst>
          </p:cNvPr>
          <p:cNvSpPr/>
          <p:nvPr/>
        </p:nvSpPr>
        <p:spPr>
          <a:xfrm>
            <a:off x="323528" y="480375"/>
            <a:ext cx="8568952" cy="2679516"/>
          </a:xfrm>
          <a:prstGeom prst="rect">
            <a:avLst/>
          </a:prstGeom>
        </p:spPr>
        <p:txBody>
          <a:bodyPr wrap="square">
            <a:spAutoFit/>
          </a:bodyPr>
          <a:lstStyle/>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sz="1400">
              <a:solidFill>
                <a:srgbClr val="002060"/>
              </a:solidFill>
              <a:latin typeface="Arial" panose="020B0604020202020204" pitchFamily="34" charset="0"/>
              <a:cs typeface="Arial" panose="020B0604020202020204" pitchFamily="34" charset="0"/>
            </a:endParaRPr>
          </a:p>
          <a:p>
            <a:pPr marL="285750" indent="-285750">
              <a:lnSpc>
                <a:spcPct val="150000"/>
              </a:lnSpc>
              <a:buFont typeface="Arial" panose="020B0604020202020204" pitchFamily="34" charset="0"/>
              <a:buChar char="•"/>
            </a:pPr>
            <a:endParaRPr lang="en-GB" sz="1050">
              <a:solidFill>
                <a:schemeClr val="bg1"/>
              </a:solidFill>
            </a:endParaRPr>
          </a:p>
        </p:txBody>
      </p:sp>
      <p:graphicFrame>
        <p:nvGraphicFramePr>
          <p:cNvPr id="8" name="Table 8">
            <a:extLst>
              <a:ext uri="{FF2B5EF4-FFF2-40B4-BE49-F238E27FC236}">
                <a16:creationId xmlns:a16="http://schemas.microsoft.com/office/drawing/2014/main" id="{FEA07703-9911-4881-BB8F-8EC30A0EF195}"/>
              </a:ext>
            </a:extLst>
          </p:cNvPr>
          <p:cNvGraphicFramePr>
            <a:graphicFrameLocks noGrp="1"/>
          </p:cNvGraphicFramePr>
          <p:nvPr>
            <p:extLst/>
          </p:nvPr>
        </p:nvGraphicFramePr>
        <p:xfrm>
          <a:off x="427793" y="627534"/>
          <a:ext cx="8360421" cy="3584248"/>
        </p:xfrm>
        <a:graphic>
          <a:graphicData uri="http://schemas.openxmlformats.org/drawingml/2006/table">
            <a:tbl>
              <a:tblPr firstRow="1" bandRow="1">
                <a:tableStyleId>{5C22544A-7EE6-4342-B048-85BDC9FD1C3A}</a:tableStyleId>
              </a:tblPr>
              <a:tblGrid>
                <a:gridCol w="405027">
                  <a:extLst>
                    <a:ext uri="{9D8B030D-6E8A-4147-A177-3AD203B41FA5}">
                      <a16:colId xmlns:a16="http://schemas.microsoft.com/office/drawing/2014/main" val="3323372853"/>
                    </a:ext>
                  </a:extLst>
                </a:gridCol>
                <a:gridCol w="2997982">
                  <a:extLst>
                    <a:ext uri="{9D8B030D-6E8A-4147-A177-3AD203B41FA5}">
                      <a16:colId xmlns:a16="http://schemas.microsoft.com/office/drawing/2014/main" val="3959373492"/>
                    </a:ext>
                  </a:extLst>
                </a:gridCol>
                <a:gridCol w="766925">
                  <a:extLst>
                    <a:ext uri="{9D8B030D-6E8A-4147-A177-3AD203B41FA5}">
                      <a16:colId xmlns:a16="http://schemas.microsoft.com/office/drawing/2014/main" val="944302016"/>
                    </a:ext>
                  </a:extLst>
                </a:gridCol>
                <a:gridCol w="1673293">
                  <a:extLst>
                    <a:ext uri="{9D8B030D-6E8A-4147-A177-3AD203B41FA5}">
                      <a16:colId xmlns:a16="http://schemas.microsoft.com/office/drawing/2014/main" val="444839475"/>
                    </a:ext>
                  </a:extLst>
                </a:gridCol>
                <a:gridCol w="488043">
                  <a:extLst>
                    <a:ext uri="{9D8B030D-6E8A-4147-A177-3AD203B41FA5}">
                      <a16:colId xmlns:a16="http://schemas.microsoft.com/office/drawing/2014/main" val="3925530188"/>
                    </a:ext>
                  </a:extLst>
                </a:gridCol>
                <a:gridCol w="549241">
                  <a:extLst>
                    <a:ext uri="{9D8B030D-6E8A-4147-A177-3AD203B41FA5}">
                      <a16:colId xmlns:a16="http://schemas.microsoft.com/office/drawing/2014/main" val="349455825"/>
                    </a:ext>
                  </a:extLst>
                </a:gridCol>
                <a:gridCol w="1479910">
                  <a:extLst>
                    <a:ext uri="{9D8B030D-6E8A-4147-A177-3AD203B41FA5}">
                      <a16:colId xmlns:a16="http://schemas.microsoft.com/office/drawing/2014/main" val="825232106"/>
                    </a:ext>
                  </a:extLst>
                </a:gridCol>
              </a:tblGrid>
              <a:tr h="358343">
                <a:tc>
                  <a:txBody>
                    <a:bodyPr/>
                    <a:lstStyle/>
                    <a:p>
                      <a:r>
                        <a:rPr lang="en-GB" sz="1100">
                          <a:solidFill>
                            <a:schemeClr val="tx1"/>
                          </a:solidFill>
                          <a:latin typeface="+mn-lt"/>
                        </a:rPr>
                        <a:t>#</a:t>
                      </a:r>
                    </a:p>
                  </a:txBody>
                  <a:tcPr/>
                </a:tc>
                <a:tc>
                  <a:txBody>
                    <a:bodyPr/>
                    <a:lstStyle/>
                    <a:p>
                      <a:r>
                        <a:rPr lang="en-US" sz="1100">
                          <a:solidFill>
                            <a:schemeClr val="tx1"/>
                          </a:solidFill>
                          <a:latin typeface="+mn-lt"/>
                        </a:rPr>
                        <a:t>List of Activities</a:t>
                      </a:r>
                      <a:endParaRPr lang="en-GB" sz="1100">
                        <a:solidFill>
                          <a:schemeClr val="tx1"/>
                        </a:solidFill>
                        <a:latin typeface="+mn-lt"/>
                      </a:endParaRPr>
                    </a:p>
                  </a:txBody>
                  <a:tcPr/>
                </a:tc>
                <a:tc>
                  <a:txBody>
                    <a:bodyPr/>
                    <a:lstStyle/>
                    <a:p>
                      <a:r>
                        <a:rPr lang="en-GB" sz="1100">
                          <a:solidFill>
                            <a:schemeClr val="tx1"/>
                          </a:solidFill>
                          <a:latin typeface="+mn-lt"/>
                        </a:rPr>
                        <a:t>System</a:t>
                      </a:r>
                    </a:p>
                  </a:txBody>
                  <a:tcPr/>
                </a:tc>
                <a:tc>
                  <a:txBody>
                    <a:bodyPr/>
                    <a:lstStyle/>
                    <a:p>
                      <a:r>
                        <a:rPr lang="en-GB" sz="1100">
                          <a:solidFill>
                            <a:schemeClr val="tx1"/>
                          </a:solidFill>
                          <a:latin typeface="+mn-lt"/>
                        </a:rPr>
                        <a:t>Dependencies</a:t>
                      </a:r>
                    </a:p>
                  </a:txBody>
                  <a:tcPr/>
                </a:tc>
                <a:tc>
                  <a:txBody>
                    <a:bodyPr/>
                    <a:lstStyle/>
                    <a:p>
                      <a:pPr algn="l" fontAlgn="t"/>
                      <a:r>
                        <a:rPr lang="en-GB" sz="1100" b="1" i="0" u="none" strike="noStrike">
                          <a:solidFill>
                            <a:srgbClr val="FFFFFF"/>
                          </a:solidFill>
                          <a:effectLst/>
                          <a:latin typeface="+mn-lt"/>
                        </a:rPr>
                        <a:t>Start Time</a:t>
                      </a:r>
                    </a:p>
                  </a:txBody>
                  <a:tcPr marL="6350" marR="6350" marT="6350" marB="0"/>
                </a:tc>
                <a:tc>
                  <a:txBody>
                    <a:bodyPr/>
                    <a:lstStyle/>
                    <a:p>
                      <a:pPr algn="l" fontAlgn="t"/>
                      <a:r>
                        <a:rPr lang="en-GB" sz="1100" b="1" i="0" u="none" strike="noStrike">
                          <a:solidFill>
                            <a:srgbClr val="FFFFFF"/>
                          </a:solidFill>
                          <a:effectLst/>
                          <a:latin typeface="+mn-lt"/>
                          <a:ea typeface="+mn-ea"/>
                          <a:cs typeface="+mn-cs"/>
                        </a:rPr>
                        <a:t>End Time</a:t>
                      </a:r>
                    </a:p>
                  </a:txBody>
                  <a:tcPr marL="6350" marR="6350" marT="6350" marB="0"/>
                </a:tc>
                <a:tc>
                  <a:txBody>
                    <a:bodyPr/>
                    <a:lstStyle/>
                    <a:p>
                      <a:r>
                        <a:rPr lang="en-GB" sz="1100" b="1" i="0" u="none" strike="noStrike">
                          <a:solidFill>
                            <a:srgbClr val="FFFFFF"/>
                          </a:solidFill>
                          <a:effectLst/>
                          <a:latin typeface="+mn-lt"/>
                          <a:ea typeface="+mn-ea"/>
                          <a:cs typeface="+mn-cs"/>
                        </a:rPr>
                        <a:t>Remarks</a:t>
                      </a:r>
                    </a:p>
                  </a:txBody>
                  <a:tcPr/>
                </a:tc>
                <a:extLst>
                  <a:ext uri="{0D108BD9-81ED-4DB2-BD59-A6C34878D82A}">
                    <a16:rowId xmlns:a16="http://schemas.microsoft.com/office/drawing/2014/main" val="1814569437"/>
                  </a:ext>
                </a:extLst>
              </a:tr>
              <a:tr h="635580">
                <a:tc>
                  <a:txBody>
                    <a:bodyPr/>
                    <a:lstStyle/>
                    <a:p>
                      <a:pPr marL="0">
                        <a:lnSpc>
                          <a:spcPct val="115000"/>
                        </a:lnSpc>
                        <a:spcAft>
                          <a:spcPts val="0"/>
                        </a:spcAft>
                      </a:pPr>
                      <a:r>
                        <a:rPr lang="en-GB" sz="1100">
                          <a:solidFill>
                            <a:srgbClr val="002060"/>
                          </a:solidFill>
                          <a:effectLst/>
                          <a:latin typeface="+mn-lt"/>
                          <a:ea typeface="+mn-ea"/>
                          <a:cs typeface="Arial" panose="020B0604020202020204" pitchFamily="34" charset="0"/>
                        </a:rPr>
                        <a:t>1</a:t>
                      </a:r>
                    </a:p>
                  </a:txBody>
                  <a:tcPr/>
                </a:tc>
                <a:tc>
                  <a:txBody>
                    <a:bodyPr/>
                    <a:lstStyle/>
                    <a:p>
                      <a:pPr algn="l" fontAlgn="b"/>
                      <a:r>
                        <a:rPr lang="en-US" sz="1100">
                          <a:solidFill>
                            <a:srgbClr val="002060"/>
                          </a:solidFill>
                          <a:effectLst/>
                          <a:latin typeface="+mn-lt"/>
                          <a:ea typeface="+mn-ea"/>
                          <a:cs typeface="Arial" panose="020B0604020202020204" pitchFamily="34" charset="0"/>
                        </a:rPr>
                        <a:t>Final Data profiling before running the Historic DCC cleansing for Sites with </a:t>
                      </a:r>
                      <a:r>
                        <a:rPr lang="en-US" sz="1100" err="1">
                          <a:solidFill>
                            <a:srgbClr val="002060"/>
                          </a:solidFill>
                          <a:effectLst/>
                          <a:latin typeface="+mn-lt"/>
                          <a:ea typeface="+mn-ea"/>
                          <a:cs typeface="Arial" panose="020B0604020202020204" pitchFamily="34" charset="0"/>
                        </a:rPr>
                        <a:t>DCC_Flag</a:t>
                      </a:r>
                      <a:r>
                        <a:rPr lang="en-US" sz="1100">
                          <a:solidFill>
                            <a:srgbClr val="002060"/>
                          </a:solidFill>
                          <a:effectLst/>
                          <a:latin typeface="+mn-lt"/>
                          <a:ea typeface="+mn-ea"/>
                          <a:cs typeface="Arial" panose="020B0604020202020204" pitchFamily="34" charset="0"/>
                        </a:rPr>
                        <a:t> = A, S or W in production</a:t>
                      </a:r>
                    </a:p>
                  </a:txBody>
                  <a:tcPr marL="6350" marR="6350" marT="6350" marB="0"/>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SAP ISU</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DCC to provide the stats during PT.</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algn="l" fontAlgn="t"/>
                      <a:r>
                        <a:rPr lang="en-GB" sz="1100">
                          <a:solidFill>
                            <a:srgbClr val="002060"/>
                          </a:solidFill>
                          <a:effectLst/>
                          <a:latin typeface="+mn-lt"/>
                          <a:ea typeface="+mn-ea"/>
                          <a:cs typeface="Arial" panose="020B0604020202020204" pitchFamily="34" charset="0"/>
                        </a:rPr>
                        <a:t>Table statistics</a:t>
                      </a:r>
                    </a:p>
                  </a:txBody>
                  <a:tcPr marL="6350" marR="6350" marT="6350" marB="0"/>
                </a:tc>
                <a:extLst>
                  <a:ext uri="{0D108BD9-81ED-4DB2-BD59-A6C34878D82A}">
                    <a16:rowId xmlns:a16="http://schemas.microsoft.com/office/drawing/2014/main" val="158375539"/>
                  </a:ext>
                </a:extLst>
              </a:tr>
              <a:tr h="1089815">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2</a:t>
                      </a:r>
                    </a:p>
                  </a:txBody>
                  <a:tcPr/>
                </a:tc>
                <a:tc>
                  <a:txBody>
                    <a:bodyPr/>
                    <a:lstStyle/>
                    <a:p>
                      <a:pPr marL="0" algn="l" fontAlgn="b">
                        <a:lnSpc>
                          <a:spcPct val="115000"/>
                        </a:lnSpc>
                        <a:spcAft>
                          <a:spcPts val="0"/>
                        </a:spcAft>
                      </a:pPr>
                      <a:r>
                        <a:rPr lang="en-US" sz="1100" err="1">
                          <a:solidFill>
                            <a:srgbClr val="002060"/>
                          </a:solidFill>
                          <a:effectLst/>
                          <a:latin typeface="+mn-lt"/>
                          <a:cs typeface="Arial" panose="020B0604020202020204" pitchFamily="34" charset="0"/>
                        </a:rPr>
                        <a:t>Utilise</a:t>
                      </a:r>
                      <a:r>
                        <a:rPr lang="en-US" sz="1100">
                          <a:solidFill>
                            <a:srgbClr val="002060"/>
                          </a:solidFill>
                          <a:effectLst/>
                          <a:latin typeface="+mn-lt"/>
                          <a:cs typeface="Arial" panose="020B0604020202020204" pitchFamily="34" charset="0"/>
                        </a:rPr>
                        <a:t> the existing BAU schedule for DXI file processing for data cleansing for new DCC_SERVICE_FLAG values</a:t>
                      </a:r>
                    </a:p>
                  </a:txBody>
                  <a:tcPr marL="6350" marR="6350" marT="6350" marB="0"/>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SAP ISU</a:t>
                      </a:r>
                    </a:p>
                  </a:txBody>
                  <a:tcPr/>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lang="en-GB" sz="1100">
                          <a:solidFill>
                            <a:srgbClr val="002060"/>
                          </a:solidFill>
                          <a:effectLst/>
                          <a:latin typeface="+mn-lt"/>
                          <a:cs typeface="Arial" panose="020B0604020202020204" pitchFamily="34" charset="0"/>
                        </a:rPr>
                        <a:t>Final Volumes will be determined nearer to Go-Live (Current estimate is 60K sites to be cleansed )</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lang="en-GB" sz="1100">
                          <a:solidFill>
                            <a:srgbClr val="002060"/>
                          </a:solidFill>
                          <a:effectLst/>
                          <a:latin typeface="+mn-lt"/>
                          <a:cs typeface="Arial" panose="020B0604020202020204" pitchFamily="34" charset="0"/>
                        </a:rPr>
                        <a:t>Batch run time, no. of parallel work processes &amp; schedule will be determined in PT</a:t>
                      </a:r>
                    </a:p>
                  </a:txBody>
                  <a:tcPr/>
                </a:tc>
                <a:extLst>
                  <a:ext uri="{0D108BD9-81ED-4DB2-BD59-A6C34878D82A}">
                    <a16:rowId xmlns:a16="http://schemas.microsoft.com/office/drawing/2014/main" val="1806810549"/>
                  </a:ext>
                </a:extLst>
              </a:tr>
              <a:tr h="483163">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3</a:t>
                      </a:r>
                    </a:p>
                  </a:txBody>
                  <a:tcPr/>
                </a:tc>
                <a:tc>
                  <a:txBody>
                    <a:bodyPr/>
                    <a:lstStyle/>
                    <a:p>
                      <a:pPr marL="0" marR="0" lvl="0" indent="0" algn="l" defTabSz="914400" eaLnBrk="1" fontAlgn="b" latinLnBrk="0" hangingPunct="1">
                        <a:lnSpc>
                          <a:spcPct val="115000"/>
                        </a:lnSpc>
                        <a:spcBef>
                          <a:spcPts val="0"/>
                        </a:spcBef>
                        <a:spcAft>
                          <a:spcPts val="0"/>
                        </a:spcAft>
                        <a:buClrTx/>
                        <a:buSzTx/>
                        <a:buFontTx/>
                        <a:buNone/>
                        <a:tabLst/>
                        <a:defRPr/>
                      </a:pPr>
                      <a:r>
                        <a:rPr lang="en-US" sz="1100">
                          <a:solidFill>
                            <a:srgbClr val="002060"/>
                          </a:solidFill>
                          <a:effectLst/>
                          <a:latin typeface="+mn-lt"/>
                          <a:ea typeface="+mn-ea"/>
                          <a:cs typeface="Arial" panose="020B0604020202020204" pitchFamily="34" charset="0"/>
                        </a:rPr>
                        <a:t>Hold/Pause the job if required for any BAU critical activity</a:t>
                      </a:r>
                    </a:p>
                  </a:txBody>
                  <a:tcPr marL="6350" marR="6350" marT="6350" marB="0"/>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kumimoji="0" lang="en-GB" sz="1100" b="0" i="0" u="none" strike="noStrike" kern="0" cap="none" spc="0" normalizeH="0" baseline="0" noProof="0">
                          <a:ln>
                            <a:noFill/>
                          </a:ln>
                          <a:solidFill>
                            <a:srgbClr val="002060"/>
                          </a:solidFill>
                          <a:effectLst/>
                          <a:uLnTx/>
                          <a:uFillTx/>
                          <a:latin typeface="+mn-lt"/>
                          <a:ea typeface="+mn-ea"/>
                          <a:cs typeface="Arial" panose="020B0604020202020204" pitchFamily="34" charset="0"/>
                        </a:rPr>
                        <a:t>SAP ISU</a:t>
                      </a:r>
                    </a:p>
                  </a:txBody>
                  <a:tcPr/>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lang="en-GB" sz="1100">
                          <a:solidFill>
                            <a:srgbClr val="002060"/>
                          </a:solidFill>
                          <a:effectLst/>
                          <a:latin typeface="+mn-lt"/>
                          <a:cs typeface="Arial" panose="020B0604020202020204" pitchFamily="34" charset="0"/>
                        </a:rPr>
                        <a:t>Final counts for cleansing</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To be determined as result of PT</a:t>
                      </a:r>
                    </a:p>
                  </a:txBody>
                  <a:tcPr/>
                </a:tc>
                <a:extLst>
                  <a:ext uri="{0D108BD9-81ED-4DB2-BD59-A6C34878D82A}">
                    <a16:rowId xmlns:a16="http://schemas.microsoft.com/office/drawing/2014/main" val="2774880498"/>
                  </a:ext>
                </a:extLst>
              </a:tr>
              <a:tr h="483163">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4</a:t>
                      </a:r>
                    </a:p>
                  </a:txBody>
                  <a:tcPr/>
                </a:tc>
                <a:tc>
                  <a:txBody>
                    <a:bodyPr/>
                    <a:lstStyle/>
                    <a:p>
                      <a:pPr marL="0" marR="0" lvl="0" indent="0" algn="l" defTabSz="914400" eaLnBrk="1" fontAlgn="b" latinLnBrk="0" hangingPunct="1">
                        <a:lnSpc>
                          <a:spcPct val="115000"/>
                        </a:lnSpc>
                        <a:spcBef>
                          <a:spcPts val="0"/>
                        </a:spcBef>
                        <a:spcAft>
                          <a:spcPts val="0"/>
                        </a:spcAft>
                        <a:buClrTx/>
                        <a:buSzTx/>
                        <a:buFontTx/>
                        <a:buNone/>
                        <a:tabLst/>
                        <a:defRPr/>
                      </a:pPr>
                      <a:r>
                        <a:rPr lang="en-US" sz="1100">
                          <a:solidFill>
                            <a:srgbClr val="002060"/>
                          </a:solidFill>
                          <a:effectLst/>
                          <a:latin typeface="+mn-lt"/>
                          <a:ea typeface="+mn-ea"/>
                          <a:cs typeface="Arial" panose="020B0604020202020204" pitchFamily="34" charset="0"/>
                        </a:rPr>
                        <a:t>New values to be extracted to BW as part of daily BW jobs</a:t>
                      </a:r>
                    </a:p>
                  </a:txBody>
                  <a:tcPr marL="6350" marR="6350" marT="6350" marB="0"/>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kumimoji="0" lang="en-GB" sz="1100" b="0" i="0" u="none" strike="noStrike" kern="0" cap="none" spc="0" normalizeH="0" baseline="0" noProof="0">
                          <a:ln>
                            <a:noFill/>
                          </a:ln>
                          <a:solidFill>
                            <a:srgbClr val="002060"/>
                          </a:solidFill>
                          <a:effectLst/>
                          <a:uLnTx/>
                          <a:uFillTx/>
                          <a:latin typeface="+mn-lt"/>
                          <a:ea typeface="+mn-ea"/>
                          <a:cs typeface="Arial" panose="020B0604020202020204" pitchFamily="34" charset="0"/>
                        </a:rPr>
                        <a:t>SAP BW</a:t>
                      </a:r>
                    </a:p>
                  </a:txBody>
                  <a:tcPr/>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lang="en-GB" sz="1100">
                          <a:solidFill>
                            <a:srgbClr val="002060"/>
                          </a:solidFill>
                          <a:effectLst/>
                          <a:latin typeface="+mn-lt"/>
                          <a:cs typeface="Arial" panose="020B0604020202020204" pitchFamily="34" charset="0"/>
                        </a:rPr>
                        <a:t>DCC data cleansing completion</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a:lnSpc>
                          <a:spcPct val="115000"/>
                        </a:lnSpc>
                        <a:spcAft>
                          <a:spcPts val="0"/>
                        </a:spcAft>
                      </a:pPr>
                      <a:endParaRPr lang="en-GB" sz="1100">
                        <a:solidFill>
                          <a:srgbClr val="002060"/>
                        </a:solidFill>
                        <a:effectLst/>
                        <a:latin typeface="+mn-lt"/>
                        <a:cs typeface="Arial" panose="020B0604020202020204" pitchFamily="34" charset="0"/>
                      </a:endParaRPr>
                    </a:p>
                  </a:txBody>
                  <a:tcPr/>
                </a:tc>
                <a:extLst>
                  <a:ext uri="{0D108BD9-81ED-4DB2-BD59-A6C34878D82A}">
                    <a16:rowId xmlns:a16="http://schemas.microsoft.com/office/drawing/2014/main" val="4027223322"/>
                  </a:ext>
                </a:extLst>
              </a:tr>
              <a:tr h="534184">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5</a:t>
                      </a:r>
                    </a:p>
                  </a:txBody>
                  <a:tcPr/>
                </a:tc>
                <a:tc>
                  <a:txBody>
                    <a:bodyPr/>
                    <a:lstStyle/>
                    <a:p>
                      <a:pPr algn="l" fontAlgn="b"/>
                      <a:r>
                        <a:rPr lang="en-US" sz="1100">
                          <a:solidFill>
                            <a:srgbClr val="002060"/>
                          </a:solidFill>
                          <a:effectLst/>
                          <a:latin typeface="+mn-lt"/>
                          <a:ea typeface="+mn-ea"/>
                          <a:cs typeface="Arial" panose="020B0604020202020204" pitchFamily="34" charset="0"/>
                        </a:rPr>
                        <a:t>Report the successful, unsuccessful, next steps for historic cleansing statistics for each of the DCC_STAT status</a:t>
                      </a:r>
                    </a:p>
                  </a:txBody>
                  <a:tcPr marL="6350" marR="6350" marT="6350" marB="0"/>
                </a:tc>
                <a:tc>
                  <a:txBody>
                    <a:bodyPr/>
                    <a:lstStyle/>
                    <a:p>
                      <a:pPr marL="0" marR="0" lvl="0" indent="0" defTabSz="914400" eaLnBrk="1" fontAlgn="auto" latinLnBrk="0" hangingPunct="1">
                        <a:lnSpc>
                          <a:spcPct val="115000"/>
                        </a:lnSpc>
                        <a:spcBef>
                          <a:spcPts val="0"/>
                        </a:spcBef>
                        <a:spcAft>
                          <a:spcPts val="0"/>
                        </a:spcAft>
                        <a:buClrTx/>
                        <a:buSzTx/>
                        <a:buFontTx/>
                        <a:buNone/>
                        <a:tabLst/>
                        <a:defRPr/>
                      </a:pPr>
                      <a:r>
                        <a:rPr kumimoji="0" lang="en-GB" sz="1100" b="0" i="0" u="none" strike="noStrike" kern="0" cap="none" spc="0" normalizeH="0" baseline="0" noProof="0" dirty="0">
                          <a:ln>
                            <a:noFill/>
                          </a:ln>
                          <a:solidFill>
                            <a:srgbClr val="002060"/>
                          </a:solidFill>
                          <a:effectLst/>
                          <a:uLnTx/>
                          <a:uFillTx/>
                          <a:latin typeface="+mn-lt"/>
                          <a:ea typeface="+mn-ea"/>
                          <a:cs typeface="Arial" panose="020B0604020202020204" pitchFamily="34" charset="0"/>
                        </a:rPr>
                        <a:t>SAP ISU</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Completion of data cleansing run</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a:lnSpc>
                          <a:spcPct val="115000"/>
                        </a:lnSpc>
                        <a:spcAft>
                          <a:spcPts val="0"/>
                        </a:spcAft>
                      </a:pPr>
                      <a:r>
                        <a:rPr lang="en-GB" sz="1100">
                          <a:solidFill>
                            <a:srgbClr val="002060"/>
                          </a:solidFill>
                          <a:effectLst/>
                          <a:latin typeface="+mn-lt"/>
                          <a:cs typeface="Arial" panose="020B0604020202020204" pitchFamily="34" charset="0"/>
                        </a:rPr>
                        <a:t>TBD</a:t>
                      </a:r>
                    </a:p>
                  </a:txBody>
                  <a:tcPr/>
                </a:tc>
                <a:tc>
                  <a:txBody>
                    <a:bodyPr/>
                    <a:lstStyle/>
                    <a:p>
                      <a:pPr marL="0">
                        <a:lnSpc>
                          <a:spcPct val="115000"/>
                        </a:lnSpc>
                        <a:spcAft>
                          <a:spcPts val="0"/>
                        </a:spcAft>
                      </a:pPr>
                      <a:r>
                        <a:rPr lang="en-GB" sz="1100" dirty="0">
                          <a:solidFill>
                            <a:srgbClr val="002060"/>
                          </a:solidFill>
                          <a:effectLst/>
                          <a:latin typeface="+mn-lt"/>
                          <a:cs typeface="Arial" panose="020B0604020202020204" pitchFamily="34" charset="0"/>
                        </a:rPr>
                        <a:t>Daily and Final counts</a:t>
                      </a:r>
                    </a:p>
                  </a:txBody>
                  <a:tcPr/>
                </a:tc>
                <a:extLst>
                  <a:ext uri="{0D108BD9-81ED-4DB2-BD59-A6C34878D82A}">
                    <a16:rowId xmlns:a16="http://schemas.microsoft.com/office/drawing/2014/main" val="2182397909"/>
                  </a:ext>
                </a:extLst>
              </a:tr>
            </a:tbl>
          </a:graphicData>
        </a:graphic>
      </p:graphicFrame>
      <p:sp>
        <p:nvSpPr>
          <p:cNvPr id="4" name="Title 3">
            <a:extLst>
              <a:ext uri="{FF2B5EF4-FFF2-40B4-BE49-F238E27FC236}">
                <a16:creationId xmlns:a16="http://schemas.microsoft.com/office/drawing/2014/main" id="{EE3BAEC5-42C8-4338-85B1-501BBF1AD20D}"/>
              </a:ext>
            </a:extLst>
          </p:cNvPr>
          <p:cNvSpPr>
            <a:spLocks noGrp="1"/>
          </p:cNvSpPr>
          <p:nvPr>
            <p:ph type="title"/>
          </p:nvPr>
        </p:nvSpPr>
        <p:spPr/>
        <p:txBody>
          <a:bodyPr/>
          <a:lstStyle/>
          <a:p>
            <a:endParaRPr lang="en-US" dirty="0"/>
          </a:p>
        </p:txBody>
      </p:sp>
      <p:sp>
        <p:nvSpPr>
          <p:cNvPr id="6" name="Title 1">
            <a:extLst>
              <a:ext uri="{FF2B5EF4-FFF2-40B4-BE49-F238E27FC236}">
                <a16:creationId xmlns:a16="http://schemas.microsoft.com/office/drawing/2014/main" id="{13909EFB-94DE-4BBF-9967-571FD81CDF57}"/>
              </a:ext>
            </a:extLst>
          </p:cNvPr>
          <p:cNvSpPr txBox="1">
            <a:spLocks/>
          </p:cNvSpPr>
          <p:nvPr/>
        </p:nvSpPr>
        <p:spPr>
          <a:xfrm>
            <a:off x="417717" y="286721"/>
            <a:ext cx="7741258" cy="338137"/>
          </a:xfrm>
          <a:prstGeom prst="rect">
            <a:avLst/>
          </a:prstGeom>
          <a:solidFill>
            <a:schemeClr val="bg1"/>
          </a:solidFill>
        </p:spPr>
        <p:txBody>
          <a:bodyPr vert="horz" lIns="91440" tIns="45720" rIns="91440" bIns="45720" rtlCol="0" anchor="ctr">
            <a:normAutofit fontScale="975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US" sz="1600" dirty="0">
                <a:solidFill>
                  <a:schemeClr val="accent1"/>
                </a:solidFill>
                <a:latin typeface="+mn-lt"/>
                <a:cs typeface="Arial"/>
              </a:rPr>
              <a:t>XRN5142 – List of Data Cleansing Activities Production</a:t>
            </a:r>
          </a:p>
        </p:txBody>
      </p:sp>
    </p:spTree>
    <p:extLst>
      <p:ext uri="{BB962C8B-B14F-4D97-AF65-F5344CB8AC3E}">
        <p14:creationId xmlns:p14="http://schemas.microsoft.com/office/powerpoint/2010/main" val="3309314178"/>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SharedWithUsers xmlns="3ee84ff3-1fa2-4b0e-bbc1-9d3729ac2ba9">
      <UserInfo>
        <DisplayName>Tracy OConnor</DisplayName>
        <AccountId>17</AccountId>
        <AccountType/>
      </UserInfo>
      <UserInfo>
        <DisplayName>Kulvinderjit Singh</DisplayName>
        <AccountId>34</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E966AA5-3D01-4B81-BAE0-8020A2E16EFF}">
  <ds:schemaRefs>
    <ds:schemaRef ds:uri="http://purl.org/dc/term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 ds:uri="http://schemas.microsoft.com/office/2006/metadata/properties"/>
    <ds:schemaRef ds:uri="http://schemas.openxmlformats.org/package/2006/metadata/core-properties"/>
    <ds:schemaRef ds:uri="103fba77-31dd-4780-83f9-c54f26c3a260"/>
    <ds:schemaRef ds:uri="11f1cc19-a6a2-4477-822b-8358f9edc374"/>
  </ds:schemaRefs>
</ds:datastoreItem>
</file>

<file path=customXml/itemProps2.xml><?xml version="1.0" encoding="utf-8"?>
<ds:datastoreItem xmlns:ds="http://schemas.openxmlformats.org/officeDocument/2006/customXml" ds:itemID="{E3B391B7-AD86-4911-A36C-092F58F7D330}"/>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1355</Words>
  <Application>Microsoft Office PowerPoint</Application>
  <PresentationFormat>On-screen Show (16:9)</PresentationFormat>
  <Paragraphs>196</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Data Cleanse Approach/Plan</vt:lpstr>
      <vt:lpstr>November 21 Data Cleansing - Proposed Timeline</vt:lpstr>
      <vt:lpstr>Data Cleansing Approach – XRN4941</vt:lpstr>
      <vt:lpstr>Data Cleansing Approach – XRN5007</vt:lpstr>
      <vt:lpstr>Data Cleansing Approach – XRN5072</vt:lpstr>
      <vt:lpstr>XRN5072 – List of Data Cleansing Activities Production</vt:lpstr>
      <vt:lpstr>Data Cleansing Approach – XRN5142</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24</cp:revision>
  <dcterms:created xsi:type="dcterms:W3CDTF">2018-09-02T17:12:15Z</dcterms:created>
  <dcterms:modified xsi:type="dcterms:W3CDTF">2021-10-04T14:39:40Z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0x01010050FB9CDCC5328344A3162B2D7C8A4CE2</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ies>
</file>