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8"/>
  </p:notesMasterIdLst>
  <p:handoutMasterIdLst>
    <p:handoutMasterId r:id="rId19"/>
  </p:handoutMasterIdLst>
  <p:sldIdLst>
    <p:sldId id="352" r:id="rId8"/>
    <p:sldId id="829" r:id="rId9"/>
    <p:sldId id="787" r:id="rId10"/>
    <p:sldId id="826" r:id="rId11"/>
    <p:sldId id="794" r:id="rId12"/>
    <p:sldId id="3614" r:id="rId13"/>
    <p:sldId id="831" r:id="rId14"/>
    <p:sldId id="830" r:id="rId15"/>
    <p:sldId id="3611" r:id="rId16"/>
    <p:sldId id="3612" r:id="rId1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F8D2A9-30DB-4971-A1B3-8EC3A70B078C}" v="5430" dt="2021-10-04T09:21:48.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103" d="100"/>
          <a:sy n="103" d="100"/>
        </p:scale>
        <p:origin x="76" y="10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04/10/2021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04/10/2021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October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469694114"/>
              </p:ext>
            </p:extLst>
          </p:nvPr>
        </p:nvGraphicFramePr>
        <p:xfrm>
          <a:off x="121752" y="778477"/>
          <a:ext cx="8830719" cy="2249363"/>
        </p:xfrm>
        <a:graphic>
          <a:graphicData uri="http://schemas.openxmlformats.org/drawingml/2006/table">
            <a:tbl>
              <a:tblPr firstRow="1" bandRow="1">
                <a:tableStyleId>{5C22544A-7EE6-4342-B048-85BDC9FD1C3A}</a:tableStyleId>
              </a:tblPr>
              <a:tblGrid>
                <a:gridCol w="6110891">
                  <a:extLst>
                    <a:ext uri="{9D8B030D-6E8A-4147-A177-3AD203B41FA5}">
                      <a16:colId xmlns:a16="http://schemas.microsoft.com/office/drawing/2014/main" val="997061046"/>
                    </a:ext>
                  </a:extLst>
                </a:gridCol>
                <a:gridCol w="621937">
                  <a:extLst>
                    <a:ext uri="{9D8B030D-6E8A-4147-A177-3AD203B41FA5}">
                      <a16:colId xmlns:a16="http://schemas.microsoft.com/office/drawing/2014/main" val="2723771934"/>
                    </a:ext>
                  </a:extLst>
                </a:gridCol>
                <a:gridCol w="643633">
                  <a:extLst>
                    <a:ext uri="{9D8B030D-6E8A-4147-A177-3AD203B41FA5}">
                      <a16:colId xmlns:a16="http://schemas.microsoft.com/office/drawing/2014/main" val="194189712"/>
                    </a:ext>
                  </a:extLst>
                </a:gridCol>
                <a:gridCol w="1454258">
                  <a:extLst>
                    <a:ext uri="{9D8B030D-6E8A-4147-A177-3AD203B41FA5}">
                      <a16:colId xmlns:a16="http://schemas.microsoft.com/office/drawing/2014/main" val="3065248341"/>
                    </a:ext>
                  </a:extLst>
                </a:gridCol>
              </a:tblGrid>
              <a:tr h="17713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49177">
                <a:tc>
                  <a:txBody>
                    <a:bodyPr/>
                    <a:lstStyle/>
                    <a:p>
                      <a:pPr marL="0" algn="l" fontAlgn="b"/>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a:t>
                      </a:r>
                      <a:r>
                        <a:rPr lang="en-US" sz="800" b="0" i="0" u="none" strike="noStrike" kern="1200" dirty="0" err="1">
                          <a:solidFill>
                            <a:srgbClr val="000000"/>
                          </a:solidFill>
                          <a:effectLst/>
                          <a:latin typeface="+mj-lt"/>
                          <a:ea typeface="+mn-ea"/>
                          <a:cs typeface="+mn-cs"/>
                        </a:rPr>
                        <a:t>transtion</a:t>
                      </a:r>
                      <a:r>
                        <a:rPr lang="en-US" sz="800" b="0" i="0" u="none" strike="noStrike" dirty="0">
                          <a:solidFill>
                            <a:srgbClr val="000000"/>
                          </a:solidFill>
                          <a:effectLst/>
                          <a:latin typeface="+mj-lt"/>
                          <a:ea typeface="+mn-ea"/>
                          <a:cs typeface="+mn-cs"/>
                        </a:rPr>
                        <a:t>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252884">
                <a:tc>
                  <a:txBody>
                    <a:bodyPr/>
                    <a:lstStyle/>
                    <a:p>
                      <a:pPr marL="0" algn="l" fontAlgn="b"/>
                      <a:r>
                        <a:rPr lang="en-GB" sz="800" b="0" i="0" u="none" strike="noStrike"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830">
                <a:tc>
                  <a:txBody>
                    <a:bodyPr/>
                    <a:lstStyle/>
                    <a:p>
                      <a:pPr marL="0" algn="l" fontAlgn="b"/>
                      <a:r>
                        <a:rPr lang="en-US" sz="800" b="0" i="0" u="none" strike="noStrike" dirty="0">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98514">
                <a:tc>
                  <a:txBody>
                    <a:bodyPr/>
                    <a:lstStyle/>
                    <a:p>
                      <a:pPr marL="0" algn="l" fontAlgn="b"/>
                      <a:r>
                        <a:rPr lang="en-US" sz="800" b="0" i="0" u="none" strike="noStrike">
                          <a:solidFill>
                            <a:srgbClr val="000000"/>
                          </a:solidFill>
                          <a:effectLst/>
                          <a:latin typeface="+mj-lt"/>
                          <a:ea typeface="+mn-ea"/>
                          <a:cs typeface="+mn-cs"/>
                        </a:rPr>
                        <a:t>Further consquential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0">
                <a:tc>
                  <a:txBody>
                    <a:bodyPr/>
                    <a:lstStyle/>
                    <a:p>
                      <a:pPr marL="0" algn="l" fontAlgn="b"/>
                      <a:r>
                        <a:rPr lang="en-US" sz="800" b="0" i="0" u="none" strike="noStrike" dirty="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409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mj-lt"/>
                          <a:ea typeface="+mn-ea"/>
                          <a:cs typeface="+mn-cs"/>
                        </a:rPr>
                        <a:t>Addition of assumption on MAD Log in relation to earliest possible Go-Live date</a:t>
                      </a:r>
                    </a:p>
                    <a:p>
                      <a:pPr marL="0" algn="l" fontAlgn="b"/>
                      <a:endParaRPr lang="en-US" sz="800" b="0" i="0" u="none" strike="noStrike" dirty="0">
                        <a:solidFill>
                          <a:srgbClr val="000000"/>
                        </a:solidFill>
                        <a:effectLst/>
                        <a:latin typeface="+mj-lt"/>
                        <a:ea typeface="+mn-ea"/>
                        <a:cs typeface="+mn-cs"/>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51594187"/>
                  </a:ext>
                </a:extLst>
              </a:tr>
              <a:tr h="218017">
                <a:tc>
                  <a:txBody>
                    <a:bodyPr/>
                    <a:lstStyle/>
                    <a:p>
                      <a:pPr algn="l" fontAlgn="b"/>
                      <a:r>
                        <a:rPr lang="en-US" sz="800" b="0" i="0" u="none" strike="noStrike" dirty="0">
                          <a:solidFill>
                            <a:srgbClr val="000000"/>
                          </a:solidFill>
                          <a:effectLst/>
                          <a:latin typeface="+mj-lt"/>
                        </a:rPr>
                        <a:t>Addition of assumption on MAD Log in relation to earliest possible Go-Live date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a:solidFill>
                            <a:srgbClr val="000000"/>
                          </a:solidFill>
                          <a:effectLst/>
                          <a:latin typeface="+mj-lt"/>
                        </a:rPr>
                        <a:t>CR-D107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92732183"/>
                  </a:ext>
                </a:extLst>
              </a:tr>
              <a:tr h="218017">
                <a:tc>
                  <a:txBody>
                    <a:bodyPr/>
                    <a:lstStyle/>
                    <a:p>
                      <a:pPr algn="l" fontAlgn="b"/>
                      <a:r>
                        <a:rPr lang="en-US" sz="800" b="0" i="0" u="none" strike="noStrike" dirty="0">
                          <a:solidFill>
                            <a:srgbClr val="000000"/>
                          </a:solidFill>
                          <a:effectLst/>
                          <a:latin typeface="+mj-lt"/>
                        </a:rPr>
                        <a:t>Change to Data Migration and Transition artefacts following the completion of CR-D09</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a:solidFill>
                            <a:srgbClr val="000000"/>
                          </a:solidFill>
                          <a:effectLst/>
                          <a:latin typeface="+mj-lt"/>
                        </a:rPr>
                        <a:t>CR-D108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21116866"/>
                  </a:ext>
                </a:extLst>
              </a:tr>
              <a:tr h="218017">
                <a:tc>
                  <a:txBody>
                    <a:bodyPr/>
                    <a:lstStyle/>
                    <a:p>
                      <a:pPr algn="l" fontAlgn="b"/>
                      <a:r>
                        <a:rPr lang="en-US" sz="800" b="0" i="0" u="none" strike="noStrike" dirty="0">
                          <a:solidFill>
                            <a:srgbClr val="000000"/>
                          </a:solidFill>
                          <a:effectLst/>
                          <a:latin typeface="+mj-lt"/>
                        </a:rPr>
                        <a:t>Change to EES requirements to bring REL search and retrieval into closer alignment with GES and assessment of </a:t>
                      </a:r>
                      <a:r>
                        <a:rPr lang="en-US" sz="800" b="0" i="0" u="none" strike="noStrike" dirty="0" err="1">
                          <a:solidFill>
                            <a:srgbClr val="000000"/>
                          </a:solidFill>
                          <a:effectLst/>
                          <a:latin typeface="+mj-lt"/>
                        </a:rPr>
                        <a:t>programme</a:t>
                      </a:r>
                      <a:r>
                        <a:rPr lang="en-US" sz="800" b="0" i="0" u="none" strike="noStrike" dirty="0">
                          <a:solidFill>
                            <a:srgbClr val="000000"/>
                          </a:solidFill>
                          <a:effectLst/>
                          <a:latin typeface="+mj-lt"/>
                        </a:rPr>
                        <a: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5513928"/>
                  </a:ext>
                </a:extLst>
              </a:tr>
              <a:tr h="218017">
                <a:tc>
                  <a:txBody>
                    <a:bodyPr/>
                    <a:lstStyle/>
                    <a:p>
                      <a:pPr algn="l" fontAlgn="b"/>
                      <a:r>
                        <a:rPr lang="en-US" sz="800" b="0" i="0" u="none" strike="noStrike" dirty="0">
                          <a:solidFill>
                            <a:srgbClr val="000000"/>
                          </a:solidFill>
                          <a:effectLst/>
                          <a:latin typeface="+mj-lt"/>
                        </a:rPr>
                        <a:t>Changes and additions to PIWG and CWG governed MAD Log v2.4 milestones to address timing and clarity issues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CR-D110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a:t>
                      </a:r>
                      <a:r>
                        <a:rPr lang="en-GB" sz="800" b="0" i="0" u="none" strike="noStrike" dirty="0" err="1">
                          <a:solidFill>
                            <a:srgbClr val="000000"/>
                          </a:solidFill>
                          <a:effectLst/>
                          <a:latin typeface="+mj-lt"/>
                        </a:rPr>
                        <a:t>Xoserve</a:t>
                      </a:r>
                      <a:r>
                        <a:rPr lang="en-GB" sz="8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41691437"/>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251353" y="94119"/>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spTree>
    <p:extLst>
      <p:ext uri="{BB962C8B-B14F-4D97-AF65-F5344CB8AC3E}">
        <p14:creationId xmlns:p14="http://schemas.microsoft.com/office/powerpoint/2010/main" val="76253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4365512"/>
              </p:ext>
            </p:extLst>
          </p:nvPr>
        </p:nvGraphicFramePr>
        <p:xfrm>
          <a:off x="157427" y="144420"/>
          <a:ext cx="9036000" cy="475412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and all Programme activities remain on track with all key internal and eternal milestones being met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000" b="0" kern="1200" baseline="0" dirty="0">
                          <a:solidFill>
                            <a:schemeClr val="tx1"/>
                          </a:solidFill>
                          <a:latin typeface="+mn-lt"/>
                          <a:ea typeface="+mn-ea"/>
                          <a:cs typeface="Arial"/>
                        </a:rPr>
                        <a:t>Key Programme Updates</a:t>
                      </a:r>
                    </a:p>
                    <a:p>
                      <a:pPr marL="0" marR="0" lvl="0" indent="0" algn="l">
                        <a:lnSpc>
                          <a:spcPct val="100000"/>
                        </a:lnSpc>
                        <a:spcBef>
                          <a:spcPts val="0"/>
                        </a:spcBef>
                        <a:spcAft>
                          <a:spcPts val="0"/>
                        </a:spcAft>
                        <a:buFont typeface="Arial" panose="020B0604020202020204" pitchFamily="34" charset="0"/>
                        <a:buNone/>
                      </a:pPr>
                      <a:endParaRPr lang="en-US" sz="1000" b="0" dirty="0">
                        <a:solidFill>
                          <a:schemeClr val="tx1"/>
                        </a:solidFill>
                      </a:endParaRPr>
                    </a:p>
                    <a:p>
                      <a:pPr rtl="0" fontAlgn="base"/>
                      <a:r>
                        <a:rPr lang="en-GB" sz="900" b="1" kern="1200" dirty="0">
                          <a:solidFill>
                            <a:schemeClr val="tx1"/>
                          </a:solidFill>
                          <a:effectLst/>
                          <a:latin typeface="+mn-lt"/>
                          <a:ea typeface="+mn-ea"/>
                          <a:cs typeface="+mn-cs"/>
                        </a:rPr>
                        <a:t>Transition</a:t>
                      </a:r>
                      <a:r>
                        <a:rPr lang="en-GB" sz="900" b="0" kern="1200" dirty="0">
                          <a:solidFill>
                            <a:schemeClr val="tx1"/>
                          </a:solidFill>
                          <a:effectLst/>
                          <a:latin typeface="+mn-lt"/>
                          <a:ea typeface="+mn-ea"/>
                          <a:cs typeface="+mn-cs"/>
                        </a:rPr>
                        <a:t>:</a:t>
                      </a:r>
                      <a:r>
                        <a:rPr lang="en-US" sz="900" b="0" i="0" u="none" strike="noStrike" kern="1200" baseline="0" dirty="0">
                          <a:solidFill>
                            <a:schemeClr val="bg1"/>
                          </a:solidFill>
                          <a:latin typeface="+mn-lt"/>
                          <a:ea typeface="+mn-ea"/>
                          <a:cs typeface="+mn-cs"/>
                        </a:rPr>
                        <a:t> </a:t>
                      </a:r>
                      <a:r>
                        <a:rPr lang="en-US" sz="900" b="0" i="0" u="none" strike="noStrike" kern="1200" baseline="0" dirty="0">
                          <a:solidFill>
                            <a:schemeClr val="tx1"/>
                          </a:solidFill>
                          <a:latin typeface="+mn-lt"/>
                          <a:ea typeface="+mn-ea"/>
                          <a:cs typeface="+mn-cs"/>
                        </a:rPr>
                        <a:t>A revised transition test schedule released by the Programme has been reviewed and we have feedback our comments.  We continue to contingency plan the impacts of a non Monday Go Live.  This activity includes scenario planning that will be incorporated into the transition test plan.  The Programme is currently consulting with the Industry on the planned Transition and Go Live.  We will be submitted our view and preferred range of dates that </a:t>
                      </a:r>
                      <a:r>
                        <a:rPr lang="en-US" sz="900" b="0" i="0" u="none" strike="noStrike" kern="1200" baseline="0" dirty="0" err="1">
                          <a:solidFill>
                            <a:schemeClr val="tx1"/>
                          </a:solidFill>
                          <a:latin typeface="+mn-lt"/>
                          <a:ea typeface="+mn-ea"/>
                          <a:cs typeface="+mn-cs"/>
                        </a:rPr>
                        <a:t>minimises</a:t>
                      </a:r>
                      <a:r>
                        <a:rPr lang="en-US" sz="900" b="0" i="0" u="none" strike="noStrike" kern="1200" baseline="0" dirty="0">
                          <a:solidFill>
                            <a:schemeClr val="tx1"/>
                          </a:solidFill>
                          <a:latin typeface="+mn-lt"/>
                          <a:ea typeface="+mn-ea"/>
                          <a:cs typeface="+mn-cs"/>
                        </a:rPr>
                        <a:t> impacts to our customers.  CSS Go Live will not be announced until January 2022.</a:t>
                      </a:r>
                    </a:p>
                    <a:p>
                      <a:pPr rtl="0" fontAlgn="base"/>
                      <a:endParaRPr lang="en-US" sz="900" b="0" i="0" kern="1200" dirty="0">
                        <a:solidFill>
                          <a:schemeClr val="dk1"/>
                        </a:solidFill>
                        <a:effectLst/>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effectLst/>
                          <a:latin typeface="+mn-lt"/>
                          <a:ea typeface="+mn-ea"/>
                          <a:cs typeface="+mn-cs"/>
                        </a:rPr>
                        <a:t>Internal &amp; External Testing: </a:t>
                      </a:r>
                      <a:r>
                        <a:rPr lang="en-US" sz="900" b="0" kern="1200" baseline="0" dirty="0">
                          <a:solidFill>
                            <a:schemeClr val="tx1"/>
                          </a:solidFill>
                          <a:latin typeface="+mn-lt"/>
                          <a:ea typeface="+mn-ea"/>
                          <a:cs typeface="Arial"/>
                        </a:rPr>
                        <a:t>All testing activities are on track. UEPT and E2E continues. There are no open defects against the CSSC </a:t>
                      </a:r>
                      <a:r>
                        <a:rPr lang="en-US" sz="900" b="0" kern="1200" baseline="0" dirty="0" err="1">
                          <a:solidFill>
                            <a:schemeClr val="tx1"/>
                          </a:solidFill>
                          <a:latin typeface="+mn-lt"/>
                          <a:ea typeface="+mn-ea"/>
                          <a:cs typeface="Arial"/>
                        </a:rPr>
                        <a:t>programme</a:t>
                      </a:r>
                      <a:r>
                        <a:rPr lang="en-US" sz="900" b="0" kern="1200" baseline="0" dirty="0">
                          <a:solidFill>
                            <a:schemeClr val="tx1"/>
                          </a:solidFill>
                          <a:latin typeface="+mn-lt"/>
                          <a:ea typeface="+mn-ea"/>
                          <a:cs typeface="Arial"/>
                        </a:rPr>
                        <a:t>,  at the point of creation of this pack. Non-critical defects that have been identified have been fixed</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t>Business Change: </a:t>
                      </a:r>
                      <a:r>
                        <a:rPr lang="en-GB" sz="900" b="0" dirty="0"/>
                        <a:t>Internal activities continue to plan including Target Operating Model set up.  Detailed analysis workshops with business SME’s have concluded to review business exceptions.  Workshops continue with Customer training team to support business readiness and communication activities.</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p>
                    <a:p>
                      <a:pPr marL="0" lvl="0" indent="0">
                        <a:buFont typeface="Arial" panose="020B0604020202020204" pitchFamily="34" charset="0"/>
                        <a:buNone/>
                      </a:pPr>
                      <a:r>
                        <a:rPr lang="en-GB" sz="900" b="1" dirty="0"/>
                        <a:t>Data Migration: </a:t>
                      </a:r>
                      <a:r>
                        <a:rPr lang="en-GB" sz="900" b="0" dirty="0"/>
                        <a:t>REL </a:t>
                      </a:r>
                      <a:r>
                        <a:rPr lang="en-US" sz="900" b="0" i="0" u="none" strike="noStrike" kern="1200" baseline="0" dirty="0">
                          <a:solidFill>
                            <a:schemeClr val="tx1"/>
                          </a:solidFill>
                          <a:latin typeface="+mn-lt"/>
                          <a:ea typeface="+mn-ea"/>
                          <a:cs typeface="+mn-cs"/>
                        </a:rPr>
                        <a:t>Cycle 4b completed and submitted to Landmark for their processing 1 week early. An interim MDD process proposal has been walked through by DCC and the SI.  This process will replace the provision of MDD data during transition via API’s.  The enduring process of providing the MDD data to REC is being discussed and will be in place post Programme Go Live</a:t>
                      </a:r>
                      <a:endParaRPr lang="en-GB" sz="900" b="0" kern="1200" dirty="0">
                        <a:solidFill>
                          <a:schemeClr val="tx1"/>
                        </a:solidFill>
                        <a:latin typeface="+mn-lt"/>
                        <a:ea typeface="+mn-ea"/>
                        <a:cs typeface="+mn-cs"/>
                      </a:endParaRPr>
                    </a:p>
                    <a:p>
                      <a:pPr marL="0" lvl="0" indent="0">
                        <a:buFont typeface="Arial" panose="020B0604020202020204" pitchFamily="34" charset="0"/>
                        <a:buNone/>
                      </a:pPr>
                      <a:endParaRPr lang="en-GB" sz="1050" b="1" dirty="0"/>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1000" b="1" kern="1200" dirty="0">
                          <a:solidFill>
                            <a:schemeClr val="tx1"/>
                          </a:solidFill>
                          <a:effectLst/>
                          <a:latin typeface="+mn-lt"/>
                          <a:ea typeface="+mn-ea"/>
                          <a:cs typeface="+mn-cs"/>
                        </a:rPr>
                        <a:t>Environments: </a:t>
                      </a:r>
                      <a:r>
                        <a:rPr lang="en-GB" sz="1000" b="0" kern="1200" dirty="0">
                          <a:solidFill>
                            <a:schemeClr val="tx1"/>
                          </a:solidFill>
                          <a:effectLst/>
                          <a:latin typeface="+mn-lt"/>
                          <a:ea typeface="+mn-ea"/>
                          <a:cs typeface="+mn-cs"/>
                        </a:rPr>
                        <a:t>Continue to support and review environment requirements across Programme landscape.  Review environment usage and requirements in conjunction with Cloud Programme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kern="1200" dirty="0">
                          <a:solidFill>
                            <a:schemeClr val="tx1"/>
                          </a:solidFill>
                          <a:effectLst/>
                          <a:latin typeface="+mn-lt"/>
                          <a:ea typeface="+mn-ea"/>
                          <a:cs typeface="+mn-cs"/>
                        </a:rPr>
                        <a:t>DES</a:t>
                      </a:r>
                      <a:r>
                        <a:rPr lang="en-GB" sz="1000" b="0" kern="1200" dirty="0">
                          <a:solidFill>
                            <a:schemeClr val="tx1"/>
                          </a:solidFill>
                          <a:effectLst/>
                          <a:latin typeface="+mn-lt"/>
                          <a:ea typeface="+mn-ea"/>
                          <a:cs typeface="+mn-cs"/>
                        </a:rPr>
                        <a:t>:</a:t>
                      </a:r>
                      <a:r>
                        <a:rPr lang="en-GB" sz="1000" kern="1200" dirty="0">
                          <a:solidFill>
                            <a:schemeClr val="tx1"/>
                          </a:solidFill>
                          <a:effectLst/>
                          <a:latin typeface="+mn-lt"/>
                          <a:ea typeface="+mn-ea"/>
                          <a:cs typeface="+mn-cs"/>
                        </a:rPr>
                        <a:t> Complete outstanding test scrips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baseline="0" dirty="0">
                          <a:solidFill>
                            <a:schemeClr val="tx1"/>
                          </a:solidFill>
                          <a:effectLst/>
                          <a:latin typeface="+mn-lt"/>
                          <a:ea typeface="+mn-ea"/>
                          <a:cs typeface="+mn-cs"/>
                        </a:rPr>
                        <a:t>UK Link APIs: </a:t>
                      </a:r>
                      <a:r>
                        <a:rPr lang="en-GB" sz="1000" b="0" kern="1200" dirty="0">
                          <a:solidFill>
                            <a:schemeClr val="tx1"/>
                          </a:solidFill>
                          <a:effectLst/>
                          <a:latin typeface="+mn-lt"/>
                          <a:ea typeface="+mn-ea"/>
                          <a:cs typeface="+mn-cs"/>
                        </a:rPr>
                        <a:t>Complete outstanding testing</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Transition</a:t>
                      </a:r>
                      <a:r>
                        <a:rPr lang="en-GB" sz="1000" b="0" i="0" u="none" strike="noStrike" kern="1200" dirty="0">
                          <a:solidFill>
                            <a:schemeClr val="tx1"/>
                          </a:solidFill>
                          <a:effectLst/>
                          <a:latin typeface="+mn-lt"/>
                          <a:ea typeface="+mn-ea"/>
                          <a:cs typeface="+mn-cs"/>
                        </a:rPr>
                        <a:t>: Internal planning activities and rehearsal planning continues in conjunction with Cloud Programme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Testing: </a:t>
                      </a:r>
                      <a:r>
                        <a:rPr lang="en-GB" sz="1000" b="0" i="0" u="none" strike="noStrike" kern="1200" dirty="0">
                          <a:solidFill>
                            <a:schemeClr val="tx1"/>
                          </a:solidFill>
                          <a:effectLst/>
                          <a:latin typeface="+mn-lt"/>
                          <a:ea typeface="+mn-ea"/>
                          <a:cs typeface="+mn-cs"/>
                        </a:rPr>
                        <a:t>Continue UEPT &amp; E2E testing.  Review programme CR’s and continue defect fixes to Programme release plan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800" b="0" kern="1200" baseline="0" dirty="0">
                        <a:solidFill>
                          <a:schemeClr val="accent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4282141812"/>
              </p:ext>
            </p:extLst>
          </p:nvPr>
        </p:nvGraphicFramePr>
        <p:xfrm>
          <a:off x="0" y="446380"/>
          <a:ext cx="9125999" cy="45355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800" b="0" i="0" u="none" strike="noStrike" kern="1200" noProof="0" dirty="0"/>
                        <a:t>UEPT/E2E support continues. Defects raised via external testing phases have been fixed and release within the Programme releases.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800" b="0" i="0" u="none" strike="noStrike" kern="1200" noProof="0" dirty="0">
                          <a:solidFill>
                            <a:schemeClr val="dk1"/>
                          </a:solidFill>
                          <a:effectLst/>
                          <a:latin typeface="+mn-lt"/>
                          <a:ea typeface="+mn-ea"/>
                          <a:cs typeface="+mn-cs"/>
                        </a:rPr>
                        <a:t>UEPT and E2E continues well. At the point of writing this, no significant defects have been seen. Programme CR’s continue to be assessed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t>CR-D072 has now been approved. Operational readiness activities are ongoing</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Testing support underway for UEPT/E2E activities. </a:t>
                      </a:r>
                      <a:r>
                        <a:rPr lang="en-US" altLang="en-US" sz="800" b="0" i="0" u="none" strike="noStrike" kern="1200" dirty="0">
                          <a:solidFill>
                            <a:srgbClr val="1E1246"/>
                          </a:solidFill>
                          <a:effectLst/>
                          <a:latin typeface="+mn-lt"/>
                          <a:ea typeface="+mn-ea"/>
                          <a:cs typeface="+mn-cs"/>
                        </a:rPr>
                        <a:t>A Change Pack has been shared with the Industry and will be presented at Change Management Committee meeting for approval ahead of updating the Gemini Business Requirements Document. </a:t>
                      </a:r>
                      <a:endParaRPr lang="en-US" altLang="en-US" sz="800" i="0" baseline="0" dirty="0">
                        <a:solidFill>
                          <a:schemeClr val="tx1"/>
                        </a:solidFill>
                        <a:latin typeface="+mn-lt"/>
                        <a:cs typeface="Arial"/>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Conversations are ongoing with customers in relation to concerns for Gemini timings as a result of Switching Programme requirements as defined in DB4.  Gemini team have raised concerns as to date the Gemini ACT file has not been testing in the Programme E2E phase.  We will be reaching out to the SI to encourage this process to be tested</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dirty="0">
                          <a:ln>
                            <a:noFill/>
                          </a:ln>
                          <a:solidFill>
                            <a:schemeClr val="tx1"/>
                          </a:solidFill>
                          <a:effectLst/>
                          <a:uLnTx/>
                          <a:uFillTx/>
                          <a:latin typeface="+mn-lt"/>
                          <a:ea typeface="+mn-ea"/>
                          <a:cs typeface="Arial" panose="020B0604020202020204" pitchFamily="34" charset="0"/>
                        </a:rPr>
                        <a:t>An internal CR has been raised and being progressed to incorporate the impact of one newly identified report that will need changes.  Any new reporting requirements are assessed by the consequential reporting team</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355"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800" b="0" i="0" u="none" strike="noStrike" kern="1200" noProof="0" dirty="0">
                          <a:solidFill>
                            <a:srgbClr val="1E1246"/>
                          </a:solidFill>
                          <a:effectLst/>
                          <a:latin typeface="+mn-lt"/>
                          <a:ea typeface="+mn-ea"/>
                          <a:cs typeface="+mn-cs"/>
                        </a:rPr>
                        <a:t>There are a number of change requests that have been approved by the Control Board and are now in the Build phase.  </a:t>
                      </a:r>
                      <a:r>
                        <a:rPr lang="en-US" sz="800" b="0" i="0" u="none" strike="noStrike" kern="1200" noProof="0" dirty="0">
                          <a:solidFill>
                            <a:srgbClr val="1E1246"/>
                          </a:solidFill>
                          <a:effectLst/>
                          <a:latin typeface="+mn-lt"/>
                          <a:ea typeface="+mn-ea"/>
                          <a:cs typeface="+mn-cs"/>
                        </a:rPr>
                        <a:t>Technical Exception workshops have started with business SMEs  following the completion of the business exceptions review</a:t>
                      </a:r>
                      <a:endParaRPr lang="en-GB" sz="800" b="0" i="0" u="none" strike="noStrike" kern="1200" noProof="0" dirty="0">
                        <a:solidFill>
                          <a:srgbClr val="1E1246"/>
                        </a:solidFill>
                        <a:effectLst/>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144725587"/>
              </p:ext>
            </p:extLst>
          </p:nvPr>
        </p:nvGraphicFramePr>
        <p:xfrm>
          <a:off x="0" y="744083"/>
          <a:ext cx="9125999" cy="3004202"/>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noProof="0" dirty="0">
                          <a:solidFill>
                            <a:schemeClr val="tx1"/>
                          </a:solidFill>
                          <a:latin typeface="+mn-lt"/>
                          <a:ea typeface="+mn-ea"/>
                          <a:cs typeface="+mn-cs"/>
                        </a:rPr>
                        <a:t>REC version 3 consultation is complete.</a:t>
                      </a:r>
                      <a:endParaRPr lang="en-US" sz="90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a:solidFill>
                            <a:srgbClr val="1E1246"/>
                          </a:solidFill>
                          <a:effectLst/>
                          <a:latin typeface="+mn-lt"/>
                          <a:ea typeface="+mn-ea"/>
                          <a:cs typeface="+mn-cs"/>
                        </a:rPr>
                        <a:t>Following a MDD data cleansing cycle we are working closely with customers. Preparation are underway for REL cycle 4b data to be extracted from UK Link. Planning for Analysis reports cycle 6 and REL Cycle 5 has commenced</a:t>
                      </a:r>
                    </a:p>
                    <a:p>
                      <a:pPr marL="0" lvl="0" indent="0">
                        <a:buFont typeface="Arial" panose="020B0604020202020204" pitchFamily="34" charset="0"/>
                        <a:buNone/>
                      </a:pPr>
                      <a:endParaRPr lang="en-GB" sz="900" b="0"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All activities continuing to track to plan for all upcoming activities. Environment readiness for Transition is in progress.  Environment requirements will continue to be assessed in line with the Cloud Programme for combined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mn-lt"/>
                          <a:ea typeface="+mn-ea"/>
                          <a:cs typeface="+mn-cs"/>
                        </a:rPr>
                        <a:t>Detailed delivery updates are being provided as part of November 21</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Engagement continues with Ofgem. </a:t>
                      </a:r>
                      <a:r>
                        <a:rPr lang="en-US" sz="900" b="0" i="0" u="none" strike="noStrike" kern="1200" dirty="0" err="1">
                          <a:solidFill>
                            <a:schemeClr val="tx1"/>
                          </a:solidFill>
                          <a:effectLst/>
                          <a:latin typeface="Arial" panose="020B0604020202020204" pitchFamily="34" charset="0"/>
                          <a:ea typeface="+mn-ea"/>
                          <a:cs typeface="Arial" panose="020B0604020202020204" pitchFamily="34" charset="0"/>
                        </a:rPr>
                        <a:t>SoLR</a:t>
                      </a: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 representation has been provided by the Industry following consultation requests via the Ofgem design forum and </a:t>
                      </a:r>
                      <a:r>
                        <a:rPr lang="en-US" sz="900" b="0" i="0" u="none" strike="noStrike" kern="1200" dirty="0" err="1">
                          <a:solidFill>
                            <a:schemeClr val="tx1"/>
                          </a:solidFill>
                          <a:effectLst/>
                          <a:latin typeface="Arial" panose="020B0604020202020204" pitchFamily="34" charset="0"/>
                          <a:ea typeface="+mn-ea"/>
                          <a:cs typeface="Arial" panose="020B0604020202020204" pitchFamily="34" charset="0"/>
                        </a:rPr>
                        <a:t>ChMC</a:t>
                      </a: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  All feedback is being reviewed with feedback being provided to both forums.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466878409"/>
              </p:ext>
            </p:extLst>
          </p:nvPr>
        </p:nvGraphicFramePr>
        <p:xfrm>
          <a:off x="16808" y="714044"/>
          <a:ext cx="9127191" cy="198288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70535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65426</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0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Go Live assumption day of Monday may get changed because various variables (factors) are being looked at by OFGEM leading to rework on Transition plan and related activities.</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kern="1200" dirty="0">
                          <a:solidFill>
                            <a:schemeClr val="tx1"/>
                          </a:solidFill>
                          <a:effectLst/>
                          <a:latin typeface="+mj-lt"/>
                          <a:ea typeface="+mn-ea"/>
                          <a:cs typeface="+mn-cs"/>
                        </a:rPr>
                        <a:t>The Go-live principles have been approved at Delivery Group. Xoserve's concerns have been logged with Ofgem</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Impact of non-Monday Go-live on Xoserve's Transition testing has been fed back to Ofgem. Internal contingency planning is underway</a:t>
                      </a: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2665495711"/>
                  </a:ext>
                </a:extLst>
              </a:tr>
              <a:tr h="938872">
                <a:tc>
                  <a:txBody>
                    <a:bodyPr/>
                    <a:lstStyle/>
                    <a:p>
                      <a:pPr algn="ctr" fontAlgn="ctr"/>
                      <a:r>
                        <a:rPr lang="en-GB" sz="650" b="1" i="0" u="none" strike="noStrike" dirty="0">
                          <a:solidFill>
                            <a:schemeClr val="tx1"/>
                          </a:solidFill>
                          <a:effectLst/>
                          <a:latin typeface="+mj-lt"/>
                        </a:rPr>
                        <a:t>65156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the change freeze scope could impact Transition because the scope of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Change Freeze from 03/01/22 is not clearly defined leading to impacts during actual Transition</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Work with the SI to collectively define the scope of Change Freeze</a:t>
                      </a:r>
                    </a:p>
                  </a:txBody>
                  <a:tcPr marL="0" marR="0" marT="0" marB="0" anchor="ctr">
                    <a:solidFill>
                      <a:srgbClr val="E8EAF1"/>
                    </a:solidFill>
                  </a:tcPr>
                </a:tc>
                <a:tc>
                  <a:txBody>
                    <a:bodyPr/>
                    <a:lstStyle/>
                    <a:p>
                      <a:r>
                        <a:rPr lang="en-US" sz="650" dirty="0">
                          <a:solidFill>
                            <a:schemeClr val="tx1"/>
                          </a:solidFill>
                          <a:latin typeface="+mj-lt"/>
                        </a:rPr>
                        <a:t>Internal discussions are ongoing within Ofgem to define the scope of this Change Freeze</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2054940489"/>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1546780948"/>
              </p:ext>
            </p:extLst>
          </p:nvPr>
        </p:nvGraphicFramePr>
        <p:xfrm>
          <a:off x="16809" y="2696926"/>
          <a:ext cx="9127191" cy="2049493"/>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989089">
                  <a:extLst>
                    <a:ext uri="{9D8B030D-6E8A-4147-A177-3AD203B41FA5}">
                      <a16:colId xmlns:a16="http://schemas.microsoft.com/office/drawing/2014/main" val="1029585687"/>
                    </a:ext>
                  </a:extLst>
                </a:gridCol>
                <a:gridCol w="2082373">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There is a potential that </a:t>
                      </a:r>
                      <a:r>
                        <a:rPr lang="en-US" sz="650" b="0" i="0" u="none" strike="noStrike" kern="1200" dirty="0" err="1">
                          <a:solidFill>
                            <a:schemeClr val="tx1"/>
                          </a:solidFill>
                          <a:effectLst/>
                          <a:latin typeface="+mj-lt"/>
                          <a:ea typeface="+mn-ea"/>
                          <a:cs typeface="+mn-cs"/>
                        </a:rPr>
                        <a:t>SoLR</a:t>
                      </a:r>
                      <a:r>
                        <a:rPr lang="en-US" sz="650" b="0" i="0" u="none" strike="noStrike" kern="1200" dirty="0">
                          <a:solidFill>
                            <a:schemeClr val="tx1"/>
                          </a:solidFill>
                          <a:effectLst/>
                          <a:latin typeface="+mj-lt"/>
                          <a:ea typeface="+mn-ea"/>
                          <a:cs typeface="+mn-cs"/>
                        </a:rPr>
                        <a:t> related implications during Transition may be considered for Transition Testing. Currently expected to be discussed in September. Dates have been aligned accordingly</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30/09/21</a:t>
                      </a:r>
                    </a:p>
                  </a:txBody>
                  <a:tcPr marL="0" marR="0" marT="0" marB="0" anchor="ctr">
                    <a:solidFill>
                      <a:srgbClr val="E8EAF1"/>
                    </a:solidFill>
                  </a:tcPr>
                </a:tc>
                <a:extLst>
                  <a:ext uri="{0D108BD9-81ED-4DB2-BD59-A6C34878D82A}">
                    <a16:rowId xmlns:a16="http://schemas.microsoft.com/office/drawing/2014/main" val="2468297499"/>
                  </a:ext>
                </a:extLst>
              </a:tr>
              <a:tr h="837529">
                <a:tc>
                  <a:txBody>
                    <a:bodyPr/>
                    <a:lstStyle/>
                    <a:p>
                      <a:pPr algn="ctr" fontAlgn="ctr"/>
                      <a:r>
                        <a:rPr lang="en-GB" sz="650" b="1" i="0" u="none" strike="noStrike" dirty="0">
                          <a:solidFill>
                            <a:schemeClr val="tx1"/>
                          </a:solidFill>
                          <a:effectLst/>
                          <a:latin typeface="+mj-lt"/>
                        </a:rPr>
                        <a:t>65122</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additional Transitional changes could change scope of Transition because more changes are identified as Transition planning continues at the Central Programme level leading to changes to the Transition plan and Xoserve planned activities.</a:t>
                      </a: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Xoserve are actively involved in all Programme work groups to monitor and mitigate this risk.</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The impact of CR-D059 </a:t>
                      </a:r>
                      <a:r>
                        <a:rPr lang="en-US" sz="650" b="0" i="0" u="none" strike="noStrike">
                          <a:solidFill>
                            <a:schemeClr val="tx1"/>
                          </a:solidFill>
                          <a:effectLst/>
                          <a:latin typeface="+mj-lt"/>
                        </a:rPr>
                        <a:t>on Transition  </a:t>
                      </a:r>
                      <a:r>
                        <a:rPr lang="en-US" sz="650" b="0" i="0" u="none" strike="noStrike" dirty="0">
                          <a:solidFill>
                            <a:schemeClr val="tx1"/>
                          </a:solidFill>
                          <a:effectLst/>
                          <a:latin typeface="+mj-lt"/>
                        </a:rPr>
                        <a:t>is being assessed </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945026088"/>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312046787"/>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994982555"/>
              </p:ext>
            </p:extLst>
          </p:nvPr>
        </p:nvGraphicFramePr>
        <p:xfrm>
          <a:off x="114506" y="396589"/>
          <a:ext cx="8960142" cy="4759386"/>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217854">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6991">
                <a:tc>
                  <a:txBody>
                    <a:bodyPr/>
                    <a:lstStyle/>
                    <a:p>
                      <a:pPr algn="l" fontAlgn="t"/>
                      <a:r>
                        <a:rPr lang="en-GB" sz="9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6991">
                <a:tc>
                  <a:txBody>
                    <a:bodyPr/>
                    <a:lstStyle/>
                    <a:p>
                      <a:pPr algn="l" fontAlgn="t"/>
                      <a:r>
                        <a:rPr lang="en-US" sz="900" b="0" i="0" u="none" strike="noStrike" dirty="0">
                          <a:solidFill>
                            <a:srgbClr val="000000"/>
                          </a:solidFill>
                          <a:effectLst/>
                          <a:latin typeface="+mj-lt"/>
                        </a:rPr>
                        <a:t>Updates to the CSS Physical Interface Design (</a:t>
                      </a:r>
                      <a:r>
                        <a:rPr lang="en-US" sz="900" b="0" i="0" u="none" strike="noStrike" dirty="0" err="1">
                          <a:solidFill>
                            <a:srgbClr val="000000"/>
                          </a:solidFill>
                          <a:effectLst/>
                          <a:latin typeface="+mj-lt"/>
                        </a:rPr>
                        <a:t>PhID</a:t>
                      </a:r>
                      <a:r>
                        <a:rPr lang="en-US" sz="9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6991">
                <a:tc>
                  <a:txBody>
                    <a:bodyPr/>
                    <a:lstStyle/>
                    <a:p>
                      <a:pPr algn="l" fontAlgn="t"/>
                      <a:r>
                        <a:rPr lang="en-GB" sz="9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6991">
                <a:tc>
                  <a:txBody>
                    <a:bodyPr/>
                    <a:lstStyle/>
                    <a:p>
                      <a:pPr algn="l" fontAlgn="t"/>
                      <a:r>
                        <a:rPr lang="en-US" sz="900" b="0" i="0" u="none" strike="noStrike" dirty="0" err="1">
                          <a:solidFill>
                            <a:srgbClr val="000000"/>
                          </a:solidFill>
                          <a:effectLst/>
                          <a:latin typeface="+mj-lt"/>
                        </a:rPr>
                        <a:t>Provide_CSS_RegistrationID_to_PUI_and_LPs</a:t>
                      </a:r>
                      <a:endParaRPr lang="en-US" sz="9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6991">
                <a:tc>
                  <a:txBody>
                    <a:bodyPr/>
                    <a:lstStyle/>
                    <a:p>
                      <a:pPr algn="l" fontAlgn="t"/>
                      <a:r>
                        <a:rPr lang="en-US" sz="900" b="0" i="0" u="none" strike="noStrike" dirty="0" err="1">
                          <a:solidFill>
                            <a:srgbClr val="000000"/>
                          </a:solidFill>
                          <a:effectLst/>
                          <a:latin typeface="+mj-lt"/>
                        </a:rPr>
                        <a:t>Licence</a:t>
                      </a:r>
                      <a:r>
                        <a:rPr lang="en-US" sz="9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6991">
                <a:tc>
                  <a:txBody>
                    <a:bodyPr/>
                    <a:lstStyle/>
                    <a:p>
                      <a:pPr algn="l" fontAlgn="t"/>
                      <a:r>
                        <a:rPr lang="en-US" sz="9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6991">
                <a:tc>
                  <a:txBody>
                    <a:bodyPr/>
                    <a:lstStyle/>
                    <a:p>
                      <a:pPr algn="l" fontAlgn="t"/>
                      <a:r>
                        <a:rPr lang="en-US" sz="9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73982">
                <a:tc>
                  <a:txBody>
                    <a:bodyPr/>
                    <a:lstStyle/>
                    <a:p>
                      <a:pPr algn="l" fontAlgn="t"/>
                      <a:r>
                        <a:rPr lang="en-US" sz="9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6991">
                <a:tc>
                  <a:txBody>
                    <a:bodyPr/>
                    <a:lstStyle/>
                    <a:p>
                      <a:pPr algn="l" fontAlgn="b"/>
                      <a:r>
                        <a:rPr lang="en-GB" sz="9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6991">
                <a:tc>
                  <a:txBody>
                    <a:bodyPr/>
                    <a:lstStyle/>
                    <a:p>
                      <a:pPr algn="l" fontAlgn="b"/>
                      <a:r>
                        <a:rPr lang="en-US" sz="900" b="0" i="0" u="none" strike="noStrike">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6991">
                <a:tc>
                  <a:txBody>
                    <a:bodyPr/>
                    <a:lstStyle/>
                    <a:p>
                      <a:pPr algn="l" fontAlgn="b"/>
                      <a:r>
                        <a:rPr lang="en-US" sz="9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6991">
                <a:tc>
                  <a:txBody>
                    <a:bodyPr/>
                    <a:lstStyle/>
                    <a:p>
                      <a:pPr algn="l" fontAlgn="b"/>
                      <a:r>
                        <a:rPr lang="en-GB" sz="9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6991">
                <a:tc>
                  <a:txBody>
                    <a:bodyPr/>
                    <a:lstStyle/>
                    <a:p>
                      <a:pPr algn="l" fontAlgn="b"/>
                      <a:r>
                        <a:rPr lang="en-US" sz="9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6991">
                <a:tc>
                  <a:txBody>
                    <a:bodyPr/>
                    <a:lstStyle/>
                    <a:p>
                      <a:pPr algn="l" fontAlgn="b"/>
                      <a:r>
                        <a:rPr lang="fr-FR" sz="9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6991">
                <a:tc>
                  <a:txBody>
                    <a:bodyPr/>
                    <a:lstStyle/>
                    <a:p>
                      <a:pPr algn="l" fontAlgn="b"/>
                      <a:r>
                        <a:rPr lang="en-GB" sz="9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6991">
                <a:tc>
                  <a:txBody>
                    <a:bodyPr/>
                    <a:lstStyle/>
                    <a:p>
                      <a:pPr algn="l" fontAlgn="b"/>
                      <a:r>
                        <a:rPr lang="en-US" sz="9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6991">
                <a:tc>
                  <a:txBody>
                    <a:bodyPr/>
                    <a:lstStyle/>
                    <a:p>
                      <a:pPr algn="l" fontAlgn="b"/>
                      <a:r>
                        <a:rPr lang="en-US" sz="9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6991">
                <a:tc>
                  <a:txBody>
                    <a:bodyPr/>
                    <a:lstStyle/>
                    <a:p>
                      <a:pPr algn="l" fontAlgn="b"/>
                      <a:r>
                        <a:rPr lang="en-GB" sz="9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6991">
                <a:tc>
                  <a:txBody>
                    <a:bodyPr/>
                    <a:lstStyle/>
                    <a:p>
                      <a:pPr algn="l" fontAlgn="b"/>
                      <a:r>
                        <a:rPr lang="en-US" sz="900" b="0" i="0" u="none" strike="noStrike">
                          <a:solidFill>
                            <a:srgbClr val="000000"/>
                          </a:solidFill>
                          <a:effectLst/>
                          <a:latin typeface="+mj-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6991">
                <a:tc>
                  <a:txBody>
                    <a:bodyPr/>
                    <a:lstStyle/>
                    <a:p>
                      <a:pPr algn="l" fontAlgn="b"/>
                      <a:r>
                        <a:rPr lang="en-GB" sz="9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149422">
                <a:tc>
                  <a:txBody>
                    <a:bodyPr/>
                    <a:lstStyle/>
                    <a:p>
                      <a:pPr algn="l" fontAlgn="b"/>
                      <a:r>
                        <a:rPr lang="en-GB" sz="9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273982">
                <a:tc>
                  <a:txBody>
                    <a:bodyPr/>
                    <a:lstStyle/>
                    <a:p>
                      <a:pPr algn="l" fontAlgn="b"/>
                      <a:r>
                        <a:rPr lang="en-US" sz="9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6991">
                <a:tc>
                  <a:txBody>
                    <a:bodyPr/>
                    <a:lstStyle/>
                    <a:p>
                      <a:pPr algn="l" fontAlgn="b"/>
                      <a:r>
                        <a:rPr lang="en-US" sz="9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6991">
                <a:tc>
                  <a:txBody>
                    <a:bodyPr/>
                    <a:lstStyle/>
                    <a:p>
                      <a:pPr algn="l" fontAlgn="t"/>
                      <a:r>
                        <a:rPr lang="en-US" sz="900" b="0" i="0" u="none" strike="noStrike">
                          <a:solidFill>
                            <a:srgbClr val="000000"/>
                          </a:solidFill>
                          <a:effectLst/>
                          <a:latin typeface="+mj-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268466">
                <a:tc>
                  <a:txBody>
                    <a:bodyPr/>
                    <a:lstStyle/>
                    <a:p>
                      <a:pPr algn="l" fontAlgn="b"/>
                      <a:r>
                        <a:rPr lang="en-US" sz="9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136991">
                <a:tc>
                  <a:txBody>
                    <a:bodyPr/>
                    <a:lstStyle/>
                    <a:p>
                      <a:pPr algn="l" fontAlgn="b"/>
                      <a:r>
                        <a:rPr lang="en-US" sz="900" b="0" i="0" u="none" strike="noStrike">
                          <a:solidFill>
                            <a:srgbClr val="000000"/>
                          </a:solidFill>
                          <a:effectLst/>
                          <a:latin typeface="+mj-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£34,000.00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45741">
                <a:tc>
                  <a:txBody>
                    <a:bodyPr/>
                    <a:lstStyle/>
                    <a:p>
                      <a:pPr algn="l" fontAlgn="b"/>
                      <a:r>
                        <a:rPr lang="en-US" sz="900" b="0" i="0" u="none" strike="noStrike" dirty="0">
                          <a:solidFill>
                            <a:srgbClr val="000000"/>
                          </a:solidFill>
                          <a:effectLst/>
                          <a:latin typeface="+mj-lt"/>
                        </a:rPr>
                        <a:t>Continuation of support for UEPT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£308,000.00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73982">
                <a:tc>
                  <a:txBody>
                    <a:bodyPr/>
                    <a:lstStyle/>
                    <a:p>
                      <a:pPr algn="l" fontAlgn="b"/>
                      <a:r>
                        <a:rPr lang="en-US" sz="900" b="0" i="0" u="none" strike="noStrike">
                          <a:solidFill>
                            <a:srgbClr val="000000"/>
                          </a:solidFill>
                          <a:effectLst/>
                          <a:latin typeface="+mj-lt"/>
                        </a:rPr>
                        <a:t>Documentation only updates to NCT-0134 DMT Live Rehearsal Test Plan and NCD-0012 Data Migration Solution Design Catalogue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6991">
                <a:tc>
                  <a:txBody>
                    <a:bodyPr/>
                    <a:lstStyle/>
                    <a:p>
                      <a:pPr algn="l" fontAlgn="b"/>
                      <a:r>
                        <a:rPr lang="en-GB" sz="900" b="0" i="0" u="none" strike="noStrike" dirty="0">
                          <a:solidFill>
                            <a:srgbClr val="000000"/>
                          </a:solidFill>
                          <a:effectLst/>
                          <a:latin typeface="+mj-lt"/>
                        </a:rPr>
                        <a:t>Elaborations for Service Management Requirements DB4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SI Response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590519824"/>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029028268"/>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68118E37-D1B4-451A-AF9C-54064D0460EC}"/>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F8545E1A-EA83-463B-B744-ADE3D05E8049}">
  <ds:schemaRefs>
    <ds:schemaRef ds:uri="http://schemas.microsoft.com/office/2006/metadata/properties"/>
    <ds:schemaRef ds:uri="http://purl.org/dc/dcmitype/"/>
    <ds:schemaRef ds:uri="http://schemas.microsoft.com/office/2006/documentManagement/types"/>
    <ds:schemaRef ds:uri="http://purl.org/dc/terms/"/>
    <ds:schemaRef ds:uri="b5d8c402-b464-4f85-b954-cddb3da0df20"/>
    <ds:schemaRef ds:uri="http://purl.org/dc/elements/1.1/"/>
    <ds:schemaRef ds:uri="http://schemas.microsoft.com/office/infopath/2007/PartnerControls"/>
    <ds:schemaRef ds:uri="http://schemas.openxmlformats.org/package/2006/metadata/core-properties"/>
    <ds:schemaRef ds:uri="afe9fadc-cf94-4dd1-a692-a3c9fbf8535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7192</TotalTime>
  <Words>2698</Words>
  <Application>Microsoft Office PowerPoint</Application>
  <PresentationFormat>On-screen Show (16:9)</PresentationFormat>
  <Paragraphs>580</Paragraphs>
  <Slides>10</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45</cp:revision>
  <cp:lastPrinted>2019-12-17T14:02:10Z</cp:lastPrinted>
  <dcterms:created xsi:type="dcterms:W3CDTF">2011-09-20T14:58:41Z</dcterms:created>
  <dcterms:modified xsi:type="dcterms:W3CDTF">2021-10-04T09:21:48Z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