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7" r:id="rId7"/>
    <p:sldId id="438" r:id="rId8"/>
    <p:sldId id="445" r:id="rId9"/>
    <p:sldId id="356" r:id="rId10"/>
    <p:sldId id="43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 id="6" name="Steve M Deery" initials="SMD" lastIdx="1" clrIdx="5">
    <p:extLst>
      <p:ext uri="{19B8F6BF-5375-455C-9EA6-DF929625EA0E}">
        <p15:presenceInfo xmlns:p15="http://schemas.microsoft.com/office/powerpoint/2012/main" userId="Steve M De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F99"/>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15/10/2021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20B0604020202020204" charset="0"/>
                <a:cs typeface="Poppins medium" panose="020B0604020202020204" charset="0"/>
              </a:rPr>
              <a:t>September 2021 KPM / PI Operational </a:t>
            </a:r>
            <a:br>
              <a:rPr lang="en-GB" dirty="0">
                <a:latin typeface="Poppins medium" panose="020B0604020202020204" charset="0"/>
                <a:cs typeface="Poppins medium" panose="020B0604020202020204" charset="0"/>
              </a:rPr>
            </a:br>
            <a:r>
              <a:rPr lang="en-GB" dirty="0">
                <a:latin typeface="Poppins medium" panose="020B0604020202020204" charset="0"/>
                <a:cs typeface="Poppins medium" panose="020B0604020202020204" charset="0"/>
              </a:rPr>
              <a:t>Performance Summary</a:t>
            </a:r>
            <a:endParaRPr lang="en-GB" b="0" dirty="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dirty="0">
                <a:solidFill>
                  <a:srgbClr val="0070C0"/>
                </a:solidFill>
                <a:latin typeface="+mj-lt"/>
                <a:cs typeface="Poppins medium" panose="020B0604020202020204" charset="0"/>
              </a:rPr>
              <a:t>DSC+ v DSC KPM Performance for September 2021 </a:t>
            </a:r>
          </a:p>
        </p:txBody>
      </p:sp>
      <p:graphicFrame>
        <p:nvGraphicFramePr>
          <p:cNvPr id="2" name="Table 1">
            <a:extLst>
              <a:ext uri="{FF2B5EF4-FFF2-40B4-BE49-F238E27FC236}">
                <a16:creationId xmlns:a16="http://schemas.microsoft.com/office/drawing/2014/main" id="{BA8E1BFB-5BF3-467F-A960-1AAB5635C580}"/>
              </a:ext>
            </a:extLst>
          </p:cNvPr>
          <p:cNvGraphicFramePr>
            <a:graphicFrameLocks noGrp="1"/>
          </p:cNvGraphicFramePr>
          <p:nvPr>
            <p:extLst>
              <p:ext uri="{D42A27DB-BD31-4B8C-83A1-F6EECF244321}">
                <p14:modId xmlns:p14="http://schemas.microsoft.com/office/powerpoint/2010/main" val="4151501465"/>
              </p:ext>
            </p:extLst>
          </p:nvPr>
        </p:nvGraphicFramePr>
        <p:xfrm>
          <a:off x="235822" y="946460"/>
          <a:ext cx="8672355" cy="3703186"/>
        </p:xfrm>
        <a:graphic>
          <a:graphicData uri="http://schemas.openxmlformats.org/drawingml/2006/table">
            <a:tbl>
              <a:tblPr/>
              <a:tblGrid>
                <a:gridCol w="522010">
                  <a:extLst>
                    <a:ext uri="{9D8B030D-6E8A-4147-A177-3AD203B41FA5}">
                      <a16:colId xmlns:a16="http://schemas.microsoft.com/office/drawing/2014/main" val="64780056"/>
                    </a:ext>
                  </a:extLst>
                </a:gridCol>
                <a:gridCol w="3611163">
                  <a:extLst>
                    <a:ext uri="{9D8B030D-6E8A-4147-A177-3AD203B41FA5}">
                      <a16:colId xmlns:a16="http://schemas.microsoft.com/office/drawing/2014/main" val="153818908"/>
                    </a:ext>
                  </a:extLst>
                </a:gridCol>
                <a:gridCol w="1064812">
                  <a:extLst>
                    <a:ext uri="{9D8B030D-6E8A-4147-A177-3AD203B41FA5}">
                      <a16:colId xmlns:a16="http://schemas.microsoft.com/office/drawing/2014/main" val="930105094"/>
                    </a:ext>
                  </a:extLst>
                </a:gridCol>
                <a:gridCol w="1274362">
                  <a:extLst>
                    <a:ext uri="{9D8B030D-6E8A-4147-A177-3AD203B41FA5}">
                      <a16:colId xmlns:a16="http://schemas.microsoft.com/office/drawing/2014/main" val="1559927670"/>
                    </a:ext>
                  </a:extLst>
                </a:gridCol>
                <a:gridCol w="576481">
                  <a:extLst>
                    <a:ext uri="{9D8B030D-6E8A-4147-A177-3AD203B41FA5}">
                      <a16:colId xmlns:a16="http://schemas.microsoft.com/office/drawing/2014/main" val="1095897750"/>
                    </a:ext>
                  </a:extLst>
                </a:gridCol>
                <a:gridCol w="496288">
                  <a:extLst>
                    <a:ext uri="{9D8B030D-6E8A-4147-A177-3AD203B41FA5}">
                      <a16:colId xmlns:a16="http://schemas.microsoft.com/office/drawing/2014/main" val="3240234578"/>
                    </a:ext>
                  </a:extLst>
                </a:gridCol>
                <a:gridCol w="394912">
                  <a:extLst>
                    <a:ext uri="{9D8B030D-6E8A-4147-A177-3AD203B41FA5}">
                      <a16:colId xmlns:a16="http://schemas.microsoft.com/office/drawing/2014/main" val="3565459004"/>
                    </a:ext>
                  </a:extLst>
                </a:gridCol>
                <a:gridCol w="357085">
                  <a:extLst>
                    <a:ext uri="{9D8B030D-6E8A-4147-A177-3AD203B41FA5}">
                      <a16:colId xmlns:a16="http://schemas.microsoft.com/office/drawing/2014/main" val="117103600"/>
                    </a:ext>
                  </a:extLst>
                </a:gridCol>
                <a:gridCol w="375242">
                  <a:extLst>
                    <a:ext uri="{9D8B030D-6E8A-4147-A177-3AD203B41FA5}">
                      <a16:colId xmlns:a16="http://schemas.microsoft.com/office/drawing/2014/main" val="3628175707"/>
                    </a:ext>
                  </a:extLst>
                </a:gridCol>
              </a:tblGrid>
              <a:tr h="345822">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Measure Detail</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(CMT/SLT)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Sep-21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Target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Sep-21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966074942"/>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shipper transfers processed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6679101"/>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KPM.02</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meter reads successfully processed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20537472"/>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KPM.03</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asset updates successfully processed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99.94%</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99.94%</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86811823"/>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KPM.04</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AQs processed successfully</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53393174"/>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total LDZ AQ energy at risk of being impacted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0.59%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0.75%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0.59%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56456241"/>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KPM.06</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processed within the Completion Time Service Level in DSC</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807219232"/>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KPM.07</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requests processed within the Completion Time Service Level in DSC</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95586928"/>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KPM.08</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Notifications sent by due date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6902654"/>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KPM.09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not requiring adjustment post original invoice dispatch</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500" b="0" i="0" u="none" strike="noStrike" kern="120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5027189"/>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DSC customers that have been invoiced without issues/ exceptions (exc. AMS)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500" b="0" i="0" u="none" strike="noStrike" kern="120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24409453"/>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customers DSC with less than 1% of MPRNs which have an AMS Invoice exception</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Customers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500" b="0" i="0" u="none" strike="noStrike" kern="120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89741083"/>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KPM.12</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sent on due date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Poppins Medium" panose="00000600000000000000" pitchFamily="2" charset="0"/>
                          <a:ea typeface="+mn-ea"/>
                          <a:cs typeface="+mn-cs"/>
                        </a:rPr>
                        <a:t>Andy Szabo / Alex Stuart</a:t>
                      </a:r>
                      <a:endParaRPr kumimoji="0" lang="en-GB" sz="500" b="0" i="0" u="none" strike="noStrike" kern="1200" cap="none" spc="0" normalizeH="0" baseline="0" noProof="0" dirty="0">
                        <a:ln>
                          <a:noFill/>
                        </a:ln>
                        <a:solidFill>
                          <a:srgbClr val="000000"/>
                        </a:solidFill>
                        <a:effectLst/>
                        <a:uLnTx/>
                        <a:uFillTx/>
                        <a:latin typeface="Poppins Medium" panose="00000600000000000000" pitchFamily="2" charset="0"/>
                        <a:ea typeface="+mn-ea"/>
                        <a:cs typeface="+mn-cs"/>
                      </a:endParaRP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38627700"/>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KPM.13</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exceptions resolved within 2 invoice cycles of creation date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Poppins Medium" panose="00000600000000000000" pitchFamily="2" charset="0"/>
                          <a:ea typeface="+mn-ea"/>
                          <a:cs typeface="+mn-cs"/>
                        </a:rPr>
                        <a:t>Andy Szabo / Alex Stuart</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99.23%</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99.23%</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170380498"/>
                  </a:ext>
                </a:extLst>
              </a:tr>
              <a:tr h="190859">
                <a:tc>
                  <a:txBody>
                    <a:bodyPr/>
                    <a:lstStyle/>
                    <a:p>
                      <a:pPr algn="ctr" rtl="0" fontAlgn="ctr"/>
                      <a:r>
                        <a:rPr lang="en-GB" sz="500" b="0" i="0" u="none" strike="noStrike">
                          <a:solidFill>
                            <a:srgbClr val="000000"/>
                          </a:solidFill>
                          <a:effectLst/>
                          <a:latin typeface="Poppins Medium" panose="00000600000000000000" pitchFamily="2" charset="0"/>
                        </a:rPr>
                        <a:t>KPM.14</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P1 and P2 defects raised within PIS period relating to relevant change (excluding programmes)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kumimoji="0" lang="en-GB" sz="500" b="0" i="0" u="none" strike="noStrike" kern="1200" cap="none" spc="0" normalizeH="0" baseline="0" dirty="0">
                          <a:ln>
                            <a:noFill/>
                          </a:ln>
                          <a:solidFill>
                            <a:srgbClr val="000000"/>
                          </a:solidFill>
                          <a:effectLst/>
                          <a:uLnTx/>
                          <a:uFillTx/>
                          <a:latin typeface="Poppins Medium" panose="00000600000000000000" pitchFamily="2" charset="0"/>
                          <a:ea typeface="+mn-ea"/>
                          <a:cs typeface="+mn-cs"/>
                        </a:rPr>
                        <a:t>Lee Foster / Andy Simpson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Poppins Medium" panose="00000600000000000000" pitchFamily="2" charset="0"/>
                        </a:rPr>
                        <a:t>1 </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19489138"/>
                  </a:ext>
                </a:extLst>
              </a:tr>
              <a:tr h="190859">
                <a:tc>
                  <a:txBody>
                    <a:bodyPr/>
                    <a:lstStyle/>
                    <a:p>
                      <a:pPr algn="ctr" rtl="0" fontAlgn="ctr"/>
                      <a:r>
                        <a:rPr lang="en-GB" sz="500" b="0" i="0" u="none" strike="noStrike">
                          <a:solidFill>
                            <a:srgbClr val="000000"/>
                          </a:solidFill>
                          <a:effectLst/>
                          <a:latin typeface="Poppins Medium" panose="00000600000000000000" pitchFamily="2" charset="0"/>
                        </a:rPr>
                        <a:t>KPM.15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P3 defects raised within PIS period relating to relevant change (excluding programmes)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kumimoji="0" lang="en-GB" sz="500" b="0" i="0" u="none" strike="noStrike" kern="1200" cap="none" spc="0" normalizeH="0" baseline="0" dirty="0">
                          <a:ln>
                            <a:noFill/>
                          </a:ln>
                          <a:solidFill>
                            <a:srgbClr val="000000"/>
                          </a:solidFill>
                          <a:effectLst/>
                          <a:uLnTx/>
                          <a:uFillTx/>
                          <a:latin typeface="Poppins Medium" panose="00000600000000000000" pitchFamily="2" charset="0"/>
                          <a:ea typeface="+mn-ea"/>
                          <a:cs typeface="+mn-cs"/>
                        </a:rPr>
                        <a:t>Lee Foster / Andy Simpson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24407355"/>
                  </a:ext>
                </a:extLst>
              </a:tr>
              <a:tr h="190859">
                <a:tc>
                  <a:txBody>
                    <a:bodyPr/>
                    <a:lstStyle/>
                    <a:p>
                      <a:pPr algn="ctr" rtl="0" fontAlgn="ctr"/>
                      <a:r>
                        <a:rPr lang="en-GB" sz="500" b="0" i="0" u="none" strike="noStrike">
                          <a:solidFill>
                            <a:srgbClr val="000000"/>
                          </a:solidFill>
                          <a:effectLst/>
                          <a:latin typeface="Poppins Medium" panose="00000600000000000000" pitchFamily="2" charset="0"/>
                        </a:rPr>
                        <a:t>KPM.16</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P4 defects raised within PIS period relating to relevant change (excluding programmes)</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kumimoji="0" lang="en-GB" sz="500" b="0" i="0" u="none" strike="noStrike" kern="1200" cap="none" spc="0" normalizeH="0" baseline="0" dirty="0">
                          <a:ln>
                            <a:noFill/>
                          </a:ln>
                          <a:solidFill>
                            <a:srgbClr val="000000"/>
                          </a:solidFill>
                          <a:effectLst/>
                          <a:uLnTx/>
                          <a:uFillTx/>
                          <a:latin typeface="Poppins Medium" panose="00000600000000000000" pitchFamily="2" charset="0"/>
                          <a:ea typeface="+mn-ea"/>
                          <a:cs typeface="+mn-cs"/>
                        </a:rPr>
                        <a:t>Lee Foster / Andy Simpson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 </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99423147"/>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KPM.17</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tickets not re-opened within period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Lee Foster / Neil Laird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33124442"/>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KPM.18</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customer tickets (Incidents &amp; Requests) responded to within SLA</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Lee Foster / Neil Laird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98.31%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98.31%</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02408030"/>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KPM.19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UK Link Core Service Availability</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UKLink</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Lee Foster / Neil Laird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37129042"/>
                  </a:ext>
                </a:extLst>
              </a:tr>
              <a:tr h="163811">
                <a:tc>
                  <a:txBody>
                    <a:bodyPr/>
                    <a:lstStyle/>
                    <a:p>
                      <a:pPr algn="ctr" rtl="0" fontAlgn="ctr"/>
                      <a:r>
                        <a:rPr lang="en-GB" sz="500" b="0" i="0" u="none" strike="noStrike">
                          <a:solidFill>
                            <a:srgbClr val="000000"/>
                          </a:solidFill>
                          <a:effectLst/>
                          <a:latin typeface="Poppins Medium" panose="00000600000000000000" pitchFamily="2" charset="0"/>
                        </a:rPr>
                        <a:t>KPM.20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Gemini Core Service Availability</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Gemini</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Lee Foster / Neil Laird</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100.00%</a:t>
                      </a:r>
                    </a:p>
                  </a:txBody>
                  <a:tcPr marL="40875"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03776782"/>
                  </a:ext>
                </a:extLst>
              </a:tr>
            </a:tbl>
          </a:graphicData>
        </a:graphic>
      </p:graphicFrame>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DSC+ v DSC PI Performance for September 2021 </a:t>
            </a:r>
          </a:p>
        </p:txBody>
      </p:sp>
      <p:graphicFrame>
        <p:nvGraphicFramePr>
          <p:cNvPr id="2" name="Table 1">
            <a:extLst>
              <a:ext uri="{FF2B5EF4-FFF2-40B4-BE49-F238E27FC236}">
                <a16:creationId xmlns:a16="http://schemas.microsoft.com/office/drawing/2014/main" id="{37F388DA-557B-4034-B43D-48EA417616C1}"/>
              </a:ext>
            </a:extLst>
          </p:cNvPr>
          <p:cNvGraphicFramePr>
            <a:graphicFrameLocks noGrp="1"/>
          </p:cNvGraphicFramePr>
          <p:nvPr>
            <p:extLst>
              <p:ext uri="{D42A27DB-BD31-4B8C-83A1-F6EECF244321}">
                <p14:modId xmlns:p14="http://schemas.microsoft.com/office/powerpoint/2010/main" val="443213247"/>
              </p:ext>
            </p:extLst>
          </p:nvPr>
        </p:nvGraphicFramePr>
        <p:xfrm>
          <a:off x="69851" y="847598"/>
          <a:ext cx="8961359" cy="3673474"/>
        </p:xfrm>
        <a:graphic>
          <a:graphicData uri="http://schemas.openxmlformats.org/drawingml/2006/table">
            <a:tbl>
              <a:tblPr/>
              <a:tblGrid>
                <a:gridCol w="519971">
                  <a:extLst>
                    <a:ext uri="{9D8B030D-6E8A-4147-A177-3AD203B41FA5}">
                      <a16:colId xmlns:a16="http://schemas.microsoft.com/office/drawing/2014/main" val="3065844774"/>
                    </a:ext>
                  </a:extLst>
                </a:gridCol>
                <a:gridCol w="3531702">
                  <a:extLst>
                    <a:ext uri="{9D8B030D-6E8A-4147-A177-3AD203B41FA5}">
                      <a16:colId xmlns:a16="http://schemas.microsoft.com/office/drawing/2014/main" val="2165225350"/>
                    </a:ext>
                  </a:extLst>
                </a:gridCol>
                <a:gridCol w="1444066">
                  <a:extLst>
                    <a:ext uri="{9D8B030D-6E8A-4147-A177-3AD203B41FA5}">
                      <a16:colId xmlns:a16="http://schemas.microsoft.com/office/drawing/2014/main" val="3068510964"/>
                    </a:ext>
                  </a:extLst>
                </a:gridCol>
                <a:gridCol w="1274203">
                  <a:extLst>
                    <a:ext uri="{9D8B030D-6E8A-4147-A177-3AD203B41FA5}">
                      <a16:colId xmlns:a16="http://schemas.microsoft.com/office/drawing/2014/main" val="2267445646"/>
                    </a:ext>
                  </a:extLst>
                </a:gridCol>
                <a:gridCol w="574229">
                  <a:extLst>
                    <a:ext uri="{9D8B030D-6E8A-4147-A177-3AD203B41FA5}">
                      <a16:colId xmlns:a16="http://schemas.microsoft.com/office/drawing/2014/main" val="2477410255"/>
                    </a:ext>
                  </a:extLst>
                </a:gridCol>
                <a:gridCol w="494350">
                  <a:extLst>
                    <a:ext uri="{9D8B030D-6E8A-4147-A177-3AD203B41FA5}">
                      <a16:colId xmlns:a16="http://schemas.microsoft.com/office/drawing/2014/main" val="580273552"/>
                    </a:ext>
                  </a:extLst>
                </a:gridCol>
                <a:gridCol w="393370">
                  <a:extLst>
                    <a:ext uri="{9D8B030D-6E8A-4147-A177-3AD203B41FA5}">
                      <a16:colId xmlns:a16="http://schemas.microsoft.com/office/drawing/2014/main" val="2605261682"/>
                    </a:ext>
                  </a:extLst>
                </a:gridCol>
                <a:gridCol w="355691">
                  <a:extLst>
                    <a:ext uri="{9D8B030D-6E8A-4147-A177-3AD203B41FA5}">
                      <a16:colId xmlns:a16="http://schemas.microsoft.com/office/drawing/2014/main" val="1214145073"/>
                    </a:ext>
                  </a:extLst>
                </a:gridCol>
                <a:gridCol w="373777">
                  <a:extLst>
                    <a:ext uri="{9D8B030D-6E8A-4147-A177-3AD203B41FA5}">
                      <a16:colId xmlns:a16="http://schemas.microsoft.com/office/drawing/2014/main" val="3537570709"/>
                    </a:ext>
                  </a:extLst>
                </a:gridCol>
              </a:tblGrid>
              <a:tr h="275058">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(CMT/SLT)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Sep-21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n-GB" sz="500" b="1" i="0" u="none" strike="noStrike">
                          <a:solidFill>
                            <a:srgbClr val="FFFFFF"/>
                          </a:solidFill>
                          <a:effectLst/>
                          <a:latin typeface="Poppins Medium" panose="00000600000000000000" pitchFamily="2" charset="0"/>
                        </a:rPr>
                        <a:t>DSC Target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Sep-21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40372845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(95% in D+10)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92.41%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92.41%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503676296"/>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(80% in D+4)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90.55%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90.55%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03300962"/>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(98% in D+20)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95.84%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95.84%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1904200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 queries responded to within SLA/OLA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95.94%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95.94%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3673270"/>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queries resolved RFT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92.50%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57417749"/>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reports dispatched on due date against total reports expected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2647525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RFT against all reports dispatched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9982468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valid CMS challenges received (PSCs)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28339947"/>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Telephone Enquiry Service calls answered within SLA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93.50%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93.50%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24199748"/>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Confidence in DE Team to deliver DESC obligations (via Survey of DESC Members)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664948318"/>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DESC / CDSP DE obligations delivered on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1512961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KVI relationship survey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64.10%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64.10%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343124446"/>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Plan accepted by customers &amp; upheld (Key Milestones Met as agreed by customers)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28711237"/>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Provision of relevant issue updates to customers accepted at CoMC and no negativity on how the issue is managed.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78160442"/>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Survey results delivered to CoMC in Month +1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773471809"/>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closure/termination notices issued in line with Service Lines (leave)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11457890"/>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2950779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1684777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closure notices issued within 1 business day following last exit obligation being met (leave)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6440452"/>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42520508"/>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Non-Shippers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64999448"/>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Non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8040207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570264574"/>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level 1 milestones met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06152250"/>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extLst/>
          </p:nvPr>
        </p:nvGraphicFramePr>
        <p:xfrm>
          <a:off x="507495" y="1058784"/>
          <a:ext cx="8129010" cy="3673634"/>
        </p:xfrm>
        <a:graphic>
          <a:graphicData uri="http://schemas.openxmlformats.org/drawingml/2006/table">
            <a:tbl>
              <a:tblPr/>
              <a:tblGrid>
                <a:gridCol w="1134536">
                  <a:extLst>
                    <a:ext uri="{9D8B030D-6E8A-4147-A177-3AD203B41FA5}">
                      <a16:colId xmlns:a16="http://schemas.microsoft.com/office/drawing/2014/main" val="3737214852"/>
                    </a:ext>
                  </a:extLst>
                </a:gridCol>
                <a:gridCol w="1332805">
                  <a:extLst>
                    <a:ext uri="{9D8B030D-6E8A-4147-A177-3AD203B41FA5}">
                      <a16:colId xmlns:a16="http://schemas.microsoft.com/office/drawing/2014/main" val="3353902466"/>
                    </a:ext>
                  </a:extLst>
                </a:gridCol>
                <a:gridCol w="1233671">
                  <a:extLst>
                    <a:ext uri="{9D8B030D-6E8A-4147-A177-3AD203B41FA5}">
                      <a16:colId xmlns:a16="http://schemas.microsoft.com/office/drawing/2014/main" val="13166190"/>
                    </a:ext>
                  </a:extLst>
                </a:gridCol>
                <a:gridCol w="1112507">
                  <a:extLst>
                    <a:ext uri="{9D8B030D-6E8A-4147-A177-3AD203B41FA5}">
                      <a16:colId xmlns:a16="http://schemas.microsoft.com/office/drawing/2014/main" val="3234221407"/>
                    </a:ext>
                  </a:extLst>
                </a:gridCol>
                <a:gridCol w="1112507">
                  <a:extLst>
                    <a:ext uri="{9D8B030D-6E8A-4147-A177-3AD203B41FA5}">
                      <a16:colId xmlns:a16="http://schemas.microsoft.com/office/drawing/2014/main" val="1171128919"/>
                    </a:ext>
                  </a:extLst>
                </a:gridCol>
                <a:gridCol w="1112507">
                  <a:extLst>
                    <a:ext uri="{9D8B030D-6E8A-4147-A177-3AD203B41FA5}">
                      <a16:colId xmlns:a16="http://schemas.microsoft.com/office/drawing/2014/main" val="2890090055"/>
                    </a:ext>
                  </a:extLst>
                </a:gridCol>
                <a:gridCol w="1090477">
                  <a:extLst>
                    <a:ext uri="{9D8B030D-6E8A-4147-A177-3AD203B41FA5}">
                      <a16:colId xmlns:a16="http://schemas.microsoft.com/office/drawing/2014/main" val="92745727"/>
                    </a:ext>
                  </a:extLst>
                </a:gridCol>
              </a:tblGrid>
              <a:tr h="159716">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9653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a:solidFill>
                            <a:srgbClr val="FFFFFF"/>
                          </a:solidFill>
                          <a:effectLst/>
                          <a:latin typeface="Arial" panose="020B0604020202020204" pitchFamily="34" charset="0"/>
                        </a:rPr>
                        <a:t>Aug-21</a:t>
                      </a:r>
                      <a:endParaRPr lang="en-GB" sz="1400" b="1" i="0" u="none" strike="noStrike" dirty="0">
                        <a:solidFill>
                          <a:srgbClr val="FFFFFF"/>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Sep-21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6270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98.77%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a:solidFill>
                            <a:srgbClr val="000000"/>
                          </a:solidFill>
                          <a:effectLst/>
                          <a:latin typeface="Arial" panose="020B0604020202020204" pitchFamily="34" charset="0"/>
                        </a:rPr>
                        <a:t>98.81%</a:t>
                      </a:r>
                      <a:endParaRPr lang="en-GB"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98.82%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6270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853782172"/>
                  </a:ext>
                </a:extLst>
              </a:tr>
              <a:tr h="159716">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endParaRPr lang="en-GB" sz="1000" b="0" i="0" u="none" strike="noStrike" dirty="0">
                        <a:solidFill>
                          <a:srgbClr val="FF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9716">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endParaRPr lang="en-GB" sz="1000" b="0" i="0" u="none" strike="noStrike" dirty="0">
                        <a:solidFill>
                          <a:srgbClr val="FF0000"/>
                        </a:solidFill>
                        <a:effectLst/>
                        <a:latin typeface="Arial" panose="020B0604020202020204" pitchFamily="34" charset="0"/>
                      </a:endParaRP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82059">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a:solidFill>
                            <a:srgbClr val="FFFFFF"/>
                          </a:solidFill>
                          <a:effectLst/>
                          <a:latin typeface="Arial" panose="020B0604020202020204" pitchFamily="34" charset="0"/>
                        </a:rPr>
                        <a:t>Aug-21</a:t>
                      </a:r>
                      <a:endParaRPr lang="en-GB" sz="1400" b="1" i="0" u="none" strike="noStrike" dirty="0">
                        <a:solidFill>
                          <a:srgbClr val="FFFFFF"/>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Sep-21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71044">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Tree>
    <p:extLst>
      <p:ext uri="{BB962C8B-B14F-4D97-AF65-F5344CB8AC3E}">
        <p14:creationId xmlns:p14="http://schemas.microsoft.com/office/powerpoint/2010/main" val="28743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0000600000000000000" pitchFamily="2" charset="0"/>
                <a:cs typeface="Poppins Medium" panose="00000600000000000000" pitchFamily="2" charset="0"/>
              </a:rPr>
              <a:t>September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Failed </a:t>
            </a:r>
            <a:r>
              <a:rPr lang="en-GB" sz="1998" u="sng" dirty="0">
                <a:latin typeface="Poppins Medium" panose="00000600000000000000" pitchFamily="2" charset="0"/>
                <a:cs typeface="Poppins Medium" panose="00000600000000000000" pitchFamily="2" charset="0"/>
              </a:rPr>
              <a:t>DSC+</a:t>
            </a:r>
            <a:r>
              <a:rPr lang="en-GB" sz="1998" dirty="0">
                <a:latin typeface="Poppins Medium" panose="00000600000000000000" pitchFamily="2" charset="0"/>
                <a:cs typeface="Poppins Medium" panose="00000600000000000000" pitchFamily="2" charset="0"/>
              </a:rPr>
              <a:t> KPM/PI Summary For September 2021</a:t>
            </a:r>
          </a:p>
        </p:txBody>
      </p:sp>
      <p:graphicFrame>
        <p:nvGraphicFramePr>
          <p:cNvPr id="4" name="Table 3">
            <a:extLst>
              <a:ext uri="{FF2B5EF4-FFF2-40B4-BE49-F238E27FC236}">
                <a16:creationId xmlns:a16="http://schemas.microsoft.com/office/drawing/2014/main" id="{D86BF2B9-A242-4140-A938-0E5D0AE1A11D}"/>
              </a:ext>
            </a:extLst>
          </p:cNvPr>
          <p:cNvGraphicFramePr>
            <a:graphicFrameLocks noGrp="1"/>
          </p:cNvGraphicFramePr>
          <p:nvPr>
            <p:extLst>
              <p:ext uri="{D42A27DB-BD31-4B8C-83A1-F6EECF244321}">
                <p14:modId xmlns:p14="http://schemas.microsoft.com/office/powerpoint/2010/main" val="234242008"/>
              </p:ext>
            </p:extLst>
          </p:nvPr>
        </p:nvGraphicFramePr>
        <p:xfrm>
          <a:off x="169768" y="924589"/>
          <a:ext cx="8773573" cy="3902896"/>
        </p:xfrm>
        <a:graphic>
          <a:graphicData uri="http://schemas.openxmlformats.org/drawingml/2006/table">
            <a:tbl>
              <a:tblPr/>
              <a:tblGrid>
                <a:gridCol w="357779">
                  <a:extLst>
                    <a:ext uri="{9D8B030D-6E8A-4147-A177-3AD203B41FA5}">
                      <a16:colId xmlns:a16="http://schemas.microsoft.com/office/drawing/2014/main" val="1011566167"/>
                    </a:ext>
                  </a:extLst>
                </a:gridCol>
                <a:gridCol w="2394982">
                  <a:extLst>
                    <a:ext uri="{9D8B030D-6E8A-4147-A177-3AD203B41FA5}">
                      <a16:colId xmlns:a16="http://schemas.microsoft.com/office/drawing/2014/main" val="1200304032"/>
                    </a:ext>
                  </a:extLst>
                </a:gridCol>
                <a:gridCol w="1569041">
                  <a:extLst>
                    <a:ext uri="{9D8B030D-6E8A-4147-A177-3AD203B41FA5}">
                      <a16:colId xmlns:a16="http://schemas.microsoft.com/office/drawing/2014/main" val="2275542869"/>
                    </a:ext>
                  </a:extLst>
                </a:gridCol>
                <a:gridCol w="1513479">
                  <a:extLst>
                    <a:ext uri="{9D8B030D-6E8A-4147-A177-3AD203B41FA5}">
                      <a16:colId xmlns:a16="http://schemas.microsoft.com/office/drawing/2014/main" val="4227684188"/>
                    </a:ext>
                  </a:extLst>
                </a:gridCol>
                <a:gridCol w="638767">
                  <a:extLst>
                    <a:ext uri="{9D8B030D-6E8A-4147-A177-3AD203B41FA5}">
                      <a16:colId xmlns:a16="http://schemas.microsoft.com/office/drawing/2014/main" val="2892979406"/>
                    </a:ext>
                  </a:extLst>
                </a:gridCol>
                <a:gridCol w="454818">
                  <a:extLst>
                    <a:ext uri="{9D8B030D-6E8A-4147-A177-3AD203B41FA5}">
                      <a16:colId xmlns:a16="http://schemas.microsoft.com/office/drawing/2014/main" val="982909773"/>
                    </a:ext>
                  </a:extLst>
                </a:gridCol>
                <a:gridCol w="316504">
                  <a:extLst>
                    <a:ext uri="{9D8B030D-6E8A-4147-A177-3AD203B41FA5}">
                      <a16:colId xmlns:a16="http://schemas.microsoft.com/office/drawing/2014/main" val="3206558859"/>
                    </a:ext>
                  </a:extLst>
                </a:gridCol>
                <a:gridCol w="1528203">
                  <a:extLst>
                    <a:ext uri="{9D8B030D-6E8A-4147-A177-3AD203B41FA5}">
                      <a16:colId xmlns:a16="http://schemas.microsoft.com/office/drawing/2014/main" val="1505405101"/>
                    </a:ext>
                  </a:extLst>
                </a:gridCol>
              </a:tblGrid>
              <a:tr h="399593">
                <a:tc>
                  <a:txBody>
                    <a:bodyPr/>
                    <a:lstStyle/>
                    <a:p>
                      <a:pPr algn="ctr" rtl="0" fontAlgn="ctr"/>
                      <a:r>
                        <a:rPr lang="en-GB" sz="600" b="1" i="0" u="none" strike="noStrike" dirty="0">
                          <a:solidFill>
                            <a:srgbClr val="FFFFFF"/>
                          </a:solidFill>
                          <a:effectLst/>
                          <a:latin typeface="+mn-lt"/>
                        </a:rPr>
                        <a:t>KPM / PI</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2060"/>
                    </a:solidFill>
                  </a:tcPr>
                </a:tc>
                <a:tc>
                  <a:txBody>
                    <a:bodyPr/>
                    <a:lstStyle/>
                    <a:p>
                      <a:pPr algn="ctr" rtl="0" fontAlgn="ctr"/>
                      <a:r>
                        <a:rPr lang="en-GB" sz="600" b="1" i="0" u="none" strike="noStrike" dirty="0">
                          <a:solidFill>
                            <a:srgbClr val="FFFFFF"/>
                          </a:solidFill>
                          <a:effectLst/>
                          <a:latin typeface="+mn-lt"/>
                        </a:rPr>
                        <a:t>Measure Detail</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mn-lt"/>
                        </a:rPr>
                        <a:t>Journey / Process</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mn-lt"/>
                        </a:rPr>
                        <a:t>Owner (CMT/SLT)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mn-lt"/>
                        </a:rPr>
                        <a:t>Measure Type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mn-lt"/>
                        </a:rPr>
                        <a:t>DSC+ </a:t>
                      </a:r>
                      <a:r>
                        <a:rPr lang="en-GB" sz="600" b="1" i="0" u="none" strike="noStrike" dirty="0" err="1">
                          <a:solidFill>
                            <a:srgbClr val="FFFFFF"/>
                          </a:solidFill>
                          <a:effectLst/>
                          <a:latin typeface="+mn-lt"/>
                        </a:rPr>
                        <a:t>Yr</a:t>
                      </a:r>
                      <a:r>
                        <a:rPr lang="en-GB" sz="600" b="1" i="0" u="none" strike="noStrike" dirty="0">
                          <a:solidFill>
                            <a:srgbClr val="FFFFFF"/>
                          </a:solidFill>
                          <a:effectLst/>
                          <a:latin typeface="+mn-lt"/>
                        </a:rPr>
                        <a:t> 1 Target Metric Only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mn-lt"/>
                        </a:rPr>
                        <a:t>Sep-21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dirty="0">
                          <a:solidFill>
                            <a:srgbClr val="FFFFFF"/>
                          </a:solidFill>
                          <a:effectLst/>
                          <a:latin typeface="+mn-lt"/>
                        </a:rPr>
                        <a:t>Failure Commentary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469158980"/>
                  </a:ext>
                </a:extLst>
              </a:tr>
              <a:tr h="793721">
                <a:tc>
                  <a:txBody>
                    <a:bodyPr/>
                    <a:lstStyle/>
                    <a:p>
                      <a:pPr algn="ctr" rtl="0" fontAlgn="ctr"/>
                      <a:r>
                        <a:rPr lang="en-GB" sz="600" b="0" i="0" u="none" strike="noStrike" dirty="0">
                          <a:solidFill>
                            <a:srgbClr val="000000"/>
                          </a:solidFill>
                          <a:effectLst/>
                          <a:latin typeface="+mn-lt"/>
                        </a:rPr>
                        <a:t>KPM.14</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Number of valid P1 and P2 defects raised within PIS period relating to relevant change (excluding programmes)</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Managing Change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Lee Foster / Andy Simpson / Ian Leitch</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Right First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FFFFFF"/>
                          </a:solidFill>
                          <a:effectLst/>
                          <a:latin typeface="+mn-lt"/>
                        </a:rPr>
                        <a:t>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0" lvl="1" indent="0" algn="l" fontAlgn="ctr">
                        <a:buFont typeface="Arial" panose="020B0604020202020204" pitchFamily="34" charset="0"/>
                        <a:buNone/>
                      </a:pPr>
                      <a:r>
                        <a:rPr lang="en-GB" sz="600" b="0" i="0" u="none" strike="noStrike">
                          <a:solidFill>
                            <a:srgbClr val="000000"/>
                          </a:solidFill>
                          <a:effectLst/>
                          <a:latin typeface="+mn-lt"/>
                          <a:ea typeface="+mn-ea"/>
                          <a:cs typeface="+mn-cs"/>
                        </a:rPr>
                        <a:t>1 x P2 Defects raised this was incurred in August 2021, due to deployment which caused a performance issue and subsequent production outage – code change rolled back and re-deployed on 05/09/21.  Reported in September due to PIS closeout.</a:t>
                      </a:r>
                      <a:endParaRPr lang="en-US" sz="600" b="0" i="0" u="none" strike="noStrike">
                        <a:solidFill>
                          <a:srgbClr val="000000"/>
                        </a:solidFill>
                        <a:effectLst/>
                        <a:latin typeface="+mn-lt"/>
                        <a:ea typeface="+mn-ea"/>
                        <a:cs typeface="+mn-cs"/>
                      </a:endParaRP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73476"/>
                  </a:ext>
                </a:extLst>
              </a:tr>
              <a:tr h="964147">
                <a:tc>
                  <a:txBody>
                    <a:bodyPr/>
                    <a:lstStyle/>
                    <a:p>
                      <a:pPr algn="ctr" rtl="0" fontAlgn="ctr"/>
                      <a:r>
                        <a:rPr lang="en-GB" sz="600" b="0" i="0" u="none" strike="noStrike">
                          <a:solidFill>
                            <a:srgbClr val="000000"/>
                          </a:solidFill>
                          <a:effectLst/>
                          <a:latin typeface="+mn-lt"/>
                        </a:rPr>
                        <a:t>PI.01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 CMS Contacts processed within SLA (95% in D+10)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Manage Updates To Customer Portfolio</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Andy Szabo / Alex Stuart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Cycle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95.00%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FFFFFF"/>
                          </a:solidFill>
                          <a:effectLst/>
                          <a:latin typeface="+mn-lt"/>
                        </a:rPr>
                        <a:t>92.41%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l" fontAlgn="ctr"/>
                      <a:r>
                        <a:rPr lang="en-GB" sz="600" b="0" i="0" u="none" strike="noStrike">
                          <a:solidFill>
                            <a:srgbClr val="000000"/>
                          </a:solidFill>
                          <a:effectLst/>
                          <a:latin typeface="+mn-lt"/>
                        </a:rPr>
                        <a:t>Performance has maintained across all 3 targets, we have continued to hit the 4 day target but not met the 10 / 20 day target.  We are continuing to work towards these targets by sending contacts out to the relevant parties within 1 or 2 days.  </a:t>
                      </a:r>
                    </a:p>
                    <a:p>
                      <a:pPr algn="l" fontAlgn="ctr"/>
                      <a:endParaRPr lang="en-GB" sz="600" b="0" i="0" u="none" strike="noStrike">
                        <a:solidFill>
                          <a:srgbClr val="000000"/>
                        </a:solidFill>
                        <a:effectLst/>
                        <a:latin typeface="+mn-lt"/>
                      </a:endParaRPr>
                    </a:p>
                    <a:p>
                      <a:pPr algn="l" fontAlgn="ctr"/>
                      <a:r>
                        <a:rPr lang="en-GB" sz="600" b="0" i="0" u="none" strike="noStrike">
                          <a:solidFill>
                            <a:srgbClr val="000000"/>
                          </a:solidFill>
                          <a:effectLst/>
                          <a:latin typeface="+mn-lt"/>
                        </a:rPr>
                        <a:t>Average cycle times when a contact is with a third party shipper looks to be reducing across some contact codes.  The RFA team are continuing to work through the backlog and continuing to receive high volume of RFA Contacts which is having an impact on the measures.  </a:t>
                      </a:r>
                    </a:p>
                    <a:p>
                      <a:pPr algn="l" fontAlgn="ctr"/>
                      <a:endParaRPr lang="en-GB" sz="600" b="0" i="0" u="none" strike="noStrike">
                        <a:solidFill>
                          <a:srgbClr val="000000"/>
                        </a:solidFill>
                        <a:effectLst/>
                        <a:latin typeface="+mn-lt"/>
                      </a:endParaRPr>
                    </a:p>
                    <a:p>
                      <a:pPr algn="l" fontAlgn="ctr"/>
                      <a:r>
                        <a:rPr lang="en-GB" sz="600" b="0" i="0" u="none" strike="noStrike">
                          <a:solidFill>
                            <a:srgbClr val="000000"/>
                          </a:solidFill>
                          <a:effectLst/>
                          <a:latin typeface="+mn-lt"/>
                        </a:rPr>
                        <a:t>Proposal for amendments to DSC+ CMS PIs discussed and submitted to Xoserve on 21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Sept’21. </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074246"/>
                  </a:ext>
                </a:extLst>
              </a:tr>
              <a:tr h="1001806">
                <a:tc>
                  <a:txBody>
                    <a:bodyPr/>
                    <a:lstStyle/>
                    <a:p>
                      <a:pPr algn="ctr" rtl="0" fontAlgn="ctr"/>
                      <a:r>
                        <a:rPr lang="en-GB" sz="600" b="0" i="0" u="none" strike="noStrike">
                          <a:solidFill>
                            <a:srgbClr val="000000"/>
                          </a:solidFill>
                          <a:effectLst/>
                          <a:latin typeface="+mn-lt"/>
                        </a:rPr>
                        <a:t>PI.03</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CMS Contacts processed within SLA (98% in D+20)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Manage Updates To Customer Portfolio</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Andy Szabo / Alex Stuart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Cycle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98.00%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FFFFFF"/>
                          </a:solidFill>
                          <a:effectLst/>
                          <a:latin typeface="+mn-lt"/>
                        </a:rPr>
                        <a:t>95.84%</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l" fontAlgn="ctr"/>
                      <a:r>
                        <a:rPr lang="en-GB" sz="400" b="0" i="0" u="none" strike="noStrike" dirty="0">
                          <a:solidFill>
                            <a:srgbClr val="000000"/>
                          </a:solidFill>
                          <a:effectLst/>
                          <a:latin typeface="Poppins Medium" panose="00000600000000000000" pitchFamily="2" charset="0"/>
                        </a:rPr>
                        <a:t>Performance has maintained across all 3 targets, we have continued to hit the 4 day target but not met the 10 / 20 day target.  We are continuing to work towards these targets by sending contacts out to the relevant parties within 1 or 2 days.  Average cycle times when a contact is with a third party shipper looks to be reducing across some contact codes.  The RFA team are continuing to work through the backlog and continuing to receive high volume of RFA Contacts which is having an impact on the measures.  </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242828"/>
                  </a:ext>
                </a:extLst>
              </a:tr>
              <a:tr h="743629">
                <a:tc>
                  <a:txBody>
                    <a:bodyPr/>
                    <a:lstStyle/>
                    <a:p>
                      <a:pPr algn="ctr" rtl="0" fontAlgn="ctr"/>
                      <a:r>
                        <a:rPr lang="en-GB" sz="600" b="0" i="0" u="none" strike="noStrike">
                          <a:solidFill>
                            <a:srgbClr val="000000"/>
                          </a:solidFill>
                          <a:effectLst/>
                          <a:latin typeface="+mn-lt"/>
                        </a:rPr>
                        <a:t>PI.12</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KVI relationship survey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000000"/>
                          </a:solidFill>
                          <a:effectLst/>
                          <a:latin typeface="+mn-lt"/>
                        </a:rPr>
                        <a:t>Customer Relationship Management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Andy Szabo / Alison Jennings</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Right First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85.00%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dirty="0">
                          <a:solidFill>
                            <a:srgbClr val="FFFFFF"/>
                          </a:solidFill>
                          <a:effectLst/>
                          <a:latin typeface="+mn-lt"/>
                        </a:rPr>
                        <a:t>64.10%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600" b="0" i="0" u="none" strike="noStrike" dirty="0">
                          <a:solidFill>
                            <a:srgbClr val="000000"/>
                          </a:solidFill>
                          <a:effectLst/>
                          <a:latin typeface="+mn-lt"/>
                        </a:rPr>
                        <a:t>A drop in Customer Trust across all key measures for Xoserve and Correla, with a significant number of customers responding 'too early to say'. 4 key drivers identified and action plans formed to address.</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2163"/>
                  </a:ext>
                </a:extLst>
              </a:tr>
            </a:tbl>
          </a:graphicData>
        </a:graphic>
      </p:graphicFrame>
    </p:spTree>
    <p:extLst>
      <p:ext uri="{BB962C8B-B14F-4D97-AF65-F5344CB8AC3E}">
        <p14:creationId xmlns:p14="http://schemas.microsoft.com/office/powerpoint/2010/main" val="3118382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Michael Orsler</DisplayName>
        <AccountId>38</AccountId>
        <AccountType/>
      </UserInfo>
      <UserInfo>
        <DisplayName>Reiss Campbell</DisplayName>
        <AccountId>28</AccountId>
        <AccountType/>
      </UserInfo>
      <UserInfo>
        <DisplayName>Sarah Gull</DisplayName>
        <AccountId>58</AccountId>
        <AccountType/>
      </UserInfo>
      <UserInfo>
        <DisplayName>Kevin Moylan</DisplayName>
        <AccountId>40</AccountId>
        <AccountType/>
      </UserInfo>
      <UserInfo>
        <DisplayName>Linda Whitcroft</DisplayName>
        <AccountId>34</AccountId>
        <AccountType/>
      </UserInfo>
      <UserInfo>
        <DisplayName>Antony Matthews</DisplayName>
        <AccountId>37</AccountId>
        <AccountType/>
      </UserInfo>
      <UserInfo>
        <DisplayName>Gemma Whitehouse</DisplayName>
        <AccountId>33</AccountId>
        <AccountType/>
      </UserInfo>
      <UserInfo>
        <DisplayName>Sue Treverton</DisplayName>
        <AccountId>104</AccountId>
        <AccountType/>
      </UserInfo>
      <UserInfo>
        <DisplayName>Imran Sangra</DisplayName>
        <AccountId>54</AccountId>
        <AccountType/>
      </UserInfo>
      <UserInfo>
        <DisplayName>T - DSC+ Operational Performance Owners</DisplayName>
        <AccountId>6</AccountId>
        <AccountType/>
      </UserInfo>
      <UserInfo>
        <DisplayName>Clive Nicholas</DisplayName>
        <AccountId>57</AccountId>
        <AccountType/>
      </UserInfo>
      <UserInfo>
        <DisplayName>Darren P Jackson</DisplayName>
        <AccountId>60</AccountId>
        <AccountType/>
      </UserInfo>
      <UserInfo>
        <DisplayName>Nicky Guest</DisplayName>
        <AccountId>107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3092569d-7549-4f1f-b838-122d264c6bd8"/>
    <ds:schemaRef ds:uri="http://schemas.microsoft.com/office/2006/documentManagement/types"/>
    <ds:schemaRef ds:uri="http://schemas.openxmlformats.org/package/2006/metadata/core-properties"/>
    <ds:schemaRef ds:uri="01f7a547-d57a-44ce-a211-81869c79743b"/>
    <ds:schemaRef ds:uri="http://purl.org/dc/terms/"/>
  </ds:schemaRefs>
</ds:datastoreItem>
</file>

<file path=customXml/itemProps3.xml><?xml version="1.0" encoding="utf-8"?>
<ds:datastoreItem xmlns:ds="http://schemas.openxmlformats.org/officeDocument/2006/customXml" ds:itemID="{DEB58A91-14EF-4574-A7CD-5EB4F1F06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12954</TotalTime>
  <Words>2046</Words>
  <Application>Microsoft Office PowerPoint</Application>
  <PresentationFormat>On-screen Show (16:9)</PresentationFormat>
  <Paragraphs>510</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Poppins medium</vt:lpstr>
      <vt:lpstr>Poppins medium</vt:lpstr>
      <vt:lpstr>Wingdings</vt:lpstr>
      <vt:lpstr>Office Theme</vt:lpstr>
      <vt:lpstr>6_xoserve templates</vt:lpstr>
      <vt:lpstr>September 2021 KPM / PI Operational  Performance Summary</vt:lpstr>
      <vt:lpstr>PowerPoint Presentation</vt:lpstr>
      <vt:lpstr>PowerPoint Presentation</vt:lpstr>
      <vt:lpstr>DSC KPM Performance</vt:lpstr>
      <vt:lpstr>September 2021 Failure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7</cp:revision>
  <cp:lastPrinted>2020-03-11T11:28:55Z</cp:lastPrinted>
  <dcterms:created xsi:type="dcterms:W3CDTF">2018-09-02T17:12:15Z</dcterms:created>
  <dcterms:modified xsi:type="dcterms:W3CDTF">2021-10-15T07:57:55Z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0x01010041A7FD4F90B5DA4788FF0464472C409F</vt:lpwstr>
  </property>
</Properties>
</file>