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0"/>
  </p:notesMasterIdLst>
  <p:sldIdLst>
    <p:sldId id="407" r:id="rId5"/>
    <p:sldId id="430" r:id="rId6"/>
    <p:sldId id="441" r:id="rId7"/>
    <p:sldId id="442" r:id="rId8"/>
    <p:sldId id="437" r:id="rId9"/>
  </p:sldIdLst>
  <p:sldSz cx="9144000" cy="5143500" type="screen16x9"/>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1D3E61"/>
    <a:srgbClr val="40D1F5"/>
    <a:srgbClr val="FFFFFF"/>
    <a:srgbClr val="B1D6E8"/>
    <a:srgbClr val="84B8DA"/>
    <a:srgbClr val="9C4877"/>
    <a:srgbClr val="2B80B1"/>
    <a:srgbClr val="9CCB3B"/>
    <a:srgbClr val="F583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88"/>
    <p:restoredTop sz="93883" autoAdjust="0"/>
  </p:normalViewPr>
  <p:slideViewPr>
    <p:cSldViewPr>
      <p:cViewPr>
        <p:scale>
          <a:sx n="116" d="100"/>
          <a:sy n="116" d="100"/>
        </p:scale>
        <p:origin x="624" y="-2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11/10/2021</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5</a:t>
            </a:fld>
            <a:endParaRPr lang="en-GB" dirty="0"/>
          </a:p>
        </p:txBody>
      </p:sp>
    </p:spTree>
    <p:extLst>
      <p:ext uri="{BB962C8B-B14F-4D97-AF65-F5344CB8AC3E}">
        <p14:creationId xmlns:p14="http://schemas.microsoft.com/office/powerpoint/2010/main" val="578409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10" name="bg object 16">
            <a:extLst>
              <a:ext uri="{FF2B5EF4-FFF2-40B4-BE49-F238E27FC236}">
                <a16:creationId xmlns:a16="http://schemas.microsoft.com/office/drawing/2014/main" id="{F47A90EC-6F17-4FB5-A1A2-FEF8FEC0717D}"/>
              </a:ext>
            </a:extLst>
          </p:cNvPr>
          <p:cNvSpPr/>
          <p:nvPr userDrawn="1"/>
        </p:nvSpPr>
        <p:spPr>
          <a:xfrm>
            <a:off x="0" y="0"/>
            <a:ext cx="9144000" cy="5143500"/>
          </a:xfrm>
          <a:custGeom>
            <a:avLst/>
            <a:gdLst/>
            <a:ahLst/>
            <a:cxnLst/>
            <a:rect l="l" t="t" r="r" b="b"/>
            <a:pathLst>
              <a:path w="9144000" h="5148580">
                <a:moveTo>
                  <a:pt x="9144000" y="0"/>
                </a:moveTo>
                <a:lnTo>
                  <a:pt x="0" y="0"/>
                </a:lnTo>
                <a:lnTo>
                  <a:pt x="0" y="5148008"/>
                </a:lnTo>
                <a:lnTo>
                  <a:pt x="9144000" y="5148008"/>
                </a:lnTo>
                <a:lnTo>
                  <a:pt x="9144000" y="0"/>
                </a:lnTo>
                <a:close/>
              </a:path>
            </a:pathLst>
          </a:custGeom>
          <a:solidFill>
            <a:srgbClr val="1E1246"/>
          </a:solidFill>
        </p:spPr>
        <p:txBody>
          <a:bodyPr wrap="square" lIns="0" tIns="0" rIns="0" bIns="0" rtlCol="0"/>
          <a:lstStyle/>
          <a:p>
            <a:endParaRPr sz="1798" dirty="0"/>
          </a:p>
        </p:txBody>
      </p:sp>
      <p:sp>
        <p:nvSpPr>
          <p:cNvPr id="6" name="object 2">
            <a:extLst>
              <a:ext uri="{FF2B5EF4-FFF2-40B4-BE49-F238E27FC236}">
                <a16:creationId xmlns:a16="http://schemas.microsoft.com/office/drawing/2014/main" id="{4226E382-CDE5-47A3-8A40-0DFA6AC52AB1}"/>
              </a:ext>
            </a:extLst>
          </p:cNvPr>
          <p:cNvSpPr/>
          <p:nvPr userDrawn="1"/>
        </p:nvSpPr>
        <p:spPr>
          <a:xfrm>
            <a:off x="1" y="0"/>
            <a:ext cx="3870325" cy="5142232"/>
          </a:xfrm>
          <a:custGeom>
            <a:avLst/>
            <a:gdLst/>
            <a:ahLst/>
            <a:cxnLst/>
            <a:rect l="l" t="t" r="r" b="b"/>
            <a:pathLst>
              <a:path w="3870325" h="5148580">
                <a:moveTo>
                  <a:pt x="2269387" y="0"/>
                </a:moveTo>
                <a:lnTo>
                  <a:pt x="0" y="0"/>
                </a:lnTo>
                <a:lnTo>
                  <a:pt x="0" y="5147995"/>
                </a:lnTo>
                <a:lnTo>
                  <a:pt x="2184970" y="5147995"/>
                </a:lnTo>
                <a:lnTo>
                  <a:pt x="2209922" y="5136842"/>
                </a:lnTo>
                <a:lnTo>
                  <a:pt x="2251128" y="5117622"/>
                </a:lnTo>
                <a:lnTo>
                  <a:pt x="2291972" y="5097764"/>
                </a:lnTo>
                <a:lnTo>
                  <a:pt x="2332447" y="5077276"/>
                </a:lnTo>
                <a:lnTo>
                  <a:pt x="2372548" y="5056163"/>
                </a:lnTo>
                <a:lnTo>
                  <a:pt x="2412267" y="5034432"/>
                </a:lnTo>
                <a:lnTo>
                  <a:pt x="2451599" y="5012089"/>
                </a:lnTo>
                <a:lnTo>
                  <a:pt x="2490536" y="4989141"/>
                </a:lnTo>
                <a:lnTo>
                  <a:pt x="2529073" y="4965594"/>
                </a:lnTo>
                <a:lnTo>
                  <a:pt x="2567203" y="4941454"/>
                </a:lnTo>
                <a:lnTo>
                  <a:pt x="2604920" y="4916729"/>
                </a:lnTo>
                <a:lnTo>
                  <a:pt x="2642218" y="4891423"/>
                </a:lnTo>
                <a:lnTo>
                  <a:pt x="2679089" y="4865545"/>
                </a:lnTo>
                <a:lnTo>
                  <a:pt x="2715528" y="4839099"/>
                </a:lnTo>
                <a:lnTo>
                  <a:pt x="2751528" y="4812093"/>
                </a:lnTo>
                <a:lnTo>
                  <a:pt x="2787082" y="4784533"/>
                </a:lnTo>
                <a:lnTo>
                  <a:pt x="2822185" y="4756426"/>
                </a:lnTo>
                <a:lnTo>
                  <a:pt x="2856830" y="4727777"/>
                </a:lnTo>
                <a:lnTo>
                  <a:pt x="2891011" y="4698593"/>
                </a:lnTo>
                <a:lnTo>
                  <a:pt x="2924721" y="4668881"/>
                </a:lnTo>
                <a:lnTo>
                  <a:pt x="2957953" y="4638646"/>
                </a:lnTo>
                <a:lnTo>
                  <a:pt x="2990702" y="4607896"/>
                </a:lnTo>
                <a:lnTo>
                  <a:pt x="3022960" y="4576637"/>
                </a:lnTo>
                <a:lnTo>
                  <a:pt x="3054722" y="4544875"/>
                </a:lnTo>
                <a:lnTo>
                  <a:pt x="3085982" y="4512616"/>
                </a:lnTo>
                <a:lnTo>
                  <a:pt x="3116732" y="4479868"/>
                </a:lnTo>
                <a:lnTo>
                  <a:pt x="3146966" y="4446635"/>
                </a:lnTo>
                <a:lnTo>
                  <a:pt x="3176678" y="4412926"/>
                </a:lnTo>
                <a:lnTo>
                  <a:pt x="3205862" y="4378745"/>
                </a:lnTo>
                <a:lnTo>
                  <a:pt x="3234511" y="4344100"/>
                </a:lnTo>
                <a:lnTo>
                  <a:pt x="3262619" y="4308997"/>
                </a:lnTo>
                <a:lnTo>
                  <a:pt x="3290179" y="4273442"/>
                </a:lnTo>
                <a:lnTo>
                  <a:pt x="3317185" y="4237442"/>
                </a:lnTo>
                <a:lnTo>
                  <a:pt x="3343630" y="4201004"/>
                </a:lnTo>
                <a:lnTo>
                  <a:pt x="3369509" y="4164132"/>
                </a:lnTo>
                <a:lnTo>
                  <a:pt x="3394814" y="4126835"/>
                </a:lnTo>
                <a:lnTo>
                  <a:pt x="3419540" y="4089118"/>
                </a:lnTo>
                <a:lnTo>
                  <a:pt x="3443679" y="4050988"/>
                </a:lnTo>
                <a:lnTo>
                  <a:pt x="3467226" y="4012451"/>
                </a:lnTo>
                <a:lnTo>
                  <a:pt x="3490174" y="3973513"/>
                </a:lnTo>
                <a:lnTo>
                  <a:pt x="3512517" y="3934182"/>
                </a:lnTo>
                <a:lnTo>
                  <a:pt x="3534248" y="3894462"/>
                </a:lnTo>
                <a:lnTo>
                  <a:pt x="3555361" y="3854362"/>
                </a:lnTo>
                <a:lnTo>
                  <a:pt x="3575850" y="3813886"/>
                </a:lnTo>
                <a:lnTo>
                  <a:pt x="3595707" y="3773043"/>
                </a:lnTo>
                <a:lnTo>
                  <a:pt x="3614928" y="3731837"/>
                </a:lnTo>
                <a:lnTo>
                  <a:pt x="3633505" y="3690275"/>
                </a:lnTo>
                <a:lnTo>
                  <a:pt x="3651431" y="3648365"/>
                </a:lnTo>
                <a:lnTo>
                  <a:pt x="3668701" y="3606111"/>
                </a:lnTo>
                <a:lnTo>
                  <a:pt x="3685308" y="3563521"/>
                </a:lnTo>
                <a:lnTo>
                  <a:pt x="3701246" y="3520601"/>
                </a:lnTo>
                <a:lnTo>
                  <a:pt x="3716509" y="3477357"/>
                </a:lnTo>
                <a:lnTo>
                  <a:pt x="3731089" y="3433796"/>
                </a:lnTo>
                <a:lnTo>
                  <a:pt x="3744980" y="3389925"/>
                </a:lnTo>
                <a:lnTo>
                  <a:pt x="3758177" y="3345749"/>
                </a:lnTo>
                <a:lnTo>
                  <a:pt x="3770672" y="3301274"/>
                </a:lnTo>
                <a:lnTo>
                  <a:pt x="3782460" y="3256508"/>
                </a:lnTo>
                <a:lnTo>
                  <a:pt x="3793534" y="3211457"/>
                </a:lnTo>
                <a:lnTo>
                  <a:pt x="3803887" y="3166127"/>
                </a:lnTo>
                <a:lnTo>
                  <a:pt x="3813513" y="3120525"/>
                </a:lnTo>
                <a:lnTo>
                  <a:pt x="3822406" y="3074657"/>
                </a:lnTo>
                <a:lnTo>
                  <a:pt x="3830559" y="3028529"/>
                </a:lnTo>
                <a:lnTo>
                  <a:pt x="3837966" y="2982147"/>
                </a:lnTo>
                <a:lnTo>
                  <a:pt x="3844620" y="2935519"/>
                </a:lnTo>
                <a:lnTo>
                  <a:pt x="3850516" y="2888651"/>
                </a:lnTo>
                <a:lnTo>
                  <a:pt x="3855646" y="2841548"/>
                </a:lnTo>
                <a:lnTo>
                  <a:pt x="3860005" y="2794218"/>
                </a:lnTo>
                <a:lnTo>
                  <a:pt x="3863585" y="2746667"/>
                </a:lnTo>
                <a:lnTo>
                  <a:pt x="3866381" y="2698901"/>
                </a:lnTo>
                <a:lnTo>
                  <a:pt x="3868386" y="2650926"/>
                </a:lnTo>
                <a:lnTo>
                  <a:pt x="3869594" y="2602749"/>
                </a:lnTo>
                <a:lnTo>
                  <a:pt x="3869998" y="2554377"/>
                </a:lnTo>
                <a:lnTo>
                  <a:pt x="3869594" y="2506005"/>
                </a:lnTo>
                <a:lnTo>
                  <a:pt x="3868386" y="2457828"/>
                </a:lnTo>
                <a:lnTo>
                  <a:pt x="3866381" y="2409854"/>
                </a:lnTo>
                <a:lnTo>
                  <a:pt x="3863585" y="2362087"/>
                </a:lnTo>
                <a:lnTo>
                  <a:pt x="3860005" y="2314536"/>
                </a:lnTo>
                <a:lnTo>
                  <a:pt x="3855646" y="2267206"/>
                </a:lnTo>
                <a:lnTo>
                  <a:pt x="3850516" y="2220103"/>
                </a:lnTo>
                <a:lnTo>
                  <a:pt x="3844620" y="2173235"/>
                </a:lnTo>
                <a:lnTo>
                  <a:pt x="3837966" y="2126607"/>
                </a:lnTo>
                <a:lnTo>
                  <a:pt x="3830559" y="2080225"/>
                </a:lnTo>
                <a:lnTo>
                  <a:pt x="3822406" y="2034097"/>
                </a:lnTo>
                <a:lnTo>
                  <a:pt x="3813513" y="1988229"/>
                </a:lnTo>
                <a:lnTo>
                  <a:pt x="3803887" y="1942626"/>
                </a:lnTo>
                <a:lnTo>
                  <a:pt x="3793534" y="1897296"/>
                </a:lnTo>
                <a:lnTo>
                  <a:pt x="3782460" y="1852245"/>
                </a:lnTo>
                <a:lnTo>
                  <a:pt x="3770672" y="1807479"/>
                </a:lnTo>
                <a:lnTo>
                  <a:pt x="3758177" y="1763005"/>
                </a:lnTo>
                <a:lnTo>
                  <a:pt x="3744980" y="1718828"/>
                </a:lnTo>
                <a:lnTo>
                  <a:pt x="3731089" y="1674957"/>
                </a:lnTo>
                <a:lnTo>
                  <a:pt x="3716509" y="1631396"/>
                </a:lnTo>
                <a:lnTo>
                  <a:pt x="3701246" y="1588152"/>
                </a:lnTo>
                <a:lnTo>
                  <a:pt x="3685308" y="1545232"/>
                </a:lnTo>
                <a:lnTo>
                  <a:pt x="3668701" y="1502641"/>
                </a:lnTo>
                <a:lnTo>
                  <a:pt x="3651431" y="1460388"/>
                </a:lnTo>
                <a:lnTo>
                  <a:pt x="3633505" y="1418477"/>
                </a:lnTo>
                <a:lnTo>
                  <a:pt x="3614928" y="1376915"/>
                </a:lnTo>
                <a:lnTo>
                  <a:pt x="3595707" y="1335709"/>
                </a:lnTo>
                <a:lnTo>
                  <a:pt x="3575850" y="1294865"/>
                </a:lnTo>
                <a:lnTo>
                  <a:pt x="3555361" y="1254390"/>
                </a:lnTo>
                <a:lnTo>
                  <a:pt x="3534248" y="1214289"/>
                </a:lnTo>
                <a:lnTo>
                  <a:pt x="3512517" y="1174570"/>
                </a:lnTo>
                <a:lnTo>
                  <a:pt x="3490174" y="1135238"/>
                </a:lnTo>
                <a:lnTo>
                  <a:pt x="3467226" y="1096300"/>
                </a:lnTo>
                <a:lnTo>
                  <a:pt x="3443679" y="1057763"/>
                </a:lnTo>
                <a:lnTo>
                  <a:pt x="3419540" y="1019633"/>
                </a:lnTo>
                <a:lnTo>
                  <a:pt x="3394814" y="981915"/>
                </a:lnTo>
                <a:lnTo>
                  <a:pt x="3369509" y="944618"/>
                </a:lnTo>
                <a:lnTo>
                  <a:pt x="3343630" y="907746"/>
                </a:lnTo>
                <a:lnTo>
                  <a:pt x="3317185" y="871307"/>
                </a:lnTo>
                <a:lnTo>
                  <a:pt x="3290179" y="835307"/>
                </a:lnTo>
                <a:lnTo>
                  <a:pt x="3262619" y="799752"/>
                </a:lnTo>
                <a:lnTo>
                  <a:pt x="3234511" y="764649"/>
                </a:lnTo>
                <a:lnTo>
                  <a:pt x="3205862" y="730004"/>
                </a:lnTo>
                <a:lnTo>
                  <a:pt x="3176678" y="695823"/>
                </a:lnTo>
                <a:lnTo>
                  <a:pt x="3146966" y="662114"/>
                </a:lnTo>
                <a:lnTo>
                  <a:pt x="3116732" y="628881"/>
                </a:lnTo>
                <a:lnTo>
                  <a:pt x="3085982" y="596132"/>
                </a:lnTo>
                <a:lnTo>
                  <a:pt x="3054722" y="563873"/>
                </a:lnTo>
                <a:lnTo>
                  <a:pt x="3022960" y="532111"/>
                </a:lnTo>
                <a:lnTo>
                  <a:pt x="2990702" y="500851"/>
                </a:lnTo>
                <a:lnTo>
                  <a:pt x="2957953" y="470101"/>
                </a:lnTo>
                <a:lnTo>
                  <a:pt x="2924721" y="439867"/>
                </a:lnTo>
                <a:lnTo>
                  <a:pt x="2891011" y="410154"/>
                </a:lnTo>
                <a:lnTo>
                  <a:pt x="2856830" y="380970"/>
                </a:lnTo>
                <a:lnTo>
                  <a:pt x="2822185" y="352321"/>
                </a:lnTo>
                <a:lnTo>
                  <a:pt x="2787082" y="324213"/>
                </a:lnTo>
                <a:lnTo>
                  <a:pt x="2751528" y="296653"/>
                </a:lnTo>
                <a:lnTo>
                  <a:pt x="2715528" y="269647"/>
                </a:lnTo>
                <a:lnTo>
                  <a:pt x="2679089" y="243201"/>
                </a:lnTo>
                <a:lnTo>
                  <a:pt x="2642218" y="217322"/>
                </a:lnTo>
                <a:lnTo>
                  <a:pt x="2604920" y="192017"/>
                </a:lnTo>
                <a:lnTo>
                  <a:pt x="2567203" y="167291"/>
                </a:lnTo>
                <a:lnTo>
                  <a:pt x="2529073" y="143152"/>
                </a:lnTo>
                <a:lnTo>
                  <a:pt x="2490536" y="119604"/>
                </a:lnTo>
                <a:lnTo>
                  <a:pt x="2451599" y="96656"/>
                </a:lnTo>
                <a:lnTo>
                  <a:pt x="2412267" y="74313"/>
                </a:lnTo>
                <a:lnTo>
                  <a:pt x="2372548" y="52582"/>
                </a:lnTo>
                <a:lnTo>
                  <a:pt x="2332447" y="31469"/>
                </a:lnTo>
                <a:lnTo>
                  <a:pt x="2291972" y="10980"/>
                </a:lnTo>
                <a:lnTo>
                  <a:pt x="2269387" y="0"/>
                </a:lnTo>
                <a:close/>
              </a:path>
            </a:pathLst>
          </a:custGeom>
          <a:solidFill>
            <a:srgbClr val="FFBA1A"/>
          </a:solidFill>
        </p:spPr>
        <p:txBody>
          <a:bodyPr wrap="square" lIns="0" tIns="0" rIns="0" bIns="0" rtlCol="0"/>
          <a:lstStyle/>
          <a:p>
            <a:endParaRPr sz="1798" dirty="0"/>
          </a:p>
        </p:txBody>
      </p:sp>
      <p:sp>
        <p:nvSpPr>
          <p:cNvPr id="13" name="Text Placeholder 12">
            <a:extLst>
              <a:ext uri="{FF2B5EF4-FFF2-40B4-BE49-F238E27FC236}">
                <a16:creationId xmlns:a16="http://schemas.microsoft.com/office/drawing/2014/main" id="{F1F6F764-2A49-4911-8CFE-6E152643F916}"/>
              </a:ext>
            </a:extLst>
          </p:cNvPr>
          <p:cNvSpPr>
            <a:spLocks noGrp="1"/>
          </p:cNvSpPr>
          <p:nvPr>
            <p:ph type="body" sz="quarter" idx="10" hasCustomPrompt="1"/>
          </p:nvPr>
        </p:nvSpPr>
        <p:spPr>
          <a:xfrm>
            <a:off x="228601" y="1963020"/>
            <a:ext cx="3641725" cy="867292"/>
          </a:xfrm>
          <a:prstGeom prst="rect">
            <a:avLst/>
          </a:prstGeom>
        </p:spPr>
        <p:txBody>
          <a:bodyPr/>
          <a:lstStyle>
            <a:lvl1pPr marL="12685" marR="5074" algn="l" defTabSz="983069" rtl="0" eaLnBrk="1" latinLnBrk="0" hangingPunct="1">
              <a:lnSpc>
                <a:spcPts val="2996"/>
              </a:lnSpc>
              <a:spcBef>
                <a:spcPts val="499"/>
              </a:spcBef>
              <a:defRPr lang="en-GB" sz="2797" kern="1200" dirty="0">
                <a:solidFill>
                  <a:schemeClr val="accent1"/>
                </a:solidFill>
                <a:latin typeface="Poppins-Light"/>
                <a:ea typeface="+mn-ea"/>
                <a:cs typeface="Poppins-Light"/>
              </a:defRPr>
            </a:lvl1pPr>
            <a:lvl2pPr>
              <a:defRPr lang="en-US" sz="2797" kern="1200" dirty="0" smtClean="0">
                <a:solidFill>
                  <a:schemeClr val="accent1"/>
                </a:solidFill>
                <a:latin typeface="Poppins-Light"/>
                <a:ea typeface="+mn-ea"/>
                <a:cs typeface="Poppins-Light"/>
              </a:defRPr>
            </a:lvl2pPr>
            <a:lvl3pPr>
              <a:defRPr lang="en-US" sz="2797" kern="1200" dirty="0" smtClean="0">
                <a:solidFill>
                  <a:schemeClr val="accent1"/>
                </a:solidFill>
                <a:latin typeface="Poppins-Light"/>
                <a:ea typeface="+mn-ea"/>
                <a:cs typeface="Poppins-Light"/>
              </a:defRPr>
            </a:lvl3pPr>
            <a:lvl4pPr>
              <a:defRPr lang="en-US" sz="2797" kern="1200" dirty="0" smtClean="0">
                <a:solidFill>
                  <a:schemeClr val="accent1"/>
                </a:solidFill>
                <a:latin typeface="Poppins-Light"/>
                <a:ea typeface="+mn-ea"/>
                <a:cs typeface="Poppins-Light"/>
              </a:defRPr>
            </a:lvl4pPr>
            <a:lvl5pPr>
              <a:defRPr lang="en-GB" sz="2797" kern="1200" dirty="0">
                <a:solidFill>
                  <a:schemeClr val="accent1"/>
                </a:solidFill>
                <a:latin typeface="Poppins-Light"/>
                <a:ea typeface="+mn-ea"/>
                <a:cs typeface="Poppins-Light"/>
              </a:defRPr>
            </a:lvl5pPr>
          </a:lstStyle>
          <a:p>
            <a:pPr lvl="0"/>
            <a:r>
              <a:rPr lang="en-US"/>
              <a:t>Presentation Title over two lines</a:t>
            </a:r>
            <a:endParaRPr lang="en-GB"/>
          </a:p>
        </p:txBody>
      </p:sp>
      <p:sp>
        <p:nvSpPr>
          <p:cNvPr id="15" name="Text Placeholder 14">
            <a:extLst>
              <a:ext uri="{FF2B5EF4-FFF2-40B4-BE49-F238E27FC236}">
                <a16:creationId xmlns:a16="http://schemas.microsoft.com/office/drawing/2014/main" id="{D2E5FFB0-38D2-4300-9D21-5B7213C3D8B6}"/>
              </a:ext>
            </a:extLst>
          </p:cNvPr>
          <p:cNvSpPr>
            <a:spLocks noGrp="1"/>
          </p:cNvSpPr>
          <p:nvPr>
            <p:ph type="body" sz="quarter" idx="11" hasCustomPrompt="1"/>
          </p:nvPr>
        </p:nvSpPr>
        <p:spPr>
          <a:xfrm>
            <a:off x="228600" y="2952281"/>
            <a:ext cx="3641725" cy="257535"/>
          </a:xfrm>
          <a:prstGeom prst="rect">
            <a:avLst/>
          </a:prstGeom>
        </p:spPr>
        <p:txBody>
          <a:bodyPr/>
          <a:lstStyle>
            <a:lvl1pPr marL="12685" algn="l" defTabSz="913303" rtl="0" eaLnBrk="1" latinLnBrk="0" hangingPunct="1">
              <a:lnSpc>
                <a:spcPct val="100000"/>
              </a:lnSpc>
              <a:spcBef>
                <a:spcPts val="100"/>
              </a:spcBef>
              <a:defRPr lang="en-GB" sz="1398" kern="1200" dirty="0">
                <a:solidFill>
                  <a:schemeClr val="accent1"/>
                </a:solidFill>
                <a:latin typeface="Poppins-Medium"/>
                <a:ea typeface="+mn-ea"/>
                <a:cs typeface="Poppins-Medium"/>
              </a:defRPr>
            </a:lvl1pPr>
          </a:lstStyle>
          <a:p>
            <a:pPr marL="12685" marR="0" lvl="0" indent="0" algn="l" defTabSz="913303" rtl="0" eaLnBrk="1" fontAlgn="auto" latinLnBrk="0" hangingPunct="1">
              <a:lnSpc>
                <a:spcPct val="100000"/>
              </a:lnSpc>
              <a:spcBef>
                <a:spcPts val="100"/>
              </a:spcBef>
              <a:spcAft>
                <a:spcPts val="0"/>
              </a:spcAft>
              <a:buClrTx/>
              <a:buSzTx/>
              <a:buFontTx/>
              <a:buNone/>
              <a:tabLst/>
              <a:defRPr/>
            </a:pPr>
            <a:r>
              <a:rPr kumimoji="0" lang="en-GB" sz="1398" b="0" i="0" u="none" strike="noStrike" kern="1200" cap="none" spc="0" normalizeH="0" baseline="0" noProof="0">
                <a:ln>
                  <a:noFill/>
                </a:ln>
                <a:solidFill>
                  <a:srgbClr val="1E1246"/>
                </a:solidFill>
                <a:effectLst/>
                <a:uLnTx/>
                <a:uFillTx/>
                <a:latin typeface="Poppins-Medium"/>
                <a:ea typeface="+mn-ea"/>
                <a:cs typeface="Poppins-Medium"/>
              </a:rPr>
              <a:t>88/88/2021</a:t>
            </a:r>
            <a:endParaRPr lang="en-GB"/>
          </a:p>
        </p:txBody>
      </p:sp>
      <p:pic>
        <p:nvPicPr>
          <p:cNvPr id="14" name="Picture 13">
            <a:extLst>
              <a:ext uri="{FF2B5EF4-FFF2-40B4-BE49-F238E27FC236}">
                <a16:creationId xmlns:a16="http://schemas.microsoft.com/office/drawing/2014/main" id="{55795231-B7FF-4A78-8E56-FA7AB6714E85}"/>
              </a:ext>
            </a:extLst>
          </p:cNvPr>
          <p:cNvPicPr>
            <a:picLocks noChangeAspect="1"/>
          </p:cNvPicPr>
          <p:nvPr userDrawn="1"/>
        </p:nvPicPr>
        <p:blipFill>
          <a:blip r:embed="rId2" cstate="hqprint">
            <a:extLst>
              <a:ext uri="{28A0092B-C50C-407E-A947-70E740481C1C}">
                <a14:useLocalDpi xmlns:a14="http://schemas.microsoft.com/office/drawing/2010/main"/>
              </a:ext>
            </a:extLst>
          </a:blip>
          <a:srcRect/>
          <a:stretch/>
        </p:blipFill>
        <p:spPr>
          <a:xfrm>
            <a:off x="7157615" y="2376476"/>
            <a:ext cx="1698645" cy="445490"/>
          </a:xfrm>
          <a:prstGeom prst="rect">
            <a:avLst/>
          </a:prstGeom>
        </p:spPr>
      </p:pic>
    </p:spTree>
    <p:extLst>
      <p:ext uri="{BB962C8B-B14F-4D97-AF65-F5344CB8AC3E}">
        <p14:creationId xmlns:p14="http://schemas.microsoft.com/office/powerpoint/2010/main" val="32768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4338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1.xml"/><Relationship Id="rId1" Type="http://schemas.openxmlformats.org/officeDocument/2006/relationships/tags" Target="../tags/tag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1.xml"/><Relationship Id="rId1" Type="http://schemas.openxmlformats.org/officeDocument/2006/relationships/tags" Target="../tags/tag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4A6E64-6432-2140-8F6E-98F725751000}"/>
              </a:ext>
            </a:extLst>
          </p:cNvPr>
          <p:cNvSpPr>
            <a:spLocks noGrp="1"/>
          </p:cNvSpPr>
          <p:nvPr>
            <p:ph type="ctrTitle"/>
          </p:nvPr>
        </p:nvSpPr>
        <p:spPr/>
        <p:txBody>
          <a:bodyPr/>
          <a:lstStyle/>
          <a:p>
            <a:r>
              <a:rPr lang="en-GB" b="0" dirty="0">
                <a:latin typeface="Avenir Next LT Pro" panose="020B0504020202020204" pitchFamily="34" charset="0"/>
              </a:rPr>
              <a:t>KPM Results - Relationship Management</a:t>
            </a:r>
            <a:endParaRPr lang="en-US" b="0" dirty="0">
              <a:latin typeface="Avenir Next LT Pro" panose="020B0504020202020204" pitchFamily="34" charset="0"/>
            </a:endParaRPr>
          </a:p>
        </p:txBody>
      </p:sp>
      <p:sp>
        <p:nvSpPr>
          <p:cNvPr id="2" name="Text Placeholder 1">
            <a:extLst>
              <a:ext uri="{FF2B5EF4-FFF2-40B4-BE49-F238E27FC236}">
                <a16:creationId xmlns:a16="http://schemas.microsoft.com/office/drawing/2014/main" id="{0B3DC69F-1932-4D72-AF42-5806E62FC321}"/>
              </a:ext>
            </a:extLst>
          </p:cNvPr>
          <p:cNvSpPr>
            <a:spLocks noGrp="1"/>
          </p:cNvSpPr>
          <p:nvPr>
            <p:ph type="subTitle" idx="1"/>
          </p:nvPr>
        </p:nvSpPr>
        <p:spPr/>
        <p:txBody>
          <a:bodyPr/>
          <a:lstStyle/>
          <a:p>
            <a:r>
              <a:rPr lang="en-GB" dirty="0">
                <a:latin typeface="Avenir Next LT Pro" panose="020B0504020202020204" pitchFamily="34" charset="0"/>
              </a:rPr>
              <a:t>Q2 2021/22 (September ‘21 Survey)</a:t>
            </a:r>
          </a:p>
        </p:txBody>
      </p:sp>
    </p:spTree>
    <p:custDataLst>
      <p:tags r:id="rId1"/>
    </p:custDataLst>
    <p:extLst>
      <p:ext uri="{BB962C8B-B14F-4D97-AF65-F5344CB8AC3E}">
        <p14:creationId xmlns:p14="http://schemas.microsoft.com/office/powerpoint/2010/main" val="162949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F5C68849-B247-4379-9C63-A7DFC374B580}"/>
              </a:ext>
            </a:extLst>
          </p:cNvPr>
          <p:cNvPicPr>
            <a:picLocks noChangeAspect="1"/>
          </p:cNvPicPr>
          <p:nvPr/>
        </p:nvPicPr>
        <p:blipFill>
          <a:blip r:embed="rId3"/>
          <a:stretch>
            <a:fillRect/>
          </a:stretch>
        </p:blipFill>
        <p:spPr>
          <a:xfrm>
            <a:off x="3613608" y="2890433"/>
            <a:ext cx="4611236" cy="1198435"/>
          </a:xfrm>
          <a:prstGeom prst="rect">
            <a:avLst/>
          </a:prstGeom>
        </p:spPr>
      </p:pic>
      <p:pic>
        <p:nvPicPr>
          <p:cNvPr id="15" name="Picture 14">
            <a:extLst>
              <a:ext uri="{FF2B5EF4-FFF2-40B4-BE49-F238E27FC236}">
                <a16:creationId xmlns:a16="http://schemas.microsoft.com/office/drawing/2014/main" id="{19D56773-88E3-4F5D-AC2D-062E770AEBDE}"/>
              </a:ext>
            </a:extLst>
          </p:cNvPr>
          <p:cNvPicPr>
            <a:picLocks noChangeAspect="1"/>
          </p:cNvPicPr>
          <p:nvPr/>
        </p:nvPicPr>
        <p:blipFill>
          <a:blip r:embed="rId4"/>
          <a:stretch>
            <a:fillRect/>
          </a:stretch>
        </p:blipFill>
        <p:spPr>
          <a:xfrm>
            <a:off x="3673357" y="1159729"/>
            <a:ext cx="4570087" cy="1518701"/>
          </a:xfrm>
          <a:prstGeom prst="rect">
            <a:avLst/>
          </a:prstGeom>
        </p:spPr>
      </p:pic>
      <p:sp>
        <p:nvSpPr>
          <p:cNvPr id="2" name="Text Placeholder 1">
            <a:extLst>
              <a:ext uri="{FF2B5EF4-FFF2-40B4-BE49-F238E27FC236}">
                <a16:creationId xmlns:a16="http://schemas.microsoft.com/office/drawing/2014/main" id="{982905FD-2423-4ACA-861D-8E09ACE048FE}"/>
              </a:ext>
            </a:extLst>
          </p:cNvPr>
          <p:cNvSpPr>
            <a:spLocks noGrp="1"/>
          </p:cNvSpPr>
          <p:nvPr>
            <p:ph type="body" sz="quarter" idx="17"/>
          </p:nvPr>
        </p:nvSpPr>
        <p:spPr>
          <a:xfrm>
            <a:off x="5638" y="162337"/>
            <a:ext cx="9132725" cy="491836"/>
          </a:xfrm>
        </p:spPr>
        <p:txBody>
          <a:bodyPr/>
          <a:lstStyle/>
          <a:p>
            <a:pPr marL="0" indent="0">
              <a:buNone/>
            </a:pPr>
            <a:r>
              <a:rPr lang="en-GB" dirty="0">
                <a:solidFill>
                  <a:srgbClr val="3E5AA8"/>
                </a:solidFill>
                <a:latin typeface="Poppins Light" panose="00000400000000000000" pitchFamily="2" charset="0"/>
                <a:cs typeface="Poppins Light" panose="00000400000000000000" pitchFamily="2" charset="0"/>
              </a:rPr>
              <a:t>KPM Relationship Survey</a:t>
            </a:r>
          </a:p>
        </p:txBody>
      </p:sp>
      <p:sp>
        <p:nvSpPr>
          <p:cNvPr id="5" name="Text Placeholder 3">
            <a:extLst>
              <a:ext uri="{FF2B5EF4-FFF2-40B4-BE49-F238E27FC236}">
                <a16:creationId xmlns:a16="http://schemas.microsoft.com/office/drawing/2014/main" id="{718DA5A5-7F04-4BF9-9505-FF3BA55B1CAE}"/>
              </a:ext>
            </a:extLst>
          </p:cNvPr>
          <p:cNvSpPr txBox="1">
            <a:spLocks/>
          </p:cNvSpPr>
          <p:nvPr/>
        </p:nvSpPr>
        <p:spPr>
          <a:xfrm>
            <a:off x="-24788" y="1171274"/>
            <a:ext cx="2712856" cy="440256"/>
          </a:xfrm>
          <a:prstGeom prst="rect">
            <a:avLst/>
          </a:prstGeom>
        </p:spPr>
        <p:txBody>
          <a:bodyPr/>
          <a:lstStyle>
            <a:lvl1pPr marL="0">
              <a:defRPr sz="900">
                <a:solidFill>
                  <a:schemeClr val="accent1"/>
                </a:solidFill>
                <a:latin typeface="+mn-lt"/>
                <a:ea typeface="+mn-ea"/>
                <a:cs typeface="+mn-cs"/>
              </a:defRPr>
            </a:lvl1pPr>
            <a:lvl2pPr marL="457200">
              <a:defRPr sz="900">
                <a:solidFill>
                  <a:schemeClr val="accent1"/>
                </a:solidFill>
                <a:latin typeface="+mn-lt"/>
                <a:ea typeface="+mn-ea"/>
                <a:cs typeface="+mn-cs"/>
              </a:defRPr>
            </a:lvl2pPr>
            <a:lvl3pPr marL="914400">
              <a:defRPr sz="900">
                <a:solidFill>
                  <a:schemeClr val="accent1"/>
                </a:solidFill>
                <a:latin typeface="+mn-lt"/>
                <a:ea typeface="+mn-ea"/>
                <a:cs typeface="+mn-cs"/>
              </a:defRPr>
            </a:lvl3pPr>
            <a:lvl4pPr marL="1371600">
              <a:defRPr sz="900">
                <a:solidFill>
                  <a:schemeClr val="accent1"/>
                </a:solidFill>
                <a:latin typeface="+mn-lt"/>
                <a:ea typeface="+mn-ea"/>
                <a:cs typeface="+mn-cs"/>
              </a:defRPr>
            </a:lvl4pPr>
            <a:lvl5pPr marL="1828800">
              <a:defRPr sz="900">
                <a:solidFill>
                  <a:schemeClr val="accent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defRPr/>
            </a:pPr>
            <a:r>
              <a:rPr lang="en-US" sz="1000" b="1" kern="0" dirty="0">
                <a:solidFill>
                  <a:srgbClr val="3E5AA8"/>
                </a:solidFill>
                <a:latin typeface="Avenir Next LT Pro" panose="020B0504020202020204" pitchFamily="34" charset="0"/>
              </a:rPr>
              <a:t>KPM Relationship Management - Xoserve</a:t>
            </a:r>
          </a:p>
        </p:txBody>
      </p:sp>
      <p:graphicFrame>
        <p:nvGraphicFramePr>
          <p:cNvPr id="6" name="Table 5">
            <a:extLst>
              <a:ext uri="{FF2B5EF4-FFF2-40B4-BE49-F238E27FC236}">
                <a16:creationId xmlns:a16="http://schemas.microsoft.com/office/drawing/2014/main" id="{960FEB02-F5A9-430B-965D-DF7D1CA82642}"/>
              </a:ext>
            </a:extLst>
          </p:cNvPr>
          <p:cNvGraphicFramePr>
            <a:graphicFrameLocks noGrp="1"/>
          </p:cNvGraphicFramePr>
          <p:nvPr>
            <p:extLst>
              <p:ext uri="{D42A27DB-BD31-4B8C-83A1-F6EECF244321}">
                <p14:modId xmlns:p14="http://schemas.microsoft.com/office/powerpoint/2010/main" val="598363093"/>
              </p:ext>
            </p:extLst>
          </p:nvPr>
        </p:nvGraphicFramePr>
        <p:xfrm>
          <a:off x="57278" y="1600049"/>
          <a:ext cx="1419122" cy="611661"/>
        </p:xfrm>
        <a:graphic>
          <a:graphicData uri="http://schemas.openxmlformats.org/drawingml/2006/table">
            <a:tbl>
              <a:tblPr/>
              <a:tblGrid>
                <a:gridCol w="689386">
                  <a:extLst>
                    <a:ext uri="{9D8B030D-6E8A-4147-A177-3AD203B41FA5}">
                      <a16:colId xmlns:a16="http://schemas.microsoft.com/office/drawing/2014/main" val="52337707"/>
                    </a:ext>
                  </a:extLst>
                </a:gridCol>
                <a:gridCol w="729736">
                  <a:extLst>
                    <a:ext uri="{9D8B030D-6E8A-4147-A177-3AD203B41FA5}">
                      <a16:colId xmlns:a16="http://schemas.microsoft.com/office/drawing/2014/main" val="3971652533"/>
                    </a:ext>
                  </a:extLst>
                </a:gridCol>
              </a:tblGrid>
              <a:tr h="255352">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u="none" strike="noStrike" dirty="0">
                          <a:solidFill>
                            <a:schemeClr val="bg1"/>
                          </a:solidFill>
                          <a:effectLst/>
                          <a:latin typeface="Avenir Next LT Pro" panose="020B0504020202020204" pitchFamily="34" charset="0"/>
                          <a:cs typeface="Poppins Bold" panose="00000800000000000000" pitchFamily="2" charset="0"/>
                        </a:rPr>
                        <a:t>Target</a:t>
                      </a:r>
                      <a:endParaRPr lang="en-GB" sz="900" b="0" i="0" u="none" strike="noStrike" dirty="0">
                        <a:solidFill>
                          <a:schemeClr val="bg1"/>
                        </a:solidFill>
                        <a:effectLst/>
                        <a:latin typeface="Avenir Next LT Pro" panose="020B0504020202020204" pitchFamily="34" charset="0"/>
                        <a:cs typeface="Poppins Bold" panose="00000800000000000000" pitchFamily="2" charset="0"/>
                      </a:endParaRPr>
                    </a:p>
                  </a:txBody>
                  <a:tcPr marL="0" marR="0" marT="0" marB="0" anchor="ctr">
                    <a:lnL w="12700" cap="flat" cmpd="sng" algn="ctr">
                      <a:solidFill>
                        <a:srgbClr val="1D3E6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1D3E61"/>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i="0" u="none" strike="noStrike" dirty="0">
                          <a:solidFill>
                            <a:schemeClr val="bg1"/>
                          </a:solidFill>
                          <a:effectLst/>
                          <a:latin typeface="Avenir Next LT Pro" panose="020B0504020202020204" pitchFamily="34" charset="0"/>
                          <a:cs typeface="Poppins Bold" panose="00000800000000000000" pitchFamily="2" charset="0"/>
                        </a:rPr>
                        <a:t>Sep 21</a:t>
                      </a:r>
                    </a:p>
                  </a:txBody>
                  <a:tcPr marL="0" marR="0" marT="0" marB="0" anchor="ctr">
                    <a:lnL w="12700" cap="flat" cmpd="sng" algn="ctr">
                      <a:solidFill>
                        <a:schemeClr val="bg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1D3E61"/>
                    </a:solidFill>
                  </a:tcPr>
                </a:tc>
                <a:extLst>
                  <a:ext uri="{0D108BD9-81ED-4DB2-BD59-A6C34878D82A}">
                    <a16:rowId xmlns:a16="http://schemas.microsoft.com/office/drawing/2014/main" val="577855030"/>
                  </a:ext>
                </a:extLst>
              </a:tr>
              <a:tr h="356309">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i="0" u="none" strike="noStrike" dirty="0">
                          <a:solidFill>
                            <a:schemeClr val="tx1">
                              <a:lumMod val="65000"/>
                              <a:lumOff val="35000"/>
                            </a:schemeClr>
                          </a:solidFill>
                          <a:effectLst/>
                          <a:latin typeface="Avenir Next LT Pro" panose="020B0504020202020204" pitchFamily="34" charset="0"/>
                          <a:cs typeface="Poppins" panose="00000500000000000000" pitchFamily="2" charset="0"/>
                        </a:rPr>
                        <a:t>95%</a:t>
                      </a:r>
                    </a:p>
                  </a:txBody>
                  <a:tcPr marL="0" marR="0"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algn="ctr" rtl="0" fontAlgn="ctr"/>
                      <a:r>
                        <a:rPr lang="en-GB" sz="900" b="0" i="0" u="none" strike="noStrike" dirty="0">
                          <a:solidFill>
                            <a:schemeClr val="bg1"/>
                          </a:solidFill>
                          <a:effectLst/>
                          <a:latin typeface="Avenir Next LT Pro" panose="020B0504020202020204" pitchFamily="34" charset="0"/>
                          <a:ea typeface="+mn-ea"/>
                          <a:cs typeface="Poppins" panose="00000500000000000000" pitchFamily="2" charset="0"/>
                        </a:rPr>
                        <a:t>71.76%</a:t>
                      </a:r>
                    </a:p>
                  </a:txBody>
                  <a:tcPr marL="9513" marR="9513" marT="9513"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117304394"/>
                  </a:ext>
                </a:extLst>
              </a:tr>
            </a:tbl>
          </a:graphicData>
        </a:graphic>
      </p:graphicFrame>
      <p:sp>
        <p:nvSpPr>
          <p:cNvPr id="9" name="Rectangle 8">
            <a:extLst>
              <a:ext uri="{FF2B5EF4-FFF2-40B4-BE49-F238E27FC236}">
                <a16:creationId xmlns:a16="http://schemas.microsoft.com/office/drawing/2014/main" id="{3EE82722-5153-4DC7-A70E-EFFAA46521EF}"/>
              </a:ext>
            </a:extLst>
          </p:cNvPr>
          <p:cNvSpPr/>
          <p:nvPr/>
        </p:nvSpPr>
        <p:spPr>
          <a:xfrm>
            <a:off x="3366035" y="839330"/>
            <a:ext cx="5752241" cy="216783"/>
          </a:xfrm>
          <a:prstGeom prst="rect">
            <a:avLst/>
          </a:prstGeom>
          <a:solidFill>
            <a:srgbClr val="1D3E61"/>
          </a:solidFill>
          <a:ln w="12700" cap="flat" cmpd="sng" algn="ctr">
            <a:solidFill>
              <a:srgbClr val="1D3E61"/>
            </a:solidFill>
            <a:prstDash val="solid"/>
          </a:ln>
          <a:effectLst/>
        </p:spPr>
        <p:txBody>
          <a:bodyPr wrap="square" lIns="0" tIns="0" rIns="0" bIns="0" rtlCol="0" anchor="ctr"/>
          <a:lstStyle/>
          <a:p>
            <a:pPr algn="ctr">
              <a:defRPr/>
            </a:pPr>
            <a:r>
              <a:rPr lang="en-GB" sz="1050" kern="0" dirty="0">
                <a:solidFill>
                  <a:schemeClr val="bg1"/>
                </a:solidFill>
                <a:latin typeface="Avenir Next LT Pro" panose="020B0504020202020204" pitchFamily="34" charset="0"/>
                <a:cs typeface="Poppins-Medium"/>
              </a:rPr>
              <a:t>Breakdown of responses per question (All Segments)</a:t>
            </a:r>
          </a:p>
        </p:txBody>
      </p:sp>
      <p:cxnSp>
        <p:nvCxnSpPr>
          <p:cNvPr id="62" name="Straight Connector 61">
            <a:extLst>
              <a:ext uri="{FF2B5EF4-FFF2-40B4-BE49-F238E27FC236}">
                <a16:creationId xmlns:a16="http://schemas.microsoft.com/office/drawing/2014/main" id="{81B1941B-EEC0-401D-BDB0-A969E9338EC8}"/>
              </a:ext>
            </a:extLst>
          </p:cNvPr>
          <p:cNvCxnSpPr>
            <a:cxnSpLocks/>
          </p:cNvCxnSpPr>
          <p:nvPr/>
        </p:nvCxnSpPr>
        <p:spPr>
          <a:xfrm>
            <a:off x="58352" y="2701117"/>
            <a:ext cx="9080011" cy="53630"/>
          </a:xfrm>
          <a:prstGeom prst="line">
            <a:avLst/>
          </a:prstGeom>
          <a:ln>
            <a:solidFill>
              <a:srgbClr val="D6D6D6"/>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B6728E0-FEEF-436C-8B1A-183DEBC10DE6}"/>
              </a:ext>
            </a:extLst>
          </p:cNvPr>
          <p:cNvSpPr txBox="1"/>
          <p:nvPr/>
        </p:nvSpPr>
        <p:spPr>
          <a:xfrm>
            <a:off x="-8414" y="4183733"/>
            <a:ext cx="9118276" cy="861661"/>
          </a:xfrm>
          <a:prstGeom prst="rect">
            <a:avLst/>
          </a:prstGeom>
          <a:noFill/>
        </p:spPr>
        <p:txBody>
          <a:bodyPr wrap="square" lIns="91327" tIns="45664" rIns="91327" bIns="45664" rtlCol="0" anchor="t">
            <a:spAutoFit/>
          </a:bodyPr>
          <a:lstStyle/>
          <a:p>
            <a:pPr>
              <a:defRPr/>
            </a:pPr>
            <a:r>
              <a:rPr lang="en-GB" sz="1000" b="1" dirty="0">
                <a:solidFill>
                  <a:srgbClr val="3E5AA8"/>
                </a:solidFill>
                <a:latin typeface="Avenir Next LT Pro" panose="020B0504020202020204" pitchFamily="34" charset="0"/>
                <a:cs typeface="Poppins Bold" panose="00000800000000000000" pitchFamily="2" charset="0"/>
              </a:rPr>
              <a:t>Commentary:</a:t>
            </a:r>
          </a:p>
          <a:p>
            <a:pPr marL="171244" indent="-171244">
              <a:buFont typeface="Arial" panose="020B0604020202020204" pitchFamily="34" charset="0"/>
              <a:buChar char="•"/>
              <a:defRPr/>
            </a:pPr>
            <a:r>
              <a:rPr lang="en-US" sz="1000" dirty="0">
                <a:solidFill>
                  <a:srgbClr val="3E5AA8"/>
                </a:solidFill>
                <a:latin typeface="Avenir Next LT Pro" panose="020B0504020202020204" pitchFamily="34" charset="0"/>
                <a:cs typeface="Poppins Medium"/>
              </a:rPr>
              <a:t>​A significant number of responses were given as ‘Too Early To Say’ and ‘Starting to Distrust’. This will be tracked over time as we progress improvements and work with customers to build trust.</a:t>
            </a:r>
          </a:p>
          <a:p>
            <a:pPr marL="171244" indent="-171244">
              <a:buFont typeface="Arial" panose="020B0604020202020204" pitchFamily="34" charset="0"/>
              <a:buChar char="•"/>
              <a:defRPr/>
            </a:pPr>
            <a:r>
              <a:rPr lang="en-US" sz="1000" dirty="0">
                <a:solidFill>
                  <a:srgbClr val="3E5AA8"/>
                </a:solidFill>
                <a:latin typeface="Avenir Next LT Pro" panose="020B0504020202020204" pitchFamily="34" charset="0"/>
                <a:cs typeface="Poppins Medium"/>
              </a:rPr>
              <a:t>A drop in customer Trust seen across all key measures and across the majority of customer constituents. The drivers of this have been identified (please see slide 4). </a:t>
            </a:r>
            <a:endParaRPr lang="en-GB" sz="1000" dirty="0">
              <a:solidFill>
                <a:srgbClr val="3E5AA8"/>
              </a:solidFill>
              <a:latin typeface="Avenir Next LT Pro" panose="020B0504020202020204" pitchFamily="34" charset="0"/>
              <a:cs typeface="Poppins Medium"/>
            </a:endParaRPr>
          </a:p>
        </p:txBody>
      </p:sp>
      <p:sp>
        <p:nvSpPr>
          <p:cNvPr id="32" name="Text Placeholder 3">
            <a:extLst>
              <a:ext uri="{FF2B5EF4-FFF2-40B4-BE49-F238E27FC236}">
                <a16:creationId xmlns:a16="http://schemas.microsoft.com/office/drawing/2014/main" id="{395CCCC5-B7C2-4998-96F9-725654AAA623}"/>
              </a:ext>
            </a:extLst>
          </p:cNvPr>
          <p:cNvSpPr txBox="1">
            <a:spLocks/>
          </p:cNvSpPr>
          <p:nvPr/>
        </p:nvSpPr>
        <p:spPr>
          <a:xfrm>
            <a:off x="-38702" y="2785274"/>
            <a:ext cx="2325131" cy="258632"/>
          </a:xfrm>
          <a:prstGeom prst="rect">
            <a:avLst/>
          </a:prstGeom>
        </p:spPr>
        <p:txBody>
          <a:bodyPr/>
          <a:lstStyle>
            <a:lvl1pPr marL="0">
              <a:defRPr sz="900">
                <a:solidFill>
                  <a:schemeClr val="accent1"/>
                </a:solidFill>
                <a:latin typeface="+mn-lt"/>
                <a:ea typeface="+mn-ea"/>
                <a:cs typeface="+mn-cs"/>
              </a:defRPr>
            </a:lvl1pPr>
            <a:lvl2pPr marL="457200">
              <a:defRPr sz="900">
                <a:solidFill>
                  <a:schemeClr val="accent1"/>
                </a:solidFill>
                <a:latin typeface="+mn-lt"/>
                <a:ea typeface="+mn-ea"/>
                <a:cs typeface="+mn-cs"/>
              </a:defRPr>
            </a:lvl2pPr>
            <a:lvl3pPr marL="914400">
              <a:defRPr sz="900">
                <a:solidFill>
                  <a:schemeClr val="accent1"/>
                </a:solidFill>
                <a:latin typeface="+mn-lt"/>
                <a:ea typeface="+mn-ea"/>
                <a:cs typeface="+mn-cs"/>
              </a:defRPr>
            </a:lvl3pPr>
            <a:lvl4pPr marL="1371600">
              <a:defRPr sz="900">
                <a:solidFill>
                  <a:schemeClr val="accent1"/>
                </a:solidFill>
                <a:latin typeface="+mn-lt"/>
                <a:ea typeface="+mn-ea"/>
                <a:cs typeface="+mn-cs"/>
              </a:defRPr>
            </a:lvl4pPr>
            <a:lvl5pPr marL="1828800">
              <a:defRPr sz="900">
                <a:solidFill>
                  <a:schemeClr val="accent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defRPr/>
            </a:pPr>
            <a:r>
              <a:rPr lang="en-US" sz="1000" b="1" kern="0" dirty="0">
                <a:solidFill>
                  <a:srgbClr val="3E5AA8"/>
                </a:solidFill>
                <a:latin typeface="Avenir Next LT Pro" panose="020B0504020202020204" pitchFamily="34" charset="0"/>
              </a:rPr>
              <a:t>KPM Relationship Management - Correla</a:t>
            </a:r>
          </a:p>
        </p:txBody>
      </p:sp>
      <p:graphicFrame>
        <p:nvGraphicFramePr>
          <p:cNvPr id="33" name="Table 32">
            <a:extLst>
              <a:ext uri="{FF2B5EF4-FFF2-40B4-BE49-F238E27FC236}">
                <a16:creationId xmlns:a16="http://schemas.microsoft.com/office/drawing/2014/main" id="{B89A1443-2066-45AC-B1C7-822C41C69A5F}"/>
              </a:ext>
            </a:extLst>
          </p:cNvPr>
          <p:cNvGraphicFramePr>
            <a:graphicFrameLocks noGrp="1"/>
          </p:cNvGraphicFramePr>
          <p:nvPr>
            <p:extLst>
              <p:ext uri="{D42A27DB-BD31-4B8C-83A1-F6EECF244321}">
                <p14:modId xmlns:p14="http://schemas.microsoft.com/office/powerpoint/2010/main" val="3886692796"/>
              </p:ext>
            </p:extLst>
          </p:nvPr>
        </p:nvGraphicFramePr>
        <p:xfrm>
          <a:off x="31994" y="3246243"/>
          <a:ext cx="1419122" cy="635026"/>
        </p:xfrm>
        <a:graphic>
          <a:graphicData uri="http://schemas.openxmlformats.org/drawingml/2006/table">
            <a:tbl>
              <a:tblPr/>
              <a:tblGrid>
                <a:gridCol w="689386">
                  <a:extLst>
                    <a:ext uri="{9D8B030D-6E8A-4147-A177-3AD203B41FA5}">
                      <a16:colId xmlns:a16="http://schemas.microsoft.com/office/drawing/2014/main" val="52337707"/>
                    </a:ext>
                  </a:extLst>
                </a:gridCol>
                <a:gridCol w="729736">
                  <a:extLst>
                    <a:ext uri="{9D8B030D-6E8A-4147-A177-3AD203B41FA5}">
                      <a16:colId xmlns:a16="http://schemas.microsoft.com/office/drawing/2014/main" val="3971652533"/>
                    </a:ext>
                  </a:extLst>
                </a:gridCol>
              </a:tblGrid>
              <a:tr h="326943">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u="none" strike="noStrike" dirty="0">
                          <a:solidFill>
                            <a:srgbClr val="FFFFFF"/>
                          </a:solidFill>
                          <a:effectLst/>
                          <a:latin typeface="Avenir Next LT Pro" panose="020B0504020202020204" pitchFamily="34" charset="0"/>
                          <a:cs typeface="Poppins Bold" panose="00000800000000000000" pitchFamily="2" charset="0"/>
                        </a:rPr>
                        <a:t>DSC+ </a:t>
                      </a:r>
                    </a:p>
                    <a:p>
                      <a:pPr algn="ctr" rtl="0" fontAlgn="ctr"/>
                      <a:r>
                        <a:rPr lang="en-GB" sz="900" b="0" u="none" strike="noStrike" dirty="0">
                          <a:solidFill>
                            <a:srgbClr val="FFFFFF"/>
                          </a:solidFill>
                          <a:effectLst/>
                          <a:latin typeface="Avenir Next LT Pro" panose="020B0504020202020204" pitchFamily="34" charset="0"/>
                          <a:cs typeface="Poppins Bold" panose="00000800000000000000" pitchFamily="2" charset="0"/>
                        </a:rPr>
                        <a:t>Target</a:t>
                      </a:r>
                      <a:endParaRPr lang="en-GB" sz="900" b="0" i="0" u="none" strike="noStrike" dirty="0">
                        <a:solidFill>
                          <a:srgbClr val="FFFFFF"/>
                        </a:solidFill>
                        <a:effectLst/>
                        <a:latin typeface="Avenir Next LT Pro" panose="020B0504020202020204" pitchFamily="34" charset="0"/>
                        <a:cs typeface="Poppins Bold" panose="00000800000000000000" pitchFamily="2" charset="0"/>
                      </a:endParaRPr>
                    </a:p>
                  </a:txBody>
                  <a:tcPr marL="0" marR="0" marT="0" marB="0" anchor="ctr">
                    <a:lnL w="12700" cap="flat" cmpd="sng" algn="ctr">
                      <a:solidFill>
                        <a:srgbClr val="1D3E6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1D3E61"/>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i="0" u="none" strike="noStrike" dirty="0">
                          <a:solidFill>
                            <a:srgbClr val="FFFFFF"/>
                          </a:solidFill>
                          <a:effectLst/>
                          <a:latin typeface="Avenir Next LT Pro" panose="020B0504020202020204" pitchFamily="34" charset="0"/>
                          <a:cs typeface="Poppins Bold" panose="00000800000000000000" pitchFamily="2" charset="0"/>
                        </a:rPr>
                        <a:t>Sep 21</a:t>
                      </a:r>
                    </a:p>
                  </a:txBody>
                  <a:tcPr marL="0" marR="0" marT="0" marB="0" anchor="ctr">
                    <a:lnL w="12700" cap="flat" cmpd="sng" algn="ctr">
                      <a:solidFill>
                        <a:schemeClr val="bg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1D3E61"/>
                    </a:solidFill>
                  </a:tcPr>
                </a:tc>
                <a:extLst>
                  <a:ext uri="{0D108BD9-81ED-4DB2-BD59-A6C34878D82A}">
                    <a16:rowId xmlns:a16="http://schemas.microsoft.com/office/drawing/2014/main" val="577855030"/>
                  </a:ext>
                </a:extLst>
              </a:tr>
              <a:tr h="308083">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rtl="0" fontAlgn="ctr"/>
                      <a:r>
                        <a:rPr lang="en-GB" sz="900" b="0" i="0" u="none" strike="noStrike" dirty="0">
                          <a:solidFill>
                            <a:schemeClr val="tx1"/>
                          </a:solidFill>
                          <a:effectLst/>
                          <a:latin typeface="Avenir Next LT Pro" panose="020B0504020202020204" pitchFamily="34" charset="0"/>
                          <a:cs typeface="Poppins" panose="00000500000000000000" pitchFamily="2" charset="0"/>
                        </a:rPr>
                        <a:t>85%</a:t>
                      </a:r>
                    </a:p>
                  </a:txBody>
                  <a:tcPr marL="0" marR="0"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F5F5F5"/>
                    </a:solidFill>
                  </a:tcPr>
                </a:tc>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marL="0" algn="ctr" rtl="0" fontAlgn="ctr"/>
                      <a:r>
                        <a:rPr lang="en-GB" sz="900" b="0" i="0" u="none" strike="noStrike" dirty="0">
                          <a:solidFill>
                            <a:schemeClr val="bg1"/>
                          </a:solidFill>
                          <a:effectLst/>
                          <a:latin typeface="Avenir Next LT Pro" panose="020B0504020202020204" pitchFamily="34" charset="0"/>
                          <a:ea typeface="+mn-ea"/>
                          <a:cs typeface="Poppins" panose="00000500000000000000" pitchFamily="2" charset="0"/>
                        </a:rPr>
                        <a:t>64.10%</a:t>
                      </a:r>
                    </a:p>
                  </a:txBody>
                  <a:tcPr marL="9513" marR="9513" marT="9513"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extLst>
                  <a:ext uri="{0D108BD9-81ED-4DB2-BD59-A6C34878D82A}">
                    <a16:rowId xmlns:a16="http://schemas.microsoft.com/office/drawing/2014/main" val="1117304394"/>
                  </a:ext>
                </a:extLst>
              </a:tr>
            </a:tbl>
          </a:graphicData>
        </a:graphic>
      </p:graphicFrame>
      <p:graphicFrame>
        <p:nvGraphicFramePr>
          <p:cNvPr id="40" name="Table 39">
            <a:extLst>
              <a:ext uri="{FF2B5EF4-FFF2-40B4-BE49-F238E27FC236}">
                <a16:creationId xmlns:a16="http://schemas.microsoft.com/office/drawing/2014/main" id="{7DA31B16-A5AB-40DE-AE71-E3BC903CE02B}"/>
              </a:ext>
            </a:extLst>
          </p:cNvPr>
          <p:cNvGraphicFramePr>
            <a:graphicFrameLocks noGrp="1"/>
          </p:cNvGraphicFramePr>
          <p:nvPr>
            <p:extLst>
              <p:ext uri="{D42A27DB-BD31-4B8C-83A1-F6EECF244321}">
                <p14:modId xmlns:p14="http://schemas.microsoft.com/office/powerpoint/2010/main" val="3445002422"/>
              </p:ext>
            </p:extLst>
          </p:nvPr>
        </p:nvGraphicFramePr>
        <p:xfrm>
          <a:off x="8243444" y="2811753"/>
          <a:ext cx="879277" cy="1006504"/>
        </p:xfrm>
        <a:graphic>
          <a:graphicData uri="http://schemas.openxmlformats.org/drawingml/2006/table">
            <a:tbl>
              <a:tblPr bandRow="1"/>
              <a:tblGrid>
                <a:gridCol w="879277">
                  <a:extLst>
                    <a:ext uri="{9D8B030D-6E8A-4147-A177-3AD203B41FA5}">
                      <a16:colId xmlns:a16="http://schemas.microsoft.com/office/drawing/2014/main" val="1872781035"/>
                    </a:ext>
                  </a:extLst>
                </a:gridCol>
              </a:tblGrid>
              <a:tr h="24065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900" b="0" dirty="0">
                          <a:solidFill>
                            <a:schemeClr val="bg1"/>
                          </a:solidFill>
                          <a:latin typeface="Avenir Next LT Pro" panose="020B0504020202020204" pitchFamily="34" charset="0"/>
                        </a:rPr>
                        <a:t>Trust Scores</a:t>
                      </a:r>
                    </a:p>
                  </a:txBody>
                  <a:tcPr marL="0" marR="0"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1D3E61"/>
                    </a:solidFill>
                  </a:tcPr>
                </a:tc>
                <a:extLst>
                  <a:ext uri="{0D108BD9-81ED-4DB2-BD59-A6C34878D82A}">
                    <a16:rowId xmlns:a16="http://schemas.microsoft.com/office/drawing/2014/main" val="682556367"/>
                  </a:ext>
                </a:extLst>
              </a:tr>
              <a:tr h="263417">
                <a:tc>
                  <a:txBody>
                    <a:bodyPr/>
                    <a:lstStyle/>
                    <a:p>
                      <a:pPr algn="ctr" fontAlgn="ctr"/>
                      <a:r>
                        <a:rPr lang="en-GB" sz="1000" b="0" i="0" u="none" strike="noStrike" dirty="0">
                          <a:solidFill>
                            <a:schemeClr val="tx1"/>
                          </a:solidFill>
                          <a:effectLst/>
                          <a:latin typeface="Avenir Next LT Pro" panose="020B0504020202020204" pitchFamily="34" charset="0"/>
                          <a:cs typeface="Poppins" panose="00000500000000000000" pitchFamily="2" charset="0"/>
                        </a:rPr>
                        <a:t>73.1%</a:t>
                      </a:r>
                    </a:p>
                  </a:txBody>
                  <a:tcPr marL="6342" marR="6342" marT="6342"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8357577"/>
                  </a:ext>
                </a:extLst>
              </a:tr>
              <a:tr h="251215">
                <a:tc>
                  <a:txBody>
                    <a:bodyPr/>
                    <a:lstStyle/>
                    <a:p>
                      <a:pPr algn="ctr" fontAlgn="ctr"/>
                      <a:r>
                        <a:rPr lang="en-GB" sz="1000" b="0" i="0" u="none" strike="noStrike" dirty="0">
                          <a:solidFill>
                            <a:schemeClr val="tx1"/>
                          </a:solidFill>
                          <a:effectLst/>
                          <a:latin typeface="Avenir Next LT Pro" panose="020B0504020202020204" pitchFamily="34" charset="0"/>
                          <a:cs typeface="Poppins" panose="00000500000000000000" pitchFamily="2" charset="0"/>
                        </a:rPr>
                        <a:t>57.7%</a:t>
                      </a:r>
                    </a:p>
                  </a:txBody>
                  <a:tcPr marL="6342" marR="6342" marT="6342"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5482218"/>
                  </a:ext>
                </a:extLst>
              </a:tr>
              <a:tr h="251215">
                <a:tc>
                  <a:txBody>
                    <a:bodyPr/>
                    <a:lstStyle/>
                    <a:p>
                      <a:pPr algn="ctr" fontAlgn="ctr"/>
                      <a:r>
                        <a:rPr lang="en-GB" sz="1000" b="0" i="0" u="none" strike="noStrike" dirty="0">
                          <a:solidFill>
                            <a:schemeClr val="tx1"/>
                          </a:solidFill>
                          <a:effectLst/>
                          <a:latin typeface="Avenir Next LT Pro" panose="020B0504020202020204" pitchFamily="34" charset="0"/>
                          <a:cs typeface="Poppins" panose="00000500000000000000" pitchFamily="2" charset="0"/>
                        </a:rPr>
                        <a:t>61.5%</a:t>
                      </a:r>
                    </a:p>
                  </a:txBody>
                  <a:tcPr marL="6342" marR="6342" marT="6342"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8677978"/>
                  </a:ext>
                </a:extLst>
              </a:tr>
            </a:tbl>
          </a:graphicData>
        </a:graphic>
      </p:graphicFrame>
      <p:cxnSp>
        <p:nvCxnSpPr>
          <p:cNvPr id="42" name="Straight Connector 41">
            <a:extLst>
              <a:ext uri="{FF2B5EF4-FFF2-40B4-BE49-F238E27FC236}">
                <a16:creationId xmlns:a16="http://schemas.microsoft.com/office/drawing/2014/main" id="{7B9AD92C-D976-4677-803F-416EBDC4A3D1}"/>
              </a:ext>
            </a:extLst>
          </p:cNvPr>
          <p:cNvCxnSpPr>
            <a:cxnSpLocks/>
          </p:cNvCxnSpPr>
          <p:nvPr/>
        </p:nvCxnSpPr>
        <p:spPr>
          <a:xfrm>
            <a:off x="31994" y="4205420"/>
            <a:ext cx="9080011" cy="53630"/>
          </a:xfrm>
          <a:prstGeom prst="line">
            <a:avLst/>
          </a:prstGeom>
          <a:ln>
            <a:solidFill>
              <a:srgbClr val="D6D6D6"/>
            </a:solidFill>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2BB6DDAB-9302-41F4-B2CA-89DEC7DB0DF0}"/>
              </a:ext>
            </a:extLst>
          </p:cNvPr>
          <p:cNvGraphicFramePr>
            <a:graphicFrameLocks noGrp="1"/>
          </p:cNvGraphicFramePr>
          <p:nvPr>
            <p:extLst>
              <p:ext uri="{D42A27DB-BD31-4B8C-83A1-F6EECF244321}">
                <p14:modId xmlns:p14="http://schemas.microsoft.com/office/powerpoint/2010/main" val="1260925919"/>
              </p:ext>
            </p:extLst>
          </p:nvPr>
        </p:nvGraphicFramePr>
        <p:xfrm>
          <a:off x="8244408" y="952721"/>
          <a:ext cx="873868" cy="1445526"/>
        </p:xfrm>
        <a:graphic>
          <a:graphicData uri="http://schemas.openxmlformats.org/drawingml/2006/table">
            <a:tbl>
              <a:tblPr bandRow="1"/>
              <a:tblGrid>
                <a:gridCol w="873868">
                  <a:extLst>
                    <a:ext uri="{9D8B030D-6E8A-4147-A177-3AD203B41FA5}">
                      <a16:colId xmlns:a16="http://schemas.microsoft.com/office/drawing/2014/main" val="1872781035"/>
                    </a:ext>
                  </a:extLst>
                </a:gridCol>
              </a:tblGrid>
              <a:tr h="408087">
                <a:tc>
                  <a:txBody>
                    <a:bodyPr/>
                    <a:lstStyle>
                      <a:lvl1pPr marL="0" algn="l" defTabSz="914400" rtl="0" eaLnBrk="1" latinLnBrk="0" hangingPunct="1">
                        <a:defRPr sz="1800" kern="1200">
                          <a:solidFill>
                            <a:schemeClr val="dk1"/>
                          </a:solidFill>
                          <a:latin typeface="Poppins Medium"/>
                        </a:defRPr>
                      </a:lvl1pPr>
                      <a:lvl2pPr marL="457200" algn="l" defTabSz="914400" rtl="0" eaLnBrk="1" latinLnBrk="0" hangingPunct="1">
                        <a:defRPr sz="1800" kern="1200">
                          <a:solidFill>
                            <a:schemeClr val="dk1"/>
                          </a:solidFill>
                          <a:latin typeface="Poppins Medium"/>
                        </a:defRPr>
                      </a:lvl2pPr>
                      <a:lvl3pPr marL="914400" algn="l" defTabSz="914400" rtl="0" eaLnBrk="1" latinLnBrk="0" hangingPunct="1">
                        <a:defRPr sz="1800" kern="1200">
                          <a:solidFill>
                            <a:schemeClr val="dk1"/>
                          </a:solidFill>
                          <a:latin typeface="Poppins Medium"/>
                        </a:defRPr>
                      </a:lvl3pPr>
                      <a:lvl4pPr marL="1371600" algn="l" defTabSz="914400" rtl="0" eaLnBrk="1" latinLnBrk="0" hangingPunct="1">
                        <a:defRPr sz="1800" kern="1200">
                          <a:solidFill>
                            <a:schemeClr val="dk1"/>
                          </a:solidFill>
                          <a:latin typeface="Poppins Medium"/>
                        </a:defRPr>
                      </a:lvl4pPr>
                      <a:lvl5pPr marL="1828800" algn="l" defTabSz="914400" rtl="0" eaLnBrk="1" latinLnBrk="0" hangingPunct="1">
                        <a:defRPr sz="1800" kern="1200">
                          <a:solidFill>
                            <a:schemeClr val="dk1"/>
                          </a:solidFill>
                          <a:latin typeface="Poppins Medium"/>
                        </a:defRPr>
                      </a:lvl5pPr>
                      <a:lvl6pPr marL="2286000" algn="l" defTabSz="914400" rtl="0" eaLnBrk="1" latinLnBrk="0" hangingPunct="1">
                        <a:defRPr sz="1800" kern="1200">
                          <a:solidFill>
                            <a:schemeClr val="dk1"/>
                          </a:solidFill>
                          <a:latin typeface="Poppins Medium"/>
                        </a:defRPr>
                      </a:lvl6pPr>
                      <a:lvl7pPr marL="2743200" algn="l" defTabSz="914400" rtl="0" eaLnBrk="1" latinLnBrk="0" hangingPunct="1">
                        <a:defRPr sz="1800" kern="1200">
                          <a:solidFill>
                            <a:schemeClr val="dk1"/>
                          </a:solidFill>
                          <a:latin typeface="Poppins Medium"/>
                        </a:defRPr>
                      </a:lvl7pPr>
                      <a:lvl8pPr marL="3200400" algn="l" defTabSz="914400" rtl="0" eaLnBrk="1" latinLnBrk="0" hangingPunct="1">
                        <a:defRPr sz="1800" kern="1200">
                          <a:solidFill>
                            <a:schemeClr val="dk1"/>
                          </a:solidFill>
                          <a:latin typeface="Poppins Medium"/>
                        </a:defRPr>
                      </a:lvl8pPr>
                      <a:lvl9pPr marL="3657600" algn="l" defTabSz="914400" rtl="0" eaLnBrk="1" latinLnBrk="0" hangingPunct="1">
                        <a:defRPr sz="1800" kern="1200">
                          <a:solidFill>
                            <a:schemeClr val="dk1"/>
                          </a:solidFill>
                          <a:latin typeface="Poppins Medium"/>
                        </a:defRPr>
                      </a:lvl9pPr>
                    </a:lstStyle>
                    <a:p>
                      <a:pPr algn="ctr"/>
                      <a:r>
                        <a:rPr lang="en-GB" sz="900" b="0" dirty="0">
                          <a:solidFill>
                            <a:schemeClr val="bg1"/>
                          </a:solidFill>
                          <a:latin typeface="Avenir Next LT Pro" panose="020B0504020202020204" pitchFamily="34" charset="0"/>
                        </a:rPr>
                        <a:t>Trust Scores</a:t>
                      </a:r>
                    </a:p>
                  </a:txBody>
                  <a:tcPr marL="0" marR="0" marT="0"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solidFill>
                      <a:srgbClr val="1D3E61"/>
                    </a:solidFill>
                  </a:tcPr>
                </a:tc>
                <a:extLst>
                  <a:ext uri="{0D108BD9-81ED-4DB2-BD59-A6C34878D82A}">
                    <a16:rowId xmlns:a16="http://schemas.microsoft.com/office/drawing/2014/main" val="682556367"/>
                  </a:ext>
                </a:extLst>
              </a:tr>
              <a:tr h="345813">
                <a:tc>
                  <a:txBody>
                    <a:bodyPr/>
                    <a:lstStyle/>
                    <a:p>
                      <a:pPr algn="ctr" fontAlgn="ctr"/>
                      <a:r>
                        <a:rPr lang="en-GB" sz="1000" b="0" i="0" u="none" strike="noStrike" dirty="0">
                          <a:solidFill>
                            <a:schemeClr val="tx1"/>
                          </a:solidFill>
                          <a:effectLst/>
                          <a:latin typeface="Avenir Next LT Pro" panose="020B0504020202020204" pitchFamily="34" charset="0"/>
                          <a:cs typeface="Poppins" panose="00000500000000000000" pitchFamily="2" charset="0"/>
                        </a:rPr>
                        <a:t>76.9%</a:t>
                      </a:r>
                    </a:p>
                  </a:txBody>
                  <a:tcPr marL="6342" marR="6342" marT="6342"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8357577"/>
                  </a:ext>
                </a:extLst>
              </a:tr>
              <a:tr h="345813">
                <a:tc>
                  <a:txBody>
                    <a:bodyPr/>
                    <a:lstStyle/>
                    <a:p>
                      <a:pPr algn="ctr" fontAlgn="ctr"/>
                      <a:r>
                        <a:rPr lang="en-GB" sz="1000" b="0" i="0" u="none" strike="noStrike" dirty="0">
                          <a:solidFill>
                            <a:schemeClr val="tx1"/>
                          </a:solidFill>
                          <a:effectLst/>
                          <a:latin typeface="Avenir Next LT Pro" panose="020B0504020202020204" pitchFamily="34" charset="0"/>
                          <a:cs typeface="Poppins" panose="00000500000000000000" pitchFamily="2" charset="0"/>
                        </a:rPr>
                        <a:t>69.2%</a:t>
                      </a:r>
                    </a:p>
                  </a:txBody>
                  <a:tcPr marL="6342" marR="6342" marT="6342"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5482218"/>
                  </a:ext>
                </a:extLst>
              </a:tr>
              <a:tr h="345813">
                <a:tc>
                  <a:txBody>
                    <a:bodyPr/>
                    <a:lstStyle/>
                    <a:p>
                      <a:pPr algn="ctr" fontAlgn="ctr"/>
                      <a:r>
                        <a:rPr lang="en-GB" sz="1000" b="0" i="0" u="none" strike="noStrike" dirty="0">
                          <a:solidFill>
                            <a:schemeClr val="tx1"/>
                          </a:solidFill>
                          <a:effectLst/>
                          <a:latin typeface="Avenir Next LT Pro" panose="020B0504020202020204" pitchFamily="34" charset="0"/>
                          <a:cs typeface="Poppins" panose="00000500000000000000" pitchFamily="2" charset="0"/>
                        </a:rPr>
                        <a:t>69.2%</a:t>
                      </a:r>
                    </a:p>
                  </a:txBody>
                  <a:tcPr marL="6342" marR="6342" marT="6342" marB="0" anchor="ctr">
                    <a:lnL w="12700" cap="flat" cmpd="sng" algn="ctr">
                      <a:solidFill>
                        <a:srgbClr val="1D3E61"/>
                      </a:solidFill>
                      <a:prstDash val="solid"/>
                      <a:round/>
                      <a:headEnd type="none" w="med" len="med"/>
                      <a:tailEnd type="none" w="med" len="med"/>
                    </a:lnL>
                    <a:lnR w="12700" cap="flat" cmpd="sng" algn="ctr">
                      <a:solidFill>
                        <a:srgbClr val="1D3E61"/>
                      </a:solidFill>
                      <a:prstDash val="solid"/>
                      <a:round/>
                      <a:headEnd type="none" w="med" len="med"/>
                      <a:tailEnd type="none" w="med" len="med"/>
                    </a:lnR>
                    <a:lnT w="12700" cap="flat" cmpd="sng" algn="ctr">
                      <a:solidFill>
                        <a:srgbClr val="1D3E61"/>
                      </a:solidFill>
                      <a:prstDash val="solid"/>
                      <a:round/>
                      <a:headEnd type="none" w="med" len="med"/>
                      <a:tailEnd type="none" w="med" len="med"/>
                    </a:lnT>
                    <a:lnB w="12700" cap="flat" cmpd="sng" algn="ctr">
                      <a:solidFill>
                        <a:srgbClr val="1D3E6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8677978"/>
                  </a:ext>
                </a:extLst>
              </a:tr>
            </a:tbl>
          </a:graphicData>
        </a:graphic>
      </p:graphicFrame>
      <p:sp>
        <p:nvSpPr>
          <p:cNvPr id="18" name="Text Box 2">
            <a:extLst>
              <a:ext uri="{FF2B5EF4-FFF2-40B4-BE49-F238E27FC236}">
                <a16:creationId xmlns:a16="http://schemas.microsoft.com/office/drawing/2014/main" id="{FA17422F-A459-4E39-9AE3-F347CF44C27F}"/>
              </a:ext>
            </a:extLst>
          </p:cNvPr>
          <p:cNvSpPr txBox="1">
            <a:spLocks noChangeArrowheads="1"/>
          </p:cNvSpPr>
          <p:nvPr/>
        </p:nvSpPr>
        <p:spPr bwMode="auto">
          <a:xfrm>
            <a:off x="1947005" y="1280624"/>
            <a:ext cx="1666603" cy="479841"/>
          </a:xfrm>
          <a:prstGeom prst="rect">
            <a:avLst/>
          </a:prstGeom>
          <a:noFill/>
          <a:ln w="9525">
            <a:noFill/>
            <a:miter lim="800000"/>
            <a:headEnd/>
            <a:tailEnd/>
          </a:ln>
        </p:spPr>
        <p:txBody>
          <a:bodyPr wrap="square" lIns="36576" tIns="32004"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rtl="0">
              <a:defRPr sz="1000"/>
            </a:pPr>
            <a:r>
              <a:rPr lang="en-GB" sz="800" i="0" u="none" strike="noStrike" baseline="0" dirty="0">
                <a:ln>
                  <a:noFill/>
                </a:ln>
                <a:latin typeface="Avenir Next LT Pro" panose="020B0504020202020204" pitchFamily="34" charset="0"/>
                <a:cs typeface="Calibri"/>
              </a:rPr>
              <a:t>Do you trust Xoserve to deliver DSC services?</a:t>
            </a:r>
          </a:p>
        </p:txBody>
      </p:sp>
      <p:sp>
        <p:nvSpPr>
          <p:cNvPr id="19" name="Rectangle 18">
            <a:extLst>
              <a:ext uri="{FF2B5EF4-FFF2-40B4-BE49-F238E27FC236}">
                <a16:creationId xmlns:a16="http://schemas.microsoft.com/office/drawing/2014/main" id="{0EACF395-0967-4E82-AFD3-7FCC78A07B5C}"/>
              </a:ext>
            </a:extLst>
          </p:cNvPr>
          <p:cNvSpPr/>
          <p:nvPr/>
        </p:nvSpPr>
        <p:spPr>
          <a:xfrm>
            <a:off x="1774199" y="1990917"/>
            <a:ext cx="1932759" cy="4529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GB" sz="800" dirty="0">
                <a:solidFill>
                  <a:schemeClr val="tx1"/>
                </a:solidFill>
                <a:latin typeface="Avenir Next LT Pro" panose="020B0504020202020204" pitchFamily="34" charset="0"/>
                <a:cs typeface="Poppins" panose="00000500000000000000" pitchFamily="2" charset="0"/>
              </a:rPr>
              <a:t>Do you trust Xoserve with making strategic decisions?</a:t>
            </a:r>
          </a:p>
        </p:txBody>
      </p:sp>
      <p:sp>
        <p:nvSpPr>
          <p:cNvPr id="20" name="Rectangle 19">
            <a:extLst>
              <a:ext uri="{FF2B5EF4-FFF2-40B4-BE49-F238E27FC236}">
                <a16:creationId xmlns:a16="http://schemas.microsoft.com/office/drawing/2014/main" id="{7C24990E-F949-4161-A5CB-4262E555126F}"/>
              </a:ext>
            </a:extLst>
          </p:cNvPr>
          <p:cNvSpPr/>
          <p:nvPr/>
        </p:nvSpPr>
        <p:spPr>
          <a:xfrm>
            <a:off x="1476400" y="1633295"/>
            <a:ext cx="2231522" cy="458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r"/>
            <a:r>
              <a:rPr lang="en-GB" sz="800" i="0" u="none" strike="noStrike" baseline="0" dirty="0">
                <a:ln>
                  <a:noFill/>
                </a:ln>
                <a:solidFill>
                  <a:schemeClr val="tx1"/>
                </a:solidFill>
                <a:latin typeface="Avenir Next LT Pro" panose="020B0504020202020204" pitchFamily="34" charset="0"/>
                <a:cs typeface="Calibri"/>
              </a:rPr>
              <a:t>Do you trust Xoserve in the management of Correla for the provision of a seamless service?</a:t>
            </a:r>
          </a:p>
        </p:txBody>
      </p:sp>
      <p:sp>
        <p:nvSpPr>
          <p:cNvPr id="10" name="Rectangle 9">
            <a:extLst>
              <a:ext uri="{FF2B5EF4-FFF2-40B4-BE49-F238E27FC236}">
                <a16:creationId xmlns:a16="http://schemas.microsoft.com/office/drawing/2014/main" id="{AB1ECEC9-C0AF-4515-88DB-D0106DC141EF}"/>
              </a:ext>
            </a:extLst>
          </p:cNvPr>
          <p:cNvSpPr/>
          <p:nvPr/>
        </p:nvSpPr>
        <p:spPr>
          <a:xfrm>
            <a:off x="1680965" y="3044301"/>
            <a:ext cx="2086982" cy="338554"/>
          </a:xfrm>
          <a:prstGeom prst="rect">
            <a:avLst/>
          </a:prstGeom>
        </p:spPr>
        <p:txBody>
          <a:bodyPr wrap="square">
            <a:spAutoFit/>
          </a:bodyPr>
          <a:lstStyle/>
          <a:p>
            <a:pPr algn="r"/>
            <a:r>
              <a:rPr lang="en-GB" sz="800" dirty="0">
                <a:latin typeface="Avenir Next LT Pro" panose="020B0504020202020204" pitchFamily="34" charset="0"/>
                <a:cs typeface="Calibri"/>
              </a:rPr>
              <a:t>Do you trust Correla to deliver the DSC operational services?</a:t>
            </a:r>
          </a:p>
        </p:txBody>
      </p:sp>
      <p:sp>
        <p:nvSpPr>
          <p:cNvPr id="12" name="Rectangle 11">
            <a:extLst>
              <a:ext uri="{FF2B5EF4-FFF2-40B4-BE49-F238E27FC236}">
                <a16:creationId xmlns:a16="http://schemas.microsoft.com/office/drawing/2014/main" id="{6D7D295B-31C1-4482-9FED-B5A43BA39272}"/>
              </a:ext>
            </a:extLst>
          </p:cNvPr>
          <p:cNvSpPr/>
          <p:nvPr/>
        </p:nvSpPr>
        <p:spPr>
          <a:xfrm>
            <a:off x="1485979" y="3284907"/>
            <a:ext cx="2281968" cy="338554"/>
          </a:xfrm>
          <a:prstGeom prst="rect">
            <a:avLst/>
          </a:prstGeom>
        </p:spPr>
        <p:txBody>
          <a:bodyPr wrap="square">
            <a:spAutoFit/>
          </a:bodyPr>
          <a:lstStyle/>
          <a:p>
            <a:pPr algn="r"/>
            <a:r>
              <a:rPr lang="en-GB" sz="800" dirty="0">
                <a:latin typeface="Avenir Next LT Pro" panose="020B0504020202020204" pitchFamily="34" charset="0"/>
                <a:cs typeface="Calibri"/>
              </a:rPr>
              <a:t>Do you trust Correla in putting customers first?</a:t>
            </a:r>
          </a:p>
        </p:txBody>
      </p:sp>
      <p:sp>
        <p:nvSpPr>
          <p:cNvPr id="13" name="Rectangle 12">
            <a:extLst>
              <a:ext uri="{FF2B5EF4-FFF2-40B4-BE49-F238E27FC236}">
                <a16:creationId xmlns:a16="http://schemas.microsoft.com/office/drawing/2014/main" id="{2A07B7E9-98BF-4F19-9346-DDBB73927F41}"/>
              </a:ext>
            </a:extLst>
          </p:cNvPr>
          <p:cNvSpPr/>
          <p:nvPr/>
        </p:nvSpPr>
        <p:spPr>
          <a:xfrm>
            <a:off x="1485979" y="3549049"/>
            <a:ext cx="2281968" cy="338554"/>
          </a:xfrm>
          <a:prstGeom prst="rect">
            <a:avLst/>
          </a:prstGeom>
        </p:spPr>
        <p:txBody>
          <a:bodyPr wrap="square">
            <a:spAutoFit/>
          </a:bodyPr>
          <a:lstStyle/>
          <a:p>
            <a:pPr algn="r"/>
            <a:r>
              <a:rPr lang="en-GB" sz="800" dirty="0">
                <a:latin typeface="Avenir Next LT Pro" panose="020B0504020202020204" pitchFamily="34" charset="0"/>
                <a:cs typeface="Calibri"/>
              </a:rPr>
              <a:t>Do you trust Correla with developing strategic investments?</a:t>
            </a:r>
          </a:p>
        </p:txBody>
      </p:sp>
    </p:spTree>
    <p:custDataLst>
      <p:tags r:id="rId1"/>
    </p:custDataLst>
    <p:extLst>
      <p:ext uri="{BB962C8B-B14F-4D97-AF65-F5344CB8AC3E}">
        <p14:creationId xmlns:p14="http://schemas.microsoft.com/office/powerpoint/2010/main" val="243217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DD0B22-E13D-4D94-9DAA-C43F4A82A101}"/>
              </a:ext>
            </a:extLst>
          </p:cNvPr>
          <p:cNvSpPr>
            <a:spLocks noGrp="1"/>
          </p:cNvSpPr>
          <p:nvPr>
            <p:ph type="body" sz="quarter" idx="17"/>
          </p:nvPr>
        </p:nvSpPr>
        <p:spPr>
          <a:xfrm>
            <a:off x="2398220" y="260494"/>
            <a:ext cx="4685279" cy="491836"/>
          </a:xfrm>
        </p:spPr>
        <p:txBody>
          <a:bodyPr/>
          <a:lstStyle/>
          <a:p>
            <a:pPr marL="0" indent="0">
              <a:buNone/>
            </a:pPr>
            <a:r>
              <a:rPr lang="en-GB" dirty="0">
                <a:solidFill>
                  <a:srgbClr val="3E5AA8"/>
                </a:solidFill>
                <a:latin typeface="Poppins Light" panose="00000400000000000000" pitchFamily="2" charset="0"/>
                <a:cs typeface="Poppins Light" panose="00000400000000000000" pitchFamily="2" charset="0"/>
              </a:rPr>
              <a:t>Quarterly Trends</a:t>
            </a:r>
          </a:p>
        </p:txBody>
      </p:sp>
      <p:cxnSp>
        <p:nvCxnSpPr>
          <p:cNvPr id="6" name="Straight Connector 5">
            <a:extLst>
              <a:ext uri="{FF2B5EF4-FFF2-40B4-BE49-F238E27FC236}">
                <a16:creationId xmlns:a16="http://schemas.microsoft.com/office/drawing/2014/main" id="{790F1039-4A66-47CB-BC64-CC0EA14504F2}"/>
              </a:ext>
            </a:extLst>
          </p:cNvPr>
          <p:cNvCxnSpPr>
            <a:cxnSpLocks/>
          </p:cNvCxnSpPr>
          <p:nvPr/>
        </p:nvCxnSpPr>
        <p:spPr>
          <a:xfrm>
            <a:off x="4740859" y="853712"/>
            <a:ext cx="0" cy="4029294"/>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1017F01-A23B-4C68-85B7-FA94A535F1B7}"/>
              </a:ext>
            </a:extLst>
          </p:cNvPr>
          <p:cNvPicPr>
            <a:picLocks noChangeAspect="1"/>
          </p:cNvPicPr>
          <p:nvPr/>
        </p:nvPicPr>
        <p:blipFill>
          <a:blip r:embed="rId3"/>
          <a:stretch>
            <a:fillRect/>
          </a:stretch>
        </p:blipFill>
        <p:spPr>
          <a:xfrm>
            <a:off x="633865" y="853712"/>
            <a:ext cx="3769277" cy="3158198"/>
          </a:xfrm>
          <a:prstGeom prst="rect">
            <a:avLst/>
          </a:prstGeom>
        </p:spPr>
      </p:pic>
      <p:pic>
        <p:nvPicPr>
          <p:cNvPr id="7" name="Picture 6">
            <a:extLst>
              <a:ext uri="{FF2B5EF4-FFF2-40B4-BE49-F238E27FC236}">
                <a16:creationId xmlns:a16="http://schemas.microsoft.com/office/drawing/2014/main" id="{A05ED3B9-0FC7-4341-9334-C461237446EF}"/>
              </a:ext>
            </a:extLst>
          </p:cNvPr>
          <p:cNvPicPr>
            <a:picLocks noChangeAspect="1"/>
          </p:cNvPicPr>
          <p:nvPr/>
        </p:nvPicPr>
        <p:blipFill>
          <a:blip r:embed="rId4"/>
          <a:stretch>
            <a:fillRect/>
          </a:stretch>
        </p:blipFill>
        <p:spPr>
          <a:xfrm>
            <a:off x="5077549" y="853712"/>
            <a:ext cx="3777972" cy="3158198"/>
          </a:xfrm>
          <a:prstGeom prst="rect">
            <a:avLst/>
          </a:prstGeom>
        </p:spPr>
      </p:pic>
    </p:spTree>
    <p:custDataLst>
      <p:tags r:id="rId1"/>
    </p:custDataLst>
    <p:extLst>
      <p:ext uri="{BB962C8B-B14F-4D97-AF65-F5344CB8AC3E}">
        <p14:creationId xmlns:p14="http://schemas.microsoft.com/office/powerpoint/2010/main" val="2254935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9419B2C-6214-4370-8525-AFA09396219E}"/>
              </a:ext>
            </a:extLst>
          </p:cNvPr>
          <p:cNvSpPr>
            <a:spLocks noGrp="1"/>
          </p:cNvSpPr>
          <p:nvPr>
            <p:ph type="body" sz="quarter" idx="17"/>
          </p:nvPr>
        </p:nvSpPr>
        <p:spPr>
          <a:xfrm>
            <a:off x="835771" y="260493"/>
            <a:ext cx="7264621" cy="707886"/>
          </a:xfrm>
        </p:spPr>
        <p:txBody>
          <a:bodyPr/>
          <a:lstStyle/>
          <a:p>
            <a:pPr marL="0" indent="0">
              <a:buNone/>
            </a:pPr>
            <a:r>
              <a:rPr lang="en-GB" sz="2000" dirty="0">
                <a:solidFill>
                  <a:srgbClr val="3E5AA8"/>
                </a:solidFill>
              </a:rPr>
              <a:t>Do you have confidence that Xoserve and Correla successfully collaborate to deliver a seamless service? </a:t>
            </a:r>
          </a:p>
        </p:txBody>
      </p:sp>
      <p:sp>
        <p:nvSpPr>
          <p:cNvPr id="6" name="AutoShape 5" descr="data:image/jpg;base64,%20/9j/4AAQSkZJRgABAQEAYABgAAD/2wBDAAUDBAQEAwUEBAQFBQUGBwwIBwcHBw8LCwkMEQ8SEhEPERETFhwXExQaFRERGCEYGh0dHx8fExciJCIeJBweHx7/2wBDAQUFBQcGBw4ICA4eFBEUHh4eHh4eHh4eHh4eHh4eHh4eHh4eHh4eHh4eHh4eHh4eHh4eHh4eHh4eHh4eHh4eHh7/wAARCAD+APQDASIAAhEBAxEB/8QAHwAAAQUBAQEBAQEAAAAAAAAAAAECAwQFBgcICQoL/8QAtRAAAgEDAwIEAwUFBAQAAAF9AQIDAAQRBRIhMUEGE1FhByJxFDKBkaEII0KxwRVS0fAkM2JyggkKFhcYGRolJicoKSo0NTY3ODk6Q0RFRkdISUpTVFVWV1hZWmNkZWZnaGlqc3R1dnd4eXqDhIWGh4iJipKTlJWWl5iZmqKjpKWmp6ipqrKztLW2t7i5usLDxMXGx8jJytLT1NXW19jZ2uHi4+Tl5ufo6erx8vP09fb3+Pn6/8QAHwEAAwEBAQEBAQEBAQAAAAAAAAECAwQFBgcICQoL/8QAtREAAgECBAQDBAcFBAQAAQJ3AAECAxEEBSExBhJBUQdhcRMiMoEIFEKRobHBCSMzUvAVYnLRChYkNOEl8RcYGRomJygpKjU2Nzg5OkNERUZHSElKU1RVVldYWVpjZGVmZ2hpanN0dXZ3eHl6goOEhYaHiImKkpOUlZaXmJmaoqOkpaanqKmqsrO0tba3uLm6wsPExcbHyMnK0tPU1dbX2Nna4uPk5ebn6Onq8vP09fb3+Pn6/9oADAMBAAIRAxEAPwD6+srW2ks4JJLeF3aNWZmQEkkckmpvsVn/AM+lv/37FGm/8g62/wCuSfyFT0AQfYrP/n0t/wDv2KPsVn/z6W//AH7FT1z3xDgiuPC7x3Fi99b/AGq1aeBLZrgvGLiMv+7UEsNoOQAeKARtfYrP/n0t/wDv2KPsVn/z6W//AH7FcBD9r0+1lbS49Z0Tw/Pf5gWy0svPCghGdtu0TmNGkDcGMc88Bs1paxqviTT/AAlpGplCb11WC5t3RQXllUpETgcESmPIGAAzccCj+vvBHW/YrP8A59Lf/v2KPsVn/wA+lv8A9+xXHQ3XiSPxJHZte6tcSpN5ckTaeq2bQCH/AF3neUBvL4O0SdTjbgVa8J6rq2qPcLeQ6gkUelWyv9psHt83Z83ztu5F3dI/u5X0pN+62gX9ff8A18tTp/sVn/z6W/8A37FH2Kz/AOfS3/79ivO7f/hKdF8KfZ0u9cudunWDQkWsYkt5GLLJGNls5KqAmQY3cevORZ0HUvHNxFpsVxDcFrqBbiSWa2CeX5fmB43yi4LkQ4yqnDuQF24FS0v5Aju/sVn/AM+lv/37FH2Kz/59Lf8A79iuO+HN/wCKryw1GTWWnknWNPJiuYHjKy4bcAWtoAVztHG/HPzHIrKfU/EC2EbR6z4veU27kZ0FQzXYC4hI+y4WLJPz9Dz8/FJ72/r+v+B3Bbf1/X9PsejfYrP/AJ9Lf/v2Kit4tLuA7W8dnMEdo3KKrbXU4KnHQg9RXMgeKZda86TUdRgt5L02zWyW0JiiiNpu8xWMe7Il4DFiueMVg+HrfXtH8JQKBqkMosdNWe5j05Gu4lLP5qqoiJkKAgbSrEAk9SST/gfiB6T9is/+fS3/AO/Yo+xWf/Ppb/8AfsV5ULnxhp2j2EOlNqccU91fSm4msZBLIzXLNGZo1tJCoKtuxti6nkV0DSeMII7m5F9qU5nt74iFrOLFsyTKsRj2xgkmMsQrlt2BR0v/AFoHWx2v2Kz/AOfS3/79ij7FZ/8APpb/APfsV53Fqfio+J9Ot7PUNauNLdov319prxNKDIRIJFWyG3AGAS8XY/MOau+MbbVpta8QW8d3rUltc6EBa20VtvtzLmUOAwjOHA2EAtlt38QACgdzt/sVn/z6W/8A37FH2Kz/AOfS3/79iuA8U3fi7SdJvLe0vdcvZ4r/AG210lpGXeM26thhHayBh5hYArGvTBcY50vBTao1/rp1641ecSiGZLa4tP3Co1vGXEZEYyd+9SgYnjkZJJFrfyDsdb9is/8An0t/+/Yo+xWf/Ppb/wDfsV53pEWtaZpd480GrWtxIbfybiK3NzNbaeWO2JV2MDLHlty7XPzZ+bAxP4f1PxVJ4giimm1i7tWim8lbjT/s4YAuY5JibdRlhtGFdCPlzGckgf8AX9f1rfsH9f1/Xbud79is/wDn0t/+/Yo+xWf/AD6W/wD37FedeE7vxxqclvDqGo6naI9wgnf7FiSMCKVmAMtpGgQsIxwHxyN/IqxquoeOY7DUvJS5VrGRbcSrb/PcBpifOQLDJnEXlj5UYZZ/lyvA9HYFqd79is/+fS3/AO/Yo+xWf/Ppb/8AfsVyE9/4ij+GsV48moSaqzgGS3t2EoUykAsrWpbhcZxb89QoHIoaNdeNLyzs7+6vNUgkiSy8y1NjGEuN9wyzF90IcERhSduzHXaOlO2tvOwrnffYrP8A59Lf/v2KPsVn/wA+lv8A9+xXD+Gjq114+hutRk1iR4La+iljuLHyra2LTxeWsUgiUSBlTOd7njtzXf0uiY+pB9is/wDn0t/+/Yo+xWf/AD6W/wD37FT0UAct4lijhvkWKNI18oHCqAM5NFP8Vf8AIRj/AOuQ/maKAN/Tf+Qdbf8AXJP5Cp6g03/kHW3/AFyT+QqegAqtql/aaZYyX19N5UEeNzbSxJJwAAMlmJIAABJJAAzVmsnxXp11qWnRLYvELq2uorqJZiRHI0bhtjEAkA4xkA4ODg4xQBc0u+g1K0W6t47pIySALi1kgfj/AGJFVh+VTTwQz7POhjl2OHTeoO1h0YZ6EetcZ4p8Paz4hjgmvtF8PTT/AGeWARXF28qWjMRtniYwZZ8Dphegw1S3Pgm3uRftdW2n3U95f20ks00eXlt4/J3Rucc5MbHb93n3NC/r7/6YP+v6/A6y/u7exspry6k8uCFC8j4J2qOpwOamrzTVPh7fzeI9Rvbb7EtvNDIls4kjjaJTB5axFVti5jHYedt6HbxitTwV4V1TR/F+q6vdLpsVveKwC2mxS7GQsGZUhjxwf4nkbJPzULWwPqdvRXB2HhPVbKDVWtbPSYXn1GC9t4vPyZSku9vMmWBW57bhIQSfmIIAj0HwfqVrqsl9qGmaFPcXDzyC785nn08ySzPthLQ/MP3g5ynOeDxSvpf+thnoFFeaaj4CvrnwxaabbaN4e097e4DywW0kZivAIyvmOZLVxvyc4KN/vVFN8Pb8x3sSaZpMsc9tBHme9WSWR49mGZ2tDwNn3HEiEhSFTFN7sR6Ha6lDdand2MMcrGzKrNLgBFdlDbOuSdrK3TGGHOcii+1WwsbuC1urjy5p8eWuxjuy6oOQMD5nUfj9a5HT/Bl1p1lqE1pZ6Kuo3F7Z3S+SvkRv5KQ7kZlQlQXSQjAbG7OMk06z8J6xvsZ7l7GOWO7muZkjmd1XzL5LjarFBuwqkZIHOPwaSuk/mJ7XO5orj/Cmh3NvqGtNI00MMRey01mQgpExMrMue29wg7YiWs+PwbNHodnZjwn4TP2efdLZecfs95+72iWQ/Z/9YDyAVbr97NT0v6fj/X9bj6nZrqtg12LQXH743Bttuxv9YI/MK5xj7nOenbrU9xd29vcW0Esm2S5cpCME7mCliPbhSefSuDTwTq8XhwaeJ9NuJlmeTEy7oyrWYgC7WRhw3qrDGCQfu1XsPA2p2/hqy0+50zQdSFtqct0bG5mAtjG8bKFyluq5DNuwIgPx5p/5L7wPSqK858PeBdR067sTLbaMZLYqzamjsbooIfL+zgGP/Vg8A7+gHy5qDXfh3eSaVoNlpFnodu1jGpnl2Ro/ngx7pFYwOxzsPKmNicEsewv6/r+vuE/6/r+vvPSbeeC4QvbzRzKHZCyMGAZSVYcdwQQR2IoaeBbhLZpoxPIrOkZYbmVcBiB1IG5cntketea6l8PL2TRpNPsrHRYYxq094I0MapcxyFynmCS2kUMgYKBtbgcMK3J/CMh1Lw7eR2tjLJp2nSWUk877p4Syx7JI38v52Uq4/g++Txkilf8Ar5f56Fdbev5nZVXS9tX1GXTlkzdQxJNIm08I5YKc9OSjfl9K5bwb4Xu9JN4Ws9K0jzrRLfbpjFhLIu7M7kxp853dPm/3jXPRfDzUxo9/axWGg6a09vZQmKzcGO7aB3Z3l325UFw44KSfd5zTYun9eX/B+49Hu9StLW8hs5WlM8y7kSOF3O3cqknaDgAuuSeBnJ4BNW64XTvB1/bWmiRK1tGLH/Wp5wcD/SopsIUijXG1GAARQOBjHNZPiH4c6pfSEpcWVxBbTstlazFAgt2LuQ3mQTKGDOAPkPyxryDQ9vv/AOAB6hRXNeHvDENhqsWoXNvbzTwadbWdvM5Es0RQOHw5VeDuHIAzjkDpXS02rMSYUUUUhnM+Kv8AkIx/9ch/M0UeKv8AkIx/9ch/M0UAb+m/8g62/wCuSfyFT1Bpv/IOtv8Arkn8hU9ABRRRQAUUUUAFFFFABRRRQBm6drmn3+o3GnwG6S6gG50uLOaDK5xuUyKA65HVcjp6iqZ8X6H5LzK+oSIsxgXy9MuXMrjdnywsZMgG05ZMgY69Kh8N+DdN0HXr7WbW4uJLi8DCQSRwqPmfecskau5z3dmOO9Z+pfDfRtRa5kvLq4mmnuRcmR7S0YK2GH3DAUbIblmVn4X5uBS1su//AAf8h9X/AF0/zNt/E+jrPZxNNc7b1Ee3mFlMYHDAlR5uzYCQPulgenHNVLTxx4duZYI45tQXz2jCNLpd1Gn7w7YyWaMBVY8BiQCeAarXngHSLrWdO1R7i4WXT4oo4kSG3AxGCBg+VuQcnKoVX2rRTwvYJBHCJrnakFpAPmXO22kLxnp1JPPt0xVK34/gT/XzIrLxdpcssVvcefDcSTtDhLeWWNCJmiTfIqbELFeAxHXHNO/4TDQjjZJfybpzbx+Xply/muM52Yj+dRtOWXKjueRVEfD/AEQa/b60rP8AaYZDJ89tbS7j5jSfeeIumC5HyMvAHfmm3fgGxuvtnnarfn7Zcrcz4t7QbmXOMYh4YZ/1g/ecD5+BSXn/AFt/wRs3tQ1rT7HUbfT7h5/tFwpZFjtpJAqggFnZVIjXJ+8xA96pWXjDw/dS+Wl3PE2wyAXFnNBuQKW3DzEGV2qxBHB2nGcGn+IfDdprl5Y3F5cTiOzfesKJEQx75dkMi5HB2MuRkHINYtj8NPD9rpUmmq0pheVJMpb20LgKGUqTFEu8Mjup37iQx5BOaFsw6/1/X9dTWHivTUt2uJjM0bXAhgW1tZ55XzEsnMax7lO1snggcZOTgSW/iWx1B7i20nfNexxu8aXUE1tFLtIVsStHggEgEqGxnpSXvhuGaV7i11G+0+5a6NyJ7fyiyExrGVAdGXaQo6gnPeq3hvwXpOg6peahYsfMuw4cNa2ykbm3H50iWRuezsw/Sj/L8bf5gXfCWsTa3pbXk1tbw4maNHtrkzwTKMYeOQqu5TnGcDkHr1rYqGxt1tLKC1RiywxrGpKquQBjooCj6AAegFTU2JBRRRSGFFFFABRRRQAUUUUAcz4q/wCQjH/1yH8zRR4q/wCQjH/1yH8zRQBv6b/yDrb/AK5J/IVPUGm/8g62/wCuSfyFT0AFFFFABRRRQAUUUUAFFZut65pei+T/AGndeR527y/3bNnGM/dB9RT9b1B9Nt4ZltjOJLmGFsOFCCSRU3H1xu6Afl1oAv0Vzuo+I7q2ttQli0aad7O7FuUDk5Xylk3narbR82O/JGSOcaWgatb6zZvd2rxtGJWQBZAzADpuA+6SMHaeQCM4PAFqD0NCiiigAooooAKKKKACiiigAooooAKKKKACiiigAooooAKKKKAOZ8Vf8hGP/rkP5mijxV/yEY/+uQ/maKAN/Tf+Qdbf9ck/kKnqDTf+Qdbf9ck/kKnoAKKKKACiiigAooooAzdb0PS9a8n+07Xz/J3eX+8ZcZxn7pHoKl1jS7PVrZLe9E5jSRZAIriSE7lOVOUYE4IB+oq7RQBmRaDpkf24eXcOt/IJLlZbqWRZCMDGGYgDAAKjAIGCCOKm0rS7HSxP9hhMXnyGWTMjNlj6bicD2HA9Kqa54m0XRmaO9vV88KT5MYLvkAHBA+6TkY3YzXAa98RtTuZdmkxrYwhuHZQ8jDnrn5QCMcYOCOtAHq9Yt74s8OWezztXtm35x5JMvT12Zx1714pe6hfX2z7be3Nzszs86Vn2564yeOgqtQB7NdePvDMMDSR3klwwxiOOBwzc9twA/Wg+O9Bjuxb3LXNtmGOYO8WVIdFYD5STnDemODzXjNaXiP8A5CEX/Xla/wDpPHXnZnip4Wkpw3v+jInJxWh63F428LySpGuqqGZgoLRSKMn1JXAHua2LLULG+3/Yr22udmN/kyq+3PTODx0NfPVFeRDPqq+OCfpp/mZqsz6OorxLSfGniLT2GL5rqPcWMdz+8BJGPvH5gO+AR/Ou48OfELTb3ZBqifYLg4G/rEx4HXqvJPXgActXqYfN8PWdm+V+f+ZaqJna0U2KSOWJJYnWSN1DKynIYHoQe4p1eoaBRRRQAUUUUAFFFFABRRRQBzPir/kIx/8AXIfzNFHir/kIx/8AXIfzNFAG/pv/ACDrb/rkn8hU9Qab/wAg62/65J/IVPQAUUUUAFFFFABRRUV3cQ2ls9xcSLHFGMsx7VMpRhFyk7JDSbdkSO6INzsqjIGScck4A/M4rzLxd8QpJ1ez0INFEylXuXGHPPVOflGO5556AjNM8T69NrFzgbo7SM/u4/X/AGm9/wCX5k4Ot2hvo/t0Cg3KITcr/FJgk+aPU4+9343c5Yj5bL+LcJjcdLCx0X2ZP7T7eXl39bI9TEZRWo0FVe/Vdv66mFLJJLK8srtJI7FmZjksT1JPc02iivqzygooooAK0vEf/IQi/wCvK1/9J46za0vEf/IQi/68rX/0njrxc9/3ePr+jMquxm0UUV8mc4UUUUAamg6/quiS7rC6ZYy2Whb5o36ZyvqcAZGDjvXrvhTxRp/iGJhb7obmNQZIJCMgcZKn+Jc8Z49wMivDqmsLu5sbyK8s5mhnibcjr1B/qPbvXo4HMqmGdnrHt/kXCbifRFFch4B8Xx61EthfssepIvB6CcDuPRvUfiOMgdfX19CvCvBTg9DpTTV0FFFFbDCiiigAooooA5nxV/yEY/8ArkP5mijxV/yEY/8ArkP5migDf03/AJB1t/1yT+QqeoNN/wCQdbf9ck/kKnoAKKKKACiiigArzPxlrMmpai8EcubOBsRgdGI4Lcde+D6fU10vj3WPsdn/AGdA37+4X58rkCM5B59T0/PpxXntfmHHGec0vqFF7ay/Rfq/O3Y+nyPA2X1ia9P8wp0MjxSCSMgEZHIBBBGCCDwQRwQeCKbRX5zGUoSUouzR9G0mrMztcsI4Ql5aIRbS8MoORDJz8mTzggZGe2RklSay66mCRULrInmRSoY5Ezjcp/qDgg4OCAccVhatYtYXCrvEkUqeZDJjG5Mkcjscggj1HBIwT+1cLcQLNKHs6r/ex381/N/n5+qPis1y94WfNH4X+HkU6KKK+rPKCtLxH/yEIv8Arytf/SeOs2tLxH/yEIv+vK1/9J468XPf93j6/ozKrsZtFFFfJnOFFFFABRRRQBJazy2t1FcwNslicSI2AcMDkHB969t8FeII/EOlfaCixXMTbJ4w2QDjhgOu09s+hHOM14dWp4V1aTRNct79dxjVtsyr/HGfvDGRk9xnjIFejluNeFqa/C9/8y4S5We9Vi+HtQ1a81PVoNQsfs9vbTbLV/KZPNXcwzknDcBenrWxFJHLEksTrJG6hlZTkMD0IPcU6vsZRcpRknt+J0nmmreLJYLrVrW38VRrKs8P9nM8lq0bu3mbo3YDAjUICQSJAP4iWUVqXmv6npfif7LqF2JrKe7jjQ26ofL3btsXIXBIKMwy7ADgfOMdvRWi0/r0G/IKKKKAOZ8Vf8hGP/rkP5mijxV/yEY/+uQ/maKAN/Tf+Qdbf9ck/kKnqDTf+Qdbf9ck/kKnoAKKKKACkkdI42kkZURQSzMcAAdzS1zvj/UBaaKbVWYS3R2jBIwowWP8hj/arizHGwwOFqYie0Vf59F83obYai69WNNdTgtWvZNQ1Ge9kGGlbIH90dAPfAwKq0UV/PNWrOrOVSbu27t+bP0OMVCKjHZBRRRUFBTwsNzbtZ3RAibc0bkf6qTHDcc4JADDByO2QuGUV1YLGVcFXjXou0o/1Z+T6mVajCtB05rRnP3dvNa3D29xGUkTqM59wQRwQRggjgg5FRV011a/2pbpAMi6gjYW5H8a8t5ePUknaRzk4OcgrzNfu+TZtSzTCqvT32a7Pqv8mfCYzCTwtVwl8vNBWl4j/wCQhF/15Wv/AKTx1m1peI/+QhF/15Wv/pPHWWe/7vH1/Rnn1djNooor5M5wooooAKKKKACiiigD1D4P6x51jNoszfPb5lh46oT8w6dmOeTk7vau+rwzwPqX9l+KLK4Z9sTP5UuZNi7W4yx9ASG5/u/jXudfYZNiHVw/K946fLodNN3QUUUV6xoFFFFAHM+Kv+QjH/1yH8zRR4q/5CMf/XIfzNFAG/pv/IOtv+uSfyFT1Bpv/IOtv+uSfyFT0AFFFFABXn/xJuDJq8FuJFZIoc7Rj5WYnOfwC16BXlfi+dLjxJeyIGAEnl8+qgKf1FfFcd4j2eWqmn8Ukvkrv80j2shp82Jcuy/4BlUUUV+PH2IUUUUAFFFFABUOt2hvo/t0Cg3KITcr/FJgk+aPU4+9343c5YianQyPFIJIyARkcgEEEYIIPBBHBB4Ir2cizmrlOKVWOsXpJd1/mun+TZxY/BxxdLle/R+ZzFaXiP8A5CEX/Xla/wDpPHTtcsI4Ql5aIRbS8MoORDJz8mTzggZGe2RklSab4j/5CEX/AF5Wv/pPHX65mmJp4rA061J3jJpr7mfAYqnKk3Ca1TM2iiivmjjCiiigAooooAKKKKACvfPC99/aXh6xvTL5ryQr5j7duXHD8cfxA+1eB17R8MJI38FWSo6syNIrgHJU+YxwfQ4IP4ivcyGbVaUe6/J/8E1pPU6aiiivqjoCiiigDmfFX/IRj/65D+Zoo8Vf8hGP/rkP5migDf03/kHW3/XJP5Cp6g03/kHW3/XJP5Cp6ACiiigAryPX/wDkO6h/18yf+hGvXK8j1/8A5Duof9fMn/oRr898Qv8AdqP+J/kfQ8PfxJ+hSooor8rPqgooooAKKKKACiiigCSCRULrInmRSoY5Ezjcp/qDgg4OCAccVU8T6dcb11K2ikn08Qwwi4CjgpFGh3gE7DnsevbPWp6mtbmW2fdGfXuQRlSpKsMMjbWYblIYBjgjNe/k+dPCReHrXdJu+m6e11381/T8jNMqjjY8ydpI5Sir2vOunxPfahb/AGnT9/N3Yxqtxbg9PPhwsbDOEDxlB3YbmC1WjhS4tGvdPuoNQtExvmtySI8nA3qQHjycgb1Xdg4yOa+29lzU1VpNSi+q/rTz7bHxuKy3EYXWcdO62/4HzIqKKKyOAKKKKACiiigAr1n4Of8AIsXP/X63/oCV5NXrPwc/5Fi5/wCv1v8A0BK9bJf96XozSl8R2tFFFfYHSFFFFAHM+Kv+QjH/ANch/M0UeKv+QjH/ANch/M0UAb+m/wDIOtv+uSfyFT1Bpv8AyDrb/rkn8hU9ABRRRQAV5r4/geHxJLIxUiaNJFx2GNvP4qa9KrifibbgSWV2sbZIaN35xxgqPTu3+RXyPG2H9tlUpfyNP9P1PXySpyYtLumv1/Q4yiiivxc+0CiiigAooooAKKKKACiiigB8E00EolgleKRejoxUj8RXJ6/4UmW7fXPCVxPYaouW+yWuY9xIIYwspBViD/q8YPzBTysddTRXq5Xm+Iy2pzU3eL3XR/5PzJceq/r1POdP8cLMyx65pcEgP3rqyXyZQc9Sg/dMAP4VVCcD5hyT0lkLbUrdrnR7uO/iRC8iINs0KgZJeM/MAMjLDcmTgMat+LfDlp4nb7TcXJtdTUYF2ULiYY+VZec8cYcZYDIww2hfKbu31HQ9XMMyy2d9ayBgVbDIwwVZWH4EMDgjBBr9JweJwea0vaUtH1XVev8An1PKxORYTF35FyT8tvu/ysekUVzmleN3k2w+ILX7YOB9shwlwvQZb+GX+Indh2J5kArp9PW11VVbRb6C/L/dgVglznGSvkk7mIHJKbl4OGODU1cFUh8Oq8j5PHZNisG7yjePdar/AIBHRRRXGeUFe1/DS3+z+DLHdD5Tyb5Gym0tlzhj65Xbg+mK8YtYJbq6itoF3yzOI0XIGWJwBk+9fQlhbR2Vhb2cRZo4IliUt1IUYGffiveyGk3UlU7K33/8MbUlrcmooor6g3CiiigDmfFX/IRj/wCuQ/maKPFX/IRj/wCuQ/maKAN/Tf8AkHW3/XJP5Cp6g03/AJB1t/1yT+QqegAooooAKz/EdgupaNcW2zfJtLRdM7xyME9M9PoTWhRWOIoQxFKVKotJJp/MunUlTmpx3R4tRW/46017LWnuAirBdEyJhs/Nxuz+Jz6c/lgV/PWPwdTBYmeHqbxdvXs/mtUfodCtGvTjUjswooorkNQooooAKKKKACiiigAooooAKra5p9rrmmDTdSLmJMm3lXl7Zj/Emex/iXgN7EKy2aK6MLiquEqqrRlZr+vuE1c8f8W+Hbvw/fCORvPtZsm2uVXCyqOoI/hcZG5c8ZBBIKscWve32yWs1nPGs9pONs8D52SjtkD06gjBB5BBANeZeNPBraPAdR0yaW708H96HQCS2yflDY4ZeQN4x83BVcru/Tcl4gpZglTn7tTt39P8vzNqdZ35Z/f/AFt/XoN0zxxfriPXIf7Yi/56vJsuh1/5bYO7sP3gfAGF29a6vTJLDWcf2HefbJT/AMujp5d0Ov8Ayzyd/Qn92XwBltvSvKKK9urh6dX4lr3PNx+QYXFXlFcsu6/Vf8MfQPwu0f8AtLxCLuVc29jiU89X/gHUHqC3cfLg9a9irl/hlo2q6P4WgXX7h7nWJsyXUsjiRxydqGTGX2jjktgkgHbiuor2Mvwiw1Hl6vVnwUqSpScE72e/cKKKK7hBRRRQBzPir/kIx/8AXIfzNFHir/kIx/8AXIfzNFAG/pv/ACDrb/rkn8hU9Qab/wAg62/65J/IVPQAUUUUAFFFFAFLW9Oi1XTpLOU7d2Cj7QSjDoR/noTXlF3bzWly9vcRtHLGcMp7V7JXO+LvDiapGbu0VUvVHI6CUDsff0P4H2+K4v4elmFJYjDq9SPTuv8ANdPn5HtZPmCw8vZ1H7r/AAZ5xRSyI8cjRyKyOpIZWGCCOxpK/HmmnZn2IUUUUAFFFFABRRRQAUUUUAFFFFABT4JpoJRLBK8Ui9HRipH4imUU4ycWmnqDSaszkfF/gm3vo5b7QLdor/JeSyTHlzevkqB8rd9nIbJC7cKh0PgR8Pry918eINcsZ7ez06U/Z0kJjZ7lH/u4yVQg56fMAOcMK7bwxoM2sXOTujtIz+8k9f8AZX3/AJfkD6dbxRwQRwRLtjjUIgznAAwK/YOEauMxmH9pio6LaXWXy8u/Xzd2eFmuaOhB4em9Xv5f1+H3D65/wv4t03xDq+taZZQ3cc2j3HkXDTKoVm3OuUwxJGUPUDtXQVVstN06xuLm4stPtLaa6ffcSQwqjTNknLkDLHJPJ9TX2bvdWPlYOHLLmWvT+vQ4lvHV7NqN21hDYXGnWkkZkMcqtN5bOUAKl12sxBIHJHygjJOOw8Oakuq6PBerJG7ODv2I6hWB5GHAbj1IGeuBmrUlnaST+fJawPLx87RgtwCBz9GYfRj60WVpa2NsttZW0NtAudscMYRRk5OAOOtUttTN+RNRRRQBzPir/kIx/wDXIfzNFHir/kIx/wDXIfzNFAG/pv8AyDrb/rkn8hU9Qab/AMg62/65J/IVPQAUkjpHG0kjKiKCWZjgADuaWmXEUc8EkEq7o5FKOM4yCMGplzcr5dxq19QgminiEsEqSxt0dGDA/iKzp9f02FrtW+2v9kOJjFYzSAHjgFUIY8jIXJH4VesbW3sbVLW1j8uFM7VyTjJyeTz1Nc/qXhu+udTurqDULK3iuI3jeAWcm2XcU+aQrMu9gEwCNuAzdc1FN1ORc6XNbW21/LyHLl5ny7X/AA/zNGw8R6Lfuq2d6JizqiFY2w5YMRtOMMMI+SMgbTnGDWrXHW/gc2r6fLaar9nntFhjaWK32NMiAbt+1gWZiMktkYAG04JPY1s7dCFc53xd4cTVIzd2iql6o5HQSgdj7+h/A+3nt3bzWly9vcRtHLGcMp7V7JVLV9LstVgEV5Fu252ODhkJHUH+nTgV8TxDwhTzCTxGHfLUe/Z/5Pz/AA6nt5fnEsOlTqax/FHkdFb+teFNR08hoFa9iY4BiQ7hx3XnHf16dqwK/KcZgMRgqns8RBxf9bPZ/I+so16dePNTd0FFFFchqFFFFABRRRQAUUVa07T73UJTHZ27zMOpHAXr1J4HQ9aulSnVmoU4tt7JasmUowXNJ2RVrc8N+HLrVpEmkVobLJ3S8ZbHZR/Xp19MV0Ph3wfDAFuNUCzykAiH+FDnPJ/i7e3Xr1rrK/Qsi4InO1fH6LpHq/8AF29N/Q+fx+dqN4YfV9/8v6+8itLeG0tkt7eNY4oxhVHapaKK/T4xjCKjFWSPl223dhRRRVCCiiigAooooA5nxV/yEY/+uQ/maKPFX/IRj/65D+ZooA39N/5B1t/1yT+QqeoNN/5B1t/1yT+QqegAooooAKKKKACiiigAooooAKz9U0XTdSV/tNqnmN/y1QbXzjAOR1x6HI4FaFFY18PSxEHTqxUl2auXTqTpvmg7M4nUPAz5LafeqRkYScYwMc/MOvPsKy7nwhrcMgWOGK4GM7o5QAPb5sGvSqK+XxPBOVVm3GLj6P8AzuepTzvFQVm0/Vf5WPJJNG1dJGRtMvCVJB2wsR+BAwaT+yNW/wCgXe/9+G/wr1yivMfh9hr6Vpfcjq/1hq/yI8ptfD+tXO7y9OnXbjPmDy/y3Yz+Fa1p4I1GQobi4t4UYZbBLsvHTHAPPvXoFFdmG4Ey6nZ1HKfzsvw1/ExqZ9iZfCkjm9L8Habasklyz3ki9n+VM5yDtH8iSDzXQwQxQRCKCJIo16IihQPwFPor6fBZZhMDHlw9NR/P5vdnl18TVru9SVwoooruMAooooAKKKKACiiigAooooA5nxV/yEY/+uQ/maKPFX/IRj/65D+ZooA39N/5B1t/1yT+QqesS01y0htYYmjnLIiqcKMZA+tS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GvRWR/wkFn/wA87j/vkf40f8JBZ/8APO4/75H+NAFDxV/yEY/+uQ/maKr63eR3t0ssSuqhAvzAZzk/40UAf//Z">
            <a:extLst>
              <a:ext uri="{FF2B5EF4-FFF2-40B4-BE49-F238E27FC236}">
                <a16:creationId xmlns:a16="http://schemas.microsoft.com/office/drawing/2014/main" id="{0FCB855A-2F5B-469F-83FD-9610368A64CE}"/>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7" name="Picture 6">
            <a:extLst>
              <a:ext uri="{FF2B5EF4-FFF2-40B4-BE49-F238E27FC236}">
                <a16:creationId xmlns:a16="http://schemas.microsoft.com/office/drawing/2014/main" id="{2A36DE1E-B150-4628-B81D-B748FF944015}"/>
              </a:ext>
            </a:extLst>
          </p:cNvPr>
          <p:cNvPicPr>
            <a:picLocks noChangeAspect="1"/>
          </p:cNvPicPr>
          <p:nvPr/>
        </p:nvPicPr>
        <p:blipFill>
          <a:blip r:embed="rId2"/>
          <a:stretch>
            <a:fillRect/>
          </a:stretch>
        </p:blipFill>
        <p:spPr>
          <a:xfrm>
            <a:off x="835827" y="1681953"/>
            <a:ext cx="2656053" cy="2592288"/>
          </a:xfrm>
          <a:prstGeom prst="rect">
            <a:avLst/>
          </a:prstGeom>
          <a:ln>
            <a:solidFill>
              <a:schemeClr val="bg1">
                <a:lumMod val="85000"/>
              </a:schemeClr>
            </a:solidFill>
          </a:ln>
        </p:spPr>
      </p:pic>
      <p:pic>
        <p:nvPicPr>
          <p:cNvPr id="8" name="Picture 7">
            <a:extLst>
              <a:ext uri="{FF2B5EF4-FFF2-40B4-BE49-F238E27FC236}">
                <a16:creationId xmlns:a16="http://schemas.microsoft.com/office/drawing/2014/main" id="{54EC0C50-E964-4B8A-8804-1506B1268B53}"/>
              </a:ext>
            </a:extLst>
          </p:cNvPr>
          <p:cNvPicPr>
            <a:picLocks noChangeAspect="1"/>
          </p:cNvPicPr>
          <p:nvPr/>
        </p:nvPicPr>
        <p:blipFill>
          <a:blip r:embed="rId3"/>
          <a:stretch>
            <a:fillRect/>
          </a:stretch>
        </p:blipFill>
        <p:spPr>
          <a:xfrm>
            <a:off x="2843808" y="4583320"/>
            <a:ext cx="2656052" cy="299687"/>
          </a:xfrm>
          <a:prstGeom prst="rect">
            <a:avLst/>
          </a:prstGeom>
        </p:spPr>
      </p:pic>
      <p:sp>
        <p:nvSpPr>
          <p:cNvPr id="9" name="TextBox 8">
            <a:extLst>
              <a:ext uri="{FF2B5EF4-FFF2-40B4-BE49-F238E27FC236}">
                <a16:creationId xmlns:a16="http://schemas.microsoft.com/office/drawing/2014/main" id="{D8F29EC1-31D9-4BC2-B7B4-D57039B4437F}"/>
              </a:ext>
            </a:extLst>
          </p:cNvPr>
          <p:cNvSpPr txBox="1"/>
          <p:nvPr/>
        </p:nvSpPr>
        <p:spPr>
          <a:xfrm>
            <a:off x="1431625" y="1261498"/>
            <a:ext cx="2080099" cy="369332"/>
          </a:xfrm>
          <a:prstGeom prst="rect">
            <a:avLst/>
          </a:prstGeom>
          <a:noFill/>
        </p:spPr>
        <p:txBody>
          <a:bodyPr wrap="square" rtlCol="0">
            <a:spAutoFit/>
          </a:bodyPr>
          <a:lstStyle/>
          <a:p>
            <a:r>
              <a:rPr lang="en-GB" dirty="0">
                <a:solidFill>
                  <a:srgbClr val="3E5AA8"/>
                </a:solidFill>
              </a:rPr>
              <a:t>June 2021</a:t>
            </a:r>
          </a:p>
        </p:txBody>
      </p:sp>
      <p:sp>
        <p:nvSpPr>
          <p:cNvPr id="10" name="TextBox 9">
            <a:extLst>
              <a:ext uri="{FF2B5EF4-FFF2-40B4-BE49-F238E27FC236}">
                <a16:creationId xmlns:a16="http://schemas.microsoft.com/office/drawing/2014/main" id="{80FCF40A-DF0B-4928-8FCA-2432EAA6C7A4}"/>
              </a:ext>
            </a:extLst>
          </p:cNvPr>
          <p:cNvSpPr txBox="1"/>
          <p:nvPr/>
        </p:nvSpPr>
        <p:spPr>
          <a:xfrm>
            <a:off x="5220072" y="1292140"/>
            <a:ext cx="2080099" cy="369332"/>
          </a:xfrm>
          <a:prstGeom prst="rect">
            <a:avLst/>
          </a:prstGeom>
          <a:noFill/>
        </p:spPr>
        <p:txBody>
          <a:bodyPr wrap="square" rtlCol="0">
            <a:spAutoFit/>
          </a:bodyPr>
          <a:lstStyle/>
          <a:p>
            <a:r>
              <a:rPr lang="en-GB" dirty="0">
                <a:solidFill>
                  <a:srgbClr val="3E5AA8"/>
                </a:solidFill>
              </a:rPr>
              <a:t>September 2021</a:t>
            </a:r>
          </a:p>
        </p:txBody>
      </p:sp>
      <p:pic>
        <p:nvPicPr>
          <p:cNvPr id="11" name="Picture 10">
            <a:extLst>
              <a:ext uri="{FF2B5EF4-FFF2-40B4-BE49-F238E27FC236}">
                <a16:creationId xmlns:a16="http://schemas.microsoft.com/office/drawing/2014/main" id="{8B373B40-D169-40D5-985C-9EF302559536}"/>
              </a:ext>
            </a:extLst>
          </p:cNvPr>
          <p:cNvPicPr>
            <a:picLocks noChangeAspect="1"/>
          </p:cNvPicPr>
          <p:nvPr/>
        </p:nvPicPr>
        <p:blipFill rotWithShape="1">
          <a:blip r:embed="rId4"/>
          <a:srcRect t="650" r="2401"/>
          <a:stretch/>
        </p:blipFill>
        <p:spPr>
          <a:xfrm>
            <a:off x="4860032" y="1630830"/>
            <a:ext cx="2656052" cy="2643411"/>
          </a:xfrm>
          <a:prstGeom prst="rect">
            <a:avLst/>
          </a:prstGeom>
          <a:ln>
            <a:solidFill>
              <a:schemeClr val="bg1">
                <a:lumMod val="85000"/>
              </a:schemeClr>
            </a:solidFill>
          </a:ln>
        </p:spPr>
      </p:pic>
    </p:spTree>
    <p:extLst>
      <p:ext uri="{BB962C8B-B14F-4D97-AF65-F5344CB8AC3E}">
        <p14:creationId xmlns:p14="http://schemas.microsoft.com/office/powerpoint/2010/main" val="169770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8625CE-46AE-42F8-BE84-846DC92450DC}"/>
              </a:ext>
            </a:extLst>
          </p:cNvPr>
          <p:cNvSpPr>
            <a:spLocks noGrp="1"/>
          </p:cNvSpPr>
          <p:nvPr>
            <p:ph type="body" sz="quarter" idx="17"/>
          </p:nvPr>
        </p:nvSpPr>
        <p:spPr>
          <a:xfrm>
            <a:off x="5637" y="217293"/>
            <a:ext cx="9132725" cy="399617"/>
          </a:xfrm>
        </p:spPr>
        <p:txBody>
          <a:bodyPr/>
          <a:lstStyle/>
          <a:p>
            <a:pPr marL="0" indent="0">
              <a:buNone/>
            </a:pPr>
            <a:r>
              <a:rPr lang="en-GB" sz="1998" dirty="0">
                <a:solidFill>
                  <a:srgbClr val="3E5AA8"/>
                </a:solidFill>
                <a:latin typeface="Poppins Light" panose="00000400000000000000" pitchFamily="2" charset="0"/>
                <a:cs typeface="Poppins Light" panose="00000400000000000000" pitchFamily="2" charset="0"/>
              </a:rPr>
              <a:t>Customer Feedback</a:t>
            </a:r>
          </a:p>
        </p:txBody>
      </p:sp>
      <p:graphicFrame>
        <p:nvGraphicFramePr>
          <p:cNvPr id="5" name="Table 4">
            <a:extLst>
              <a:ext uri="{FF2B5EF4-FFF2-40B4-BE49-F238E27FC236}">
                <a16:creationId xmlns:a16="http://schemas.microsoft.com/office/drawing/2014/main" id="{E5AC3049-3F92-4CA1-8C91-AF08EB4D58B4}"/>
              </a:ext>
            </a:extLst>
          </p:cNvPr>
          <p:cNvGraphicFramePr>
            <a:graphicFrameLocks noGrp="1"/>
          </p:cNvGraphicFramePr>
          <p:nvPr>
            <p:extLst>
              <p:ext uri="{D42A27DB-BD31-4B8C-83A1-F6EECF244321}">
                <p14:modId xmlns:p14="http://schemas.microsoft.com/office/powerpoint/2010/main" val="2066095881"/>
              </p:ext>
            </p:extLst>
          </p:nvPr>
        </p:nvGraphicFramePr>
        <p:xfrm>
          <a:off x="107504" y="562526"/>
          <a:ext cx="8928992" cy="4169464"/>
        </p:xfrm>
        <a:graphic>
          <a:graphicData uri="http://schemas.openxmlformats.org/drawingml/2006/table">
            <a:tbl>
              <a:tblPr firstRow="1" bandRow="1">
                <a:tableStyleId>{5C22544A-7EE6-4342-B048-85BDC9FD1C3A}</a:tableStyleId>
              </a:tblPr>
              <a:tblGrid>
                <a:gridCol w="4464496">
                  <a:extLst>
                    <a:ext uri="{9D8B030D-6E8A-4147-A177-3AD203B41FA5}">
                      <a16:colId xmlns:a16="http://schemas.microsoft.com/office/drawing/2014/main" val="1371113728"/>
                    </a:ext>
                  </a:extLst>
                </a:gridCol>
                <a:gridCol w="4464496">
                  <a:extLst>
                    <a:ext uri="{9D8B030D-6E8A-4147-A177-3AD203B41FA5}">
                      <a16:colId xmlns:a16="http://schemas.microsoft.com/office/drawing/2014/main" val="2877624334"/>
                    </a:ext>
                  </a:extLst>
                </a:gridCol>
              </a:tblGrid>
              <a:tr h="472313">
                <a:tc>
                  <a:txBody>
                    <a:bodyPr/>
                    <a:lstStyle/>
                    <a:p>
                      <a:r>
                        <a:rPr lang="en-GB" sz="1000" b="1" dirty="0">
                          <a:solidFill>
                            <a:schemeClr val="bg1"/>
                          </a:solidFill>
                          <a:latin typeface="Poppins Light" panose="00000400000000000000" pitchFamily="2" charset="0"/>
                          <a:cs typeface="Poppins Light" panose="00000400000000000000" pitchFamily="2" charset="0"/>
                        </a:rPr>
                        <a:t>Customer Feedback - Drivers of decreasing Trust</a:t>
                      </a:r>
                    </a:p>
                  </a:txBody>
                  <a:tcPr marL="91327" marR="91327" marT="45664" marB="45664" anchor="ct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000" b="1" dirty="0">
                          <a:solidFill>
                            <a:schemeClr val="bg1"/>
                          </a:solidFill>
                          <a:latin typeface="Poppins Light" panose="00000400000000000000" pitchFamily="2" charset="0"/>
                          <a:cs typeface="Poppins Light" panose="00000400000000000000" pitchFamily="2" charset="0"/>
                        </a:rPr>
                        <a:t>Follow up actions / comments</a:t>
                      </a:r>
                    </a:p>
                  </a:txBody>
                  <a:tcPr marL="91327" marR="91327" marT="45664" marB="45664" anchor="ctr"/>
                </a:tc>
                <a:extLst>
                  <a:ext uri="{0D108BD9-81ED-4DB2-BD59-A6C34878D82A}">
                    <a16:rowId xmlns:a16="http://schemas.microsoft.com/office/drawing/2014/main" val="2290661404"/>
                  </a:ext>
                </a:extLst>
              </a:tr>
              <a:tr h="1672086">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a:solidFill>
                            <a:schemeClr val="accent1"/>
                          </a:solidFill>
                          <a:latin typeface="Poppins Light" panose="00000400000000000000" pitchFamily="2" charset="0"/>
                          <a:cs typeface="Poppins Light" panose="00000400000000000000" pitchFamily="2" charset="0"/>
                        </a:rPr>
                        <a:t>Time taken to progress XRN Change &amp; ASR request, not kept informed of progress and clarity of who is providing which services</a:t>
                      </a:r>
                      <a:endParaRPr lang="en-GB" sz="1000" dirty="0">
                        <a:solidFill>
                          <a:schemeClr val="accent1"/>
                        </a:solidFill>
                        <a:latin typeface="Poppins Light" panose="00000400000000000000" pitchFamily="2" charset="0"/>
                        <a:cs typeface="Poppins Light" panose="00000400000000000000" pitchFamily="2" charset="0"/>
                      </a:endParaRPr>
                    </a:p>
                  </a:txBody>
                  <a:tcPr marL="91327" marR="91327" marT="45664" marB="45664" anchor="ctr"/>
                </a:tc>
                <a:tc>
                  <a:txBody>
                    <a:bodyPr/>
                    <a:lstStyle/>
                    <a:p>
                      <a:r>
                        <a:rPr lang="en-GB" sz="1000" dirty="0">
                          <a:solidFill>
                            <a:schemeClr val="accent1"/>
                          </a:solidFill>
                          <a:latin typeface="Poppins Light" panose="00000400000000000000" pitchFamily="2" charset="0"/>
                          <a:cs typeface="Poppins Light" panose="00000400000000000000" pitchFamily="2" charset="0"/>
                        </a:rPr>
                        <a:t>Xoserve and Correla are focused on improving the following areas;</a:t>
                      </a:r>
                    </a:p>
                    <a:p>
                      <a:pPr marL="171450" indent="-171450">
                        <a:buFont typeface="Arial" panose="020B0604020202020204" pitchFamily="34" charset="0"/>
                        <a:buChar char="•"/>
                      </a:pPr>
                      <a:r>
                        <a:rPr lang="en-GB" sz="1000" dirty="0">
                          <a:solidFill>
                            <a:schemeClr val="accent1"/>
                          </a:solidFill>
                          <a:latin typeface="Poppins Light" panose="00000400000000000000" pitchFamily="2" charset="0"/>
                          <a:cs typeface="Poppins Light" panose="00000400000000000000" pitchFamily="2" charset="0"/>
                        </a:rPr>
                        <a:t>Simplify the routing of change more efficiently with clear ownerships of assessment and E2E customer engagement</a:t>
                      </a:r>
                    </a:p>
                    <a:p>
                      <a:pPr marL="171450" indent="-171450">
                        <a:buFont typeface="Arial" panose="020B0604020202020204" pitchFamily="34" charset="0"/>
                        <a:buChar char="•"/>
                      </a:pPr>
                      <a:r>
                        <a:rPr lang="en-GB" sz="1000" dirty="0">
                          <a:solidFill>
                            <a:schemeClr val="accent1"/>
                          </a:solidFill>
                          <a:latin typeface="Poppins Light" panose="00000400000000000000" pitchFamily="2" charset="0"/>
                          <a:cs typeface="Poppins Light" panose="00000400000000000000" pitchFamily="2" charset="0"/>
                        </a:rPr>
                        <a:t>Improving early engagement and capture phases of DSC Change.</a:t>
                      </a:r>
                    </a:p>
                    <a:p>
                      <a:pPr marL="171450" indent="-171450">
                        <a:buFont typeface="Arial" panose="020B0604020202020204" pitchFamily="34" charset="0"/>
                        <a:buChar char="•"/>
                      </a:pPr>
                      <a:r>
                        <a:rPr lang="en-GB" sz="1000" dirty="0">
                          <a:solidFill>
                            <a:schemeClr val="accent1"/>
                          </a:solidFill>
                          <a:latin typeface="Poppins Light" panose="00000400000000000000" pitchFamily="2" charset="0"/>
                          <a:cs typeface="Poppins Light" panose="00000400000000000000" pitchFamily="2" charset="0"/>
                        </a:rPr>
                        <a:t>Improving process structure and efficiency, with clearer roles and responsibilities across Xoserve and Correla</a:t>
                      </a:r>
                    </a:p>
                    <a:p>
                      <a:pPr marL="171450" indent="-171450">
                        <a:buFont typeface="Arial" panose="020B0604020202020204" pitchFamily="34" charset="0"/>
                        <a:buChar char="•"/>
                      </a:pPr>
                      <a:r>
                        <a:rPr lang="en-GB" sz="1000" dirty="0">
                          <a:solidFill>
                            <a:schemeClr val="accent1"/>
                          </a:solidFill>
                          <a:latin typeface="Poppins Light" panose="00000400000000000000" pitchFamily="2" charset="0"/>
                          <a:cs typeface="Poppins Light" panose="00000400000000000000" pitchFamily="2" charset="0"/>
                        </a:rPr>
                        <a:t>Digital improvements to change section of website underway as project 1stop</a:t>
                      </a:r>
                    </a:p>
                  </a:txBody>
                  <a:tcPr marL="91327" marR="91327" marT="45664" marB="45664" anchor="ctr"/>
                </a:tc>
                <a:extLst>
                  <a:ext uri="{0D108BD9-81ED-4DB2-BD59-A6C34878D82A}">
                    <a16:rowId xmlns:a16="http://schemas.microsoft.com/office/drawing/2014/main" val="2879418592"/>
                  </a:ext>
                </a:extLst>
              </a:tr>
              <a:tr h="771161">
                <a:tc>
                  <a:txBody>
                    <a:bodyPr/>
                    <a:lstStyle/>
                    <a:p>
                      <a:r>
                        <a:rPr lang="en-US" sz="1000" dirty="0">
                          <a:solidFill>
                            <a:schemeClr val="accent1"/>
                          </a:solidFill>
                          <a:latin typeface="Poppins Light" panose="00000400000000000000" pitchFamily="2" charset="0"/>
                          <a:cs typeface="Poppins Light" panose="00000400000000000000" pitchFamily="2" charset="0"/>
                        </a:rPr>
                        <a:t>DDP backlog prioritisation and customer engagement</a:t>
                      </a:r>
                      <a:endParaRPr lang="en-GB" sz="1000" dirty="0">
                        <a:solidFill>
                          <a:schemeClr val="accent1"/>
                        </a:solidFill>
                        <a:latin typeface="Poppins Light" panose="00000400000000000000" pitchFamily="2" charset="0"/>
                        <a:cs typeface="Poppins Light" panose="00000400000000000000" pitchFamily="2" charset="0"/>
                      </a:endParaRPr>
                    </a:p>
                  </a:txBody>
                  <a:tcPr marL="91327" marR="91327" marT="45664" marB="45664" anchor="ctr"/>
                </a:tc>
                <a:tc>
                  <a:txBody>
                    <a:bodyPr/>
                    <a:lstStyle/>
                    <a:p>
                      <a:pPr marL="0" indent="0">
                        <a:buFont typeface="Arial" panose="020B0604020202020204" pitchFamily="34" charset="0"/>
                        <a:buNone/>
                      </a:pPr>
                      <a:r>
                        <a:rPr lang="en-GB" sz="1000" dirty="0">
                          <a:solidFill>
                            <a:schemeClr val="accent1"/>
                          </a:solidFill>
                          <a:latin typeface="Poppins Light" panose="00000400000000000000" pitchFamily="2" charset="0"/>
                          <a:cs typeface="Poppins Light" panose="00000400000000000000" pitchFamily="2" charset="0"/>
                        </a:rPr>
                        <a:t>Advocates are working closely with the DDP team to improve engagement and visibility of the DDP backlog for each customer segment. </a:t>
                      </a:r>
                    </a:p>
                  </a:txBody>
                  <a:tcPr marL="91327" marR="91327" marT="45664" marB="45664" anchor="ctr"/>
                </a:tc>
                <a:extLst>
                  <a:ext uri="{0D108BD9-81ED-4DB2-BD59-A6C34878D82A}">
                    <a16:rowId xmlns:a16="http://schemas.microsoft.com/office/drawing/2014/main" val="3337303890"/>
                  </a:ext>
                </a:extLst>
              </a:tr>
              <a:tr h="452763">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chemeClr val="accent1"/>
                          </a:solidFill>
                          <a:latin typeface="Poppins Light" panose="00000400000000000000" pitchFamily="2" charset="0"/>
                          <a:cs typeface="Poppins Light" panose="00000400000000000000" pitchFamily="2" charset="0"/>
                        </a:rPr>
                        <a:t>Trust around IT infrastructure and Service Management following March P2</a:t>
                      </a:r>
                      <a:endParaRPr lang="en-US" sz="1000" dirty="0">
                        <a:solidFill>
                          <a:schemeClr val="accent1"/>
                        </a:solidFill>
                        <a:latin typeface="Poppins Light" panose="00000400000000000000" pitchFamily="2" charset="0"/>
                        <a:cs typeface="Poppins Light" panose="00000400000000000000" pitchFamily="2" charset="0"/>
                      </a:endParaRPr>
                    </a:p>
                  </a:txBody>
                  <a:tcPr marL="91327" marR="91327" marT="45664" marB="45664" anchor="ctr"/>
                </a:tc>
                <a:tc>
                  <a:txBody>
                    <a:bodyPr/>
                    <a:lstStyle/>
                    <a:p>
                      <a:r>
                        <a:rPr lang="en-GB" sz="1000" dirty="0">
                          <a:solidFill>
                            <a:schemeClr val="accent1"/>
                          </a:solidFill>
                          <a:latin typeface="Poppins Light" panose="00000400000000000000" pitchFamily="2" charset="0"/>
                          <a:cs typeface="Poppins Light" panose="00000400000000000000" pitchFamily="2" charset="0"/>
                        </a:rPr>
                        <a:t>Advocates are engaging with customers to share details of the Service Improvement progress since March p2. </a:t>
                      </a:r>
                    </a:p>
                  </a:txBody>
                  <a:tcPr marL="91327" marR="91327" marT="45664" marB="45664" anchor="ctr"/>
                </a:tc>
                <a:extLst>
                  <a:ext uri="{0D108BD9-81ED-4DB2-BD59-A6C34878D82A}">
                    <a16:rowId xmlns:a16="http://schemas.microsoft.com/office/drawing/2014/main" val="2485193490"/>
                  </a:ext>
                </a:extLst>
              </a:tr>
              <a:tr h="801141">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a:solidFill>
                            <a:schemeClr val="accent1"/>
                          </a:solidFill>
                          <a:latin typeface="Poppins Light" panose="00000400000000000000" pitchFamily="2" charset="0"/>
                          <a:cs typeface="Poppins Light" panose="00000400000000000000" pitchFamily="2" charset="0"/>
                        </a:rPr>
                        <a:t>Customer feedback “Correla are leading BP22 conversations instead of Xoserve”</a:t>
                      </a:r>
                    </a:p>
                  </a:txBody>
                  <a:tcPr marL="91327" marR="91327" marT="45664" marB="45664" anchor="ctr"/>
                </a:tc>
                <a:tc>
                  <a:txBody>
                    <a:bodyPr/>
                    <a:lstStyle/>
                    <a:p>
                      <a:r>
                        <a:rPr lang="en-GB" sz="1000" dirty="0">
                          <a:solidFill>
                            <a:schemeClr val="accent1"/>
                          </a:solidFill>
                          <a:latin typeface="Poppins Light" panose="00000400000000000000" pitchFamily="2" charset="0"/>
                          <a:cs typeface="Poppins Light" panose="00000400000000000000" pitchFamily="2" charset="0"/>
                        </a:rPr>
                        <a:t>Xoserve is accountable for drafting the CDSP Business Plan and it is Xoserve’s Board that approves the final version.  </a:t>
                      </a:r>
                    </a:p>
                    <a:p>
                      <a:r>
                        <a:rPr lang="en-GB" sz="1000" dirty="0">
                          <a:solidFill>
                            <a:schemeClr val="accent1"/>
                          </a:solidFill>
                          <a:latin typeface="Poppins Light" panose="00000400000000000000" pitchFamily="2" charset="0"/>
                          <a:cs typeface="Poppins Light" panose="00000400000000000000" pitchFamily="2" charset="0"/>
                        </a:rPr>
                        <a:t>All customer discussions have been led by Xoserve with support provided by the Customer Advocates in co-ordinating </a:t>
                      </a:r>
                      <a:r>
                        <a:rPr lang="en-GB" sz="1000">
                          <a:solidFill>
                            <a:schemeClr val="accent1"/>
                          </a:solidFill>
                          <a:latin typeface="Poppins Light" panose="00000400000000000000" pitchFamily="2" charset="0"/>
                          <a:cs typeface="Poppins Light" panose="00000400000000000000" pitchFamily="2" charset="0"/>
                        </a:rPr>
                        <a:t>the meetings. </a:t>
                      </a:r>
                      <a:endParaRPr lang="en-GB" sz="1000" dirty="0">
                        <a:solidFill>
                          <a:schemeClr val="accent1"/>
                        </a:solidFill>
                        <a:latin typeface="Poppins Light" panose="00000400000000000000" pitchFamily="2" charset="0"/>
                        <a:cs typeface="Poppins Light" panose="00000400000000000000" pitchFamily="2" charset="0"/>
                      </a:endParaRPr>
                    </a:p>
                  </a:txBody>
                  <a:tcPr marL="91327" marR="91327" marT="45664" marB="45664" anchor="ctr"/>
                </a:tc>
                <a:extLst>
                  <a:ext uri="{0D108BD9-81ED-4DB2-BD59-A6C34878D82A}">
                    <a16:rowId xmlns:a16="http://schemas.microsoft.com/office/drawing/2014/main" val="1805809140"/>
                  </a:ext>
                </a:extLst>
              </a:tr>
            </a:tbl>
          </a:graphicData>
        </a:graphic>
      </p:graphicFrame>
    </p:spTree>
    <p:custDataLst>
      <p:tags r:id="rId1"/>
    </p:custDataLst>
    <p:extLst>
      <p:ext uri="{BB962C8B-B14F-4D97-AF65-F5344CB8AC3E}">
        <p14:creationId xmlns:p14="http://schemas.microsoft.com/office/powerpoint/2010/main" val="18436420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6CA555-216C-4261-AF87-A8E955167736}">
  <ds:schemaRefs>
    <ds:schemaRef ds:uri="http://schemas.microsoft.com/office/infopath/2007/PartnerControls"/>
    <ds:schemaRef ds:uri="http://schemas.microsoft.com/office/2006/documentManagement/types"/>
    <ds:schemaRef ds:uri="c39f7e49-0b2e-4394-868d-72099a267b4a"/>
    <ds:schemaRef ds:uri="http://purl.org/dc/terms/"/>
    <ds:schemaRef ds:uri="http://purl.org/dc/dcmitype/"/>
    <ds:schemaRef ds:uri="http://schemas.openxmlformats.org/package/2006/metadata/core-properties"/>
    <ds:schemaRef ds:uri="http://www.w3.org/XML/1998/namespace"/>
    <ds:schemaRef ds:uri="7dc10145-0930-4f77-9971-20747f828c5b"/>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EA728B58-601E-4027-AF0C-C2329912A912}">
  <ds:schemaRefs>
    <ds:schemaRef ds:uri="http://schemas.microsoft.com/sharepoint/v3/contenttype/forms"/>
  </ds:schemaRefs>
</ds:datastoreItem>
</file>

<file path=customXml/itemProps3.xml><?xml version="1.0" encoding="utf-8"?>
<ds:datastoreItem xmlns:ds="http://schemas.openxmlformats.org/officeDocument/2006/customXml" ds:itemID="{7D0348ED-5814-4AE9-8D47-8949C930527A}"/>
</file>

<file path=docProps/app.xml><?xml version="1.0" encoding="utf-8"?>
<Properties xmlns="http://schemas.openxmlformats.org/officeDocument/2006/extended-properties" xmlns:vt="http://schemas.openxmlformats.org/officeDocument/2006/docPropsVTypes">
  <TotalTime>0</TotalTime>
  <Words>433</Words>
  <Application>Microsoft Office PowerPoint</Application>
  <PresentationFormat>On-screen Show (16:9)</PresentationFormat>
  <Paragraphs>53</Paragraphs>
  <Slides>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Avenir Next LT Pro</vt:lpstr>
      <vt:lpstr>Calibri</vt:lpstr>
      <vt:lpstr>Poppins</vt:lpstr>
      <vt:lpstr>Poppins Bold</vt:lpstr>
      <vt:lpstr>Poppins Light</vt:lpstr>
      <vt:lpstr>Poppins Medium</vt:lpstr>
      <vt:lpstr>Poppins-Light</vt:lpstr>
      <vt:lpstr>Poppins-Medium</vt:lpstr>
      <vt:lpstr>Office Theme</vt:lpstr>
      <vt:lpstr>KPM Results - Relationship Management</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Q1 2021/22 KVM Relationship Management Results</dc:title>
  <dc:subject>KVM Results</dc:subject>
  <dc:creator/>
  <cp:keywords/>
  <dc:description/>
  <cp:lastModifiedBy/>
  <cp:revision>24</cp:revision>
  <dcterms:created xsi:type="dcterms:W3CDTF">2020-08-12T15:25:03Z</dcterms:created>
  <dcterms:modified xsi:type="dcterms:W3CDTF">2021-10-11T15:37:42Z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y fmtid="{D5CDD505-2E9C-101B-9397-08002B2CF9AE}" pid="3" name="ppcDepartment">
    <vt:lpwstr>53;#Communications|4eb75792-310c-4340-9b16-fa97df071d2d</vt:lpwstr>
  </property>
  <property fmtid="{D5CDD505-2E9C-101B-9397-08002B2CF9AE}" pid="4" name="DocumentType">
    <vt:lpwstr>70;#Template|aa851b79-e671-40ab-aebb-d6113815f54a</vt:lpwstr>
  </property>
  <property fmtid="{D5CDD505-2E9C-101B-9397-08002B2CF9AE}" pid="5" name="ArticulateGUID">
    <vt:lpwstr>5A90005B-7AF7-450F-A350-718280EA6567</vt:lpwstr>
  </property>
  <property fmtid="{D5CDD505-2E9C-101B-9397-08002B2CF9AE}" pid="6" name="ArticulatePath">
    <vt:lpwstr>https://xoserve.sharepoint.com/sites/Insight/Shared Documents/Customer Insight/KPM - Relationship/Slide Decks/Q1 June 2021</vt:lpwstr>
  </property>
</Properties>
</file>