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059" r:id="rId5"/>
    <p:sldId id="3646" r:id="rId6"/>
    <p:sldId id="1827" r:id="rId7"/>
    <p:sldId id="295" r:id="rId8"/>
    <p:sldId id="3619" r:id="rId9"/>
    <p:sldId id="1829" r:id="rId10"/>
    <p:sldId id="3615" r:id="rId11"/>
    <p:sldId id="1734" r:id="rId12"/>
    <p:sldId id="268" r:id="rId13"/>
    <p:sldId id="258" r:id="rId14"/>
    <p:sldId id="269" r:id="rId15"/>
    <p:sldId id="263" r:id="rId16"/>
    <p:sldId id="267" r:id="rId17"/>
    <p:sldId id="274" r:id="rId18"/>
    <p:sldId id="3647" r:id="rId19"/>
    <p:sldId id="273" r:id="rId20"/>
    <p:sldId id="270" r:id="rId21"/>
    <p:sldId id="3645" r:id="rId22"/>
    <p:sldId id="916" r:id="rId23"/>
    <p:sldId id="1766" r:id="rId24"/>
    <p:sldId id="1989"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7"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9CCB3B"/>
    <a:srgbClr val="FFFFFF"/>
    <a:srgbClr val="B1D6E8"/>
    <a:srgbClr val="CCFF99"/>
    <a:srgbClr val="FFBF00"/>
    <a:srgbClr val="40D1F5"/>
    <a:srgbClr val="84B8DA"/>
    <a:srgbClr val="9C4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9" autoAdjust="0"/>
    <p:restoredTop sz="94282" autoAdjust="0"/>
  </p:normalViewPr>
  <p:slideViewPr>
    <p:cSldViewPr snapToGrid="0">
      <p:cViewPr varScale="1">
        <p:scale>
          <a:sx n="84" d="100"/>
          <a:sy n="84" d="100"/>
        </p:scale>
        <p:origin x="82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7A0045-27D4-4679-9FD4-404E26625339}" type="doc">
      <dgm:prSet loTypeId="urn:microsoft.com/office/officeart/2005/8/layout/process1" loCatId="process" qsTypeId="urn:microsoft.com/office/officeart/2005/8/quickstyle/simple1" qsCatId="simple" csTypeId="urn:microsoft.com/office/officeart/2005/8/colors/accent1_2" csCatId="accent1" phldr="1"/>
      <dgm:spPr/>
    </dgm:pt>
    <dgm:pt modelId="{E0AF9DBA-0F49-49C1-A9FC-8BE91BD4E877}">
      <dgm:prSet phldrT="[Text]" custT="1"/>
      <dgm:spPr/>
      <dgm:t>
        <a:bodyPr/>
        <a:lstStyle/>
        <a:p>
          <a:r>
            <a:rPr lang="en-GB" sz="800">
              <a:solidFill>
                <a:schemeClr val="bg1"/>
              </a:solidFill>
            </a:rPr>
            <a:t>N21 Release 22/1/22</a:t>
          </a:r>
          <a:endParaRPr lang="en-GB" sz="800" dirty="0">
            <a:solidFill>
              <a:schemeClr val="bg1"/>
            </a:solidFill>
          </a:endParaRPr>
        </a:p>
      </dgm:t>
    </dgm:pt>
    <dgm:pt modelId="{7389E51F-B3B0-438D-8712-6674D918BD8E}" type="parTrans" cxnId="{7DF37D3A-A06D-4144-BFA4-2C2FF8D7BF05}">
      <dgm:prSet/>
      <dgm:spPr/>
      <dgm:t>
        <a:bodyPr/>
        <a:lstStyle/>
        <a:p>
          <a:endParaRPr lang="en-GB" sz="800"/>
        </a:p>
      </dgm:t>
    </dgm:pt>
    <dgm:pt modelId="{D1BD0BD3-05F2-4DD3-9474-137599007551}" type="sibTrans" cxnId="{7DF37D3A-A06D-4144-BFA4-2C2FF8D7BF05}">
      <dgm:prSet custT="1"/>
      <dgm:spPr/>
      <dgm:t>
        <a:bodyPr/>
        <a:lstStyle/>
        <a:p>
          <a:endParaRPr lang="en-GB" sz="800"/>
        </a:p>
      </dgm:t>
    </dgm:pt>
    <dgm:pt modelId="{ABF74017-3472-470F-9559-87A9BBC0F24C}">
      <dgm:prSet phldrT="[Text]" custT="1"/>
      <dgm:spPr/>
      <dgm:t>
        <a:bodyPr/>
        <a:lstStyle/>
        <a:p>
          <a:r>
            <a:rPr lang="en-GB" sz="800">
              <a:solidFill>
                <a:schemeClr val="bg1"/>
              </a:solidFill>
            </a:rPr>
            <a:t>Move to Cloud 12-13/3/22 March </a:t>
          </a:r>
          <a:endParaRPr lang="en-GB" sz="800" dirty="0">
            <a:solidFill>
              <a:schemeClr val="bg1"/>
            </a:solidFill>
          </a:endParaRPr>
        </a:p>
      </dgm:t>
    </dgm:pt>
    <dgm:pt modelId="{C8786602-1107-4FF7-8352-BF4323C511C3}" type="parTrans" cxnId="{0C37DAD6-FD69-4E1A-A45C-8D503E7607F5}">
      <dgm:prSet/>
      <dgm:spPr/>
      <dgm:t>
        <a:bodyPr/>
        <a:lstStyle/>
        <a:p>
          <a:endParaRPr lang="en-GB" sz="800"/>
        </a:p>
      </dgm:t>
    </dgm:pt>
    <dgm:pt modelId="{58351500-65A2-4613-BD52-479537B41EAF}" type="sibTrans" cxnId="{0C37DAD6-FD69-4E1A-A45C-8D503E7607F5}">
      <dgm:prSet custT="1"/>
      <dgm:spPr/>
      <dgm:t>
        <a:bodyPr/>
        <a:lstStyle/>
        <a:p>
          <a:endParaRPr lang="en-GB" sz="800"/>
        </a:p>
      </dgm:t>
    </dgm:pt>
    <dgm:pt modelId="{D812A1E5-67F3-48FF-8043-1AF9E287B846}">
      <dgm:prSet phldrT="[Text]" custT="1"/>
      <dgm:spPr/>
      <dgm:t>
        <a:bodyPr/>
        <a:lstStyle/>
        <a:p>
          <a:r>
            <a:rPr lang="en-GB" sz="800">
              <a:solidFill>
                <a:schemeClr val="bg1"/>
              </a:solidFill>
            </a:rPr>
            <a:t>6 week gap</a:t>
          </a:r>
          <a:endParaRPr lang="en-GB" sz="800" dirty="0">
            <a:solidFill>
              <a:schemeClr val="bg1"/>
            </a:solidFill>
          </a:endParaRPr>
        </a:p>
      </dgm:t>
    </dgm:pt>
    <dgm:pt modelId="{913D1AC7-DECA-4FE4-9F8B-56FB3C04E953}" type="parTrans" cxnId="{6CF9C51D-234B-44BF-B53E-F4862C6147CE}">
      <dgm:prSet/>
      <dgm:spPr/>
      <dgm:t>
        <a:bodyPr/>
        <a:lstStyle/>
        <a:p>
          <a:endParaRPr lang="en-GB" sz="800"/>
        </a:p>
      </dgm:t>
    </dgm:pt>
    <dgm:pt modelId="{E1D14491-D482-44B5-9070-B1EB6857A10B}" type="sibTrans" cxnId="{6CF9C51D-234B-44BF-B53E-F4862C6147CE}">
      <dgm:prSet custT="1"/>
      <dgm:spPr/>
      <dgm:t>
        <a:bodyPr/>
        <a:lstStyle/>
        <a:p>
          <a:endParaRPr lang="en-GB" sz="800"/>
        </a:p>
      </dgm:t>
    </dgm:pt>
    <dgm:pt modelId="{3587D874-77A3-48F7-B46F-FBB768C7067C}">
      <dgm:prSet phldrT="[Text]" custT="1"/>
      <dgm:spPr/>
      <dgm:t>
        <a:bodyPr/>
        <a:lstStyle/>
        <a:p>
          <a:r>
            <a:rPr lang="en-GB" sz="800">
              <a:solidFill>
                <a:schemeClr val="bg1"/>
              </a:solidFill>
            </a:rPr>
            <a:t>6 week gap</a:t>
          </a:r>
          <a:endParaRPr lang="en-GB" sz="800" dirty="0">
            <a:solidFill>
              <a:schemeClr val="bg1"/>
            </a:solidFill>
          </a:endParaRPr>
        </a:p>
      </dgm:t>
    </dgm:pt>
    <dgm:pt modelId="{23E39B6B-4F25-433E-AEF4-6D34241DC4B1}" type="parTrans" cxnId="{892F819C-E364-4083-9D2E-BDB0BDF18128}">
      <dgm:prSet/>
      <dgm:spPr/>
      <dgm:t>
        <a:bodyPr/>
        <a:lstStyle/>
        <a:p>
          <a:endParaRPr lang="en-GB" sz="800"/>
        </a:p>
      </dgm:t>
    </dgm:pt>
    <dgm:pt modelId="{57FF9B9F-CE92-4D86-BA04-C04BCCF281C0}" type="sibTrans" cxnId="{892F819C-E364-4083-9D2E-BDB0BDF18128}">
      <dgm:prSet custT="1"/>
      <dgm:spPr/>
      <dgm:t>
        <a:bodyPr/>
        <a:lstStyle/>
        <a:p>
          <a:endParaRPr lang="en-GB" sz="800"/>
        </a:p>
      </dgm:t>
    </dgm:pt>
    <dgm:pt modelId="{9B2C0016-B070-4104-9AD9-20048E987D41}">
      <dgm:prSet phldrT="[Text]" custT="1"/>
      <dgm:spPr/>
      <dgm:t>
        <a:bodyPr/>
        <a:lstStyle/>
        <a:p>
          <a:r>
            <a:rPr lang="en-GB" sz="800">
              <a:solidFill>
                <a:schemeClr val="bg1"/>
              </a:solidFill>
            </a:rPr>
            <a:t>CSSC Data Migration 1/5/22 (earliest)</a:t>
          </a:r>
          <a:endParaRPr lang="en-GB" sz="800" dirty="0">
            <a:solidFill>
              <a:schemeClr val="bg1"/>
            </a:solidFill>
          </a:endParaRPr>
        </a:p>
      </dgm:t>
    </dgm:pt>
    <dgm:pt modelId="{E9D5AACB-7278-41E4-A3F9-BFDAB57B5C1A}" type="parTrans" cxnId="{FB47BEB1-E6DE-4BB4-AF7A-6D6CDA4AAF10}">
      <dgm:prSet/>
      <dgm:spPr/>
      <dgm:t>
        <a:bodyPr/>
        <a:lstStyle/>
        <a:p>
          <a:endParaRPr lang="en-GB" sz="800"/>
        </a:p>
      </dgm:t>
    </dgm:pt>
    <dgm:pt modelId="{DB663166-8133-4886-9160-E42235256CA9}" type="sibTrans" cxnId="{FB47BEB1-E6DE-4BB4-AF7A-6D6CDA4AAF10}">
      <dgm:prSet/>
      <dgm:spPr/>
      <dgm:t>
        <a:bodyPr/>
        <a:lstStyle/>
        <a:p>
          <a:endParaRPr lang="en-GB" sz="800"/>
        </a:p>
      </dgm:t>
    </dgm:pt>
    <dgm:pt modelId="{2D54F19C-850B-439C-9508-BAC203DA791C}" type="pres">
      <dgm:prSet presAssocID="{2B7A0045-27D4-4679-9FD4-404E26625339}" presName="Name0" presStyleCnt="0">
        <dgm:presLayoutVars>
          <dgm:dir/>
          <dgm:resizeHandles val="exact"/>
        </dgm:presLayoutVars>
      </dgm:prSet>
      <dgm:spPr/>
    </dgm:pt>
    <dgm:pt modelId="{ABB9943B-702A-4D68-9258-6D2A1AFBB994}" type="pres">
      <dgm:prSet presAssocID="{E0AF9DBA-0F49-49C1-A9FC-8BE91BD4E877}" presName="node" presStyleLbl="node1" presStyleIdx="0" presStyleCnt="5">
        <dgm:presLayoutVars>
          <dgm:bulletEnabled val="1"/>
        </dgm:presLayoutVars>
      </dgm:prSet>
      <dgm:spPr/>
    </dgm:pt>
    <dgm:pt modelId="{83A5AFAE-3639-4834-B66F-3A3228FFDAE1}" type="pres">
      <dgm:prSet presAssocID="{D1BD0BD3-05F2-4DD3-9474-137599007551}" presName="sibTrans" presStyleLbl="sibTrans2D1" presStyleIdx="0" presStyleCnt="4"/>
      <dgm:spPr/>
    </dgm:pt>
    <dgm:pt modelId="{45DC623D-B90D-47FC-AFAA-7D00698319A4}" type="pres">
      <dgm:prSet presAssocID="{D1BD0BD3-05F2-4DD3-9474-137599007551}" presName="connectorText" presStyleLbl="sibTrans2D1" presStyleIdx="0" presStyleCnt="4"/>
      <dgm:spPr/>
    </dgm:pt>
    <dgm:pt modelId="{74807B50-425A-4422-A690-29D7F3CF9B81}" type="pres">
      <dgm:prSet presAssocID="{3587D874-77A3-48F7-B46F-FBB768C7067C}" presName="node" presStyleLbl="node1" presStyleIdx="1" presStyleCnt="5">
        <dgm:presLayoutVars>
          <dgm:bulletEnabled val="1"/>
        </dgm:presLayoutVars>
      </dgm:prSet>
      <dgm:spPr/>
    </dgm:pt>
    <dgm:pt modelId="{EF656215-B71E-4FBE-A3A3-4D53A38CFB6E}" type="pres">
      <dgm:prSet presAssocID="{57FF9B9F-CE92-4D86-BA04-C04BCCF281C0}" presName="sibTrans" presStyleLbl="sibTrans2D1" presStyleIdx="1" presStyleCnt="4"/>
      <dgm:spPr/>
    </dgm:pt>
    <dgm:pt modelId="{4D5CC020-BC12-4F0E-B613-3228D34CD6A0}" type="pres">
      <dgm:prSet presAssocID="{57FF9B9F-CE92-4D86-BA04-C04BCCF281C0}" presName="connectorText" presStyleLbl="sibTrans2D1" presStyleIdx="1" presStyleCnt="4"/>
      <dgm:spPr/>
    </dgm:pt>
    <dgm:pt modelId="{323FB308-C716-4221-A9D1-6E1018419C93}" type="pres">
      <dgm:prSet presAssocID="{ABF74017-3472-470F-9559-87A9BBC0F24C}" presName="node" presStyleLbl="node1" presStyleIdx="2" presStyleCnt="5">
        <dgm:presLayoutVars>
          <dgm:bulletEnabled val="1"/>
        </dgm:presLayoutVars>
      </dgm:prSet>
      <dgm:spPr/>
    </dgm:pt>
    <dgm:pt modelId="{EF8E3CFC-E103-42F8-BAA4-BC341D2816F2}" type="pres">
      <dgm:prSet presAssocID="{58351500-65A2-4613-BD52-479537B41EAF}" presName="sibTrans" presStyleLbl="sibTrans2D1" presStyleIdx="2" presStyleCnt="4"/>
      <dgm:spPr/>
    </dgm:pt>
    <dgm:pt modelId="{0C3B742A-E9C9-494F-839A-322762390D9E}" type="pres">
      <dgm:prSet presAssocID="{58351500-65A2-4613-BD52-479537B41EAF}" presName="connectorText" presStyleLbl="sibTrans2D1" presStyleIdx="2" presStyleCnt="4"/>
      <dgm:spPr/>
    </dgm:pt>
    <dgm:pt modelId="{9AE48E3B-62C8-4BCB-91EB-B01B3D0DE74B}" type="pres">
      <dgm:prSet presAssocID="{D812A1E5-67F3-48FF-8043-1AF9E287B846}" presName="node" presStyleLbl="node1" presStyleIdx="3" presStyleCnt="5">
        <dgm:presLayoutVars>
          <dgm:bulletEnabled val="1"/>
        </dgm:presLayoutVars>
      </dgm:prSet>
      <dgm:spPr/>
    </dgm:pt>
    <dgm:pt modelId="{BB654D3A-F226-48A3-85DE-294A89F284E1}" type="pres">
      <dgm:prSet presAssocID="{E1D14491-D482-44B5-9070-B1EB6857A10B}" presName="sibTrans" presStyleLbl="sibTrans2D1" presStyleIdx="3" presStyleCnt="4"/>
      <dgm:spPr/>
    </dgm:pt>
    <dgm:pt modelId="{41F3585E-646F-4FB7-973D-044397B64203}" type="pres">
      <dgm:prSet presAssocID="{E1D14491-D482-44B5-9070-B1EB6857A10B}" presName="connectorText" presStyleLbl="sibTrans2D1" presStyleIdx="3" presStyleCnt="4"/>
      <dgm:spPr/>
    </dgm:pt>
    <dgm:pt modelId="{61FE07DF-2DDD-422B-B7D3-E3CB0EAAC6EE}" type="pres">
      <dgm:prSet presAssocID="{9B2C0016-B070-4104-9AD9-20048E987D41}" presName="node" presStyleLbl="node1" presStyleIdx="4" presStyleCnt="5">
        <dgm:presLayoutVars>
          <dgm:bulletEnabled val="1"/>
        </dgm:presLayoutVars>
      </dgm:prSet>
      <dgm:spPr/>
    </dgm:pt>
  </dgm:ptLst>
  <dgm:cxnLst>
    <dgm:cxn modelId="{B919D40C-5515-4D16-A0E4-0DDCDE43994D}" type="presOf" srcId="{D1BD0BD3-05F2-4DD3-9474-137599007551}" destId="{83A5AFAE-3639-4834-B66F-3A3228FFDAE1}" srcOrd="0" destOrd="0" presId="urn:microsoft.com/office/officeart/2005/8/layout/process1"/>
    <dgm:cxn modelId="{377F4811-A740-4086-A6E6-E75FE2EA7285}" type="presOf" srcId="{D812A1E5-67F3-48FF-8043-1AF9E287B846}" destId="{9AE48E3B-62C8-4BCB-91EB-B01B3D0DE74B}" srcOrd="0" destOrd="0" presId="urn:microsoft.com/office/officeart/2005/8/layout/process1"/>
    <dgm:cxn modelId="{6CF9C51D-234B-44BF-B53E-F4862C6147CE}" srcId="{2B7A0045-27D4-4679-9FD4-404E26625339}" destId="{D812A1E5-67F3-48FF-8043-1AF9E287B846}" srcOrd="3" destOrd="0" parTransId="{913D1AC7-DECA-4FE4-9F8B-56FB3C04E953}" sibTransId="{E1D14491-D482-44B5-9070-B1EB6857A10B}"/>
    <dgm:cxn modelId="{7DF37D3A-A06D-4144-BFA4-2C2FF8D7BF05}" srcId="{2B7A0045-27D4-4679-9FD4-404E26625339}" destId="{E0AF9DBA-0F49-49C1-A9FC-8BE91BD4E877}" srcOrd="0" destOrd="0" parTransId="{7389E51F-B3B0-438D-8712-6674D918BD8E}" sibTransId="{D1BD0BD3-05F2-4DD3-9474-137599007551}"/>
    <dgm:cxn modelId="{7687073B-5559-475F-953D-E3A3A7E375ED}" type="presOf" srcId="{2B7A0045-27D4-4679-9FD4-404E26625339}" destId="{2D54F19C-850B-439C-9508-BAC203DA791C}" srcOrd="0" destOrd="0" presId="urn:microsoft.com/office/officeart/2005/8/layout/process1"/>
    <dgm:cxn modelId="{60A2633D-E13C-4D3C-AF5D-23C9AD729B78}" type="presOf" srcId="{58351500-65A2-4613-BD52-479537B41EAF}" destId="{0C3B742A-E9C9-494F-839A-322762390D9E}" srcOrd="1" destOrd="0" presId="urn:microsoft.com/office/officeart/2005/8/layout/process1"/>
    <dgm:cxn modelId="{2706BB6A-76BE-44DA-9F3B-D6E5EA3E0AA7}" type="presOf" srcId="{E1D14491-D482-44B5-9070-B1EB6857A10B}" destId="{BB654D3A-F226-48A3-85DE-294A89F284E1}" srcOrd="0" destOrd="0" presId="urn:microsoft.com/office/officeart/2005/8/layout/process1"/>
    <dgm:cxn modelId="{DE07F66C-09BF-469F-A49D-E1D785192F6D}" type="presOf" srcId="{9B2C0016-B070-4104-9AD9-20048E987D41}" destId="{61FE07DF-2DDD-422B-B7D3-E3CB0EAAC6EE}" srcOrd="0" destOrd="0" presId="urn:microsoft.com/office/officeart/2005/8/layout/process1"/>
    <dgm:cxn modelId="{A1A6B080-7135-4D55-8EE1-95B928B0A1B7}" type="presOf" srcId="{E1D14491-D482-44B5-9070-B1EB6857A10B}" destId="{41F3585E-646F-4FB7-973D-044397B64203}" srcOrd="1" destOrd="0" presId="urn:microsoft.com/office/officeart/2005/8/layout/process1"/>
    <dgm:cxn modelId="{67FC7191-D0B0-43B6-8B22-DEFD80B0DB51}" type="presOf" srcId="{58351500-65A2-4613-BD52-479537B41EAF}" destId="{EF8E3CFC-E103-42F8-BAA4-BC341D2816F2}" srcOrd="0" destOrd="0" presId="urn:microsoft.com/office/officeart/2005/8/layout/process1"/>
    <dgm:cxn modelId="{892F819C-E364-4083-9D2E-BDB0BDF18128}" srcId="{2B7A0045-27D4-4679-9FD4-404E26625339}" destId="{3587D874-77A3-48F7-B46F-FBB768C7067C}" srcOrd="1" destOrd="0" parTransId="{23E39B6B-4F25-433E-AEF4-6D34241DC4B1}" sibTransId="{57FF9B9F-CE92-4D86-BA04-C04BCCF281C0}"/>
    <dgm:cxn modelId="{FB47BEB1-E6DE-4BB4-AF7A-6D6CDA4AAF10}" srcId="{2B7A0045-27D4-4679-9FD4-404E26625339}" destId="{9B2C0016-B070-4104-9AD9-20048E987D41}" srcOrd="4" destOrd="0" parTransId="{E9D5AACB-7278-41E4-A3F9-BFDAB57B5C1A}" sibTransId="{DB663166-8133-4886-9160-E42235256CA9}"/>
    <dgm:cxn modelId="{24B2DCB6-CC8F-4117-BC16-9DD04D3F0FFA}" type="presOf" srcId="{D1BD0BD3-05F2-4DD3-9474-137599007551}" destId="{45DC623D-B90D-47FC-AFAA-7D00698319A4}" srcOrd="1" destOrd="0" presId="urn:microsoft.com/office/officeart/2005/8/layout/process1"/>
    <dgm:cxn modelId="{974D8CC2-9805-4969-A46D-AB5CD13381D4}" type="presOf" srcId="{3587D874-77A3-48F7-B46F-FBB768C7067C}" destId="{74807B50-425A-4422-A690-29D7F3CF9B81}" srcOrd="0" destOrd="0" presId="urn:microsoft.com/office/officeart/2005/8/layout/process1"/>
    <dgm:cxn modelId="{1465D8D2-997F-437B-8E82-075D65EC9C46}" type="presOf" srcId="{57FF9B9F-CE92-4D86-BA04-C04BCCF281C0}" destId="{4D5CC020-BC12-4F0E-B613-3228D34CD6A0}" srcOrd="1" destOrd="0" presId="urn:microsoft.com/office/officeart/2005/8/layout/process1"/>
    <dgm:cxn modelId="{0C37DAD6-FD69-4E1A-A45C-8D503E7607F5}" srcId="{2B7A0045-27D4-4679-9FD4-404E26625339}" destId="{ABF74017-3472-470F-9559-87A9BBC0F24C}" srcOrd="2" destOrd="0" parTransId="{C8786602-1107-4FF7-8352-BF4323C511C3}" sibTransId="{58351500-65A2-4613-BD52-479537B41EAF}"/>
    <dgm:cxn modelId="{52A301E4-E5BB-4B5C-A146-703FC5A03F41}" type="presOf" srcId="{E0AF9DBA-0F49-49C1-A9FC-8BE91BD4E877}" destId="{ABB9943B-702A-4D68-9258-6D2A1AFBB994}" srcOrd="0" destOrd="0" presId="urn:microsoft.com/office/officeart/2005/8/layout/process1"/>
    <dgm:cxn modelId="{D2E6E2EA-E75F-4242-A840-8FF3E760C4ED}" type="presOf" srcId="{57FF9B9F-CE92-4D86-BA04-C04BCCF281C0}" destId="{EF656215-B71E-4FBE-A3A3-4D53A38CFB6E}" srcOrd="0" destOrd="0" presId="urn:microsoft.com/office/officeart/2005/8/layout/process1"/>
    <dgm:cxn modelId="{DE51B1FA-8B6F-4AD8-9F1F-4CA0A85275F0}" type="presOf" srcId="{ABF74017-3472-470F-9559-87A9BBC0F24C}" destId="{323FB308-C716-4221-A9D1-6E1018419C93}" srcOrd="0" destOrd="0" presId="urn:microsoft.com/office/officeart/2005/8/layout/process1"/>
    <dgm:cxn modelId="{5B79035D-8125-4AE9-8C95-9F7D7FC990FB}" type="presParOf" srcId="{2D54F19C-850B-439C-9508-BAC203DA791C}" destId="{ABB9943B-702A-4D68-9258-6D2A1AFBB994}" srcOrd="0" destOrd="0" presId="urn:microsoft.com/office/officeart/2005/8/layout/process1"/>
    <dgm:cxn modelId="{4DCDEFC0-B3DE-4AA3-A199-ED7ABA301DD9}" type="presParOf" srcId="{2D54F19C-850B-439C-9508-BAC203DA791C}" destId="{83A5AFAE-3639-4834-B66F-3A3228FFDAE1}" srcOrd="1" destOrd="0" presId="urn:microsoft.com/office/officeart/2005/8/layout/process1"/>
    <dgm:cxn modelId="{76DC9133-8EB4-4D0F-B0CD-57695B9425EE}" type="presParOf" srcId="{83A5AFAE-3639-4834-B66F-3A3228FFDAE1}" destId="{45DC623D-B90D-47FC-AFAA-7D00698319A4}" srcOrd="0" destOrd="0" presId="urn:microsoft.com/office/officeart/2005/8/layout/process1"/>
    <dgm:cxn modelId="{A953C5F0-013A-45D0-8745-3F5B53B7C309}" type="presParOf" srcId="{2D54F19C-850B-439C-9508-BAC203DA791C}" destId="{74807B50-425A-4422-A690-29D7F3CF9B81}" srcOrd="2" destOrd="0" presId="urn:microsoft.com/office/officeart/2005/8/layout/process1"/>
    <dgm:cxn modelId="{01EACBC2-C2A5-4345-AB12-4D5C4D5B64C4}" type="presParOf" srcId="{2D54F19C-850B-439C-9508-BAC203DA791C}" destId="{EF656215-B71E-4FBE-A3A3-4D53A38CFB6E}" srcOrd="3" destOrd="0" presId="urn:microsoft.com/office/officeart/2005/8/layout/process1"/>
    <dgm:cxn modelId="{3219321D-F31F-4220-A035-DE66BB901C0B}" type="presParOf" srcId="{EF656215-B71E-4FBE-A3A3-4D53A38CFB6E}" destId="{4D5CC020-BC12-4F0E-B613-3228D34CD6A0}" srcOrd="0" destOrd="0" presId="urn:microsoft.com/office/officeart/2005/8/layout/process1"/>
    <dgm:cxn modelId="{33EE4FE1-6B5D-41B1-983A-6C2E66C2FF66}" type="presParOf" srcId="{2D54F19C-850B-439C-9508-BAC203DA791C}" destId="{323FB308-C716-4221-A9D1-6E1018419C93}" srcOrd="4" destOrd="0" presId="urn:microsoft.com/office/officeart/2005/8/layout/process1"/>
    <dgm:cxn modelId="{98E220F1-4D69-4513-A0B1-6654DF7C7032}" type="presParOf" srcId="{2D54F19C-850B-439C-9508-BAC203DA791C}" destId="{EF8E3CFC-E103-42F8-BAA4-BC341D2816F2}" srcOrd="5" destOrd="0" presId="urn:microsoft.com/office/officeart/2005/8/layout/process1"/>
    <dgm:cxn modelId="{14CE4441-3A2F-4E55-A105-CE530827DE3D}" type="presParOf" srcId="{EF8E3CFC-E103-42F8-BAA4-BC341D2816F2}" destId="{0C3B742A-E9C9-494F-839A-322762390D9E}" srcOrd="0" destOrd="0" presId="urn:microsoft.com/office/officeart/2005/8/layout/process1"/>
    <dgm:cxn modelId="{D06FB8AE-CE0E-46DF-9B80-DD1A9C3C87FF}" type="presParOf" srcId="{2D54F19C-850B-439C-9508-BAC203DA791C}" destId="{9AE48E3B-62C8-4BCB-91EB-B01B3D0DE74B}" srcOrd="6" destOrd="0" presId="urn:microsoft.com/office/officeart/2005/8/layout/process1"/>
    <dgm:cxn modelId="{9B84EC82-9C01-491D-8C50-591AFAD97C5B}" type="presParOf" srcId="{2D54F19C-850B-439C-9508-BAC203DA791C}" destId="{BB654D3A-F226-48A3-85DE-294A89F284E1}" srcOrd="7" destOrd="0" presId="urn:microsoft.com/office/officeart/2005/8/layout/process1"/>
    <dgm:cxn modelId="{86252C20-0658-4565-A0BB-D6F7860F0D0F}" type="presParOf" srcId="{BB654D3A-F226-48A3-85DE-294A89F284E1}" destId="{41F3585E-646F-4FB7-973D-044397B64203}" srcOrd="0" destOrd="0" presId="urn:microsoft.com/office/officeart/2005/8/layout/process1"/>
    <dgm:cxn modelId="{8D084DEB-F07B-47D8-9F3C-A091B06BB56A}" type="presParOf" srcId="{2D54F19C-850B-439C-9508-BAC203DA791C}" destId="{61FE07DF-2DDD-422B-B7D3-E3CB0EAAC6EE}"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9943B-702A-4D68-9258-6D2A1AFBB994}">
      <dsp:nvSpPr>
        <dsp:cNvPr id="0" name=""/>
        <dsp:cNvSpPr/>
      </dsp:nvSpPr>
      <dsp:spPr>
        <a:xfrm>
          <a:off x="2972" y="178686"/>
          <a:ext cx="921596" cy="552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bg1"/>
              </a:solidFill>
            </a:rPr>
            <a:t>N21 Release 22/1/22</a:t>
          </a:r>
          <a:endParaRPr lang="en-GB" sz="800" kern="1200" dirty="0">
            <a:solidFill>
              <a:schemeClr val="bg1"/>
            </a:solidFill>
          </a:endParaRPr>
        </a:p>
      </dsp:txBody>
      <dsp:txXfrm>
        <a:off x="19168" y="194882"/>
        <a:ext cx="889204" cy="520565"/>
      </dsp:txXfrm>
    </dsp:sp>
    <dsp:sp modelId="{83A5AFAE-3639-4834-B66F-3A3228FFDAE1}">
      <dsp:nvSpPr>
        <dsp:cNvPr id="0" name=""/>
        <dsp:cNvSpPr/>
      </dsp:nvSpPr>
      <dsp:spPr>
        <a:xfrm>
          <a:off x="1016729" y="340887"/>
          <a:ext cx="195378" cy="2285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p>
      </dsp:txBody>
      <dsp:txXfrm>
        <a:off x="1016729" y="386598"/>
        <a:ext cx="136765" cy="137133"/>
      </dsp:txXfrm>
    </dsp:sp>
    <dsp:sp modelId="{74807B50-425A-4422-A690-29D7F3CF9B81}">
      <dsp:nvSpPr>
        <dsp:cNvPr id="0" name=""/>
        <dsp:cNvSpPr/>
      </dsp:nvSpPr>
      <dsp:spPr>
        <a:xfrm>
          <a:off x="1293208" y="178686"/>
          <a:ext cx="921596" cy="552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bg1"/>
              </a:solidFill>
            </a:rPr>
            <a:t>6 week gap</a:t>
          </a:r>
          <a:endParaRPr lang="en-GB" sz="800" kern="1200" dirty="0">
            <a:solidFill>
              <a:schemeClr val="bg1"/>
            </a:solidFill>
          </a:endParaRPr>
        </a:p>
      </dsp:txBody>
      <dsp:txXfrm>
        <a:off x="1309404" y="194882"/>
        <a:ext cx="889204" cy="520565"/>
      </dsp:txXfrm>
    </dsp:sp>
    <dsp:sp modelId="{EF656215-B71E-4FBE-A3A3-4D53A38CFB6E}">
      <dsp:nvSpPr>
        <dsp:cNvPr id="0" name=""/>
        <dsp:cNvSpPr/>
      </dsp:nvSpPr>
      <dsp:spPr>
        <a:xfrm>
          <a:off x="2306964" y="340887"/>
          <a:ext cx="195378" cy="2285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p>
      </dsp:txBody>
      <dsp:txXfrm>
        <a:off x="2306964" y="386598"/>
        <a:ext cx="136765" cy="137133"/>
      </dsp:txXfrm>
    </dsp:sp>
    <dsp:sp modelId="{323FB308-C716-4221-A9D1-6E1018419C93}">
      <dsp:nvSpPr>
        <dsp:cNvPr id="0" name=""/>
        <dsp:cNvSpPr/>
      </dsp:nvSpPr>
      <dsp:spPr>
        <a:xfrm>
          <a:off x="2583443" y="178686"/>
          <a:ext cx="921596" cy="552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bg1"/>
              </a:solidFill>
            </a:rPr>
            <a:t>Move to Cloud 12-13/3/22 March </a:t>
          </a:r>
          <a:endParaRPr lang="en-GB" sz="800" kern="1200" dirty="0">
            <a:solidFill>
              <a:schemeClr val="bg1"/>
            </a:solidFill>
          </a:endParaRPr>
        </a:p>
      </dsp:txBody>
      <dsp:txXfrm>
        <a:off x="2599639" y="194882"/>
        <a:ext cx="889204" cy="520565"/>
      </dsp:txXfrm>
    </dsp:sp>
    <dsp:sp modelId="{EF8E3CFC-E103-42F8-BAA4-BC341D2816F2}">
      <dsp:nvSpPr>
        <dsp:cNvPr id="0" name=""/>
        <dsp:cNvSpPr/>
      </dsp:nvSpPr>
      <dsp:spPr>
        <a:xfrm>
          <a:off x="3597199" y="340887"/>
          <a:ext cx="195378" cy="2285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p>
      </dsp:txBody>
      <dsp:txXfrm>
        <a:off x="3597199" y="386598"/>
        <a:ext cx="136765" cy="137133"/>
      </dsp:txXfrm>
    </dsp:sp>
    <dsp:sp modelId="{9AE48E3B-62C8-4BCB-91EB-B01B3D0DE74B}">
      <dsp:nvSpPr>
        <dsp:cNvPr id="0" name=""/>
        <dsp:cNvSpPr/>
      </dsp:nvSpPr>
      <dsp:spPr>
        <a:xfrm>
          <a:off x="3873678" y="178686"/>
          <a:ext cx="921596" cy="552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bg1"/>
              </a:solidFill>
            </a:rPr>
            <a:t>6 week gap</a:t>
          </a:r>
          <a:endParaRPr lang="en-GB" sz="800" kern="1200" dirty="0">
            <a:solidFill>
              <a:schemeClr val="bg1"/>
            </a:solidFill>
          </a:endParaRPr>
        </a:p>
      </dsp:txBody>
      <dsp:txXfrm>
        <a:off x="3889874" y="194882"/>
        <a:ext cx="889204" cy="520565"/>
      </dsp:txXfrm>
    </dsp:sp>
    <dsp:sp modelId="{BB654D3A-F226-48A3-85DE-294A89F284E1}">
      <dsp:nvSpPr>
        <dsp:cNvPr id="0" name=""/>
        <dsp:cNvSpPr/>
      </dsp:nvSpPr>
      <dsp:spPr>
        <a:xfrm>
          <a:off x="4887434" y="340887"/>
          <a:ext cx="195378" cy="2285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p>
      </dsp:txBody>
      <dsp:txXfrm>
        <a:off x="4887434" y="386598"/>
        <a:ext cx="136765" cy="137133"/>
      </dsp:txXfrm>
    </dsp:sp>
    <dsp:sp modelId="{61FE07DF-2DDD-422B-B7D3-E3CB0EAAC6EE}">
      <dsp:nvSpPr>
        <dsp:cNvPr id="0" name=""/>
        <dsp:cNvSpPr/>
      </dsp:nvSpPr>
      <dsp:spPr>
        <a:xfrm>
          <a:off x="5163913" y="178686"/>
          <a:ext cx="921596" cy="552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bg1"/>
              </a:solidFill>
            </a:rPr>
            <a:t>CSSC Data Migration 1/5/22 (earliest)</a:t>
          </a:r>
          <a:endParaRPr lang="en-GB" sz="800" kern="1200" dirty="0">
            <a:solidFill>
              <a:schemeClr val="bg1"/>
            </a:solidFill>
          </a:endParaRPr>
        </a:p>
      </dsp:txBody>
      <dsp:txXfrm>
        <a:off x="5180109" y="194882"/>
        <a:ext cx="889204" cy="52056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29/10/2021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163327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802946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1691158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3838201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AFCE3B-317D-4AE0-BC7F-8267412B7C4C}" type="slidenum">
              <a:rPr lang="en-GB" smtClean="0"/>
              <a:t>18</a:t>
            </a:fld>
            <a:endParaRPr lang="en-GB" dirty="0"/>
          </a:p>
        </p:txBody>
      </p:sp>
    </p:spTree>
    <p:extLst>
      <p:ext uri="{BB962C8B-B14F-4D97-AF65-F5344CB8AC3E}">
        <p14:creationId xmlns:p14="http://schemas.microsoft.com/office/powerpoint/2010/main" val="2643206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2395537" y="260493"/>
            <a:ext cx="4691063" cy="476466"/>
          </a:xfrm>
          <a:prstGeom prst="rect">
            <a:avLst/>
          </a:prstGeom>
        </p:spPr>
        <p:txBody>
          <a:bodyPr wrap="square">
            <a:spAutoFit/>
          </a:bodyPr>
          <a:lstStyle>
            <a:lvl1pPr algn="ctr">
              <a:defRPr kumimoji="0" lang="en-GB" sz="2597"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2685" marR="5074" lvl="0" indent="0" algn="l" defTabSz="913303" rtl="0" eaLnBrk="1" fontAlgn="auto" latinLnBrk="0" hangingPunct="1">
              <a:lnSpc>
                <a:spcPts val="2996"/>
              </a:lnSpc>
              <a:spcBef>
                <a:spcPts val="300"/>
              </a:spcBef>
              <a:spcAft>
                <a:spcPts val="0"/>
              </a:spcAft>
              <a:buClrTx/>
              <a:buSzTx/>
              <a:buFontTx/>
              <a:buNone/>
              <a:tabLst/>
              <a:defRPr/>
            </a:pPr>
            <a:r>
              <a:rPr kumimoji="0" lang="en-GB" sz="2597"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457200" y="897417"/>
            <a:ext cx="8305800" cy="3881408"/>
          </a:xfrm>
          <a:prstGeom prst="rect">
            <a:avLst/>
          </a:prstGeom>
        </p:spPr>
        <p:txBody>
          <a:bodyPr/>
          <a:lstStyle>
            <a:lvl1pPr>
              <a:defRPr sz="899">
                <a:solidFill>
                  <a:schemeClr val="accent1"/>
                </a:solidFill>
              </a:defRPr>
            </a:lvl1pPr>
            <a:lvl2pPr>
              <a:defRPr sz="899">
                <a:solidFill>
                  <a:schemeClr val="accent1"/>
                </a:solidFill>
              </a:defRPr>
            </a:lvl2pPr>
            <a:lvl3pPr>
              <a:defRPr sz="899">
                <a:solidFill>
                  <a:schemeClr val="accent1"/>
                </a:solidFill>
              </a:defRPr>
            </a:lvl3pPr>
            <a:lvl4pPr>
              <a:defRPr sz="899">
                <a:solidFill>
                  <a:schemeClr val="accent1"/>
                </a:solidFill>
              </a:defRPr>
            </a:lvl4pPr>
            <a:lvl5pPr>
              <a:defRPr sz="899">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7223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xoserve.com/change/change-proposals/xrn-5443-urgent-modification-0788-minimising-the-market-impacts-of-supplier-undertaking-operation/?return=/change/change-proposals/?customers=&amp;statuses=&amp;search="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xoserve.com/media/42704/29185-mt-po-xrn5431-temporary-community-access-to-pre-covid-aq-values-for-shippers-solution-review.docx"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60C6A6-ECDB-4955-90A1-7B7434F0285A}"/>
              </a:ext>
            </a:extLst>
          </p:cNvPr>
          <p:cNvSpPr>
            <a:spLocks noGrp="1"/>
          </p:cNvSpPr>
          <p:nvPr>
            <p:ph type="ctrTitle"/>
          </p:nvPr>
        </p:nvSpPr>
        <p:spPr/>
        <p:txBody>
          <a:bodyPr/>
          <a:lstStyle/>
          <a:p>
            <a:r>
              <a:rPr lang="en-GB" dirty="0"/>
              <a:t>Extraordinary Change Management Committee</a:t>
            </a:r>
          </a:p>
        </p:txBody>
      </p:sp>
      <p:sp>
        <p:nvSpPr>
          <p:cNvPr id="5" name="Subtitle 4">
            <a:extLst>
              <a:ext uri="{FF2B5EF4-FFF2-40B4-BE49-F238E27FC236}">
                <a16:creationId xmlns:a16="http://schemas.microsoft.com/office/drawing/2014/main" id="{2004E9F2-34E4-4A47-84CB-31C3D4C6618B}"/>
              </a:ext>
            </a:extLst>
          </p:cNvPr>
          <p:cNvSpPr>
            <a:spLocks noGrp="1"/>
          </p:cNvSpPr>
          <p:nvPr>
            <p:ph type="subTitle" idx="1"/>
          </p:nvPr>
        </p:nvSpPr>
        <p:spPr>
          <a:xfrm>
            <a:off x="1371600" y="2914650"/>
            <a:ext cx="6400800" cy="776568"/>
          </a:xfrm>
        </p:spPr>
        <p:txBody>
          <a:bodyPr/>
          <a:lstStyle/>
          <a:p>
            <a:r>
              <a:rPr lang="en-GB" dirty="0"/>
              <a:t>1</a:t>
            </a:r>
            <a:r>
              <a:rPr lang="en-GB" baseline="30000" dirty="0"/>
              <a:t>st</a:t>
            </a:r>
            <a:r>
              <a:rPr lang="en-GB" dirty="0"/>
              <a:t> November 2021</a:t>
            </a:r>
          </a:p>
        </p:txBody>
      </p:sp>
    </p:spTree>
    <p:extLst>
      <p:ext uri="{BB962C8B-B14F-4D97-AF65-F5344CB8AC3E}">
        <p14:creationId xmlns:p14="http://schemas.microsoft.com/office/powerpoint/2010/main" val="1652259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F06FA-026E-4828-A547-F1A6EC94788D}"/>
              </a:ext>
            </a:extLst>
          </p:cNvPr>
          <p:cNvSpPr>
            <a:spLocks noGrp="1"/>
          </p:cNvSpPr>
          <p:nvPr>
            <p:ph type="title"/>
          </p:nvPr>
        </p:nvSpPr>
        <p:spPr/>
        <p:txBody>
          <a:bodyPr/>
          <a:lstStyle/>
          <a:p>
            <a:r>
              <a:rPr lang="en-GB" dirty="0"/>
              <a:t>Overview</a:t>
            </a:r>
          </a:p>
        </p:txBody>
      </p:sp>
      <p:sp>
        <p:nvSpPr>
          <p:cNvPr id="3" name="Text Placeholder 2">
            <a:extLst>
              <a:ext uri="{FF2B5EF4-FFF2-40B4-BE49-F238E27FC236}">
                <a16:creationId xmlns:a16="http://schemas.microsoft.com/office/drawing/2014/main" id="{E00E5BAF-0514-4972-8B6F-2337A164929E}"/>
              </a:ext>
            </a:extLst>
          </p:cNvPr>
          <p:cNvSpPr>
            <a:spLocks noGrp="1"/>
          </p:cNvSpPr>
          <p:nvPr>
            <p:ph type="body" sz="quarter" idx="4294967295"/>
          </p:nvPr>
        </p:nvSpPr>
        <p:spPr>
          <a:xfrm>
            <a:off x="462274" y="856814"/>
            <a:ext cx="8219453" cy="3780255"/>
          </a:xfrm>
          <a:ln>
            <a:noFill/>
          </a:ln>
        </p:spPr>
        <p:txBody>
          <a:bodyPr>
            <a:normAutofit/>
          </a:bodyPr>
          <a:lstStyle/>
          <a:p>
            <a:r>
              <a:rPr lang="en-GB" sz="1398" dirty="0">
                <a:solidFill>
                  <a:schemeClr val="tx2"/>
                </a:solidFill>
              </a:rPr>
              <a:t>During the current crisis within the gas industry, we have been managing the Supplier of Last Resort (SoLR) process in UK Link.  In what is a very challenging time for the industry, our primary obligation as CDSP is to ensure that we provide a robust and effective UK Link platform to manage core processes such as switching</a:t>
            </a:r>
          </a:p>
          <a:p>
            <a:endParaRPr lang="en-GB" sz="1398" dirty="0">
              <a:solidFill>
                <a:schemeClr val="tx2"/>
              </a:solidFill>
            </a:endParaRPr>
          </a:p>
          <a:p>
            <a:r>
              <a:rPr lang="en-GB" sz="1398" dirty="0">
                <a:solidFill>
                  <a:schemeClr val="tx2"/>
                </a:solidFill>
              </a:rPr>
              <a:t>Last week the market environment changed considerably with an organisation withdrawing from the shipping market - this is having a significant impact, with c100,000 switches per day being required to support SoLR activity </a:t>
            </a:r>
          </a:p>
          <a:p>
            <a:endParaRPr lang="en-GB" sz="1398" dirty="0">
              <a:solidFill>
                <a:schemeClr val="tx2"/>
              </a:solidFill>
            </a:endParaRPr>
          </a:p>
          <a:p>
            <a:r>
              <a:rPr lang="en-GB" sz="1398" dirty="0">
                <a:solidFill>
                  <a:schemeClr val="tx2"/>
                </a:solidFill>
              </a:rPr>
              <a:t>The November 2021 (N21) project includes changes that impact areas within UK Link that are critical to the SoLR process</a:t>
            </a:r>
          </a:p>
          <a:p>
            <a:endParaRPr lang="en-GB" sz="1398" dirty="0">
              <a:solidFill>
                <a:schemeClr val="tx2"/>
              </a:solidFill>
            </a:endParaRPr>
          </a:p>
          <a:p>
            <a:r>
              <a:rPr lang="en-GB" sz="1398" dirty="0">
                <a:solidFill>
                  <a:schemeClr val="tx2"/>
                </a:solidFill>
              </a:rPr>
              <a:t>As market issues escalated, we undertook an Impact assessment (IA) into the potential risk that the N21 release poses to the current UK Link production service that is supporting the industry SOLR process</a:t>
            </a:r>
          </a:p>
        </p:txBody>
      </p:sp>
    </p:spTree>
    <p:extLst>
      <p:ext uri="{BB962C8B-B14F-4D97-AF65-F5344CB8AC3E}">
        <p14:creationId xmlns:p14="http://schemas.microsoft.com/office/powerpoint/2010/main" val="3719048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32146-FA12-43CE-8EB2-60C5F21A049D}"/>
              </a:ext>
            </a:extLst>
          </p:cNvPr>
          <p:cNvSpPr>
            <a:spLocks noGrp="1"/>
          </p:cNvSpPr>
          <p:nvPr>
            <p:ph type="title"/>
          </p:nvPr>
        </p:nvSpPr>
        <p:spPr/>
        <p:txBody>
          <a:bodyPr/>
          <a:lstStyle/>
          <a:p>
            <a:r>
              <a:rPr lang="en-GB" dirty="0"/>
              <a:t>Recommendation</a:t>
            </a:r>
          </a:p>
        </p:txBody>
      </p:sp>
      <p:sp>
        <p:nvSpPr>
          <p:cNvPr id="3" name="Text Placeholder 2">
            <a:extLst>
              <a:ext uri="{FF2B5EF4-FFF2-40B4-BE49-F238E27FC236}">
                <a16:creationId xmlns:a16="http://schemas.microsoft.com/office/drawing/2014/main" id="{157A4C40-0340-4CA1-9607-C29A5F3793A2}"/>
              </a:ext>
            </a:extLst>
          </p:cNvPr>
          <p:cNvSpPr txBox="1">
            <a:spLocks/>
          </p:cNvSpPr>
          <p:nvPr/>
        </p:nvSpPr>
        <p:spPr>
          <a:xfrm>
            <a:off x="239265" y="828495"/>
            <a:ext cx="8074455" cy="3996050"/>
          </a:xfrm>
          <a:prstGeom prst="rect">
            <a:avLst/>
          </a:prstGeom>
        </p:spPr>
        <p:txBody>
          <a:bodyPr vert="horz" lIns="91327" tIns="45664" rIns="91327" bIns="45664"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398" b="1" dirty="0">
                <a:solidFill>
                  <a:schemeClr val="tx2"/>
                </a:solidFill>
              </a:rPr>
              <a:t>Our recommendation is that the N21 release should be wholly / partly delayed to 22</a:t>
            </a:r>
            <a:r>
              <a:rPr lang="en-GB" sz="1398" b="1" baseline="30000" dirty="0">
                <a:solidFill>
                  <a:schemeClr val="tx2"/>
                </a:solidFill>
              </a:rPr>
              <a:t>nd</a:t>
            </a:r>
            <a:r>
              <a:rPr lang="en-GB" sz="1398" b="1" dirty="0">
                <a:solidFill>
                  <a:schemeClr val="tx2"/>
                </a:solidFill>
              </a:rPr>
              <a:t> &amp; 23</a:t>
            </a:r>
            <a:r>
              <a:rPr lang="en-GB" sz="1398" b="1" baseline="30000" dirty="0">
                <a:solidFill>
                  <a:schemeClr val="tx2"/>
                </a:solidFill>
              </a:rPr>
              <a:t>rd</a:t>
            </a:r>
            <a:r>
              <a:rPr lang="en-GB" sz="1398" b="1" dirty="0">
                <a:solidFill>
                  <a:schemeClr val="tx2"/>
                </a:solidFill>
              </a:rPr>
              <a:t> January 2022 to ensure that potential risks identified in the Impact Assessment do not materialise and lead to failure of the SoLR process</a:t>
            </a:r>
            <a:r>
              <a:rPr lang="en-GB" sz="1398" dirty="0">
                <a:solidFill>
                  <a:schemeClr val="tx2"/>
                </a:solidFill>
              </a:rPr>
              <a:t> </a:t>
            </a:r>
            <a:r>
              <a:rPr lang="en-GB" sz="1398" b="1" dirty="0">
                <a:solidFill>
                  <a:schemeClr val="tx2"/>
                </a:solidFill>
              </a:rPr>
              <a:t>at such a critical point in time</a:t>
            </a:r>
            <a:r>
              <a:rPr lang="en-GB" sz="1398" dirty="0">
                <a:solidFill>
                  <a:schemeClr val="tx2"/>
                </a:solidFill>
              </a:rPr>
              <a:t>  </a:t>
            </a:r>
          </a:p>
          <a:p>
            <a:endParaRPr lang="en-GB" sz="1398" dirty="0">
              <a:solidFill>
                <a:schemeClr val="tx2"/>
              </a:solidFill>
            </a:endParaRPr>
          </a:p>
          <a:p>
            <a:r>
              <a:rPr lang="en-GB" sz="1398" dirty="0">
                <a:solidFill>
                  <a:schemeClr val="tx2"/>
                </a:solidFill>
              </a:rPr>
              <a:t>The key points from the IA are as follows:</a:t>
            </a:r>
            <a:endParaRPr lang="en-GB" sz="1199" dirty="0">
              <a:solidFill>
                <a:schemeClr val="tx2"/>
              </a:solidFill>
            </a:endParaRPr>
          </a:p>
          <a:p>
            <a:pPr lvl="2"/>
            <a:r>
              <a:rPr lang="en-GB" sz="1199" dirty="0">
                <a:solidFill>
                  <a:schemeClr val="tx2"/>
                </a:solidFill>
              </a:rPr>
              <a:t>Some changes have ‘common code’ components with the SoLR process, which introduces potential risk of service interruption</a:t>
            </a:r>
          </a:p>
          <a:p>
            <a:pPr lvl="2"/>
            <a:r>
              <a:rPr lang="en-GB" sz="1199" dirty="0">
                <a:solidFill>
                  <a:schemeClr val="tx2"/>
                </a:solidFill>
              </a:rPr>
              <a:t>Some changes in the release have requirements for data cleansing activity which introduces a ‘system load’ risk that could affect SoLR processing volumes</a:t>
            </a:r>
          </a:p>
          <a:p>
            <a:pPr lvl="2"/>
            <a:r>
              <a:rPr lang="en-GB" sz="1199" dirty="0">
                <a:solidFill>
                  <a:schemeClr val="tx2"/>
                </a:solidFill>
              </a:rPr>
              <a:t>Changes are being deployed to the file flow (</a:t>
            </a:r>
            <a:r>
              <a:rPr lang="en-GB" sz="1199" dirty="0" err="1">
                <a:solidFill>
                  <a:schemeClr val="tx2"/>
                </a:solidFill>
              </a:rPr>
              <a:t>MarketFlow</a:t>
            </a:r>
            <a:r>
              <a:rPr lang="en-GB" sz="1199" dirty="0">
                <a:solidFill>
                  <a:schemeClr val="tx2"/>
                </a:solidFill>
              </a:rPr>
              <a:t>) that supports the SoLR process</a:t>
            </a:r>
          </a:p>
          <a:p>
            <a:pPr lvl="2"/>
            <a:r>
              <a:rPr lang="en-GB" sz="1199" dirty="0">
                <a:solidFill>
                  <a:schemeClr val="tx2"/>
                </a:solidFill>
              </a:rPr>
              <a:t>Any change to UK Link at this moment adds potential risk</a:t>
            </a:r>
          </a:p>
          <a:p>
            <a:pPr lvl="2"/>
            <a:endParaRPr lang="en-GB" sz="1398" dirty="0">
              <a:solidFill>
                <a:schemeClr val="tx2"/>
              </a:solidFill>
            </a:endParaRPr>
          </a:p>
          <a:p>
            <a:r>
              <a:rPr lang="en-GB" sz="1398" dirty="0">
                <a:solidFill>
                  <a:schemeClr val="tx2"/>
                </a:solidFill>
              </a:rPr>
              <a:t>We recognise that a delay would have impacts to our customers and to code bodies - the recommendation is driven by the need to protect the current switching platform</a:t>
            </a:r>
          </a:p>
          <a:p>
            <a:endParaRPr lang="en-GB" sz="1398" dirty="0">
              <a:solidFill>
                <a:schemeClr val="tx2"/>
              </a:solidFill>
            </a:endParaRPr>
          </a:p>
          <a:p>
            <a:r>
              <a:rPr lang="en-GB" sz="1398" b="1" dirty="0">
                <a:solidFill>
                  <a:schemeClr val="tx2"/>
                </a:solidFill>
              </a:rPr>
              <a:t>There are three options for ChMC consideration:</a:t>
            </a:r>
          </a:p>
          <a:p>
            <a:pPr lvl="2">
              <a:buAutoNum type="arabicPeriod"/>
            </a:pPr>
            <a:r>
              <a:rPr lang="en-GB" sz="1199" b="1" dirty="0">
                <a:solidFill>
                  <a:schemeClr val="tx2"/>
                </a:solidFill>
              </a:rPr>
              <a:t>Deliver full scope as planned</a:t>
            </a:r>
          </a:p>
          <a:p>
            <a:pPr lvl="2">
              <a:buAutoNum type="arabicPeriod"/>
            </a:pPr>
            <a:r>
              <a:rPr lang="en-GB" sz="1199" b="1" dirty="0">
                <a:solidFill>
                  <a:schemeClr val="tx2"/>
                </a:solidFill>
              </a:rPr>
              <a:t>Delay full release to 22/23 January 2022</a:t>
            </a:r>
          </a:p>
          <a:p>
            <a:pPr lvl="2">
              <a:buAutoNum type="arabicPeriod"/>
            </a:pPr>
            <a:r>
              <a:rPr lang="en-GB" sz="1199" b="1" dirty="0">
                <a:solidFill>
                  <a:schemeClr val="tx2"/>
                </a:solidFill>
              </a:rPr>
              <a:t>Deliver some change in November and the rest in January</a:t>
            </a:r>
          </a:p>
        </p:txBody>
      </p:sp>
    </p:spTree>
    <p:extLst>
      <p:ext uri="{BB962C8B-B14F-4D97-AF65-F5344CB8AC3E}">
        <p14:creationId xmlns:p14="http://schemas.microsoft.com/office/powerpoint/2010/main" val="1040322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B101FFC-9235-4B6B-AF7B-5401A0617D62}"/>
              </a:ext>
            </a:extLst>
          </p:cNvPr>
          <p:cNvSpPr>
            <a:spLocks noGrp="1"/>
          </p:cNvSpPr>
          <p:nvPr>
            <p:ph type="body" sz="quarter" idx="17"/>
          </p:nvPr>
        </p:nvSpPr>
        <p:spPr>
          <a:xfrm>
            <a:off x="1007541" y="179571"/>
            <a:ext cx="6982488" cy="491836"/>
          </a:xfrm>
        </p:spPr>
        <p:txBody>
          <a:bodyPr/>
          <a:lstStyle/>
          <a:p>
            <a:pPr marL="0" indent="0">
              <a:buNone/>
            </a:pPr>
            <a:r>
              <a:rPr lang="en-GB" dirty="0">
                <a:solidFill>
                  <a:schemeClr val="accent1"/>
                </a:solidFill>
                <a:latin typeface="+mj-lt"/>
              </a:rPr>
              <a:t>Risk Factors taken into consideration</a:t>
            </a:r>
          </a:p>
        </p:txBody>
      </p:sp>
      <p:graphicFrame>
        <p:nvGraphicFramePr>
          <p:cNvPr id="6" name="Table 5">
            <a:extLst>
              <a:ext uri="{FF2B5EF4-FFF2-40B4-BE49-F238E27FC236}">
                <a16:creationId xmlns:a16="http://schemas.microsoft.com/office/drawing/2014/main" id="{84D6ECBA-E90F-4F68-9013-F15AA0CCF162}"/>
              </a:ext>
            </a:extLst>
          </p:cNvPr>
          <p:cNvGraphicFramePr>
            <a:graphicFrameLocks noGrp="1"/>
          </p:cNvGraphicFramePr>
          <p:nvPr>
            <p:extLst/>
          </p:nvPr>
        </p:nvGraphicFramePr>
        <p:xfrm>
          <a:off x="436264" y="752329"/>
          <a:ext cx="8078800" cy="3509151"/>
        </p:xfrm>
        <a:graphic>
          <a:graphicData uri="http://schemas.openxmlformats.org/drawingml/2006/table">
            <a:tbl>
              <a:tblPr firstRow="1" bandRow="1">
                <a:tableStyleId>{5C22544A-7EE6-4342-B048-85BDC9FD1C3A}</a:tableStyleId>
              </a:tblPr>
              <a:tblGrid>
                <a:gridCol w="265364">
                  <a:extLst>
                    <a:ext uri="{9D8B030D-6E8A-4147-A177-3AD203B41FA5}">
                      <a16:colId xmlns:a16="http://schemas.microsoft.com/office/drawing/2014/main" val="1663590971"/>
                    </a:ext>
                  </a:extLst>
                </a:gridCol>
                <a:gridCol w="3535120">
                  <a:extLst>
                    <a:ext uri="{9D8B030D-6E8A-4147-A177-3AD203B41FA5}">
                      <a16:colId xmlns:a16="http://schemas.microsoft.com/office/drawing/2014/main" val="4110698346"/>
                    </a:ext>
                  </a:extLst>
                </a:gridCol>
                <a:gridCol w="3067363">
                  <a:extLst>
                    <a:ext uri="{9D8B030D-6E8A-4147-A177-3AD203B41FA5}">
                      <a16:colId xmlns:a16="http://schemas.microsoft.com/office/drawing/2014/main" val="1444970260"/>
                    </a:ext>
                  </a:extLst>
                </a:gridCol>
                <a:gridCol w="608848">
                  <a:extLst>
                    <a:ext uri="{9D8B030D-6E8A-4147-A177-3AD203B41FA5}">
                      <a16:colId xmlns:a16="http://schemas.microsoft.com/office/drawing/2014/main" val="949220200"/>
                    </a:ext>
                  </a:extLst>
                </a:gridCol>
                <a:gridCol w="602105">
                  <a:extLst>
                    <a:ext uri="{9D8B030D-6E8A-4147-A177-3AD203B41FA5}">
                      <a16:colId xmlns:a16="http://schemas.microsoft.com/office/drawing/2014/main" val="1201147901"/>
                    </a:ext>
                  </a:extLst>
                </a:gridCol>
              </a:tblGrid>
              <a:tr h="370383">
                <a:tc>
                  <a:txBody>
                    <a:bodyPr/>
                    <a:lstStyle/>
                    <a:p>
                      <a:endParaRPr lang="en-GB" sz="1400" dirty="0">
                        <a:solidFill>
                          <a:schemeClr val="tx1"/>
                        </a:solidFill>
                      </a:endParaRPr>
                    </a:p>
                  </a:txBody>
                  <a:tcPr marL="91327" marR="91327" marT="45664" marB="45664"/>
                </a:tc>
                <a:tc>
                  <a:txBody>
                    <a:bodyPr/>
                    <a:lstStyle/>
                    <a:p>
                      <a:r>
                        <a:rPr lang="en-GB" sz="1000" dirty="0">
                          <a:solidFill>
                            <a:schemeClr val="tx1"/>
                          </a:solidFill>
                        </a:rPr>
                        <a:t>Description</a:t>
                      </a:r>
                    </a:p>
                  </a:txBody>
                  <a:tcPr marL="91327" marR="91327" marT="45664" marB="45664"/>
                </a:tc>
                <a:tc>
                  <a:txBody>
                    <a:bodyPr/>
                    <a:lstStyle/>
                    <a:p>
                      <a:r>
                        <a:rPr lang="en-GB" sz="1000" dirty="0">
                          <a:solidFill>
                            <a:schemeClr val="tx1"/>
                          </a:solidFill>
                        </a:rPr>
                        <a:t>Risk</a:t>
                      </a:r>
                    </a:p>
                  </a:txBody>
                  <a:tcPr marL="91327" marR="91327" marT="45664" marB="45664"/>
                </a:tc>
                <a:tc>
                  <a:txBody>
                    <a:bodyPr/>
                    <a:lstStyle/>
                    <a:p>
                      <a:pPr algn="ctr"/>
                      <a:r>
                        <a:rPr lang="en-GB" sz="1000" dirty="0">
                          <a:solidFill>
                            <a:schemeClr val="tx1"/>
                          </a:solidFill>
                        </a:rPr>
                        <a:t>Prob</a:t>
                      </a:r>
                    </a:p>
                  </a:txBody>
                  <a:tcPr marL="91327" marR="91327" marT="45664" marB="45664"/>
                </a:tc>
                <a:tc>
                  <a:txBody>
                    <a:bodyPr/>
                    <a:lstStyle/>
                    <a:p>
                      <a:pPr algn="ctr"/>
                      <a:r>
                        <a:rPr lang="en-GB" sz="1000" dirty="0">
                          <a:solidFill>
                            <a:schemeClr val="tx1"/>
                          </a:solidFill>
                        </a:rPr>
                        <a:t>Impact</a:t>
                      </a:r>
                    </a:p>
                  </a:txBody>
                  <a:tcPr marL="91327" marR="91327" marT="45664" marB="45664"/>
                </a:tc>
                <a:extLst>
                  <a:ext uri="{0D108BD9-81ED-4DB2-BD59-A6C34878D82A}">
                    <a16:rowId xmlns:a16="http://schemas.microsoft.com/office/drawing/2014/main" val="2307232545"/>
                  </a:ext>
                </a:extLst>
              </a:tr>
              <a:tr h="547964">
                <a:tc>
                  <a:txBody>
                    <a:bodyPr/>
                    <a:lstStyle/>
                    <a:p>
                      <a:r>
                        <a:rPr lang="en-GB" sz="1000" dirty="0">
                          <a:solidFill>
                            <a:srgbClr val="002060"/>
                          </a:solidFill>
                          <a:latin typeface="+mj-lt"/>
                        </a:rPr>
                        <a:t>1</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002060"/>
                          </a:solidFill>
                          <a:latin typeface="+mj-lt"/>
                          <a:ea typeface="+mn-ea"/>
                          <a:cs typeface="+mn-cs"/>
                        </a:rPr>
                        <a:t>UK Link is providing a stable processing platform to support the SOLR process and deploying any production changes that have a direct or indirect impact introduces risk.</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002060"/>
                          </a:solidFill>
                          <a:latin typeface="+mj-lt"/>
                          <a:ea typeface="+mn-ea"/>
                          <a:cs typeface="+mn-cs"/>
                        </a:rPr>
                        <a:t>Extended outage to resolve release issues and potential impact to daily confirmation volumes being processed</a:t>
                      </a:r>
                    </a:p>
                  </a:txBody>
                  <a:tcPr marL="91327" marR="91327" marT="45664" marB="45664"/>
                </a:tc>
                <a:tc>
                  <a:txBody>
                    <a:bodyPr/>
                    <a:lstStyle/>
                    <a:p>
                      <a:pPr algn="ctr"/>
                      <a:r>
                        <a:rPr lang="en-GB" sz="1000" dirty="0">
                          <a:solidFill>
                            <a:srgbClr val="002060"/>
                          </a:solidFill>
                          <a:latin typeface="+mj-lt"/>
                        </a:rPr>
                        <a:t>L</a:t>
                      </a:r>
                    </a:p>
                  </a:txBody>
                  <a:tcPr marL="91327" marR="91327" marT="45664" marB="45664" anchor="ctr"/>
                </a:tc>
                <a:tc>
                  <a:txBody>
                    <a:bodyPr/>
                    <a:lstStyle/>
                    <a:p>
                      <a:pPr algn="ctr"/>
                      <a:r>
                        <a:rPr lang="en-GB" sz="1000" dirty="0">
                          <a:solidFill>
                            <a:srgbClr val="002060"/>
                          </a:solidFill>
                          <a:latin typeface="+mj-lt"/>
                        </a:rPr>
                        <a:t>H</a:t>
                      </a:r>
                    </a:p>
                  </a:txBody>
                  <a:tcPr marL="91327" marR="91327" marT="45664" marB="45664" anchor="ctr"/>
                </a:tc>
                <a:extLst>
                  <a:ext uri="{0D108BD9-81ED-4DB2-BD59-A6C34878D82A}">
                    <a16:rowId xmlns:a16="http://schemas.microsoft.com/office/drawing/2014/main" val="2821215376"/>
                  </a:ext>
                </a:extLst>
              </a:tr>
              <a:tr h="700176">
                <a:tc>
                  <a:txBody>
                    <a:bodyPr/>
                    <a:lstStyle/>
                    <a:p>
                      <a:r>
                        <a:rPr lang="en-GB" sz="1000" dirty="0">
                          <a:solidFill>
                            <a:srgbClr val="002060"/>
                          </a:solidFill>
                          <a:latin typeface="+mj-lt"/>
                        </a:rPr>
                        <a:t>2</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002060"/>
                          </a:solidFill>
                          <a:latin typeface="+mj-lt"/>
                          <a:ea typeface="+mn-ea"/>
                          <a:cs typeface="+mn-cs"/>
                        </a:rPr>
                        <a:t>Two of the changes proposed for the release have common code objects (Confirmation workflow and SPC/Contract workflow) that are impacted by the release that support the current SOLR process.</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002060"/>
                          </a:solidFill>
                          <a:latin typeface="+mj-lt"/>
                          <a:ea typeface="+mn-ea"/>
                          <a:cs typeface="+mn-cs"/>
                        </a:rPr>
                        <a:t>Code issues that require resolution post go-live and slow down or stop SOLR process</a:t>
                      </a:r>
                    </a:p>
                  </a:txBody>
                  <a:tcPr marL="91327" marR="91327" marT="45664" marB="45664"/>
                </a:tc>
                <a:tc>
                  <a:txBody>
                    <a:bodyPr/>
                    <a:lstStyle/>
                    <a:p>
                      <a:pPr algn="ctr"/>
                      <a:r>
                        <a:rPr lang="en-GB" sz="1000" dirty="0">
                          <a:solidFill>
                            <a:srgbClr val="002060"/>
                          </a:solidFill>
                          <a:latin typeface="+mj-lt"/>
                        </a:rPr>
                        <a:t>L</a:t>
                      </a:r>
                    </a:p>
                  </a:txBody>
                  <a:tcPr marL="91327" marR="91327" marT="45664" marB="45664" anchor="ctr"/>
                </a:tc>
                <a:tc>
                  <a:txBody>
                    <a:bodyPr/>
                    <a:lstStyle/>
                    <a:p>
                      <a:pPr algn="ctr"/>
                      <a:r>
                        <a:rPr lang="en-GB" sz="1000" dirty="0">
                          <a:solidFill>
                            <a:srgbClr val="002060"/>
                          </a:solidFill>
                          <a:latin typeface="+mj-lt"/>
                        </a:rPr>
                        <a:t>H</a:t>
                      </a:r>
                    </a:p>
                  </a:txBody>
                  <a:tcPr marL="91327" marR="91327" marT="45664" marB="45664" anchor="ctr"/>
                </a:tc>
                <a:extLst>
                  <a:ext uri="{0D108BD9-81ED-4DB2-BD59-A6C34878D82A}">
                    <a16:rowId xmlns:a16="http://schemas.microsoft.com/office/drawing/2014/main" val="111590005"/>
                  </a:ext>
                </a:extLst>
              </a:tr>
              <a:tr h="547964">
                <a:tc>
                  <a:txBody>
                    <a:bodyPr/>
                    <a:lstStyle/>
                    <a:p>
                      <a:r>
                        <a:rPr lang="en-GB" sz="1000" dirty="0">
                          <a:solidFill>
                            <a:srgbClr val="002060"/>
                          </a:solidFill>
                          <a:latin typeface="+mj-lt"/>
                        </a:rPr>
                        <a:t>3</a:t>
                      </a:r>
                    </a:p>
                  </a:txBody>
                  <a:tcPr marL="91327" marR="91327" marT="45664" marB="45664"/>
                </a:tc>
                <a:tc>
                  <a:txBody>
                    <a:bodyPr/>
                    <a:lstStyle/>
                    <a:p>
                      <a:r>
                        <a:rPr lang="en-GB" sz="1000" dirty="0">
                          <a:solidFill>
                            <a:srgbClr val="002060"/>
                          </a:solidFill>
                          <a:latin typeface="+mj-lt"/>
                        </a:rPr>
                        <a:t>Data cleansing of historical data may take longer than planned introducing additional load to the system</a:t>
                      </a:r>
                    </a:p>
                  </a:txBody>
                  <a:tcPr marL="91327" marR="91327" marT="45664" marB="45664"/>
                </a:tc>
                <a:tc>
                  <a:txBody>
                    <a:bodyPr/>
                    <a:lstStyle/>
                    <a:p>
                      <a:r>
                        <a:rPr lang="en-GB" sz="1000" dirty="0">
                          <a:solidFill>
                            <a:srgbClr val="002060"/>
                          </a:solidFill>
                          <a:latin typeface="+mj-lt"/>
                        </a:rPr>
                        <a:t>Potential performance impact to BAU processing and reduction in daily confirmation volumes being processed</a:t>
                      </a:r>
                    </a:p>
                  </a:txBody>
                  <a:tcPr marL="91327" marR="91327" marT="45664" marB="45664"/>
                </a:tc>
                <a:tc>
                  <a:txBody>
                    <a:bodyPr/>
                    <a:lstStyle/>
                    <a:p>
                      <a:pPr algn="ctr"/>
                      <a:r>
                        <a:rPr lang="en-GB" sz="1000" dirty="0">
                          <a:solidFill>
                            <a:srgbClr val="002060"/>
                          </a:solidFill>
                          <a:latin typeface="+mj-lt"/>
                        </a:rPr>
                        <a:t>L</a:t>
                      </a:r>
                    </a:p>
                  </a:txBody>
                  <a:tcPr marL="91327" marR="91327" marT="45664" marB="45664" anchor="ctr"/>
                </a:tc>
                <a:tc>
                  <a:txBody>
                    <a:bodyPr/>
                    <a:lstStyle/>
                    <a:p>
                      <a:pPr algn="ctr"/>
                      <a:r>
                        <a:rPr lang="en-GB" sz="1000" dirty="0">
                          <a:solidFill>
                            <a:srgbClr val="002060"/>
                          </a:solidFill>
                          <a:latin typeface="+mj-lt"/>
                        </a:rPr>
                        <a:t>M</a:t>
                      </a:r>
                    </a:p>
                  </a:txBody>
                  <a:tcPr marL="91327" marR="91327" marT="45664" marB="45664" anchor="ctr"/>
                </a:tc>
                <a:extLst>
                  <a:ext uri="{0D108BD9-81ED-4DB2-BD59-A6C34878D82A}">
                    <a16:rowId xmlns:a16="http://schemas.microsoft.com/office/drawing/2014/main" val="3811756402"/>
                  </a:ext>
                </a:extLst>
              </a:tr>
              <a:tr h="547964">
                <a:tc>
                  <a:txBody>
                    <a:bodyPr/>
                    <a:lstStyle/>
                    <a:p>
                      <a:r>
                        <a:rPr lang="en-GB" sz="1000" dirty="0">
                          <a:solidFill>
                            <a:srgbClr val="002060"/>
                          </a:solidFill>
                          <a:latin typeface="+mj-lt"/>
                        </a:rPr>
                        <a:t>4</a:t>
                      </a:r>
                    </a:p>
                  </a:txBody>
                  <a:tcPr marL="91327" marR="91327" marT="45664" marB="45664"/>
                </a:tc>
                <a:tc>
                  <a:txBody>
                    <a:bodyPr/>
                    <a:lstStyle/>
                    <a:p>
                      <a:r>
                        <a:rPr lang="en-GB" sz="1000" kern="1200" dirty="0">
                          <a:solidFill>
                            <a:srgbClr val="002060"/>
                          </a:solidFill>
                          <a:latin typeface="+mj-lt"/>
                          <a:ea typeface="+mn-ea"/>
                          <a:cs typeface="+mn-cs"/>
                        </a:rPr>
                        <a:t>Technical and operational resource conflict between SoLR processing and November ’21 implementation</a:t>
                      </a:r>
                    </a:p>
                  </a:txBody>
                  <a:tcPr marL="91327" marR="91327" marT="45664" marB="45664"/>
                </a:tc>
                <a:tc>
                  <a:txBody>
                    <a:bodyPr/>
                    <a:lstStyle/>
                    <a:p>
                      <a:r>
                        <a:rPr lang="en-GB" sz="1000" dirty="0">
                          <a:solidFill>
                            <a:srgbClr val="002060"/>
                          </a:solidFill>
                          <a:latin typeface="+mj-lt"/>
                        </a:rPr>
                        <a:t>SoLR process may be impacted if post go-live issues encountered that divert resource or increase time to resolve to production issues</a:t>
                      </a:r>
                    </a:p>
                  </a:txBody>
                  <a:tcPr marL="91327" marR="91327" marT="45664" marB="45664"/>
                </a:tc>
                <a:tc>
                  <a:txBody>
                    <a:bodyPr/>
                    <a:lstStyle/>
                    <a:p>
                      <a:pPr algn="ctr"/>
                      <a:r>
                        <a:rPr lang="en-GB" sz="1000" dirty="0">
                          <a:solidFill>
                            <a:srgbClr val="002060"/>
                          </a:solidFill>
                          <a:latin typeface="+mj-lt"/>
                        </a:rPr>
                        <a:t>M</a:t>
                      </a:r>
                    </a:p>
                  </a:txBody>
                  <a:tcPr marL="91327" marR="91327" marT="45664" marB="45664" anchor="ctr"/>
                </a:tc>
                <a:tc>
                  <a:txBody>
                    <a:bodyPr/>
                    <a:lstStyle/>
                    <a:p>
                      <a:pPr algn="ctr"/>
                      <a:r>
                        <a:rPr lang="en-GB" sz="1000" dirty="0">
                          <a:solidFill>
                            <a:srgbClr val="002060"/>
                          </a:solidFill>
                          <a:latin typeface="+mj-lt"/>
                        </a:rPr>
                        <a:t>H</a:t>
                      </a:r>
                    </a:p>
                  </a:txBody>
                  <a:tcPr marL="91327" marR="91327" marT="45664" marB="45664" anchor="ctr"/>
                </a:tc>
                <a:extLst>
                  <a:ext uri="{0D108BD9-81ED-4DB2-BD59-A6C34878D82A}">
                    <a16:rowId xmlns:a16="http://schemas.microsoft.com/office/drawing/2014/main" val="2683697131"/>
                  </a:ext>
                </a:extLst>
              </a:tr>
              <a:tr h="395751">
                <a:tc>
                  <a:txBody>
                    <a:bodyPr/>
                    <a:lstStyle/>
                    <a:p>
                      <a:r>
                        <a:rPr lang="en-GB" sz="1000" dirty="0">
                          <a:solidFill>
                            <a:srgbClr val="002060"/>
                          </a:solidFill>
                          <a:latin typeface="+mj-lt"/>
                        </a:rPr>
                        <a:t>5</a:t>
                      </a:r>
                    </a:p>
                  </a:txBody>
                  <a:tcPr marL="91327" marR="91327" marT="45664" marB="45664"/>
                </a:tc>
                <a:tc>
                  <a:txBody>
                    <a:bodyPr/>
                    <a:lstStyle/>
                    <a:p>
                      <a:r>
                        <a:rPr lang="en-GB" sz="1000" dirty="0">
                          <a:solidFill>
                            <a:srgbClr val="002060"/>
                          </a:solidFill>
                          <a:latin typeface="+mj-lt"/>
                        </a:rPr>
                        <a:t>Introducing AMT </a:t>
                      </a:r>
                      <a:r>
                        <a:rPr lang="en-GB" sz="1000" dirty="0" err="1">
                          <a:solidFill>
                            <a:srgbClr val="002060"/>
                          </a:solidFill>
                          <a:latin typeface="+mj-lt"/>
                        </a:rPr>
                        <a:t>Marketflow</a:t>
                      </a:r>
                      <a:r>
                        <a:rPr lang="en-GB" sz="1000" dirty="0">
                          <a:solidFill>
                            <a:srgbClr val="002060"/>
                          </a:solidFill>
                          <a:latin typeface="+mj-lt"/>
                        </a:rPr>
                        <a:t> Changes into Production</a:t>
                      </a:r>
                    </a:p>
                  </a:txBody>
                  <a:tcPr marL="91327" marR="91327" marT="45664" marB="45664"/>
                </a:tc>
                <a:tc>
                  <a:txBody>
                    <a:bodyPr/>
                    <a:lstStyle/>
                    <a:p>
                      <a:r>
                        <a:rPr lang="en-GB" sz="1000" dirty="0">
                          <a:solidFill>
                            <a:srgbClr val="002060"/>
                          </a:solidFill>
                          <a:latin typeface="+mj-lt"/>
                        </a:rPr>
                        <a:t>Issues encountered with AMT changes and any AMT impacts may affect file flows</a:t>
                      </a:r>
                    </a:p>
                  </a:txBody>
                  <a:tcPr marL="91327" marR="91327" marT="45664" marB="45664"/>
                </a:tc>
                <a:tc>
                  <a:txBody>
                    <a:bodyPr/>
                    <a:lstStyle/>
                    <a:p>
                      <a:pPr algn="ctr"/>
                      <a:r>
                        <a:rPr lang="en-GB" sz="1000" dirty="0">
                          <a:solidFill>
                            <a:srgbClr val="002060"/>
                          </a:solidFill>
                          <a:latin typeface="+mj-lt"/>
                        </a:rPr>
                        <a:t>M</a:t>
                      </a:r>
                    </a:p>
                  </a:txBody>
                  <a:tcPr marL="91327" marR="91327" marT="45664" marB="45664" anchor="ctr"/>
                </a:tc>
                <a:tc>
                  <a:txBody>
                    <a:bodyPr/>
                    <a:lstStyle/>
                    <a:p>
                      <a:pPr algn="ctr"/>
                      <a:r>
                        <a:rPr lang="en-GB" sz="1000" dirty="0">
                          <a:solidFill>
                            <a:srgbClr val="002060"/>
                          </a:solidFill>
                          <a:latin typeface="+mj-lt"/>
                        </a:rPr>
                        <a:t>H</a:t>
                      </a:r>
                    </a:p>
                  </a:txBody>
                  <a:tcPr marL="91327" marR="91327" marT="45664" marB="45664" anchor="ctr"/>
                </a:tc>
                <a:extLst>
                  <a:ext uri="{0D108BD9-81ED-4DB2-BD59-A6C34878D82A}">
                    <a16:rowId xmlns:a16="http://schemas.microsoft.com/office/drawing/2014/main" val="1876972128"/>
                  </a:ext>
                </a:extLst>
              </a:tr>
              <a:tr h="395751">
                <a:tc>
                  <a:txBody>
                    <a:bodyPr/>
                    <a:lstStyle/>
                    <a:p>
                      <a:r>
                        <a:rPr lang="en-GB" sz="1000" dirty="0">
                          <a:solidFill>
                            <a:srgbClr val="002060"/>
                          </a:solidFill>
                          <a:latin typeface="+mj-lt"/>
                        </a:rPr>
                        <a:t>6</a:t>
                      </a:r>
                    </a:p>
                  </a:txBody>
                  <a:tcPr marL="91327" marR="91327" marT="45664" marB="45664"/>
                </a:tc>
                <a:tc>
                  <a:txBody>
                    <a:bodyPr/>
                    <a:lstStyle/>
                    <a:p>
                      <a:r>
                        <a:rPr lang="en-GB" sz="1000" dirty="0">
                          <a:solidFill>
                            <a:srgbClr val="002060"/>
                          </a:solidFill>
                          <a:latin typeface="+mj-lt"/>
                        </a:rPr>
                        <a:t>Number of BAU defects found in 5072 introduces risk of potential further issues</a:t>
                      </a:r>
                    </a:p>
                  </a:txBody>
                  <a:tcPr marL="91327" marR="91327" marT="45664" marB="45664"/>
                </a:tc>
                <a:tc>
                  <a:txBody>
                    <a:bodyPr/>
                    <a:lstStyle/>
                    <a:p>
                      <a:r>
                        <a:rPr lang="en-GB" sz="1000" dirty="0">
                          <a:solidFill>
                            <a:srgbClr val="002060"/>
                          </a:solidFill>
                          <a:latin typeface="+mj-lt"/>
                        </a:rPr>
                        <a:t>Testing may not have found all BAU defects and post go-live issues </a:t>
                      </a:r>
                      <a:r>
                        <a:rPr lang="en-GB" sz="1000" kern="1200" dirty="0">
                          <a:solidFill>
                            <a:srgbClr val="002060"/>
                          </a:solidFill>
                          <a:latin typeface="+mn-lt"/>
                          <a:ea typeface="+mn-ea"/>
                          <a:cs typeface="+mn-cs"/>
                        </a:rPr>
                        <a:t>could be encountered</a:t>
                      </a:r>
                      <a:endParaRPr lang="en-GB" sz="1000" dirty="0">
                        <a:solidFill>
                          <a:srgbClr val="002060"/>
                        </a:solidFill>
                        <a:latin typeface="+mj-lt"/>
                      </a:endParaRPr>
                    </a:p>
                  </a:txBody>
                  <a:tcPr marL="91327" marR="91327" marT="45664" marB="45664"/>
                </a:tc>
                <a:tc>
                  <a:txBody>
                    <a:bodyPr/>
                    <a:lstStyle/>
                    <a:p>
                      <a:pPr algn="ctr"/>
                      <a:r>
                        <a:rPr lang="en-GB" sz="1000" dirty="0">
                          <a:solidFill>
                            <a:srgbClr val="002060"/>
                          </a:solidFill>
                          <a:latin typeface="+mj-lt"/>
                        </a:rPr>
                        <a:t>M</a:t>
                      </a:r>
                    </a:p>
                  </a:txBody>
                  <a:tcPr marL="91327" marR="91327" marT="45664" marB="45664" anchor="ctr"/>
                </a:tc>
                <a:tc>
                  <a:txBody>
                    <a:bodyPr/>
                    <a:lstStyle/>
                    <a:p>
                      <a:pPr algn="ctr"/>
                      <a:r>
                        <a:rPr lang="en-GB" sz="1000" dirty="0">
                          <a:solidFill>
                            <a:srgbClr val="002060"/>
                          </a:solidFill>
                          <a:latin typeface="+mj-lt"/>
                        </a:rPr>
                        <a:t>M</a:t>
                      </a:r>
                    </a:p>
                  </a:txBody>
                  <a:tcPr marL="91327" marR="91327" marT="45664" marB="45664" anchor="ctr"/>
                </a:tc>
                <a:extLst>
                  <a:ext uri="{0D108BD9-81ED-4DB2-BD59-A6C34878D82A}">
                    <a16:rowId xmlns:a16="http://schemas.microsoft.com/office/drawing/2014/main" val="2971244534"/>
                  </a:ext>
                </a:extLst>
              </a:tr>
            </a:tbl>
          </a:graphicData>
        </a:graphic>
      </p:graphicFrame>
    </p:spTree>
    <p:extLst>
      <p:ext uri="{BB962C8B-B14F-4D97-AF65-F5344CB8AC3E}">
        <p14:creationId xmlns:p14="http://schemas.microsoft.com/office/powerpoint/2010/main" val="195504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98CACF-C205-4ECF-9265-DE740658DC42}"/>
              </a:ext>
            </a:extLst>
          </p:cNvPr>
          <p:cNvSpPr>
            <a:spLocks noGrp="1"/>
          </p:cNvSpPr>
          <p:nvPr>
            <p:ph type="body" sz="quarter" idx="17"/>
          </p:nvPr>
        </p:nvSpPr>
        <p:spPr>
          <a:xfrm>
            <a:off x="1996774" y="227443"/>
            <a:ext cx="4909745" cy="491836"/>
          </a:xfrm>
        </p:spPr>
        <p:txBody>
          <a:bodyPr/>
          <a:lstStyle/>
          <a:p>
            <a:pPr marL="0" indent="0">
              <a:buNone/>
            </a:pPr>
            <a:r>
              <a:rPr lang="en-GB" dirty="0">
                <a:solidFill>
                  <a:schemeClr val="accent1"/>
                </a:solidFill>
                <a:latin typeface="+mj-lt"/>
              </a:rPr>
              <a:t>Bundling Options Considered</a:t>
            </a:r>
          </a:p>
        </p:txBody>
      </p:sp>
      <p:graphicFrame>
        <p:nvGraphicFramePr>
          <p:cNvPr id="4" name="Table 3">
            <a:extLst>
              <a:ext uri="{FF2B5EF4-FFF2-40B4-BE49-F238E27FC236}">
                <a16:creationId xmlns:a16="http://schemas.microsoft.com/office/drawing/2014/main" id="{F273C180-A6C4-45BE-ABFB-829E954F4AD1}"/>
              </a:ext>
            </a:extLst>
          </p:cNvPr>
          <p:cNvGraphicFramePr>
            <a:graphicFrameLocks noGrp="1"/>
          </p:cNvGraphicFramePr>
          <p:nvPr>
            <p:extLst/>
          </p:nvPr>
        </p:nvGraphicFramePr>
        <p:xfrm>
          <a:off x="389058" y="819705"/>
          <a:ext cx="8274969" cy="3473824"/>
        </p:xfrm>
        <a:graphic>
          <a:graphicData uri="http://schemas.openxmlformats.org/drawingml/2006/table">
            <a:tbl>
              <a:tblPr firstRow="1" bandRow="1">
                <a:tableStyleId>{5C22544A-7EE6-4342-B048-85BDC9FD1C3A}</a:tableStyleId>
              </a:tblPr>
              <a:tblGrid>
                <a:gridCol w="618481">
                  <a:extLst>
                    <a:ext uri="{9D8B030D-6E8A-4147-A177-3AD203B41FA5}">
                      <a16:colId xmlns:a16="http://schemas.microsoft.com/office/drawing/2014/main" val="287096737"/>
                    </a:ext>
                  </a:extLst>
                </a:gridCol>
                <a:gridCol w="1171456">
                  <a:extLst>
                    <a:ext uri="{9D8B030D-6E8A-4147-A177-3AD203B41FA5}">
                      <a16:colId xmlns:a16="http://schemas.microsoft.com/office/drawing/2014/main" val="2582162084"/>
                    </a:ext>
                  </a:extLst>
                </a:gridCol>
                <a:gridCol w="1147464">
                  <a:extLst>
                    <a:ext uri="{9D8B030D-6E8A-4147-A177-3AD203B41FA5}">
                      <a16:colId xmlns:a16="http://schemas.microsoft.com/office/drawing/2014/main" val="455086057"/>
                    </a:ext>
                  </a:extLst>
                </a:gridCol>
                <a:gridCol w="764272">
                  <a:extLst>
                    <a:ext uri="{9D8B030D-6E8A-4147-A177-3AD203B41FA5}">
                      <a16:colId xmlns:a16="http://schemas.microsoft.com/office/drawing/2014/main" val="3611116197"/>
                    </a:ext>
                  </a:extLst>
                </a:gridCol>
                <a:gridCol w="764272">
                  <a:extLst>
                    <a:ext uri="{9D8B030D-6E8A-4147-A177-3AD203B41FA5}">
                      <a16:colId xmlns:a16="http://schemas.microsoft.com/office/drawing/2014/main" val="2342236954"/>
                    </a:ext>
                  </a:extLst>
                </a:gridCol>
                <a:gridCol w="764272">
                  <a:extLst>
                    <a:ext uri="{9D8B030D-6E8A-4147-A177-3AD203B41FA5}">
                      <a16:colId xmlns:a16="http://schemas.microsoft.com/office/drawing/2014/main" val="1237607373"/>
                    </a:ext>
                  </a:extLst>
                </a:gridCol>
                <a:gridCol w="764272">
                  <a:extLst>
                    <a:ext uri="{9D8B030D-6E8A-4147-A177-3AD203B41FA5}">
                      <a16:colId xmlns:a16="http://schemas.microsoft.com/office/drawing/2014/main" val="3534687740"/>
                    </a:ext>
                  </a:extLst>
                </a:gridCol>
                <a:gridCol w="764272">
                  <a:extLst>
                    <a:ext uri="{9D8B030D-6E8A-4147-A177-3AD203B41FA5}">
                      <a16:colId xmlns:a16="http://schemas.microsoft.com/office/drawing/2014/main" val="4140323871"/>
                    </a:ext>
                  </a:extLst>
                </a:gridCol>
                <a:gridCol w="764272">
                  <a:extLst>
                    <a:ext uri="{9D8B030D-6E8A-4147-A177-3AD203B41FA5}">
                      <a16:colId xmlns:a16="http://schemas.microsoft.com/office/drawing/2014/main" val="2717986834"/>
                    </a:ext>
                  </a:extLst>
                </a:gridCol>
                <a:gridCol w="751936">
                  <a:extLst>
                    <a:ext uri="{9D8B030D-6E8A-4147-A177-3AD203B41FA5}">
                      <a16:colId xmlns:a16="http://schemas.microsoft.com/office/drawing/2014/main" val="1840835272"/>
                    </a:ext>
                  </a:extLst>
                </a:gridCol>
              </a:tblGrid>
              <a:tr h="395751">
                <a:tc>
                  <a:txBody>
                    <a:bodyPr/>
                    <a:lstStyle/>
                    <a:p>
                      <a:pPr algn="ctr"/>
                      <a:r>
                        <a:rPr lang="en-GB" sz="1000" dirty="0">
                          <a:solidFill>
                            <a:schemeClr val="tx1"/>
                          </a:solidFill>
                        </a:rPr>
                        <a:t>Option</a:t>
                      </a:r>
                    </a:p>
                  </a:txBody>
                  <a:tcPr marL="91327" marR="91327" marT="45664" marB="45664" anchor="ctr"/>
                </a:tc>
                <a:tc>
                  <a:txBody>
                    <a:bodyPr/>
                    <a:lstStyle/>
                    <a:p>
                      <a:r>
                        <a:rPr lang="en-GB" sz="1000" dirty="0">
                          <a:solidFill>
                            <a:schemeClr val="tx1"/>
                          </a:solidFill>
                        </a:rPr>
                        <a:t>Option</a:t>
                      </a:r>
                    </a:p>
                  </a:txBody>
                  <a:tcPr marL="91327" marR="91327" marT="45664" marB="45664" anchor="ctr"/>
                </a:tc>
                <a:tc>
                  <a:txBody>
                    <a:bodyPr/>
                    <a:lstStyle/>
                    <a:p>
                      <a:r>
                        <a:rPr lang="en-GB" sz="1000" dirty="0">
                          <a:solidFill>
                            <a:schemeClr val="tx1"/>
                          </a:solidFill>
                        </a:rPr>
                        <a:t>Further Mitigations</a:t>
                      </a:r>
                    </a:p>
                  </a:txBody>
                  <a:tcPr marL="91327" marR="91327" marT="45664" marB="45664" anchor="ctr"/>
                </a:tc>
                <a:tc>
                  <a:txBody>
                    <a:bodyPr/>
                    <a:lstStyle/>
                    <a:p>
                      <a:pPr algn="ctr"/>
                      <a:r>
                        <a:rPr lang="en-GB" sz="1000" dirty="0">
                          <a:solidFill>
                            <a:schemeClr val="tx1"/>
                          </a:solidFill>
                        </a:rPr>
                        <a:t>Risk 1</a:t>
                      </a:r>
                    </a:p>
                  </a:txBody>
                  <a:tcPr marL="91327" marR="91327" marT="45664" marB="45664" anchor="ctr"/>
                </a:tc>
                <a:tc>
                  <a:txBody>
                    <a:bodyPr/>
                    <a:lstStyle/>
                    <a:p>
                      <a:pPr algn="ctr"/>
                      <a:r>
                        <a:rPr lang="en-GB" sz="1000" dirty="0">
                          <a:solidFill>
                            <a:schemeClr val="tx1"/>
                          </a:solidFill>
                        </a:rPr>
                        <a:t>Risk 2</a:t>
                      </a:r>
                    </a:p>
                  </a:txBody>
                  <a:tcPr marL="91327" marR="91327" marT="45664" marB="45664" anchor="ctr"/>
                </a:tc>
                <a:tc>
                  <a:txBody>
                    <a:bodyPr/>
                    <a:lstStyle/>
                    <a:p>
                      <a:pPr algn="ctr"/>
                      <a:r>
                        <a:rPr lang="en-GB" sz="1000" dirty="0">
                          <a:solidFill>
                            <a:schemeClr val="tx1"/>
                          </a:solidFill>
                        </a:rPr>
                        <a:t>Risk 3</a:t>
                      </a:r>
                    </a:p>
                  </a:txBody>
                  <a:tcPr marL="91327" marR="91327" marT="45664" marB="45664" anchor="ctr"/>
                </a:tc>
                <a:tc>
                  <a:txBody>
                    <a:bodyPr/>
                    <a:lstStyle/>
                    <a:p>
                      <a:pPr algn="ctr"/>
                      <a:r>
                        <a:rPr lang="en-GB" sz="1000" dirty="0">
                          <a:solidFill>
                            <a:schemeClr val="tx1"/>
                          </a:solidFill>
                        </a:rPr>
                        <a:t>Risk 4</a:t>
                      </a:r>
                    </a:p>
                  </a:txBody>
                  <a:tcPr marL="91327" marR="91327" marT="45664" marB="45664" anchor="ctr"/>
                </a:tc>
                <a:tc>
                  <a:txBody>
                    <a:bodyPr/>
                    <a:lstStyle/>
                    <a:p>
                      <a:pPr algn="ctr"/>
                      <a:r>
                        <a:rPr lang="en-GB" sz="1000" dirty="0">
                          <a:solidFill>
                            <a:schemeClr val="tx1"/>
                          </a:solidFill>
                        </a:rPr>
                        <a:t>Risk 5</a:t>
                      </a:r>
                    </a:p>
                  </a:txBody>
                  <a:tcPr marL="91327" marR="91327" marT="45664" marB="45664" anchor="ctr"/>
                </a:tc>
                <a:tc>
                  <a:txBody>
                    <a:bodyPr/>
                    <a:lstStyle/>
                    <a:p>
                      <a:pPr algn="ctr"/>
                      <a:r>
                        <a:rPr lang="en-GB" sz="1000" dirty="0">
                          <a:solidFill>
                            <a:schemeClr val="tx1"/>
                          </a:solidFill>
                        </a:rPr>
                        <a:t>Risk 6</a:t>
                      </a:r>
                    </a:p>
                  </a:txBody>
                  <a:tcPr marL="91327" marR="91327" marT="45664" marB="45664" anchor="ctr"/>
                </a:tc>
                <a:tc>
                  <a:txBody>
                    <a:bodyPr/>
                    <a:lstStyle/>
                    <a:p>
                      <a:pPr algn="ctr"/>
                      <a:r>
                        <a:rPr lang="en-GB" sz="1000" dirty="0">
                          <a:solidFill>
                            <a:schemeClr val="tx1"/>
                          </a:solidFill>
                        </a:rPr>
                        <a:t>Risk Total</a:t>
                      </a:r>
                    </a:p>
                  </a:txBody>
                  <a:tcPr marL="91327" marR="91327" marT="45664" marB="45664" anchor="ctr"/>
                </a:tc>
                <a:extLst>
                  <a:ext uri="{0D108BD9-81ED-4DB2-BD59-A6C34878D82A}">
                    <a16:rowId xmlns:a16="http://schemas.microsoft.com/office/drawing/2014/main" val="365094220"/>
                  </a:ext>
                </a:extLst>
              </a:tr>
              <a:tr h="395751">
                <a:tc>
                  <a:txBody>
                    <a:bodyPr/>
                    <a:lstStyle/>
                    <a:p>
                      <a:pPr algn="ctr"/>
                      <a:r>
                        <a:rPr lang="en-GB" sz="1000" dirty="0">
                          <a:solidFill>
                            <a:srgbClr val="002060"/>
                          </a:solidFill>
                          <a:latin typeface="+mj-lt"/>
                        </a:rPr>
                        <a:t>1</a:t>
                      </a:r>
                    </a:p>
                  </a:txBody>
                  <a:tcPr marL="91327" marR="91327" marT="45664" marB="45664" anchor="ctr"/>
                </a:tc>
                <a:tc>
                  <a:txBody>
                    <a:bodyPr/>
                    <a:lstStyle/>
                    <a:p>
                      <a:pPr algn="ctr"/>
                      <a:r>
                        <a:rPr lang="en-GB" sz="1000" dirty="0">
                          <a:solidFill>
                            <a:srgbClr val="002060"/>
                          </a:solidFill>
                          <a:latin typeface="+mj-lt"/>
                        </a:rPr>
                        <a:t>Full Release</a:t>
                      </a:r>
                    </a:p>
                  </a:txBody>
                  <a:tcPr marL="91327" marR="91327" marT="45664" marB="45664" anchor="ctr"/>
                </a:tc>
                <a:tc>
                  <a:txBody>
                    <a:bodyPr/>
                    <a:lstStyle/>
                    <a:p>
                      <a:pPr algn="ctr"/>
                      <a:r>
                        <a:rPr lang="en-GB" sz="1000" dirty="0">
                          <a:solidFill>
                            <a:srgbClr val="002060"/>
                          </a:solidFill>
                          <a:latin typeface="+mj-lt"/>
                        </a:rPr>
                        <a:t>N/A</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12</a:t>
                      </a:r>
                    </a:p>
                  </a:txBody>
                  <a:tcPr marL="91327" marR="91327" marT="45664" marB="45664" anchor="ctr"/>
                </a:tc>
                <a:extLst>
                  <a:ext uri="{0D108BD9-81ED-4DB2-BD59-A6C34878D82A}">
                    <a16:rowId xmlns:a16="http://schemas.microsoft.com/office/drawing/2014/main" val="2003963771"/>
                  </a:ext>
                </a:extLst>
              </a:tr>
              <a:tr h="395751">
                <a:tc>
                  <a:txBody>
                    <a:bodyPr/>
                    <a:lstStyle/>
                    <a:p>
                      <a:pPr algn="ctr"/>
                      <a:r>
                        <a:rPr lang="en-GB" sz="1000" dirty="0">
                          <a:solidFill>
                            <a:srgbClr val="002060"/>
                          </a:solidFill>
                          <a:latin typeface="+mj-lt"/>
                        </a:rPr>
                        <a:t>2</a:t>
                      </a:r>
                    </a:p>
                  </a:txBody>
                  <a:tcPr marL="91327" marR="91327" marT="45664" marB="45664" anchor="ctr"/>
                </a:tc>
                <a:tc>
                  <a:txBody>
                    <a:bodyPr/>
                    <a:lstStyle/>
                    <a:p>
                      <a:pPr algn="ctr"/>
                      <a:r>
                        <a:rPr lang="en-GB" sz="1000">
                          <a:solidFill>
                            <a:srgbClr val="002060"/>
                          </a:solidFill>
                          <a:latin typeface="+mj-lt"/>
                        </a:rPr>
                        <a:t>4780C</a:t>
                      </a:r>
                      <a:endParaRPr lang="en-GB" sz="1000" dirty="0">
                        <a:solidFill>
                          <a:srgbClr val="002060"/>
                        </a:solidFill>
                        <a:latin typeface="+mj-lt"/>
                      </a:endParaRPr>
                    </a:p>
                  </a:txBody>
                  <a:tcPr marL="91327" marR="91327" marT="45664" marB="45664" anchor="ctr"/>
                </a:tc>
                <a:tc>
                  <a:txBody>
                    <a:bodyPr/>
                    <a:lstStyle/>
                    <a:p>
                      <a:pPr algn="ctr"/>
                      <a:r>
                        <a:rPr lang="en-GB" sz="1000" dirty="0">
                          <a:solidFill>
                            <a:srgbClr val="002060"/>
                          </a:solidFill>
                          <a:latin typeface="+mj-lt"/>
                        </a:rPr>
                        <a:t>N/A</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Removed</a:t>
                      </a:r>
                    </a:p>
                    <a:p>
                      <a:pPr algn="ctr"/>
                      <a:r>
                        <a:rPr lang="en-GB" sz="1000" dirty="0">
                          <a:solidFill>
                            <a:srgbClr val="002060"/>
                          </a:solidFill>
                          <a:latin typeface="+mj-lt"/>
                        </a:rPr>
                        <a:t>0</a:t>
                      </a:r>
                    </a:p>
                  </a:txBody>
                  <a:tcPr marL="91327" marR="91327" marT="45664" marB="45664" anchor="ctr"/>
                </a:tc>
                <a:tc>
                  <a:txBody>
                    <a:bodyPr/>
                    <a:lstStyle/>
                    <a:p>
                      <a:pPr algn="ctr"/>
                      <a:r>
                        <a:rPr lang="en-GB" sz="1000" dirty="0">
                          <a:solidFill>
                            <a:srgbClr val="002060"/>
                          </a:solidFill>
                          <a:latin typeface="+mj-lt"/>
                        </a:rPr>
                        <a:t>Reduce</a:t>
                      </a:r>
                    </a:p>
                    <a:p>
                      <a:pPr algn="ctr"/>
                      <a:r>
                        <a:rPr lang="en-GB" sz="1000" dirty="0">
                          <a:solidFill>
                            <a:srgbClr val="002060"/>
                          </a:solidFill>
                          <a:latin typeface="+mj-lt"/>
                        </a:rPr>
                        <a:t>1</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Removed</a:t>
                      </a:r>
                    </a:p>
                    <a:p>
                      <a:pPr algn="ctr"/>
                      <a:r>
                        <a:rPr lang="en-GB" sz="1000" dirty="0">
                          <a:solidFill>
                            <a:srgbClr val="002060"/>
                          </a:solidFill>
                          <a:latin typeface="+mj-lt"/>
                        </a:rPr>
                        <a:t>0</a:t>
                      </a:r>
                    </a:p>
                  </a:txBody>
                  <a:tcPr marL="91327" marR="91327" marT="45664" marB="45664" anchor="ctr"/>
                </a:tc>
                <a:tc>
                  <a:txBody>
                    <a:bodyPr/>
                    <a:lstStyle/>
                    <a:p>
                      <a:pPr algn="ctr"/>
                      <a:r>
                        <a:rPr lang="en-GB" sz="1000" dirty="0">
                          <a:solidFill>
                            <a:srgbClr val="002060"/>
                          </a:solidFill>
                          <a:latin typeface="+mj-lt"/>
                        </a:rPr>
                        <a:t>7</a:t>
                      </a:r>
                    </a:p>
                  </a:txBody>
                  <a:tcPr marL="91327" marR="91327" marT="45664" marB="45664" anchor="ctr"/>
                </a:tc>
                <a:extLst>
                  <a:ext uri="{0D108BD9-81ED-4DB2-BD59-A6C34878D82A}">
                    <a16:rowId xmlns:a16="http://schemas.microsoft.com/office/drawing/2014/main" val="1284263463"/>
                  </a:ext>
                </a:extLst>
              </a:tr>
              <a:tr h="700176">
                <a:tc>
                  <a:txBody>
                    <a:bodyPr/>
                    <a:lstStyle/>
                    <a:p>
                      <a:pPr algn="ctr"/>
                      <a:r>
                        <a:rPr lang="en-GB" sz="1000" dirty="0">
                          <a:solidFill>
                            <a:srgbClr val="002060"/>
                          </a:solidFill>
                          <a:latin typeface="+mj-lt"/>
                        </a:rPr>
                        <a:t>3</a:t>
                      </a:r>
                    </a:p>
                  </a:txBody>
                  <a:tcPr marL="91327" marR="91327" marT="45664" marB="45664" anchor="ctr"/>
                </a:tc>
                <a:tc>
                  <a:txBody>
                    <a:bodyPr/>
                    <a:lstStyle/>
                    <a:p>
                      <a:pPr algn="ctr"/>
                      <a:r>
                        <a:rPr lang="en-GB" sz="1000" dirty="0">
                          <a:solidFill>
                            <a:srgbClr val="002060"/>
                          </a:solidFill>
                          <a:latin typeface="+mj-lt"/>
                        </a:rPr>
                        <a:t>5142</a:t>
                      </a:r>
                    </a:p>
                  </a:txBody>
                  <a:tcPr marL="91327" marR="91327" marT="45664" marB="45664" anchor="ctr"/>
                </a:tc>
                <a:tc>
                  <a:txBody>
                    <a:bodyPr/>
                    <a:lstStyle/>
                    <a:p>
                      <a:pPr algn="ctr"/>
                      <a:r>
                        <a:rPr lang="en-GB" sz="1000" dirty="0">
                          <a:solidFill>
                            <a:srgbClr val="002060"/>
                          </a:solidFill>
                          <a:latin typeface="+mj-lt"/>
                        </a:rPr>
                        <a:t>Deployed on 5/11 – first usage on 6/11 or 8/11</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Removed</a:t>
                      </a:r>
                    </a:p>
                    <a:p>
                      <a:pPr algn="ctr"/>
                      <a:r>
                        <a:rPr lang="en-GB" sz="1000" dirty="0">
                          <a:solidFill>
                            <a:srgbClr val="002060"/>
                          </a:solidFill>
                          <a:latin typeface="+mj-lt"/>
                        </a:rPr>
                        <a:t>0</a:t>
                      </a:r>
                    </a:p>
                  </a:txBody>
                  <a:tcPr marL="91327" marR="91327" marT="45664" marB="45664" anchor="ctr"/>
                </a:tc>
                <a:tc>
                  <a:txBody>
                    <a:bodyPr/>
                    <a:lstStyle/>
                    <a:p>
                      <a:pPr algn="ctr"/>
                      <a:r>
                        <a:rPr lang="en-GB" sz="1000" dirty="0">
                          <a:solidFill>
                            <a:srgbClr val="002060"/>
                          </a:solidFill>
                          <a:latin typeface="+mj-lt"/>
                        </a:rPr>
                        <a:t>Reduce</a:t>
                      </a:r>
                    </a:p>
                    <a:p>
                      <a:pPr algn="ctr"/>
                      <a:r>
                        <a:rPr lang="en-GB" sz="1000" dirty="0">
                          <a:solidFill>
                            <a:srgbClr val="002060"/>
                          </a:solidFill>
                          <a:latin typeface="+mj-lt"/>
                        </a:rPr>
                        <a:t>1</a:t>
                      </a:r>
                    </a:p>
                  </a:txBody>
                  <a:tcPr marL="91327" marR="91327" marT="45664" marB="45664" anchor="ctr"/>
                </a:tc>
                <a:tc>
                  <a:txBody>
                    <a:bodyPr/>
                    <a:lstStyle/>
                    <a:p>
                      <a:pPr algn="ctr"/>
                      <a:r>
                        <a:rPr lang="en-GB" sz="1000" dirty="0">
                          <a:solidFill>
                            <a:srgbClr val="002060"/>
                          </a:solidFill>
                          <a:latin typeface="+mj-lt"/>
                        </a:rPr>
                        <a:t>Reduce</a:t>
                      </a:r>
                    </a:p>
                    <a:p>
                      <a:pPr algn="ctr"/>
                      <a:r>
                        <a:rPr lang="en-GB" sz="1000" dirty="0">
                          <a:solidFill>
                            <a:srgbClr val="002060"/>
                          </a:solidFill>
                          <a:latin typeface="+mj-lt"/>
                        </a:rPr>
                        <a:t>1</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Removed</a:t>
                      </a:r>
                    </a:p>
                    <a:p>
                      <a:pPr algn="ctr"/>
                      <a:r>
                        <a:rPr lang="en-GB" sz="1000" dirty="0">
                          <a:solidFill>
                            <a:srgbClr val="002060"/>
                          </a:solidFill>
                          <a:latin typeface="+mj-lt"/>
                        </a:rPr>
                        <a:t>0</a:t>
                      </a:r>
                    </a:p>
                  </a:txBody>
                  <a:tcPr marL="91327" marR="91327" marT="45664" marB="45664" anchor="ctr"/>
                </a:tc>
                <a:tc>
                  <a:txBody>
                    <a:bodyPr/>
                    <a:lstStyle/>
                    <a:p>
                      <a:pPr algn="ctr"/>
                      <a:r>
                        <a:rPr lang="en-GB" sz="1000" dirty="0">
                          <a:solidFill>
                            <a:srgbClr val="002060"/>
                          </a:solidFill>
                          <a:latin typeface="+mj-lt"/>
                        </a:rPr>
                        <a:t>6</a:t>
                      </a:r>
                    </a:p>
                  </a:txBody>
                  <a:tcPr marL="91327" marR="91327" marT="45664" marB="45664" anchor="ctr"/>
                </a:tc>
                <a:extLst>
                  <a:ext uri="{0D108BD9-81ED-4DB2-BD59-A6C34878D82A}">
                    <a16:rowId xmlns:a16="http://schemas.microsoft.com/office/drawing/2014/main" val="2157833718"/>
                  </a:ext>
                </a:extLst>
              </a:tr>
              <a:tr h="395751">
                <a:tc>
                  <a:txBody>
                    <a:bodyPr/>
                    <a:lstStyle/>
                    <a:p>
                      <a:pPr algn="ctr"/>
                      <a:r>
                        <a:rPr lang="en-GB" sz="1000" dirty="0">
                          <a:solidFill>
                            <a:srgbClr val="002060"/>
                          </a:solidFill>
                          <a:latin typeface="+mj-lt"/>
                        </a:rPr>
                        <a:t>4</a:t>
                      </a:r>
                    </a:p>
                  </a:txBody>
                  <a:tcPr marL="91327" marR="91327" marT="45664" marB="45664" anchor="ctr"/>
                </a:tc>
                <a:tc>
                  <a:txBody>
                    <a:bodyPr/>
                    <a:lstStyle/>
                    <a:p>
                      <a:pPr algn="ctr"/>
                      <a:r>
                        <a:rPr lang="en-GB" sz="1000">
                          <a:solidFill>
                            <a:srgbClr val="002060"/>
                          </a:solidFill>
                          <a:latin typeface="+mj-lt"/>
                          <a:ea typeface="+mn-ea"/>
                          <a:cs typeface="+mn-cs"/>
                        </a:rPr>
                        <a:t>4780C,  5142</a:t>
                      </a:r>
                      <a:endParaRPr lang="en-GB" sz="1000" dirty="0">
                        <a:solidFill>
                          <a:srgbClr val="002060"/>
                        </a:solidFill>
                        <a:latin typeface="+mj-lt"/>
                      </a:endParaRPr>
                    </a:p>
                  </a:txBody>
                  <a:tcPr marL="91327" marR="91327" marT="45664" marB="45664" anchor="ctr"/>
                </a:tc>
                <a:tc>
                  <a:txBody>
                    <a:bodyPr/>
                    <a:lstStyle/>
                    <a:p>
                      <a:pPr algn="ctr"/>
                      <a:r>
                        <a:rPr lang="en-GB" sz="1000" dirty="0">
                          <a:solidFill>
                            <a:srgbClr val="002060"/>
                          </a:solidFill>
                          <a:latin typeface="+mj-lt"/>
                        </a:rPr>
                        <a:t>Deployed on different dates</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Reduce</a:t>
                      </a:r>
                    </a:p>
                    <a:p>
                      <a:pPr algn="ctr"/>
                      <a:r>
                        <a:rPr lang="en-GB" sz="1000" dirty="0">
                          <a:solidFill>
                            <a:srgbClr val="002060"/>
                          </a:solidFill>
                          <a:latin typeface="+mj-lt"/>
                        </a:rPr>
                        <a:t>1</a:t>
                      </a:r>
                    </a:p>
                  </a:txBody>
                  <a:tcPr marL="91327" marR="91327" marT="45664" marB="45664" anchor="ctr"/>
                </a:tc>
                <a:tc>
                  <a:txBody>
                    <a:bodyPr/>
                    <a:lstStyle/>
                    <a:p>
                      <a:pPr algn="ctr"/>
                      <a:r>
                        <a:rPr lang="en-GB" sz="1000" dirty="0">
                          <a:solidFill>
                            <a:srgbClr val="002060"/>
                          </a:solidFill>
                          <a:latin typeface="+mj-lt"/>
                        </a:rPr>
                        <a:t>Reduce</a:t>
                      </a:r>
                    </a:p>
                    <a:p>
                      <a:pPr algn="ctr"/>
                      <a:r>
                        <a:rPr lang="en-GB" sz="1000" dirty="0">
                          <a:solidFill>
                            <a:srgbClr val="002060"/>
                          </a:solidFill>
                          <a:latin typeface="+mj-lt"/>
                        </a:rPr>
                        <a:t>1</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Removed</a:t>
                      </a:r>
                    </a:p>
                    <a:p>
                      <a:pPr algn="ctr"/>
                      <a:r>
                        <a:rPr lang="en-GB" sz="1000" dirty="0">
                          <a:solidFill>
                            <a:srgbClr val="002060"/>
                          </a:solidFill>
                          <a:latin typeface="+mj-lt"/>
                        </a:rPr>
                        <a:t>0</a:t>
                      </a:r>
                    </a:p>
                  </a:txBody>
                  <a:tcPr marL="91327" marR="91327" marT="45664" marB="45664" anchor="ctr"/>
                </a:tc>
                <a:tc>
                  <a:txBody>
                    <a:bodyPr/>
                    <a:lstStyle/>
                    <a:p>
                      <a:pPr algn="ctr"/>
                      <a:r>
                        <a:rPr lang="en-GB" sz="1000" dirty="0">
                          <a:solidFill>
                            <a:srgbClr val="002060"/>
                          </a:solidFill>
                          <a:latin typeface="+mj-lt"/>
                        </a:rPr>
                        <a:t>8</a:t>
                      </a:r>
                    </a:p>
                  </a:txBody>
                  <a:tcPr marL="91327" marR="91327" marT="45664" marB="45664" anchor="ctr"/>
                </a:tc>
                <a:extLst>
                  <a:ext uri="{0D108BD9-81ED-4DB2-BD59-A6C34878D82A}">
                    <a16:rowId xmlns:a16="http://schemas.microsoft.com/office/drawing/2014/main" val="1701011156"/>
                  </a:ext>
                </a:extLst>
              </a:tr>
              <a:tr h="395751">
                <a:tc>
                  <a:txBody>
                    <a:bodyPr/>
                    <a:lstStyle/>
                    <a:p>
                      <a:pPr algn="ctr"/>
                      <a:r>
                        <a:rPr lang="en-GB" sz="1000" dirty="0">
                          <a:solidFill>
                            <a:srgbClr val="002060"/>
                          </a:solidFill>
                          <a:latin typeface="+mj-lt"/>
                        </a:rPr>
                        <a:t>5</a:t>
                      </a:r>
                    </a:p>
                  </a:txBody>
                  <a:tcPr marL="91327" marR="91327" marT="45664" marB="45664" anchor="ctr"/>
                </a:tc>
                <a:tc>
                  <a:txBody>
                    <a:bodyPr/>
                    <a:lstStyle/>
                    <a:p>
                      <a:pPr algn="ctr"/>
                      <a:r>
                        <a:rPr lang="en-GB" sz="1000" dirty="0">
                          <a:solidFill>
                            <a:srgbClr val="002060"/>
                          </a:solidFill>
                          <a:latin typeface="+mj-lt"/>
                        </a:rPr>
                        <a:t>5142, 4941, 5007, 5072, 5180</a:t>
                      </a:r>
                    </a:p>
                  </a:txBody>
                  <a:tcPr marL="91327" marR="91327" marT="45664" marB="45664" anchor="ctr"/>
                </a:tc>
                <a:tc>
                  <a:txBody>
                    <a:bodyPr/>
                    <a:lstStyle/>
                    <a:p>
                      <a:pPr algn="ctr"/>
                      <a:r>
                        <a:rPr lang="en-GB" sz="1000" dirty="0">
                          <a:solidFill>
                            <a:srgbClr val="002060"/>
                          </a:solidFill>
                          <a:latin typeface="+mj-lt"/>
                        </a:rPr>
                        <a:t>Deployed on different dates</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tc>
                <a:tc>
                  <a:txBody>
                    <a:bodyPr/>
                    <a:lstStyle/>
                    <a:p>
                      <a:pPr algn="ctr"/>
                      <a:r>
                        <a:rPr lang="en-GB" sz="1000" dirty="0">
                          <a:solidFill>
                            <a:srgbClr val="002060"/>
                          </a:solidFill>
                          <a:latin typeface="+mj-lt"/>
                        </a:rPr>
                        <a:t>12</a:t>
                      </a:r>
                    </a:p>
                  </a:txBody>
                  <a:tcPr marL="91327" marR="91327" marT="45664" marB="45664" anchor="ctr"/>
                </a:tc>
                <a:extLst>
                  <a:ext uri="{0D108BD9-81ED-4DB2-BD59-A6C34878D82A}">
                    <a16:rowId xmlns:a16="http://schemas.microsoft.com/office/drawing/2014/main" val="409162793"/>
                  </a:ext>
                </a:extLst>
              </a:tr>
              <a:tr h="395751">
                <a:tc>
                  <a:txBody>
                    <a:bodyPr/>
                    <a:lstStyle/>
                    <a:p>
                      <a:pPr algn="ctr"/>
                      <a:r>
                        <a:rPr lang="en-GB" sz="1000" dirty="0">
                          <a:solidFill>
                            <a:srgbClr val="002060"/>
                          </a:solidFill>
                          <a:latin typeface="+mj-lt"/>
                        </a:rPr>
                        <a:t>6</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4941, 5007, 5072, 5180</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N/A</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solidFill>
                      <a:schemeClr val="bg2">
                        <a:lumMod val="75000"/>
                      </a:schemeClr>
                    </a:solidFill>
                  </a:tcPr>
                </a:tc>
                <a:tc>
                  <a:txBody>
                    <a:bodyPr/>
                    <a:lstStyle/>
                    <a:p>
                      <a:pPr algn="ctr"/>
                      <a:r>
                        <a:rPr lang="en-GB" sz="1000">
                          <a:solidFill>
                            <a:srgbClr val="002060"/>
                          </a:solidFill>
                          <a:latin typeface="+mj-lt"/>
                        </a:rPr>
                        <a:t>Reduce</a:t>
                      </a:r>
                    </a:p>
                    <a:p>
                      <a:pPr algn="ctr"/>
                      <a:r>
                        <a:rPr lang="en-GB" sz="1000">
                          <a:solidFill>
                            <a:srgbClr val="002060"/>
                          </a:solidFill>
                          <a:latin typeface="+mj-lt"/>
                        </a:rPr>
                        <a:t>1</a:t>
                      </a:r>
                      <a:endParaRPr lang="en-GB" sz="1000" dirty="0">
                        <a:solidFill>
                          <a:srgbClr val="002060"/>
                        </a:solidFill>
                        <a:latin typeface="+mj-lt"/>
                      </a:endParaRP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solidFill>
                      <a:schemeClr val="bg2">
                        <a:lumMod val="75000"/>
                      </a:schemeClr>
                    </a:solidFill>
                  </a:tcPr>
                </a:tc>
                <a:tc>
                  <a:txBody>
                    <a:bodyPr/>
                    <a:lstStyle/>
                    <a:p>
                      <a:pPr algn="ctr"/>
                      <a:r>
                        <a:rPr lang="en-GB" sz="1000">
                          <a:solidFill>
                            <a:srgbClr val="002060"/>
                          </a:solidFill>
                          <a:latin typeface="+mj-lt"/>
                        </a:rPr>
                        <a:t>Removed</a:t>
                      </a:r>
                    </a:p>
                    <a:p>
                      <a:pPr algn="ctr"/>
                      <a:r>
                        <a:rPr lang="en-GB" sz="1000">
                          <a:solidFill>
                            <a:srgbClr val="002060"/>
                          </a:solidFill>
                          <a:latin typeface="+mj-lt"/>
                        </a:rPr>
                        <a:t>0</a:t>
                      </a:r>
                      <a:endParaRPr lang="en-GB" sz="1000" dirty="0">
                        <a:solidFill>
                          <a:srgbClr val="002060"/>
                        </a:solidFill>
                        <a:latin typeface="+mj-lt"/>
                      </a:endParaRP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9</a:t>
                      </a:r>
                    </a:p>
                  </a:txBody>
                  <a:tcPr marL="91327" marR="91327" marT="45664" marB="45664" anchor="ctr">
                    <a:solidFill>
                      <a:schemeClr val="bg2">
                        <a:lumMod val="75000"/>
                      </a:schemeClr>
                    </a:solidFill>
                  </a:tcPr>
                </a:tc>
                <a:extLst>
                  <a:ext uri="{0D108BD9-81ED-4DB2-BD59-A6C34878D82A}">
                    <a16:rowId xmlns:a16="http://schemas.microsoft.com/office/drawing/2014/main" val="399250560"/>
                  </a:ext>
                </a:extLst>
              </a:tr>
              <a:tr h="395751">
                <a:tc>
                  <a:txBody>
                    <a:bodyPr/>
                    <a:lstStyle/>
                    <a:p>
                      <a:pPr algn="ctr"/>
                      <a:r>
                        <a:rPr lang="en-GB" sz="1000" dirty="0">
                          <a:solidFill>
                            <a:srgbClr val="002060"/>
                          </a:solidFill>
                          <a:latin typeface="+mj-lt"/>
                        </a:rPr>
                        <a:t>7</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4780C, 4941, 5007, 5072, 5180 </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N/A</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marL="91327" marR="91327" marT="45664" marB="45664" anchor="ctr">
                    <a:solidFill>
                      <a:schemeClr val="bg2">
                        <a:lumMod val="75000"/>
                      </a:schemeClr>
                    </a:solidFill>
                  </a:tcPr>
                </a:tc>
                <a:tc>
                  <a:txBody>
                    <a:bodyPr/>
                    <a:lstStyle/>
                    <a:p>
                      <a:pPr algn="ctr"/>
                      <a:r>
                        <a:rPr lang="en-GB" sz="1000" dirty="0">
                          <a:solidFill>
                            <a:srgbClr val="002060"/>
                          </a:solidFill>
                          <a:latin typeface="+mj-lt"/>
                        </a:rPr>
                        <a:t>12</a:t>
                      </a:r>
                    </a:p>
                  </a:txBody>
                  <a:tcPr marL="91327" marR="91327" marT="45664" marB="45664" anchor="ctr">
                    <a:solidFill>
                      <a:schemeClr val="bg2">
                        <a:lumMod val="75000"/>
                      </a:schemeClr>
                    </a:solidFill>
                  </a:tcPr>
                </a:tc>
                <a:extLst>
                  <a:ext uri="{0D108BD9-81ED-4DB2-BD59-A6C34878D82A}">
                    <a16:rowId xmlns:a16="http://schemas.microsoft.com/office/drawing/2014/main" val="3658129798"/>
                  </a:ext>
                </a:extLst>
              </a:tr>
            </a:tbl>
          </a:graphicData>
        </a:graphic>
      </p:graphicFrame>
      <p:sp>
        <p:nvSpPr>
          <p:cNvPr id="7" name="TextBox 6">
            <a:extLst>
              <a:ext uri="{FF2B5EF4-FFF2-40B4-BE49-F238E27FC236}">
                <a16:creationId xmlns:a16="http://schemas.microsoft.com/office/drawing/2014/main" id="{B9CCDCF5-CB73-4315-98BB-9E9931A67010}"/>
              </a:ext>
            </a:extLst>
          </p:cNvPr>
          <p:cNvSpPr txBox="1"/>
          <p:nvPr/>
        </p:nvSpPr>
        <p:spPr>
          <a:xfrm>
            <a:off x="7026872" y="258183"/>
            <a:ext cx="1637156" cy="461096"/>
          </a:xfrm>
          <a:prstGeom prst="rect">
            <a:avLst/>
          </a:prstGeom>
          <a:noFill/>
          <a:ln>
            <a:solidFill>
              <a:schemeClr val="tx1"/>
            </a:solidFill>
          </a:ln>
        </p:spPr>
        <p:txBody>
          <a:bodyPr wrap="square" rtlCol="0">
            <a:spAutoFit/>
          </a:bodyPr>
          <a:lstStyle/>
          <a:p>
            <a:r>
              <a:rPr lang="en-GB" sz="799" dirty="0"/>
              <a:t>Risk Scoring mechanism for comparison reasons – the lower the score the lower risk</a:t>
            </a:r>
          </a:p>
        </p:txBody>
      </p:sp>
      <p:sp>
        <p:nvSpPr>
          <p:cNvPr id="8" name="Rectangle 7">
            <a:extLst>
              <a:ext uri="{FF2B5EF4-FFF2-40B4-BE49-F238E27FC236}">
                <a16:creationId xmlns:a16="http://schemas.microsoft.com/office/drawing/2014/main" id="{58FA1158-00FA-40B6-B502-D5DB24D0E5C3}"/>
              </a:ext>
            </a:extLst>
          </p:cNvPr>
          <p:cNvSpPr/>
          <p:nvPr/>
        </p:nvSpPr>
        <p:spPr>
          <a:xfrm>
            <a:off x="389058" y="4399768"/>
            <a:ext cx="8274972" cy="245917"/>
          </a:xfrm>
          <a:prstGeom prst="rect">
            <a:avLst/>
          </a:prstGeom>
          <a:solidFill>
            <a:schemeClr val="bg2">
              <a:lumMod val="75000"/>
            </a:schemeClr>
          </a:solidFill>
        </p:spPr>
        <p:txBody>
          <a:bodyPr wrap="square" anchor="ctr">
            <a:spAutoFit/>
          </a:bodyPr>
          <a:lstStyle/>
          <a:p>
            <a:pPr algn="ctr"/>
            <a:r>
              <a:rPr lang="en-GB" sz="999" dirty="0">
                <a:solidFill>
                  <a:schemeClr val="tx2"/>
                </a:solidFill>
              </a:rPr>
              <a:t>Note: XRN 4941 data cleanse is dependent upon completion of data cleanse for XRN 5142 so options 6 and 7 are not viable </a:t>
            </a:r>
          </a:p>
        </p:txBody>
      </p:sp>
      <p:sp>
        <p:nvSpPr>
          <p:cNvPr id="9" name="TextBox 8">
            <a:extLst>
              <a:ext uri="{FF2B5EF4-FFF2-40B4-BE49-F238E27FC236}">
                <a16:creationId xmlns:a16="http://schemas.microsoft.com/office/drawing/2014/main" id="{E9C14D6F-F022-4D0C-984D-54BE3419FC93}"/>
              </a:ext>
            </a:extLst>
          </p:cNvPr>
          <p:cNvSpPr txBox="1"/>
          <p:nvPr/>
        </p:nvSpPr>
        <p:spPr>
          <a:xfrm>
            <a:off x="389059" y="4728466"/>
            <a:ext cx="8274969" cy="245917"/>
          </a:xfrm>
          <a:prstGeom prst="rect">
            <a:avLst/>
          </a:prstGeom>
          <a:noFill/>
          <a:ln>
            <a:solidFill>
              <a:schemeClr val="accent1"/>
            </a:solidFill>
          </a:ln>
        </p:spPr>
        <p:txBody>
          <a:bodyPr wrap="square" rtlCol="0" anchor="ctr">
            <a:spAutoFit/>
          </a:bodyPr>
          <a:lstStyle/>
          <a:p>
            <a:pPr algn="ctr"/>
            <a:r>
              <a:rPr lang="en-GB" sz="999" dirty="0"/>
              <a:t>The viability of any mitigation options needs to be considered by customers</a:t>
            </a:r>
          </a:p>
        </p:txBody>
      </p:sp>
    </p:spTree>
    <p:extLst>
      <p:ext uri="{BB962C8B-B14F-4D97-AF65-F5344CB8AC3E}">
        <p14:creationId xmlns:p14="http://schemas.microsoft.com/office/powerpoint/2010/main" val="110525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CE7F431-FC05-482D-A1C3-7D86F09B3AF8}"/>
              </a:ext>
            </a:extLst>
          </p:cNvPr>
          <p:cNvSpPr>
            <a:spLocks noGrp="1"/>
          </p:cNvSpPr>
          <p:nvPr>
            <p:ph type="body" sz="quarter" idx="17"/>
          </p:nvPr>
        </p:nvSpPr>
        <p:spPr>
          <a:xfrm>
            <a:off x="-237313" y="209847"/>
            <a:ext cx="9486707" cy="522575"/>
          </a:xfrm>
        </p:spPr>
        <p:txBody>
          <a:bodyPr/>
          <a:lstStyle/>
          <a:p>
            <a:pPr marL="0" indent="0">
              <a:buNone/>
            </a:pPr>
            <a:r>
              <a:rPr lang="en-GB" sz="2797" dirty="0">
                <a:solidFill>
                  <a:schemeClr val="accent1"/>
                </a:solidFill>
                <a:latin typeface="+mj-lt"/>
              </a:rPr>
              <a:t>Rationale for suggested dates in January </a:t>
            </a:r>
          </a:p>
        </p:txBody>
      </p:sp>
      <p:sp>
        <p:nvSpPr>
          <p:cNvPr id="3" name="Text Placeholder 2">
            <a:extLst>
              <a:ext uri="{FF2B5EF4-FFF2-40B4-BE49-F238E27FC236}">
                <a16:creationId xmlns:a16="http://schemas.microsoft.com/office/drawing/2014/main" id="{F60F0016-51AE-4F90-AE56-D8BABF48F11D}"/>
              </a:ext>
            </a:extLst>
          </p:cNvPr>
          <p:cNvSpPr>
            <a:spLocks noGrp="1"/>
          </p:cNvSpPr>
          <p:nvPr>
            <p:ph type="body" sz="quarter" idx="18"/>
          </p:nvPr>
        </p:nvSpPr>
        <p:spPr>
          <a:xfrm>
            <a:off x="424221" y="1983843"/>
            <a:ext cx="8295559" cy="1230537"/>
          </a:xfrm>
        </p:spPr>
        <p:txBody>
          <a:bodyPr/>
          <a:lstStyle/>
          <a:p>
            <a:pPr marL="228326" indent="-228326">
              <a:buFont typeface="+mj-lt"/>
              <a:buAutoNum type="arabicPeriod"/>
            </a:pPr>
            <a:endParaRPr lang="en-GB" sz="1199" dirty="0">
              <a:latin typeface="+mj-lt"/>
            </a:endParaRPr>
          </a:p>
          <a:p>
            <a:pPr marL="228326" indent="-228326">
              <a:buFont typeface="+mj-lt"/>
              <a:buAutoNum type="arabicPeriod"/>
            </a:pPr>
            <a:endParaRPr lang="en-GB" sz="1199" dirty="0">
              <a:latin typeface="+mj-lt"/>
            </a:endParaRPr>
          </a:p>
          <a:p>
            <a:pPr marL="228326" indent="-228326">
              <a:buFont typeface="+mj-lt"/>
              <a:buAutoNum type="arabicPeriod"/>
            </a:pPr>
            <a:endParaRPr lang="en-GB" sz="1199" dirty="0">
              <a:latin typeface="+mj-lt"/>
            </a:endParaRPr>
          </a:p>
          <a:p>
            <a:pPr marL="228326" indent="-228326">
              <a:buFont typeface="+mj-lt"/>
              <a:buAutoNum type="arabicPeriod"/>
            </a:pPr>
            <a:endParaRPr lang="en-GB" sz="1199" dirty="0">
              <a:latin typeface="+mj-lt"/>
            </a:endParaRPr>
          </a:p>
          <a:p>
            <a:pPr marL="228326" indent="-228326">
              <a:buFont typeface="+mj-lt"/>
              <a:buAutoNum type="arabicPeriod"/>
            </a:pPr>
            <a:endParaRPr lang="en-GB" sz="1199" dirty="0">
              <a:latin typeface="+mj-lt"/>
            </a:endParaRPr>
          </a:p>
          <a:p>
            <a:pPr marL="228326" indent="-228326">
              <a:buFont typeface="+mj-lt"/>
              <a:buAutoNum type="arabicPeriod"/>
            </a:pPr>
            <a:endParaRPr lang="en-GB" sz="1199" dirty="0">
              <a:latin typeface="+mj-lt"/>
            </a:endParaRPr>
          </a:p>
          <a:p>
            <a:pPr marL="228326" indent="-228326">
              <a:buFont typeface="+mj-lt"/>
              <a:buAutoNum type="arabicPeriod"/>
            </a:pPr>
            <a:endParaRPr lang="en-GB" sz="1199" dirty="0">
              <a:latin typeface="+mj-lt"/>
            </a:endParaRPr>
          </a:p>
        </p:txBody>
      </p:sp>
      <p:sp>
        <p:nvSpPr>
          <p:cNvPr id="7" name="TextBox 6">
            <a:extLst>
              <a:ext uri="{FF2B5EF4-FFF2-40B4-BE49-F238E27FC236}">
                <a16:creationId xmlns:a16="http://schemas.microsoft.com/office/drawing/2014/main" id="{A59718CF-0777-40DE-8D04-AC566BFD0A83}"/>
              </a:ext>
            </a:extLst>
          </p:cNvPr>
          <p:cNvSpPr txBox="1"/>
          <p:nvPr/>
        </p:nvSpPr>
        <p:spPr>
          <a:xfrm>
            <a:off x="433956" y="1758770"/>
            <a:ext cx="2108137" cy="166506"/>
          </a:xfrm>
          <a:prstGeom prst="rect">
            <a:avLst/>
          </a:prstGeom>
          <a:ln>
            <a:solidFill>
              <a:schemeClr val="bg1"/>
            </a:solidFill>
          </a:ln>
        </p:spPr>
        <p:txBody>
          <a:bodyPr vert="horz" wrap="square" lIns="0" tIns="12684" rIns="0" bIns="0" rtlCol="0">
            <a:spAutoFit/>
          </a:bodyPr>
          <a:lstStyle/>
          <a:p>
            <a:pPr marL="12051">
              <a:spcBef>
                <a:spcPts val="100"/>
              </a:spcBef>
              <a:tabLst>
                <a:tab pos="162365" algn="l"/>
              </a:tabLst>
            </a:pPr>
            <a:endParaRPr lang="en-GB" sz="999" i="1" dirty="0">
              <a:solidFill>
                <a:schemeClr val="tx2"/>
              </a:solidFill>
              <a:cs typeface="Poppins-Medium"/>
            </a:endParaRPr>
          </a:p>
        </p:txBody>
      </p:sp>
      <p:graphicFrame>
        <p:nvGraphicFramePr>
          <p:cNvPr id="8" name="Diagram 7">
            <a:extLst>
              <a:ext uri="{FF2B5EF4-FFF2-40B4-BE49-F238E27FC236}">
                <a16:creationId xmlns:a16="http://schemas.microsoft.com/office/drawing/2014/main" id="{CEF68CEF-CBEB-44B2-B4C7-470A8484FC4B}"/>
              </a:ext>
            </a:extLst>
          </p:cNvPr>
          <p:cNvGraphicFramePr/>
          <p:nvPr>
            <p:extLst/>
          </p:nvPr>
        </p:nvGraphicFramePr>
        <p:xfrm>
          <a:off x="1232181" y="1551833"/>
          <a:ext cx="6088483" cy="910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C97E74F1-A62C-428F-BF34-9B9F937E4544}"/>
              </a:ext>
            </a:extLst>
          </p:cNvPr>
          <p:cNvSpPr txBox="1"/>
          <p:nvPr/>
        </p:nvSpPr>
        <p:spPr>
          <a:xfrm>
            <a:off x="352540" y="873412"/>
            <a:ext cx="8306998" cy="645534"/>
          </a:xfrm>
          <a:prstGeom prst="rect">
            <a:avLst/>
          </a:prstGeom>
          <a:noFill/>
        </p:spPr>
        <p:txBody>
          <a:bodyPr wrap="square" rtlCol="0">
            <a:spAutoFit/>
          </a:bodyPr>
          <a:lstStyle/>
          <a:p>
            <a:pPr marL="285407" indent="-285407">
              <a:buFont typeface="Arial" panose="020B0604020202020204" pitchFamily="34" charset="0"/>
              <a:buChar char="•"/>
            </a:pPr>
            <a:r>
              <a:rPr lang="en-GB" sz="1199" dirty="0">
                <a:solidFill>
                  <a:schemeClr val="tx2"/>
                </a:solidFill>
              </a:rPr>
              <a:t>Later delivery in 2021 (Nov/Dec) would not avoid risk to SoLR, with related switching expected to be ongoing until Christmas</a:t>
            </a:r>
          </a:p>
          <a:p>
            <a:pPr marL="285407" indent="-285407">
              <a:buFont typeface="Arial" panose="020B0604020202020204" pitchFamily="34" charset="0"/>
              <a:buChar char="•"/>
            </a:pPr>
            <a:r>
              <a:rPr lang="en-GB" sz="1199" dirty="0">
                <a:solidFill>
                  <a:schemeClr val="tx2"/>
                </a:solidFill>
              </a:rPr>
              <a:t>Suggested dates in January pose least risk to dependent projects and future releases in UK Link </a:t>
            </a:r>
          </a:p>
        </p:txBody>
      </p:sp>
      <p:sp>
        <p:nvSpPr>
          <p:cNvPr id="12" name="TextBox 11">
            <a:extLst>
              <a:ext uri="{FF2B5EF4-FFF2-40B4-BE49-F238E27FC236}">
                <a16:creationId xmlns:a16="http://schemas.microsoft.com/office/drawing/2014/main" id="{A7A5A44C-F9CE-4B3A-8883-2F99488A6E37}"/>
              </a:ext>
            </a:extLst>
          </p:cNvPr>
          <p:cNvSpPr txBox="1"/>
          <p:nvPr/>
        </p:nvSpPr>
        <p:spPr>
          <a:xfrm>
            <a:off x="352540" y="2571750"/>
            <a:ext cx="8306998" cy="2144095"/>
          </a:xfrm>
          <a:prstGeom prst="rect">
            <a:avLst/>
          </a:prstGeom>
          <a:noFill/>
        </p:spPr>
        <p:txBody>
          <a:bodyPr wrap="square" rtlCol="0">
            <a:spAutoFit/>
          </a:bodyPr>
          <a:lstStyle/>
          <a:p>
            <a:pPr marL="171244" indent="-171244">
              <a:buFont typeface="Arial" panose="020B0604020202020204" pitchFamily="34" charset="0"/>
              <a:buChar char="•"/>
            </a:pPr>
            <a:r>
              <a:rPr lang="en-GB" sz="1199" dirty="0">
                <a:solidFill>
                  <a:schemeClr val="tx2"/>
                </a:solidFill>
              </a:rPr>
              <a:t>In order to protect production services, we plan for a 6 week period between major releases, for the following reasons:</a:t>
            </a:r>
          </a:p>
          <a:p>
            <a:endParaRPr lang="en-GB" sz="1199" dirty="0">
              <a:solidFill>
                <a:schemeClr val="tx2"/>
              </a:solidFill>
            </a:endParaRPr>
          </a:p>
          <a:p>
            <a:pPr marL="228326" indent="-228326">
              <a:buFont typeface="+mj-lt"/>
              <a:buAutoNum type="arabicPeriod"/>
            </a:pPr>
            <a:r>
              <a:rPr lang="en-GB" sz="1049" dirty="0">
                <a:solidFill>
                  <a:schemeClr val="tx2"/>
                </a:solidFill>
              </a:rPr>
              <a:t>Allows for planned contingency implementation date whilst ensuring an absolute minimum of 4 weeks before the next major release</a:t>
            </a:r>
          </a:p>
          <a:p>
            <a:pPr marL="228326" indent="-228326">
              <a:buFont typeface="+mj-lt"/>
              <a:buAutoNum type="arabicPeriod"/>
            </a:pPr>
            <a:r>
              <a:rPr lang="en-GB" sz="1049" dirty="0">
                <a:solidFill>
                  <a:schemeClr val="tx2"/>
                </a:solidFill>
              </a:rPr>
              <a:t>Allows for monthly cycle of first usage to ensure code and production stability of the deployed release</a:t>
            </a:r>
          </a:p>
          <a:p>
            <a:pPr marL="228326" indent="-228326">
              <a:buFont typeface="+mj-lt"/>
              <a:buAutoNum type="arabicPeriod"/>
            </a:pPr>
            <a:r>
              <a:rPr lang="en-GB" sz="1049" dirty="0">
                <a:solidFill>
                  <a:schemeClr val="tx2"/>
                </a:solidFill>
              </a:rPr>
              <a:t>New production code label is utilised by the next major release as the baseline for Implementation Dress Rehearsal, this ensures that we use the latest available production code label</a:t>
            </a:r>
          </a:p>
          <a:p>
            <a:pPr marL="228326" indent="-228326">
              <a:buFont typeface="+mj-lt"/>
              <a:buAutoNum type="arabicPeriod"/>
            </a:pPr>
            <a:r>
              <a:rPr lang="en-GB" sz="1049" dirty="0">
                <a:solidFill>
                  <a:schemeClr val="tx2"/>
                </a:solidFill>
              </a:rPr>
              <a:t>Any production code defects found post go-live can be fixed, tested and deployed prior to the next major release</a:t>
            </a:r>
          </a:p>
          <a:p>
            <a:pPr marL="228326" indent="-228326">
              <a:buFont typeface="+mj-lt"/>
              <a:buAutoNum type="arabicPeriod"/>
            </a:pPr>
            <a:r>
              <a:rPr lang="en-GB" sz="1049" dirty="0">
                <a:solidFill>
                  <a:schemeClr val="tx2"/>
                </a:solidFill>
              </a:rPr>
              <a:t>Allows other planned sustaining activities to be planned between in between major releases (e.g. For next year - EFT upgrade, FWACV service go live)</a:t>
            </a:r>
          </a:p>
          <a:p>
            <a:pPr marL="228326" indent="-228326">
              <a:buFont typeface="+mj-lt"/>
              <a:buAutoNum type="arabicPeriod"/>
            </a:pPr>
            <a:endParaRPr lang="en-GB" sz="1199" dirty="0">
              <a:solidFill>
                <a:schemeClr val="tx2"/>
              </a:solidFill>
            </a:endParaRPr>
          </a:p>
          <a:p>
            <a:pPr marL="171244" indent="-171244">
              <a:buFont typeface="Arial" panose="020B0604020202020204" pitchFamily="34" charset="0"/>
              <a:buChar char="•"/>
            </a:pPr>
            <a:r>
              <a:rPr lang="en-GB" sz="1199" dirty="0">
                <a:solidFill>
                  <a:schemeClr val="tx2"/>
                </a:solidFill>
              </a:rPr>
              <a:t>Dependent projects ‘moving to right’ would rely on CSS implementation also moving (which we cannot assume)</a:t>
            </a:r>
          </a:p>
          <a:p>
            <a:pPr marL="285407" indent="-285407">
              <a:buFont typeface="Arial" panose="020B0604020202020204" pitchFamily="34" charset="0"/>
              <a:buChar char="•"/>
            </a:pPr>
            <a:endParaRPr lang="en-GB" sz="1199" dirty="0">
              <a:solidFill>
                <a:schemeClr val="tx2"/>
              </a:solidFill>
            </a:endParaRPr>
          </a:p>
        </p:txBody>
      </p:sp>
    </p:spTree>
    <p:extLst>
      <p:ext uri="{BB962C8B-B14F-4D97-AF65-F5344CB8AC3E}">
        <p14:creationId xmlns:p14="http://schemas.microsoft.com/office/powerpoint/2010/main" val="777871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CE7F431-FC05-482D-A1C3-7D86F09B3AF8}"/>
              </a:ext>
            </a:extLst>
          </p:cNvPr>
          <p:cNvSpPr>
            <a:spLocks noGrp="1"/>
          </p:cNvSpPr>
          <p:nvPr>
            <p:ph type="body" sz="quarter" idx="17"/>
          </p:nvPr>
        </p:nvSpPr>
        <p:spPr>
          <a:xfrm>
            <a:off x="-342707" y="308907"/>
            <a:ext cx="9486707" cy="522575"/>
          </a:xfrm>
        </p:spPr>
        <p:txBody>
          <a:bodyPr/>
          <a:lstStyle/>
          <a:p>
            <a:pPr marL="0" indent="0">
              <a:buNone/>
            </a:pPr>
            <a:r>
              <a:rPr lang="en-GB" sz="2797" dirty="0">
                <a:solidFill>
                  <a:schemeClr val="accent1"/>
                </a:solidFill>
                <a:latin typeface="+mj-lt"/>
              </a:rPr>
              <a:t>Activity since eChMC 25</a:t>
            </a:r>
            <a:r>
              <a:rPr lang="en-GB" sz="2797" baseline="30000" dirty="0">
                <a:solidFill>
                  <a:schemeClr val="accent1"/>
                </a:solidFill>
                <a:latin typeface="+mj-lt"/>
              </a:rPr>
              <a:t>th </a:t>
            </a:r>
            <a:r>
              <a:rPr lang="en-GB" sz="2797" dirty="0">
                <a:solidFill>
                  <a:schemeClr val="accent1"/>
                </a:solidFill>
                <a:latin typeface="+mj-lt"/>
              </a:rPr>
              <a:t>October </a:t>
            </a:r>
          </a:p>
        </p:txBody>
      </p:sp>
      <p:sp>
        <p:nvSpPr>
          <p:cNvPr id="7" name="TextBox 6">
            <a:extLst>
              <a:ext uri="{FF2B5EF4-FFF2-40B4-BE49-F238E27FC236}">
                <a16:creationId xmlns:a16="http://schemas.microsoft.com/office/drawing/2014/main" id="{A59718CF-0777-40DE-8D04-AC566BFD0A83}"/>
              </a:ext>
            </a:extLst>
          </p:cNvPr>
          <p:cNvSpPr txBox="1"/>
          <p:nvPr/>
        </p:nvSpPr>
        <p:spPr>
          <a:xfrm>
            <a:off x="433956" y="1758770"/>
            <a:ext cx="2108137" cy="166506"/>
          </a:xfrm>
          <a:prstGeom prst="rect">
            <a:avLst/>
          </a:prstGeom>
          <a:ln>
            <a:solidFill>
              <a:schemeClr val="bg1"/>
            </a:solidFill>
          </a:ln>
        </p:spPr>
        <p:txBody>
          <a:bodyPr vert="horz" wrap="square" lIns="0" tIns="12684" rIns="0" bIns="0" rtlCol="0">
            <a:spAutoFit/>
          </a:bodyPr>
          <a:lstStyle/>
          <a:p>
            <a:pPr marL="12051">
              <a:spcBef>
                <a:spcPts val="100"/>
              </a:spcBef>
              <a:tabLst>
                <a:tab pos="162365" algn="l"/>
              </a:tabLst>
            </a:pPr>
            <a:endParaRPr lang="en-GB" sz="999" i="1" dirty="0">
              <a:solidFill>
                <a:schemeClr val="tx2"/>
              </a:solidFill>
              <a:cs typeface="Poppins-Medium"/>
            </a:endParaRPr>
          </a:p>
        </p:txBody>
      </p:sp>
      <p:sp>
        <p:nvSpPr>
          <p:cNvPr id="11" name="TextBox 10">
            <a:extLst>
              <a:ext uri="{FF2B5EF4-FFF2-40B4-BE49-F238E27FC236}">
                <a16:creationId xmlns:a16="http://schemas.microsoft.com/office/drawing/2014/main" id="{C97E74F1-A62C-428F-BF34-9B9F937E4544}"/>
              </a:ext>
            </a:extLst>
          </p:cNvPr>
          <p:cNvSpPr txBox="1"/>
          <p:nvPr/>
        </p:nvSpPr>
        <p:spPr>
          <a:xfrm>
            <a:off x="418501" y="934385"/>
            <a:ext cx="8306998" cy="4031873"/>
          </a:xfrm>
          <a:prstGeom prst="rect">
            <a:avLst/>
          </a:prstGeom>
          <a:noFill/>
        </p:spPr>
        <p:txBody>
          <a:bodyPr wrap="square" rtlCol="0">
            <a:spAutoFit/>
          </a:bodyPr>
          <a:lstStyle/>
          <a:p>
            <a:r>
              <a:rPr lang="en-GB" sz="1600" dirty="0">
                <a:solidFill>
                  <a:schemeClr val="tx2"/>
                </a:solidFill>
              </a:rPr>
              <a:t>Since the last meeting we have:</a:t>
            </a:r>
          </a:p>
          <a:p>
            <a:pPr marL="285407" indent="-285407">
              <a:buFont typeface="Arial" panose="020B0604020202020204" pitchFamily="34" charset="0"/>
              <a:buChar char="•"/>
            </a:pPr>
            <a:endParaRPr lang="en-GB" sz="1600" dirty="0">
              <a:solidFill>
                <a:schemeClr val="tx2"/>
              </a:solidFill>
            </a:endParaRPr>
          </a:p>
          <a:p>
            <a:pPr marL="285407" indent="-285407">
              <a:buFont typeface="Arial" panose="020B0604020202020204" pitchFamily="34" charset="0"/>
              <a:buChar char="•"/>
            </a:pPr>
            <a:r>
              <a:rPr lang="en-GB" sz="1600" dirty="0">
                <a:solidFill>
                  <a:schemeClr val="tx2"/>
                </a:solidFill>
              </a:rPr>
              <a:t>Continued to work on the N21 release, according to the current delivery plan</a:t>
            </a:r>
          </a:p>
          <a:p>
            <a:pPr marL="285407" indent="-285407">
              <a:buFont typeface="Arial" panose="020B0604020202020204" pitchFamily="34" charset="0"/>
              <a:buChar char="•"/>
            </a:pPr>
            <a:r>
              <a:rPr lang="en-GB" sz="1600" dirty="0">
                <a:solidFill>
                  <a:schemeClr val="tx2"/>
                </a:solidFill>
              </a:rPr>
              <a:t>Written to all organisations acceded to DSC (via their stated single point of contact ‘contract manager’) informing them of the options that were presented at eChMC 25</a:t>
            </a:r>
            <a:r>
              <a:rPr lang="en-GB" sz="1600" baseline="30000" dirty="0">
                <a:solidFill>
                  <a:schemeClr val="tx2"/>
                </a:solidFill>
              </a:rPr>
              <a:t>th</a:t>
            </a:r>
            <a:r>
              <a:rPr lang="en-GB" sz="1600" dirty="0">
                <a:solidFill>
                  <a:schemeClr val="tx2"/>
                </a:solidFill>
              </a:rPr>
              <a:t> October and the decision to defer vote to 1</a:t>
            </a:r>
            <a:r>
              <a:rPr lang="en-GB" sz="1600" baseline="30000" dirty="0">
                <a:solidFill>
                  <a:schemeClr val="tx2"/>
                </a:solidFill>
              </a:rPr>
              <a:t>st</a:t>
            </a:r>
            <a:r>
              <a:rPr lang="en-GB" sz="1600" dirty="0">
                <a:solidFill>
                  <a:schemeClr val="tx2"/>
                </a:solidFill>
              </a:rPr>
              <a:t> November</a:t>
            </a:r>
          </a:p>
          <a:p>
            <a:pPr marL="285407" indent="-285407">
              <a:buFont typeface="Arial" panose="020B0604020202020204" pitchFamily="34" charset="0"/>
              <a:buChar char="•"/>
            </a:pPr>
            <a:r>
              <a:rPr lang="en-GB" sz="1600" dirty="0">
                <a:solidFill>
                  <a:schemeClr val="tx2"/>
                </a:solidFill>
              </a:rPr>
              <a:t>Issued 2 communications to 662 contacts across 155 different companies via our UK Link Distribution List informing of situation, welcoming feedback on options and highlighting code-body comms on the subject of a potential delay</a:t>
            </a:r>
          </a:p>
          <a:p>
            <a:pPr marL="285407" indent="-285407">
              <a:buFont typeface="Arial" panose="020B0604020202020204" pitchFamily="34" charset="0"/>
              <a:buChar char="•"/>
            </a:pPr>
            <a:r>
              <a:rPr lang="en-GB" sz="1600" dirty="0">
                <a:solidFill>
                  <a:schemeClr val="tx2"/>
                </a:solidFill>
              </a:rPr>
              <a:t>Presented IA output / recommendation to DSG and assorted ‘constituency’ meetings</a:t>
            </a:r>
          </a:p>
          <a:p>
            <a:pPr marL="285407" indent="-285407">
              <a:buFont typeface="Arial" panose="020B0604020202020204" pitchFamily="34" charset="0"/>
              <a:buChar char="•"/>
            </a:pPr>
            <a:r>
              <a:rPr lang="en-GB" sz="1600" dirty="0">
                <a:solidFill>
                  <a:schemeClr val="tx2"/>
                </a:solidFill>
              </a:rPr>
              <a:t>Updated xo.com with news story highlighting potential delay</a:t>
            </a:r>
          </a:p>
          <a:p>
            <a:pPr marL="285407" indent="-285407">
              <a:buFont typeface="Arial" panose="020B0604020202020204" pitchFamily="34" charset="0"/>
              <a:buChar char="•"/>
            </a:pPr>
            <a:r>
              <a:rPr lang="en-GB" sz="1600" dirty="0">
                <a:solidFill>
                  <a:schemeClr val="tx2"/>
                </a:solidFill>
              </a:rPr>
              <a:t>Updated SEC, DCC, REC and UNC parties on current situation and highlighted next steps  </a:t>
            </a:r>
          </a:p>
          <a:p>
            <a:pPr marL="285407" indent="-285407">
              <a:buFont typeface="Arial" panose="020B0604020202020204" pitchFamily="34" charset="0"/>
              <a:buChar char="•"/>
            </a:pPr>
            <a:endParaRPr lang="en-GB" sz="1600" dirty="0">
              <a:solidFill>
                <a:schemeClr val="tx2"/>
              </a:solidFill>
            </a:endParaRPr>
          </a:p>
          <a:p>
            <a:endParaRPr lang="en-GB" sz="1600" dirty="0">
              <a:solidFill>
                <a:schemeClr val="tx2"/>
              </a:solidFill>
            </a:endParaRPr>
          </a:p>
          <a:p>
            <a:pPr marL="285407" indent="-285407">
              <a:buFont typeface="Arial" panose="020B0604020202020204" pitchFamily="34" charset="0"/>
              <a:buChar char="•"/>
            </a:pPr>
            <a:endParaRPr lang="en-GB" sz="1600" dirty="0">
              <a:solidFill>
                <a:schemeClr val="tx2"/>
              </a:solidFill>
            </a:endParaRPr>
          </a:p>
        </p:txBody>
      </p:sp>
    </p:spTree>
    <p:extLst>
      <p:ext uri="{BB962C8B-B14F-4D97-AF65-F5344CB8AC3E}">
        <p14:creationId xmlns:p14="http://schemas.microsoft.com/office/powerpoint/2010/main" val="3788615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CE7F431-FC05-482D-A1C3-7D86F09B3AF8}"/>
              </a:ext>
            </a:extLst>
          </p:cNvPr>
          <p:cNvSpPr>
            <a:spLocks noGrp="1"/>
          </p:cNvSpPr>
          <p:nvPr>
            <p:ph type="body" sz="quarter" idx="17"/>
          </p:nvPr>
        </p:nvSpPr>
        <p:spPr>
          <a:xfrm>
            <a:off x="5638" y="170076"/>
            <a:ext cx="9486707" cy="522575"/>
          </a:xfrm>
        </p:spPr>
        <p:txBody>
          <a:bodyPr/>
          <a:lstStyle/>
          <a:p>
            <a:pPr marL="0" indent="0">
              <a:buNone/>
            </a:pPr>
            <a:r>
              <a:rPr lang="en-GB" sz="2797" dirty="0">
                <a:solidFill>
                  <a:schemeClr val="accent1"/>
                </a:solidFill>
                <a:latin typeface="+mj-lt"/>
              </a:rPr>
              <a:t>Available deployment options</a:t>
            </a:r>
          </a:p>
        </p:txBody>
      </p:sp>
      <p:graphicFrame>
        <p:nvGraphicFramePr>
          <p:cNvPr id="4" name="Table 3">
            <a:extLst>
              <a:ext uri="{FF2B5EF4-FFF2-40B4-BE49-F238E27FC236}">
                <a16:creationId xmlns:a16="http://schemas.microsoft.com/office/drawing/2014/main" id="{75C7AA79-C6F0-4188-83DF-15655F2CE0BD}"/>
              </a:ext>
            </a:extLst>
          </p:cNvPr>
          <p:cNvGraphicFramePr>
            <a:graphicFrameLocks noGrp="1"/>
          </p:cNvGraphicFramePr>
          <p:nvPr>
            <p:extLst/>
          </p:nvPr>
        </p:nvGraphicFramePr>
        <p:xfrm>
          <a:off x="601209" y="1507115"/>
          <a:ext cx="8321571" cy="2020702"/>
        </p:xfrm>
        <a:graphic>
          <a:graphicData uri="http://schemas.openxmlformats.org/drawingml/2006/table">
            <a:tbl>
              <a:tblPr firstRow="1" bandRow="1">
                <a:tableStyleId>{5C22544A-7EE6-4342-B048-85BDC9FD1C3A}</a:tableStyleId>
              </a:tblPr>
              <a:tblGrid>
                <a:gridCol w="407377">
                  <a:extLst>
                    <a:ext uri="{9D8B030D-6E8A-4147-A177-3AD203B41FA5}">
                      <a16:colId xmlns:a16="http://schemas.microsoft.com/office/drawing/2014/main" val="1663590971"/>
                    </a:ext>
                  </a:extLst>
                </a:gridCol>
                <a:gridCol w="2845030">
                  <a:extLst>
                    <a:ext uri="{9D8B030D-6E8A-4147-A177-3AD203B41FA5}">
                      <a16:colId xmlns:a16="http://schemas.microsoft.com/office/drawing/2014/main" val="4110698346"/>
                    </a:ext>
                  </a:extLst>
                </a:gridCol>
                <a:gridCol w="2534582">
                  <a:extLst>
                    <a:ext uri="{9D8B030D-6E8A-4147-A177-3AD203B41FA5}">
                      <a16:colId xmlns:a16="http://schemas.microsoft.com/office/drawing/2014/main" val="949220200"/>
                    </a:ext>
                  </a:extLst>
                </a:gridCol>
                <a:gridCol w="2534582">
                  <a:extLst>
                    <a:ext uri="{9D8B030D-6E8A-4147-A177-3AD203B41FA5}">
                      <a16:colId xmlns:a16="http://schemas.microsoft.com/office/drawing/2014/main" val="1201147901"/>
                    </a:ext>
                  </a:extLst>
                </a:gridCol>
              </a:tblGrid>
              <a:tr h="370383">
                <a:tc>
                  <a:txBody>
                    <a:bodyPr/>
                    <a:lstStyle/>
                    <a:p>
                      <a:r>
                        <a:rPr lang="en-GB" sz="1400" dirty="0">
                          <a:solidFill>
                            <a:schemeClr val="tx1"/>
                          </a:solidFill>
                        </a:rPr>
                        <a:t> </a:t>
                      </a:r>
                    </a:p>
                  </a:txBody>
                  <a:tcPr marL="91327" marR="91327" marT="45664" marB="45664" anchor="ctr"/>
                </a:tc>
                <a:tc>
                  <a:txBody>
                    <a:bodyPr/>
                    <a:lstStyle/>
                    <a:p>
                      <a:r>
                        <a:rPr lang="en-GB" sz="1200">
                          <a:solidFill>
                            <a:schemeClr val="bg1"/>
                          </a:solidFill>
                        </a:rPr>
                        <a:t>Option</a:t>
                      </a:r>
                      <a:endParaRPr lang="en-GB" sz="1200" dirty="0">
                        <a:solidFill>
                          <a:schemeClr val="bg1"/>
                        </a:solidFill>
                      </a:endParaRPr>
                    </a:p>
                  </a:txBody>
                  <a:tcPr marL="91327" marR="91327" marT="45664" marB="45664" anchor="ctr"/>
                </a:tc>
                <a:tc>
                  <a:txBody>
                    <a:bodyPr/>
                    <a:lstStyle/>
                    <a:p>
                      <a:pPr algn="ctr"/>
                      <a:r>
                        <a:rPr lang="en-GB" sz="1200" dirty="0">
                          <a:solidFill>
                            <a:schemeClr val="bg1"/>
                          </a:solidFill>
                        </a:rPr>
                        <a:t>Pros</a:t>
                      </a:r>
                    </a:p>
                  </a:txBody>
                  <a:tcPr marL="91327" marR="91327" marT="45664" marB="45664" anchor="ctr"/>
                </a:tc>
                <a:tc>
                  <a:txBody>
                    <a:bodyPr/>
                    <a:lstStyle/>
                    <a:p>
                      <a:pPr algn="ctr"/>
                      <a:r>
                        <a:rPr lang="en-GB" sz="1200" dirty="0">
                          <a:solidFill>
                            <a:schemeClr val="bg1"/>
                          </a:solidFill>
                        </a:rPr>
                        <a:t>Cons</a:t>
                      </a:r>
                    </a:p>
                  </a:txBody>
                  <a:tcPr marL="91327" marR="91327" marT="45664" marB="45664" anchor="ctr"/>
                </a:tc>
                <a:extLst>
                  <a:ext uri="{0D108BD9-81ED-4DB2-BD59-A6C34878D82A}">
                    <a16:rowId xmlns:a16="http://schemas.microsoft.com/office/drawing/2014/main" val="2307232545"/>
                  </a:ext>
                </a:extLst>
              </a:tr>
              <a:tr h="370383">
                <a:tc>
                  <a:txBody>
                    <a:bodyPr/>
                    <a:lstStyle/>
                    <a:p>
                      <a:r>
                        <a:rPr lang="en-GB" sz="1000" dirty="0">
                          <a:solidFill>
                            <a:schemeClr val="bg1"/>
                          </a:solidFill>
                          <a:latin typeface="+mj-lt"/>
                        </a:rPr>
                        <a:t>1</a:t>
                      </a:r>
                    </a:p>
                  </a:txBody>
                  <a:tcPr marL="91327" marR="91327" marT="45664" marB="45664" anchor="ctr">
                    <a:solidFill>
                      <a:srgbClr val="FF0000"/>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800" dirty="0">
                          <a:solidFill>
                            <a:schemeClr val="bg1"/>
                          </a:solidFill>
                          <a:latin typeface="+mn-lt"/>
                          <a:ea typeface="+mn-ea"/>
                          <a:cs typeface="+mn-cs"/>
                        </a:rPr>
                        <a:t>Continue as planned to deploy the changes in November 21</a:t>
                      </a:r>
                    </a:p>
                  </a:txBody>
                  <a:tcPr marL="91327" marR="91327" marT="45664" marB="45664" anchor="ctr">
                    <a:solidFill>
                      <a:srgbClr val="FF0000"/>
                    </a:solidFill>
                  </a:tcPr>
                </a:tc>
                <a:tc>
                  <a:txBody>
                    <a:bodyPr/>
                    <a:lstStyle/>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Meets customer expectations</a:t>
                      </a:r>
                    </a:p>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Minimises change congestion</a:t>
                      </a:r>
                    </a:p>
                  </a:txBody>
                  <a:tcPr marL="91327" marR="91327" marT="45664" marB="45664" anchor="ctr">
                    <a:solidFill>
                      <a:srgbClr val="FF0000"/>
                    </a:solidFill>
                  </a:tcPr>
                </a:tc>
                <a:tc>
                  <a:txBody>
                    <a:bodyPr/>
                    <a:lstStyle/>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Change to UKL at critical time for industry, introducing risk of service disruption</a:t>
                      </a:r>
                    </a:p>
                  </a:txBody>
                  <a:tcPr marL="91327" marR="91327" marT="45664" marB="45664" anchor="ctr">
                    <a:solidFill>
                      <a:srgbClr val="FF0000"/>
                    </a:solidFill>
                  </a:tcPr>
                </a:tc>
                <a:extLst>
                  <a:ext uri="{0D108BD9-81ED-4DB2-BD59-A6C34878D82A}">
                    <a16:rowId xmlns:a16="http://schemas.microsoft.com/office/drawing/2014/main" val="2821215376"/>
                  </a:ext>
                </a:extLst>
              </a:tr>
              <a:tr h="578406">
                <a:tc>
                  <a:txBody>
                    <a:bodyPr/>
                    <a:lstStyle/>
                    <a:p>
                      <a:r>
                        <a:rPr lang="en-GB" sz="1000" dirty="0">
                          <a:solidFill>
                            <a:schemeClr val="bg1"/>
                          </a:solidFill>
                          <a:latin typeface="+mj-lt"/>
                        </a:rPr>
                        <a:t>2</a:t>
                      </a:r>
                    </a:p>
                  </a:txBody>
                  <a:tcPr marL="91327" marR="91327" marT="45664" marB="45664" anchor="ctr">
                    <a:solidFill>
                      <a:srgbClr val="CEC000"/>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800" dirty="0">
                          <a:solidFill>
                            <a:schemeClr val="bg1"/>
                          </a:solidFill>
                          <a:latin typeface="+mn-lt"/>
                          <a:ea typeface="+mn-ea"/>
                          <a:cs typeface="+mn-cs"/>
                        </a:rPr>
                        <a:t>Deliver XRN5142 – (</a:t>
                      </a:r>
                      <a:r>
                        <a:rPr lang="en-US" sz="800" kern="1200" dirty="0">
                          <a:solidFill>
                            <a:schemeClr val="bg1"/>
                          </a:solidFill>
                          <a:latin typeface="+mn-lt"/>
                          <a:ea typeface="+mn-ea"/>
                          <a:cs typeface="+mn-cs"/>
                        </a:rPr>
                        <a:t>New Allowable Values for DCC Service Flag in DXI File From DCC)</a:t>
                      </a:r>
                      <a:r>
                        <a:rPr lang="en-GB" sz="800" kern="1200" dirty="0">
                          <a:solidFill>
                            <a:schemeClr val="bg1"/>
                          </a:solidFill>
                          <a:latin typeface="+mn-lt"/>
                          <a:ea typeface="+mn-ea"/>
                          <a:cs typeface="+mn-cs"/>
                        </a:rPr>
                        <a:t> as planned in November but defer all other changes to January 2022</a:t>
                      </a:r>
                    </a:p>
                  </a:txBody>
                  <a:tcPr marL="91327" marR="91327" marT="45664" marB="45664" anchor="ctr">
                    <a:solidFill>
                      <a:srgbClr val="CEC000"/>
                    </a:solidFill>
                  </a:tcPr>
                </a:tc>
                <a:tc>
                  <a:txBody>
                    <a:bodyPr/>
                    <a:lstStyle/>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chemeClr val="bg1"/>
                          </a:solidFill>
                          <a:latin typeface="+mj-lt"/>
                          <a:ea typeface="+mn-ea"/>
                          <a:cs typeface="+mn-cs"/>
                        </a:rPr>
                        <a:t>Reduced likelihood of production issues post go-live</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chemeClr val="bg1"/>
                          </a:solidFill>
                          <a:latin typeface="+mj-lt"/>
                          <a:ea typeface="+mn-ea"/>
                          <a:cs typeface="+mn-cs"/>
                        </a:rPr>
                        <a:t>Enables delivery v SEC requirements</a:t>
                      </a:r>
                    </a:p>
                  </a:txBody>
                  <a:tcPr marL="91327" marR="91327" marT="45664" marB="45664" anchor="ctr">
                    <a:solidFill>
                      <a:srgbClr val="CEC000"/>
                    </a:solidFill>
                  </a:tcPr>
                </a:tc>
                <a:tc>
                  <a:txBody>
                    <a:bodyPr/>
                    <a:lstStyle/>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Still represents change to UKL during a critical period</a:t>
                      </a:r>
                    </a:p>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Unknown customer effort in potential de-coupling of code changes</a:t>
                      </a:r>
                    </a:p>
                  </a:txBody>
                  <a:tcPr marL="91327" marR="91327" marT="45664" marB="45664" anchor="ctr">
                    <a:solidFill>
                      <a:srgbClr val="CEC000"/>
                    </a:solidFill>
                  </a:tcPr>
                </a:tc>
                <a:extLst>
                  <a:ext uri="{0D108BD9-81ED-4DB2-BD59-A6C34878D82A}">
                    <a16:rowId xmlns:a16="http://schemas.microsoft.com/office/drawing/2014/main" val="111590005"/>
                  </a:ext>
                </a:extLst>
              </a:tr>
              <a:tr h="700176">
                <a:tc>
                  <a:txBody>
                    <a:bodyPr/>
                    <a:lstStyle/>
                    <a:p>
                      <a:r>
                        <a:rPr lang="en-GB" sz="1000" dirty="0">
                          <a:solidFill>
                            <a:schemeClr val="bg1"/>
                          </a:solidFill>
                          <a:latin typeface="+mj-lt"/>
                        </a:rPr>
                        <a:t>3</a:t>
                      </a:r>
                    </a:p>
                  </a:txBody>
                  <a:tcPr marL="91327" marR="91327" marT="45664" marB="45664" anchor="ctr">
                    <a:solidFill>
                      <a:srgbClr val="00B050"/>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800" dirty="0">
                          <a:solidFill>
                            <a:schemeClr val="bg1"/>
                          </a:solidFill>
                          <a:latin typeface="+mn-lt"/>
                          <a:ea typeface="+mn-ea"/>
                          <a:cs typeface="+mn-cs"/>
                        </a:rPr>
                        <a:t>Delay the implementation of the full release to the next available window – 22</a:t>
                      </a:r>
                      <a:r>
                        <a:rPr lang="en-GB" sz="800" baseline="30000" dirty="0">
                          <a:solidFill>
                            <a:schemeClr val="bg1"/>
                          </a:solidFill>
                          <a:latin typeface="+mn-lt"/>
                          <a:ea typeface="+mn-ea"/>
                          <a:cs typeface="+mn-cs"/>
                        </a:rPr>
                        <a:t>nd</a:t>
                      </a:r>
                      <a:r>
                        <a:rPr lang="en-GB" sz="800" dirty="0">
                          <a:solidFill>
                            <a:schemeClr val="bg1"/>
                          </a:solidFill>
                          <a:latin typeface="+mn-lt"/>
                          <a:ea typeface="+mn-ea"/>
                          <a:cs typeface="+mn-cs"/>
                        </a:rPr>
                        <a:t> January 2022 (contingency 29</a:t>
                      </a:r>
                      <a:r>
                        <a:rPr lang="en-GB" sz="800" baseline="30000" dirty="0">
                          <a:solidFill>
                            <a:schemeClr val="bg1"/>
                          </a:solidFill>
                          <a:latin typeface="+mn-lt"/>
                          <a:ea typeface="+mn-ea"/>
                          <a:cs typeface="+mn-cs"/>
                        </a:rPr>
                        <a:t>th</a:t>
                      </a:r>
                      <a:r>
                        <a:rPr lang="en-GB" sz="800" dirty="0">
                          <a:solidFill>
                            <a:schemeClr val="bg1"/>
                          </a:solidFill>
                          <a:latin typeface="+mn-lt"/>
                          <a:ea typeface="+mn-ea"/>
                          <a:cs typeface="+mn-cs"/>
                        </a:rPr>
                        <a:t> January); </a:t>
                      </a:r>
                      <a:r>
                        <a:rPr lang="en-GB" sz="800" b="0" dirty="0">
                          <a:solidFill>
                            <a:schemeClr val="bg1"/>
                          </a:solidFill>
                          <a:latin typeface="+mn-lt"/>
                          <a:ea typeface="+mn-ea"/>
                          <a:cs typeface="+mn-cs"/>
                        </a:rPr>
                        <a:t>This uses the assumption that the M2C implementation is moved to early March in order to accommodate the SAP data migration approach.</a:t>
                      </a:r>
                    </a:p>
                  </a:txBody>
                  <a:tcPr marL="91327" marR="91327" marT="45664" marB="45664" anchor="ctr">
                    <a:solidFill>
                      <a:srgbClr val="00B050"/>
                    </a:solidFill>
                  </a:tcPr>
                </a:tc>
                <a:tc>
                  <a:txBody>
                    <a:bodyPr/>
                    <a:lstStyle/>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Gives time for industry situation to subside and any potential change related impacts/issues to be minimised</a:t>
                      </a:r>
                    </a:p>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Reduced code de-coupling issue for customers</a:t>
                      </a:r>
                    </a:p>
                  </a:txBody>
                  <a:tcPr marL="91327" marR="91327" marT="45664" marB="45664" anchor="ctr">
                    <a:solidFill>
                      <a:srgbClr val="00B050"/>
                    </a:solidFill>
                  </a:tcPr>
                </a:tc>
                <a:tc>
                  <a:txBody>
                    <a:bodyPr/>
                    <a:lstStyle/>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Unknown industry landscape</a:t>
                      </a:r>
                    </a:p>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Increased costs for customer project extensions</a:t>
                      </a:r>
                    </a:p>
                  </a:txBody>
                  <a:tcPr marL="91327" marR="91327" marT="45664" marB="45664" anchor="ctr">
                    <a:solidFill>
                      <a:srgbClr val="00B050"/>
                    </a:solidFill>
                  </a:tcPr>
                </a:tc>
                <a:extLst>
                  <a:ext uri="{0D108BD9-81ED-4DB2-BD59-A6C34878D82A}">
                    <a16:rowId xmlns:a16="http://schemas.microsoft.com/office/drawing/2014/main" val="3811756402"/>
                  </a:ext>
                </a:extLst>
              </a:tr>
            </a:tbl>
          </a:graphicData>
        </a:graphic>
      </p:graphicFrame>
      <p:sp>
        <p:nvSpPr>
          <p:cNvPr id="6" name="TextBox 5">
            <a:extLst>
              <a:ext uri="{FF2B5EF4-FFF2-40B4-BE49-F238E27FC236}">
                <a16:creationId xmlns:a16="http://schemas.microsoft.com/office/drawing/2014/main" id="{9746E664-BEFF-41A0-9F3E-0030E871E91B}"/>
              </a:ext>
            </a:extLst>
          </p:cNvPr>
          <p:cNvSpPr txBox="1"/>
          <p:nvPr/>
        </p:nvSpPr>
        <p:spPr>
          <a:xfrm>
            <a:off x="2520967" y="997446"/>
            <a:ext cx="4102066" cy="289466"/>
          </a:xfrm>
          <a:prstGeom prst="rect">
            <a:avLst/>
          </a:prstGeom>
          <a:solidFill>
            <a:schemeClr val="tx2">
              <a:lumMod val="75000"/>
            </a:schemeClr>
          </a:solidFill>
        </p:spPr>
        <p:txBody>
          <a:bodyPr vert="horz" wrap="square" lIns="0" tIns="12684" rIns="0" bIns="0" rtlCol="0">
            <a:spAutoFit/>
          </a:bodyPr>
          <a:lstStyle/>
          <a:p>
            <a:pPr marL="12051" algn="ctr">
              <a:spcBef>
                <a:spcPts val="100"/>
              </a:spcBef>
              <a:tabLst>
                <a:tab pos="162365" algn="l"/>
              </a:tabLst>
            </a:pPr>
            <a:r>
              <a:rPr lang="en-GB" sz="1798" b="1" dirty="0">
                <a:solidFill>
                  <a:srgbClr val="F5F5F5"/>
                </a:solidFill>
                <a:latin typeface="Poppins-Medium"/>
                <a:cs typeface="Poppins-Medium"/>
              </a:rPr>
              <a:t>RAG represents level of risk to SoLR</a:t>
            </a:r>
          </a:p>
        </p:txBody>
      </p:sp>
      <p:sp>
        <p:nvSpPr>
          <p:cNvPr id="13" name="Oval 12">
            <a:extLst>
              <a:ext uri="{FF2B5EF4-FFF2-40B4-BE49-F238E27FC236}">
                <a16:creationId xmlns:a16="http://schemas.microsoft.com/office/drawing/2014/main" id="{56E569F9-6316-4DA0-96DD-F335A4EB166D}"/>
              </a:ext>
            </a:extLst>
          </p:cNvPr>
          <p:cNvSpPr/>
          <p:nvPr/>
        </p:nvSpPr>
        <p:spPr>
          <a:xfrm>
            <a:off x="67583" y="2348412"/>
            <a:ext cx="470795" cy="443320"/>
          </a:xfrm>
          <a:prstGeom prst="ellipse">
            <a:avLst/>
          </a:prstGeom>
          <a:solidFill>
            <a:srgbClr val="CE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9" b="1" dirty="0">
                <a:solidFill>
                  <a:schemeClr val="bg1"/>
                </a:solidFill>
              </a:rPr>
              <a:t>A /G</a:t>
            </a:r>
          </a:p>
        </p:txBody>
      </p:sp>
      <p:sp>
        <p:nvSpPr>
          <p:cNvPr id="15" name="Oval 14">
            <a:extLst>
              <a:ext uri="{FF2B5EF4-FFF2-40B4-BE49-F238E27FC236}">
                <a16:creationId xmlns:a16="http://schemas.microsoft.com/office/drawing/2014/main" id="{200A545D-C88E-4241-9C4B-30D72E415DD6}"/>
              </a:ext>
            </a:extLst>
          </p:cNvPr>
          <p:cNvSpPr/>
          <p:nvPr/>
        </p:nvSpPr>
        <p:spPr>
          <a:xfrm>
            <a:off x="75548" y="2962270"/>
            <a:ext cx="470795" cy="443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9" b="1" dirty="0">
                <a:solidFill>
                  <a:schemeClr val="bg1"/>
                </a:solidFill>
              </a:rPr>
              <a:t>G</a:t>
            </a:r>
          </a:p>
        </p:txBody>
      </p:sp>
      <p:sp>
        <p:nvSpPr>
          <p:cNvPr id="16" name="Oval 15">
            <a:extLst>
              <a:ext uri="{FF2B5EF4-FFF2-40B4-BE49-F238E27FC236}">
                <a16:creationId xmlns:a16="http://schemas.microsoft.com/office/drawing/2014/main" id="{FCFB663C-DCE7-4BA6-B68F-31DBEEF18C8C}"/>
              </a:ext>
            </a:extLst>
          </p:cNvPr>
          <p:cNvSpPr/>
          <p:nvPr/>
        </p:nvSpPr>
        <p:spPr>
          <a:xfrm>
            <a:off x="75548" y="1821723"/>
            <a:ext cx="470795" cy="44332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9" b="1" dirty="0">
                <a:solidFill>
                  <a:schemeClr val="bg1"/>
                </a:solidFill>
              </a:rPr>
              <a:t>R</a:t>
            </a:r>
          </a:p>
        </p:txBody>
      </p:sp>
    </p:spTree>
    <p:extLst>
      <p:ext uri="{BB962C8B-B14F-4D97-AF65-F5344CB8AC3E}">
        <p14:creationId xmlns:p14="http://schemas.microsoft.com/office/powerpoint/2010/main" val="333098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CC0AC7-5998-47DC-BCC6-A0B5FC681B81}"/>
              </a:ext>
            </a:extLst>
          </p:cNvPr>
          <p:cNvSpPr>
            <a:spLocks noGrp="1"/>
          </p:cNvSpPr>
          <p:nvPr>
            <p:ph type="body" sz="quarter" idx="17"/>
          </p:nvPr>
        </p:nvSpPr>
        <p:spPr>
          <a:xfrm>
            <a:off x="2398220" y="260494"/>
            <a:ext cx="4685279" cy="491836"/>
          </a:xfrm>
        </p:spPr>
        <p:txBody>
          <a:bodyPr/>
          <a:lstStyle/>
          <a:p>
            <a:pPr marL="0" indent="0">
              <a:buNone/>
            </a:pPr>
            <a:r>
              <a:rPr lang="en-GB" dirty="0">
                <a:solidFill>
                  <a:schemeClr val="accent1"/>
                </a:solidFill>
                <a:latin typeface="+mj-lt"/>
              </a:rPr>
              <a:t>Next Steps</a:t>
            </a:r>
          </a:p>
        </p:txBody>
      </p:sp>
      <p:sp>
        <p:nvSpPr>
          <p:cNvPr id="4" name="TextBox 3">
            <a:extLst>
              <a:ext uri="{FF2B5EF4-FFF2-40B4-BE49-F238E27FC236}">
                <a16:creationId xmlns:a16="http://schemas.microsoft.com/office/drawing/2014/main" id="{EA8026AB-FA9E-4275-B2FD-A53E8BB59693}"/>
              </a:ext>
            </a:extLst>
          </p:cNvPr>
          <p:cNvSpPr txBox="1"/>
          <p:nvPr/>
        </p:nvSpPr>
        <p:spPr>
          <a:xfrm>
            <a:off x="352541" y="946250"/>
            <a:ext cx="8306998" cy="2582135"/>
          </a:xfrm>
          <a:prstGeom prst="rect">
            <a:avLst/>
          </a:prstGeom>
          <a:noFill/>
        </p:spPr>
        <p:txBody>
          <a:bodyPr wrap="square" rtlCol="0">
            <a:spAutoFit/>
          </a:bodyPr>
          <a:lstStyle/>
          <a:p>
            <a:pPr marL="285407" indent="-285407">
              <a:buFont typeface="Arial" panose="020B0604020202020204" pitchFamily="34" charset="0"/>
              <a:buChar char="•"/>
            </a:pPr>
            <a:r>
              <a:rPr lang="en-GB" sz="1798" b="1" dirty="0">
                <a:solidFill>
                  <a:schemeClr val="tx2"/>
                </a:solidFill>
              </a:rPr>
              <a:t>In the event of a ‘delay’ decision</a:t>
            </a:r>
            <a:r>
              <a:rPr lang="en-GB" sz="1798" dirty="0">
                <a:solidFill>
                  <a:schemeClr val="tx2"/>
                </a:solidFill>
              </a:rPr>
              <a:t>, the following next steps will be required:</a:t>
            </a:r>
          </a:p>
          <a:p>
            <a:endParaRPr lang="en-GB" sz="1798" dirty="0">
              <a:solidFill>
                <a:schemeClr val="tx2"/>
              </a:solidFill>
            </a:endParaRPr>
          </a:p>
          <a:p>
            <a:pPr marL="1255791" lvl="2" indent="-342489">
              <a:buFont typeface="+mj-lt"/>
              <a:buAutoNum type="arabicPeriod"/>
            </a:pPr>
            <a:r>
              <a:rPr lang="en-GB" sz="1798" dirty="0">
                <a:solidFill>
                  <a:schemeClr val="tx2"/>
                </a:solidFill>
              </a:rPr>
              <a:t>Notification to relevant code bodies (UNC - XRN 4941,  REC  - XRN4870c and SEC - XRN5142) of decision taken</a:t>
            </a:r>
          </a:p>
          <a:p>
            <a:pPr marL="1255791" lvl="2" indent="-342489">
              <a:buFont typeface="+mj-lt"/>
              <a:buAutoNum type="arabicPeriod"/>
            </a:pPr>
            <a:r>
              <a:rPr lang="en-GB" sz="1798" dirty="0">
                <a:solidFill>
                  <a:schemeClr val="tx2"/>
                </a:solidFill>
              </a:rPr>
              <a:t>Confirmation of implementation and contingency dates, including outage notification</a:t>
            </a:r>
          </a:p>
          <a:p>
            <a:pPr marL="1255791" lvl="2" indent="-342489">
              <a:buFont typeface="+mj-lt"/>
              <a:buAutoNum type="arabicPeriod"/>
            </a:pPr>
            <a:r>
              <a:rPr lang="en-GB" sz="1798" dirty="0">
                <a:solidFill>
                  <a:schemeClr val="tx2"/>
                </a:solidFill>
              </a:rPr>
              <a:t>Revised Change Pack issued with effective dates of changes</a:t>
            </a:r>
          </a:p>
          <a:p>
            <a:pPr marL="1255791" lvl="2" indent="-342489">
              <a:buFont typeface="+mj-lt"/>
              <a:buAutoNum type="arabicPeriod"/>
            </a:pPr>
            <a:r>
              <a:rPr lang="en-GB" sz="1798" dirty="0">
                <a:solidFill>
                  <a:schemeClr val="tx2"/>
                </a:solidFill>
              </a:rPr>
              <a:t>Revised detailed plan of connectivity testing for MAMs of XRN4780C</a:t>
            </a:r>
          </a:p>
        </p:txBody>
      </p:sp>
    </p:spTree>
    <p:extLst>
      <p:ext uri="{BB962C8B-B14F-4D97-AF65-F5344CB8AC3E}">
        <p14:creationId xmlns:p14="http://schemas.microsoft.com/office/powerpoint/2010/main" val="2274401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UK Link Cloud Programme</a:t>
            </a:r>
          </a:p>
        </p:txBody>
      </p:sp>
      <p:sp>
        <p:nvSpPr>
          <p:cNvPr id="5" name="Subtitle 4"/>
          <p:cNvSpPr>
            <a:spLocks noGrp="1"/>
          </p:cNvSpPr>
          <p:nvPr>
            <p:ph type="subTitle" idx="1"/>
          </p:nvPr>
        </p:nvSpPr>
        <p:spPr>
          <a:xfrm>
            <a:off x="1243776" y="1789743"/>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November 2021</a:t>
            </a:r>
          </a:p>
        </p:txBody>
      </p:sp>
    </p:spTree>
    <p:extLst>
      <p:ext uri="{BB962C8B-B14F-4D97-AF65-F5344CB8AC3E}">
        <p14:creationId xmlns:p14="http://schemas.microsoft.com/office/powerpoint/2010/main" val="2016835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F860-4495-453F-9CAA-09FA5FDD9BB6}"/>
              </a:ext>
            </a:extLst>
          </p:cNvPr>
          <p:cNvSpPr>
            <a:spLocks noGrp="1"/>
          </p:cNvSpPr>
          <p:nvPr>
            <p:ph type="title"/>
          </p:nvPr>
        </p:nvSpPr>
        <p:spPr>
          <a:xfrm>
            <a:off x="203886" y="86490"/>
            <a:ext cx="8482914" cy="656026"/>
          </a:xfrm>
        </p:spPr>
        <p:txBody>
          <a:bodyPr>
            <a:normAutofit/>
          </a:bodyPr>
          <a:lstStyle/>
          <a:p>
            <a:r>
              <a:rPr lang="en-US" sz="2000" dirty="0">
                <a:solidFill>
                  <a:schemeClr val="accent5">
                    <a:lumMod val="75000"/>
                  </a:schemeClr>
                </a:solidFill>
              </a:rPr>
              <a:t>UK Link Move To Cloud Data Migration</a:t>
            </a:r>
            <a:endParaRPr lang="en-GB" sz="2000" dirty="0"/>
          </a:p>
        </p:txBody>
      </p:sp>
      <p:sp>
        <p:nvSpPr>
          <p:cNvPr id="3" name="Content Placeholder 2">
            <a:extLst>
              <a:ext uri="{FF2B5EF4-FFF2-40B4-BE49-F238E27FC236}">
                <a16:creationId xmlns:a16="http://schemas.microsoft.com/office/drawing/2014/main" id="{A8816848-DBE4-46E3-8C69-1EAC161FD19A}"/>
              </a:ext>
            </a:extLst>
          </p:cNvPr>
          <p:cNvSpPr>
            <a:spLocks noGrp="1"/>
          </p:cNvSpPr>
          <p:nvPr>
            <p:ph idx="1"/>
          </p:nvPr>
        </p:nvSpPr>
        <p:spPr>
          <a:xfrm>
            <a:off x="281116" y="639470"/>
            <a:ext cx="8581767" cy="4417540"/>
          </a:xfrm>
        </p:spPr>
        <p:txBody>
          <a:bodyPr>
            <a:normAutofit/>
          </a:bodyPr>
          <a:lstStyle/>
          <a:p>
            <a:r>
              <a:rPr lang="en-US" sz="1400" dirty="0"/>
              <a:t>The programme of work to migrate the UK Link platform to the cloud is progressing well with build and test activities continuing to plan</a:t>
            </a:r>
          </a:p>
          <a:p>
            <a:endParaRPr lang="en-US" sz="1400" dirty="0"/>
          </a:p>
          <a:p>
            <a:r>
              <a:rPr lang="en-US" sz="1400" dirty="0"/>
              <a:t>As reported in October ChMC, one area of challenge has been migration of the data </a:t>
            </a:r>
            <a:r>
              <a:rPr lang="en-GB" sz="1400" dirty="0"/>
              <a:t>in an appropriate time frame, to limit customer impact</a:t>
            </a:r>
          </a:p>
          <a:p>
            <a:endParaRPr lang="en-US" sz="1400" dirty="0"/>
          </a:p>
          <a:p>
            <a:r>
              <a:rPr lang="en-US" sz="1400" b="1" dirty="0"/>
              <a:t>We have now analysed the migration options reported to ChMC in October, and have concluded that the SAP-lead solution is best approach  </a:t>
            </a:r>
          </a:p>
          <a:p>
            <a:endParaRPr lang="en-US" sz="1400" b="1" dirty="0"/>
          </a:p>
          <a:p>
            <a:r>
              <a:rPr lang="en-US" sz="1400" b="1" dirty="0"/>
              <a:t>The dates targeted for migration to cloud are 12</a:t>
            </a:r>
            <a:r>
              <a:rPr lang="en-US" sz="1400" b="1" baseline="30000" dirty="0"/>
              <a:t>th</a:t>
            </a:r>
            <a:r>
              <a:rPr lang="en-US" sz="1400" b="1" dirty="0"/>
              <a:t> &amp; 13</a:t>
            </a:r>
            <a:r>
              <a:rPr lang="en-US" sz="1400" b="1" baseline="30000" dirty="0"/>
              <a:t>th</a:t>
            </a:r>
            <a:r>
              <a:rPr lang="en-US" sz="1400" b="1" dirty="0"/>
              <a:t> March</a:t>
            </a:r>
          </a:p>
          <a:p>
            <a:endParaRPr lang="en-US" sz="1400" dirty="0"/>
          </a:p>
          <a:p>
            <a:r>
              <a:rPr lang="en-US" sz="1400" dirty="0"/>
              <a:t>This approach avoids the need for customer impacting ‘non-effective dates’, but the timeline brings the project very close to the currently proposed start of CSS transition activities which with current timelines are due to commence on 26</a:t>
            </a:r>
            <a:r>
              <a:rPr lang="en-US" sz="1400" baseline="30000" dirty="0"/>
              <a:t>th</a:t>
            </a:r>
            <a:r>
              <a:rPr lang="en-US" sz="1400" dirty="0"/>
              <a:t> March</a:t>
            </a:r>
          </a:p>
          <a:p>
            <a:endParaRPr lang="en-US" sz="1400" dirty="0"/>
          </a:p>
          <a:p>
            <a:r>
              <a:rPr lang="en-US" sz="1400" dirty="0"/>
              <a:t>On that date Xoserve and other Parties Under Integration (PUIs) will need commence a number of key activities in support of the central programme including the provision of a Data Extract from UK Link and bringing an outbound API live</a:t>
            </a:r>
          </a:p>
          <a:p>
            <a:endParaRPr lang="en-US" sz="1400" dirty="0"/>
          </a:p>
        </p:txBody>
      </p:sp>
    </p:spTree>
    <p:extLst>
      <p:ext uri="{BB962C8B-B14F-4D97-AF65-F5344CB8AC3E}">
        <p14:creationId xmlns:p14="http://schemas.microsoft.com/office/powerpoint/2010/main" val="24811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t>Section 2: N/A</a:t>
            </a:r>
            <a:endParaRPr lang="en-GB" sz="2400" b="0" dirty="0">
              <a:solidFill>
                <a:schemeClr val="tx1"/>
              </a:solidFill>
            </a:endParaRPr>
          </a:p>
        </p:txBody>
      </p:sp>
    </p:spTree>
    <p:extLst>
      <p:ext uri="{BB962C8B-B14F-4D97-AF65-F5344CB8AC3E}">
        <p14:creationId xmlns:p14="http://schemas.microsoft.com/office/powerpoint/2010/main" val="3551818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3291830"/>
            <a:ext cx="7772400" cy="1021556"/>
          </a:xfrm>
        </p:spPr>
        <p:txBody>
          <a:bodyPr>
            <a:normAutofit fontScale="90000"/>
          </a:bodyPr>
          <a:lstStyle/>
          <a:p>
            <a:r>
              <a:rPr lang="en-GB" sz="3100" dirty="0">
                <a:latin typeface="Arial"/>
                <a:cs typeface="Arial"/>
              </a:rPr>
              <a:t>Section 6: Any Other Business</a:t>
            </a:r>
            <a:br>
              <a:rPr lang="en-GB" sz="3100" dirty="0">
                <a:latin typeface="Arial"/>
                <a:cs typeface="Arial"/>
              </a:rPr>
            </a:br>
            <a:br>
              <a:rPr lang="en-GB" dirty="0"/>
            </a:br>
            <a:br>
              <a:rPr lang="en-GB" dirty="0"/>
            </a:br>
            <a:endParaRPr lang="en-GB" sz="2000" dirty="0">
              <a:solidFill>
                <a:schemeClr val="tx1"/>
              </a:solidFill>
            </a:endParaRPr>
          </a:p>
        </p:txBody>
      </p:sp>
    </p:spTree>
    <p:extLst>
      <p:ext uri="{BB962C8B-B14F-4D97-AF65-F5344CB8AC3E}">
        <p14:creationId xmlns:p14="http://schemas.microsoft.com/office/powerpoint/2010/main" val="1581667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3291830"/>
            <a:ext cx="7772400" cy="1021556"/>
          </a:xfrm>
        </p:spPr>
        <p:txBody>
          <a:bodyPr>
            <a:normAutofit fontScale="90000"/>
          </a:bodyPr>
          <a:lstStyle/>
          <a:p>
            <a:r>
              <a:rPr lang="en-GB" sz="3100">
                <a:latin typeface="Arial"/>
                <a:cs typeface="Arial"/>
              </a:rPr>
              <a:t>APPENDIX</a:t>
            </a:r>
            <a:br>
              <a:rPr lang="en-GB" sz="3100">
                <a:latin typeface="Arial"/>
                <a:cs typeface="Arial"/>
              </a:rPr>
            </a:br>
            <a:br>
              <a:rPr lang="en-GB"/>
            </a:br>
            <a:br>
              <a:rPr lang="en-GB"/>
            </a:br>
            <a:endParaRPr lang="en-GB" sz="2000">
              <a:solidFill>
                <a:schemeClr val="tx1"/>
              </a:solidFill>
            </a:endParaRPr>
          </a:p>
        </p:txBody>
      </p:sp>
    </p:spTree>
    <p:extLst>
      <p:ext uri="{BB962C8B-B14F-4D97-AF65-F5344CB8AC3E}">
        <p14:creationId xmlns:p14="http://schemas.microsoft.com/office/powerpoint/2010/main" val="2482086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t>Section 3: Capture</a:t>
            </a:r>
            <a:endParaRPr lang="en-GB" sz="2400" b="0" dirty="0">
              <a:solidFill>
                <a:schemeClr val="tx1"/>
              </a:solidFill>
            </a:endParaRPr>
          </a:p>
        </p:txBody>
      </p:sp>
    </p:spTree>
    <p:extLst>
      <p:ext uri="{BB962C8B-B14F-4D97-AF65-F5344CB8AC3E}">
        <p14:creationId xmlns:p14="http://schemas.microsoft.com/office/powerpoint/2010/main" val="434622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427" y="182093"/>
            <a:ext cx="7211144" cy="360040"/>
          </a:xfrm>
        </p:spPr>
        <p:txBody>
          <a:bodyPr>
            <a:noAutofit/>
          </a:bodyPr>
          <a:lstStyle/>
          <a:p>
            <a:r>
              <a:rPr lang="en-GB" sz="2000" dirty="0"/>
              <a:t> New Change Proposals – Initial Review</a:t>
            </a:r>
          </a:p>
        </p:txBody>
      </p:sp>
      <p:graphicFrame>
        <p:nvGraphicFramePr>
          <p:cNvPr id="3" name="Table 2"/>
          <p:cNvGraphicFramePr>
            <a:graphicFrameLocks noGrp="1"/>
          </p:cNvGraphicFramePr>
          <p:nvPr>
            <p:extLst>
              <p:ext uri="{D42A27DB-BD31-4B8C-83A1-F6EECF244321}">
                <p14:modId xmlns:p14="http://schemas.microsoft.com/office/powerpoint/2010/main" val="3707029273"/>
              </p:ext>
            </p:extLst>
          </p:nvPr>
        </p:nvGraphicFramePr>
        <p:xfrm>
          <a:off x="184298" y="894829"/>
          <a:ext cx="8681404" cy="938884"/>
        </p:xfrm>
        <a:graphic>
          <a:graphicData uri="http://schemas.openxmlformats.org/drawingml/2006/table">
            <a:tbl>
              <a:tblPr firstRow="1" firstCol="1" bandRow="1">
                <a:tableStyleId>{5940675A-B579-460E-94D1-54222C63F5DA}</a:tableStyleId>
              </a:tblPr>
              <a:tblGrid>
                <a:gridCol w="3358436">
                  <a:extLst>
                    <a:ext uri="{9D8B030D-6E8A-4147-A177-3AD203B41FA5}">
                      <a16:colId xmlns:a16="http://schemas.microsoft.com/office/drawing/2014/main" val="20001"/>
                    </a:ext>
                  </a:extLst>
                </a:gridCol>
                <a:gridCol w="632992">
                  <a:extLst>
                    <a:ext uri="{9D8B030D-6E8A-4147-A177-3AD203B41FA5}">
                      <a16:colId xmlns:a16="http://schemas.microsoft.com/office/drawing/2014/main" val="20002"/>
                    </a:ext>
                  </a:extLst>
                </a:gridCol>
                <a:gridCol w="516575">
                  <a:extLst>
                    <a:ext uri="{9D8B030D-6E8A-4147-A177-3AD203B41FA5}">
                      <a16:colId xmlns:a16="http://schemas.microsoft.com/office/drawing/2014/main" val="20003"/>
                    </a:ext>
                  </a:extLst>
                </a:gridCol>
                <a:gridCol w="456638">
                  <a:extLst>
                    <a:ext uri="{9D8B030D-6E8A-4147-A177-3AD203B41FA5}">
                      <a16:colId xmlns:a16="http://schemas.microsoft.com/office/drawing/2014/main" val="20005"/>
                    </a:ext>
                  </a:extLst>
                </a:gridCol>
                <a:gridCol w="456638">
                  <a:extLst>
                    <a:ext uri="{9D8B030D-6E8A-4147-A177-3AD203B41FA5}">
                      <a16:colId xmlns:a16="http://schemas.microsoft.com/office/drawing/2014/main" val="3663843725"/>
                    </a:ext>
                  </a:extLst>
                </a:gridCol>
                <a:gridCol w="3260125">
                  <a:extLst>
                    <a:ext uri="{9D8B030D-6E8A-4147-A177-3AD203B41FA5}">
                      <a16:colId xmlns:a16="http://schemas.microsoft.com/office/drawing/2014/main" val="20008"/>
                    </a:ext>
                  </a:extLst>
                </a:gridCol>
              </a:tblGrid>
              <a:tr h="0">
                <a:tc rowSpan="2">
                  <a:txBody>
                    <a:bodyPr/>
                    <a:lstStyle/>
                    <a:p>
                      <a:pPr>
                        <a:lnSpc>
                          <a:spcPct val="115000"/>
                        </a:lnSpc>
                        <a:spcAft>
                          <a:spcPts val="0"/>
                        </a:spcAft>
                      </a:pPr>
                      <a:r>
                        <a:rPr lang="en-GB" sz="1100" dirty="0">
                          <a:effectLst/>
                        </a:rPr>
                        <a:t>XRN / Title</a:t>
                      </a:r>
                      <a:endParaRPr lang="en-GB" sz="1100" dirty="0">
                        <a:effectLst/>
                        <a:latin typeface="Calibri"/>
                        <a:ea typeface="Calibri"/>
                        <a:cs typeface="Times New Roman"/>
                      </a:endParaRPr>
                    </a:p>
                  </a:txBody>
                  <a:tcPr marL="66582" marR="66582" marT="0" marB="0">
                    <a:solidFill>
                      <a:schemeClr val="tx2">
                        <a:lumMod val="40000"/>
                        <a:lumOff val="60000"/>
                      </a:schemeClr>
                    </a:solidFill>
                  </a:tcPr>
                </a:tc>
                <a:tc gridSpan="4">
                  <a:txBody>
                    <a:bodyPr/>
                    <a:lstStyle/>
                    <a:p>
                      <a:pPr>
                        <a:lnSpc>
                          <a:spcPct val="115000"/>
                        </a:lnSpc>
                        <a:spcAft>
                          <a:spcPts val="0"/>
                        </a:spcAft>
                      </a:pPr>
                      <a:r>
                        <a:rPr lang="en-GB" sz="1100">
                          <a:effectLst/>
                        </a:rPr>
                        <a:t>Voting</a:t>
                      </a:r>
                      <a:endParaRPr lang="en-GB" sz="1100">
                        <a:effectLst/>
                        <a:latin typeface="Calibri"/>
                        <a:ea typeface="Calibri"/>
                        <a:cs typeface="Times New Roman"/>
                      </a:endParaRPr>
                    </a:p>
                  </a:txBody>
                  <a:tcPr marL="66582" marR="66582" marT="0" marB="0">
                    <a:solidFill>
                      <a:schemeClr val="accent5"/>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100">
                          <a:effectLst/>
                        </a:rPr>
                        <a:t>DSC Service Area</a:t>
                      </a:r>
                      <a:endParaRPr lang="en-GB" sz="1100">
                        <a:effectLst/>
                        <a:latin typeface="Calibri"/>
                        <a:ea typeface="Calibri"/>
                        <a:cs typeface="Times New Roman"/>
                      </a:endParaRPr>
                    </a:p>
                  </a:txBody>
                  <a:tcPr marL="66582" marR="66582" marT="0" marB="0">
                    <a:solidFill>
                      <a:schemeClr val="accent4">
                        <a:lumMod val="40000"/>
                        <a:lumOff val="60000"/>
                      </a:schemeClr>
                    </a:solidFill>
                  </a:tcPr>
                </a:tc>
                <a:extLst>
                  <a:ext uri="{0D108BD9-81ED-4DB2-BD59-A6C34878D82A}">
                    <a16:rowId xmlns:a16="http://schemas.microsoft.com/office/drawing/2014/main" val="10000"/>
                  </a:ext>
                </a:extLst>
              </a:tr>
              <a:tr h="301280">
                <a:tc vMerge="1">
                  <a:txBody>
                    <a:bodyPr/>
                    <a:lstStyle/>
                    <a:p>
                      <a:endParaRPr lang="en-GB"/>
                    </a:p>
                  </a:txBody>
                  <a:tcPr/>
                </a:tc>
                <a:tc>
                  <a:txBody>
                    <a:bodyPr/>
                    <a:lstStyle/>
                    <a:p>
                      <a:pPr>
                        <a:lnSpc>
                          <a:spcPct val="115000"/>
                        </a:lnSpc>
                        <a:spcAft>
                          <a:spcPts val="0"/>
                        </a:spcAft>
                      </a:pPr>
                      <a:r>
                        <a:rPr lang="en-GB" sz="1000" dirty="0">
                          <a:effectLst/>
                        </a:rPr>
                        <a:t>Shipper </a:t>
                      </a:r>
                    </a:p>
                  </a:txBody>
                  <a:tcPr marL="66582" marR="66582" marT="0" marB="0">
                    <a:solidFill>
                      <a:schemeClr val="accent5"/>
                    </a:solidFill>
                  </a:tcPr>
                </a:tc>
                <a:tc>
                  <a:txBody>
                    <a:bodyPr/>
                    <a:lstStyle/>
                    <a:p>
                      <a:pPr>
                        <a:lnSpc>
                          <a:spcPct val="115000"/>
                        </a:lnSpc>
                        <a:spcAft>
                          <a:spcPts val="0"/>
                        </a:spcAft>
                      </a:pPr>
                      <a:r>
                        <a:rPr lang="en-GB" sz="1000" dirty="0">
                          <a:effectLst/>
                        </a:rPr>
                        <a:t>DNO</a:t>
                      </a:r>
                    </a:p>
                  </a:txBody>
                  <a:tcPr marL="66582" marR="66582" marT="0" marB="0">
                    <a:solidFill>
                      <a:schemeClr val="accent5"/>
                    </a:solidFill>
                  </a:tcPr>
                </a:tc>
                <a:tc>
                  <a:txBody>
                    <a:bodyPr/>
                    <a:lstStyle/>
                    <a:p>
                      <a:pPr>
                        <a:lnSpc>
                          <a:spcPct val="115000"/>
                        </a:lnSpc>
                        <a:spcAft>
                          <a:spcPts val="0"/>
                        </a:spcAft>
                      </a:pPr>
                      <a:r>
                        <a:rPr lang="en-GB" sz="1000" dirty="0">
                          <a:effectLst/>
                        </a:rPr>
                        <a:t>IGT</a:t>
                      </a:r>
                    </a:p>
                  </a:txBody>
                  <a:tcPr marL="66582" marR="66582" marT="0" marB="0">
                    <a:solidFill>
                      <a:schemeClr val="accent5"/>
                    </a:solidFill>
                  </a:tcPr>
                </a:tc>
                <a:tc>
                  <a:txBody>
                    <a:bodyPr/>
                    <a:lstStyle/>
                    <a:p>
                      <a:pPr marL="0" algn="l" defTabSz="914400" rtl="0" eaLnBrk="1" latinLnBrk="0" hangingPunct="1">
                        <a:lnSpc>
                          <a:spcPct val="115000"/>
                        </a:lnSpc>
                        <a:spcAft>
                          <a:spcPts val="0"/>
                        </a:spcAft>
                      </a:pPr>
                      <a:r>
                        <a:rPr lang="en-GB" sz="1000" kern="1200" dirty="0">
                          <a:solidFill>
                            <a:schemeClr val="tx1"/>
                          </a:solidFill>
                          <a:effectLst/>
                          <a:latin typeface="+mn-lt"/>
                          <a:ea typeface="+mn-ea"/>
                          <a:cs typeface="+mn-cs"/>
                        </a:rPr>
                        <a:t>NTS</a:t>
                      </a:r>
                    </a:p>
                  </a:txBody>
                  <a:tcPr marL="66582" marR="66582" marT="0" marB="0">
                    <a:solidFill>
                      <a:schemeClr val="accent5"/>
                    </a:solidFill>
                  </a:tcPr>
                </a:tc>
                <a:tc vMerge="1">
                  <a:txBody>
                    <a:bodyPr/>
                    <a:lstStyle/>
                    <a:p>
                      <a:endParaRPr lang="en-GB"/>
                    </a:p>
                  </a:txBody>
                  <a:tcPr/>
                </a:tc>
                <a:extLst>
                  <a:ext uri="{0D108BD9-81ED-4DB2-BD59-A6C34878D82A}">
                    <a16:rowId xmlns:a16="http://schemas.microsoft.com/office/drawing/2014/main" val="10001"/>
                  </a:ext>
                </a:extLst>
              </a:tr>
              <a:tr h="367502">
                <a:tc>
                  <a:txBody>
                    <a:bodyPr/>
                    <a:lstStyle/>
                    <a:p>
                      <a:pPr marL="0" marR="0" lvl="0" indent="0" algn="l" rtl="0" eaLnBrk="1" fontAlgn="auto" latinLnBrk="0" hangingPunct="1">
                        <a:lnSpc>
                          <a:spcPct val="100000"/>
                        </a:lnSpc>
                        <a:spcBef>
                          <a:spcPts val="0"/>
                        </a:spcBef>
                        <a:spcAft>
                          <a:spcPts val="0"/>
                        </a:spcAft>
                        <a:buFontTx/>
                        <a:buNone/>
                      </a:pPr>
                      <a:r>
                        <a:rPr lang="en-US" sz="1000" b="0" i="0" u="none" strike="noStrike" kern="1200" noProof="0" dirty="0">
                          <a:effectLst/>
                        </a:rPr>
                        <a:t>XRN5443 –</a:t>
                      </a:r>
                      <a:r>
                        <a:rPr lang="en-GB" sz="1000" b="0" i="0" u="none" strike="noStrike" kern="1200" noProof="0" dirty="0">
                          <a:effectLst/>
                        </a:rPr>
                        <a:t> </a:t>
                      </a:r>
                      <a:r>
                        <a:rPr lang="en-US" sz="1000" b="0" i="0" u="none" strike="noStrike" kern="1200" noProof="0" dirty="0">
                          <a:effectLst/>
                        </a:rPr>
                        <a:t>XRN to support Urgent Modification 0788 Minimising the market impacts of ‘Supplier Undertaking’ operation</a:t>
                      </a:r>
                    </a:p>
                  </a:txBody>
                  <a:tcPr marL="68580" marR="68580" marT="0" marB="0" anchor="ctr"/>
                </a:tc>
                <a:tc>
                  <a:txBody>
                    <a:bodyPr/>
                    <a:lstStyle/>
                    <a:p>
                      <a:pPr lvl="0" algn="ctr">
                        <a:lnSpc>
                          <a:spcPct val="114999"/>
                        </a:lnSpc>
                        <a:spcAft>
                          <a:spcPts val="0"/>
                        </a:spcAft>
                        <a:buNone/>
                      </a:pPr>
                      <a:r>
                        <a:rPr lang="en-GB" sz="1000" kern="1200" dirty="0">
                          <a:solidFill>
                            <a:schemeClr val="tx1"/>
                          </a:solidFill>
                          <a:effectLst/>
                          <a:latin typeface="Arial"/>
                          <a:ea typeface="+mn-ea"/>
                          <a:cs typeface="Arial"/>
                        </a:rPr>
                        <a:t>Y</a:t>
                      </a:r>
                    </a:p>
                  </a:txBody>
                  <a:tcPr marL="68580" marR="68580" marT="0" marB="0" anchor="ctr"/>
                </a:tc>
                <a:tc>
                  <a:txBody>
                    <a:bodyPr/>
                    <a:lstStyle/>
                    <a:p>
                      <a:pPr lvl="0" algn="ctr">
                        <a:lnSpc>
                          <a:spcPct val="114999"/>
                        </a:lnSpc>
                        <a:spcAft>
                          <a:spcPts val="0"/>
                        </a:spcAft>
                        <a:buNone/>
                      </a:pPr>
                      <a:endParaRPr lang="en-GB" sz="1000" kern="1200" dirty="0">
                        <a:solidFill>
                          <a:schemeClr val="tx1"/>
                        </a:solidFill>
                        <a:effectLst/>
                        <a:latin typeface="Arial"/>
                        <a:ea typeface="+mn-ea"/>
                        <a:cs typeface="Arial"/>
                      </a:endParaRPr>
                    </a:p>
                  </a:txBody>
                  <a:tcPr anchor="ctr"/>
                </a:tc>
                <a:tc>
                  <a:txBody>
                    <a:bodyPr/>
                    <a:lstStyle/>
                    <a:p>
                      <a:pPr lvl="0" algn="ctr">
                        <a:lnSpc>
                          <a:spcPct val="114999"/>
                        </a:lnSpc>
                        <a:spcAft>
                          <a:spcPts val="0"/>
                        </a:spcAft>
                        <a:buNone/>
                      </a:pPr>
                      <a:endParaRPr lang="en-GB" sz="1000" kern="1200" dirty="0">
                        <a:solidFill>
                          <a:schemeClr val="tx1"/>
                        </a:solidFill>
                        <a:effectLst/>
                        <a:latin typeface="Arial"/>
                        <a:ea typeface="+mn-ea"/>
                        <a:cs typeface="Arial"/>
                      </a:endParaRPr>
                    </a:p>
                  </a:txBody>
                  <a:tcPr anchor="ctr"/>
                </a:tc>
                <a:tc>
                  <a:txBody>
                    <a:bodyPr/>
                    <a:lstStyle/>
                    <a:p>
                      <a:pPr lvl="0" algn="ctr">
                        <a:lnSpc>
                          <a:spcPct val="114999"/>
                        </a:lnSpc>
                        <a:spcAft>
                          <a:spcPts val="0"/>
                        </a:spcAft>
                        <a:buNone/>
                      </a:pPr>
                      <a:r>
                        <a:rPr lang="en-GB" sz="1000" kern="1200" dirty="0">
                          <a:solidFill>
                            <a:schemeClr val="tx1"/>
                          </a:solidFill>
                          <a:effectLst/>
                          <a:latin typeface="Arial"/>
                          <a:ea typeface="+mn-ea"/>
                          <a:cs typeface="Arial"/>
                        </a:rPr>
                        <a:t>Y</a:t>
                      </a:r>
                    </a:p>
                  </a:txBody>
                  <a:tcPr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mn-ea"/>
                          <a:cs typeface="Arial" panose="020B0604020202020204" pitchFamily="34" charset="0"/>
                        </a:rPr>
                        <a:t>TBC</a:t>
                      </a:r>
                    </a:p>
                  </a:txBody>
                  <a:tcPr marL="9525" marR="9525" marT="9525" marB="0" anchor="ctr"/>
                </a:tc>
                <a:extLst>
                  <a:ext uri="{0D108BD9-81ED-4DB2-BD59-A6C34878D82A}">
                    <a16:rowId xmlns:a16="http://schemas.microsoft.com/office/drawing/2014/main" val="1666563257"/>
                  </a:ext>
                </a:extLst>
              </a:tr>
            </a:tbl>
          </a:graphicData>
        </a:graphic>
      </p:graphicFrame>
    </p:spTree>
    <p:extLst>
      <p:ext uri="{BB962C8B-B14F-4D97-AF65-F5344CB8AC3E}">
        <p14:creationId xmlns:p14="http://schemas.microsoft.com/office/powerpoint/2010/main" val="338608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0432"/>
            <a:ext cx="9144000" cy="502920"/>
          </a:xfrm>
        </p:spPr>
        <p:txBody>
          <a:bodyPr>
            <a:noAutofit/>
          </a:bodyPr>
          <a:lstStyle/>
          <a:p>
            <a:r>
              <a:rPr lang="en-US" sz="1800" dirty="0"/>
              <a:t>XRN5443 Urgent Modification 0788 - </a:t>
            </a:r>
            <a:r>
              <a:rPr lang="en-US" sz="1800" dirty="0" err="1"/>
              <a:t>Minimising</a:t>
            </a:r>
            <a:r>
              <a:rPr lang="en-US" sz="1800" dirty="0"/>
              <a:t> the market impacts of ‘Supplier Undertaking’ operation</a:t>
            </a:r>
          </a:p>
        </p:txBody>
      </p:sp>
      <p:sp>
        <p:nvSpPr>
          <p:cNvPr id="6" name="TextBox 5"/>
          <p:cNvSpPr txBox="1"/>
          <p:nvPr/>
        </p:nvSpPr>
        <p:spPr>
          <a:xfrm>
            <a:off x="122016" y="544238"/>
            <a:ext cx="3024336" cy="307777"/>
          </a:xfrm>
          <a:prstGeom prst="rect">
            <a:avLst/>
          </a:prstGeom>
          <a:noFill/>
        </p:spPr>
        <p:txBody>
          <a:bodyPr wrap="square" rtlCol="0">
            <a:spAutoFit/>
          </a:bodyPr>
          <a:lstStyle/>
          <a:p>
            <a:r>
              <a:rPr lang="en-GB" sz="1400" u="sng"/>
              <a:t>Voting Parties </a:t>
            </a:r>
          </a:p>
        </p:txBody>
      </p:sp>
      <p:graphicFrame>
        <p:nvGraphicFramePr>
          <p:cNvPr id="8" name="Table 7"/>
          <p:cNvGraphicFramePr>
            <a:graphicFrameLocks noGrp="1"/>
          </p:cNvGraphicFramePr>
          <p:nvPr>
            <p:extLst>
              <p:ext uri="{D42A27DB-BD31-4B8C-83A1-F6EECF244321}">
                <p14:modId xmlns:p14="http://schemas.microsoft.com/office/powerpoint/2010/main" val="1588614573"/>
              </p:ext>
            </p:extLst>
          </p:nvPr>
        </p:nvGraphicFramePr>
        <p:xfrm>
          <a:off x="71478" y="2856071"/>
          <a:ext cx="3692688" cy="778080"/>
        </p:xfrm>
        <a:graphic>
          <a:graphicData uri="http://schemas.openxmlformats.org/drawingml/2006/table">
            <a:tbl>
              <a:tblPr firstRow="1" bandRow="1">
                <a:tableStyleId>{E8B1032C-EA38-4F05-BA0D-38AFFFC7BED3}</a:tableStyleId>
              </a:tblPr>
              <a:tblGrid>
                <a:gridCol w="1424813">
                  <a:extLst>
                    <a:ext uri="{9D8B030D-6E8A-4147-A177-3AD203B41FA5}">
                      <a16:colId xmlns:a16="http://schemas.microsoft.com/office/drawing/2014/main" val="20000"/>
                    </a:ext>
                  </a:extLst>
                </a:gridCol>
                <a:gridCol w="2267875">
                  <a:extLst>
                    <a:ext uri="{9D8B030D-6E8A-4147-A177-3AD203B41FA5}">
                      <a16:colId xmlns:a16="http://schemas.microsoft.com/office/drawing/2014/main" val="20001"/>
                    </a:ext>
                  </a:extLst>
                </a:gridCol>
              </a:tblGrid>
              <a:tr h="381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mn-lt"/>
                          <a:cs typeface="Arial"/>
                        </a:rPr>
                        <a:t>TBC</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3964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kern="1200" dirty="0">
                          <a:solidFill>
                            <a:srgbClr val="0000FF"/>
                          </a:solidFill>
                          <a:latin typeface="+mn-lt"/>
                          <a:ea typeface="+mn-ea"/>
                          <a:cs typeface="+mn-cs"/>
                          <a:hlinkClick r:id="rId3">
                            <a:extLst>
                              <a:ext uri="{A12FA001-AC4F-418D-AE19-62706E023703}">
                                <ahyp:hlinkClr xmlns:ahyp="http://schemas.microsoft.com/office/drawing/2018/hyperlinkcolor" val="tx"/>
                              </a:ext>
                            </a:extLst>
                          </a:hlinkClick>
                        </a:rPr>
                        <a:t>Link to CP</a:t>
                      </a:r>
                      <a:endParaRPr lang="en-GB" sz="1050" b="0" kern="1200" dirty="0">
                        <a:solidFill>
                          <a:srgbClr val="0000FF"/>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a:cxnSpLocks/>
          </p:cNvCxnSpPr>
          <p:nvPr/>
        </p:nvCxnSpPr>
        <p:spPr>
          <a:xfrm>
            <a:off x="3880061" y="798700"/>
            <a:ext cx="0" cy="40529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86046" y="553082"/>
            <a:ext cx="3024336" cy="307777"/>
          </a:xfrm>
          <a:prstGeom prst="rect">
            <a:avLst/>
          </a:prstGeom>
          <a:noFill/>
        </p:spPr>
        <p:txBody>
          <a:bodyPr wrap="square" rtlCol="0">
            <a:spAutoFit/>
          </a:bodyPr>
          <a:lstStyle/>
          <a:p>
            <a:r>
              <a:rPr lang="en-GB" sz="1400" u="sng" dirty="0"/>
              <a:t>Change Details </a:t>
            </a:r>
          </a:p>
        </p:txBody>
      </p:sp>
      <p:graphicFrame>
        <p:nvGraphicFramePr>
          <p:cNvPr id="3" name="Table 2">
            <a:extLst>
              <a:ext uri="{FF2B5EF4-FFF2-40B4-BE49-F238E27FC236}">
                <a16:creationId xmlns:a16="http://schemas.microsoft.com/office/drawing/2014/main" id="{B7FC0BBF-9ED9-4F27-BC89-B0490D1F28AE}"/>
              </a:ext>
            </a:extLst>
          </p:cNvPr>
          <p:cNvGraphicFramePr>
            <a:graphicFrameLocks noGrp="1"/>
          </p:cNvGraphicFramePr>
          <p:nvPr>
            <p:extLst>
              <p:ext uri="{D42A27DB-BD31-4B8C-83A1-F6EECF244321}">
                <p14:modId xmlns:p14="http://schemas.microsoft.com/office/powerpoint/2010/main" val="286174221"/>
              </p:ext>
            </p:extLst>
          </p:nvPr>
        </p:nvGraphicFramePr>
        <p:xfrm>
          <a:off x="71491" y="4561644"/>
          <a:ext cx="3692675" cy="367827"/>
        </p:xfrm>
        <a:graphic>
          <a:graphicData uri="http://schemas.openxmlformats.org/drawingml/2006/table">
            <a:tbl>
              <a:tblPr firstRow="1" bandRow="1">
                <a:tableStyleId>{FABFCF23-3B69-468F-B69F-88F6DE6A72F2}</a:tableStyleId>
              </a:tblPr>
              <a:tblGrid>
                <a:gridCol w="1423586">
                  <a:extLst>
                    <a:ext uri="{9D8B030D-6E8A-4147-A177-3AD203B41FA5}">
                      <a16:colId xmlns:a16="http://schemas.microsoft.com/office/drawing/2014/main" val="3477608926"/>
                    </a:ext>
                  </a:extLst>
                </a:gridCol>
                <a:gridCol w="2269089">
                  <a:extLst>
                    <a:ext uri="{9D8B030D-6E8A-4147-A177-3AD203B41FA5}">
                      <a16:colId xmlns:a16="http://schemas.microsoft.com/office/drawing/2014/main" val="2478473174"/>
                    </a:ext>
                  </a:extLst>
                </a:gridCol>
              </a:tblGrid>
              <a:tr h="367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a:t>Sponsor Representative </a:t>
                      </a:r>
                      <a:endParaRPr lang="en-GB" sz="1100" b="1" kern="1200">
                        <a:solidFill>
                          <a:schemeClr val="bg1"/>
                        </a:solidFill>
                        <a:latin typeface="+mn-lt"/>
                        <a:ea typeface="+mn-ea"/>
                        <a:cs typeface="+mn-cs"/>
                      </a:endParaRPr>
                    </a:p>
                  </a:txBody>
                  <a:tcPr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Arial" panose="020B0604020202020204" pitchFamily="34" charset="0"/>
                          <a:cs typeface="Arial" panose="020B0604020202020204" pitchFamily="34" charset="0"/>
                        </a:rPr>
                        <a:t>National Grid NTS</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474371713"/>
                  </a:ext>
                </a:extLst>
              </a:tr>
            </a:tbl>
          </a:graphicData>
        </a:graphic>
      </p:graphicFrame>
      <p:graphicFrame>
        <p:nvGraphicFramePr>
          <p:cNvPr id="10" name="Table 9">
            <a:extLst>
              <a:ext uri="{FF2B5EF4-FFF2-40B4-BE49-F238E27FC236}">
                <a16:creationId xmlns:a16="http://schemas.microsoft.com/office/drawing/2014/main" id="{633F724F-9DB4-4212-AFB1-BFFC700EC4F5}"/>
              </a:ext>
            </a:extLst>
          </p:cNvPr>
          <p:cNvGraphicFramePr>
            <a:graphicFrameLocks noGrp="1"/>
          </p:cNvGraphicFramePr>
          <p:nvPr>
            <p:extLst>
              <p:ext uri="{D42A27DB-BD31-4B8C-83A1-F6EECF244321}">
                <p14:modId xmlns:p14="http://schemas.microsoft.com/office/powerpoint/2010/main" val="2882991075"/>
              </p:ext>
            </p:extLst>
          </p:nvPr>
        </p:nvGraphicFramePr>
        <p:xfrm>
          <a:off x="3995936" y="860861"/>
          <a:ext cx="5004556" cy="1798320"/>
        </p:xfrm>
        <a:graphic>
          <a:graphicData uri="http://schemas.openxmlformats.org/drawingml/2006/table">
            <a:tbl>
              <a:tblPr firstRow="1" bandRow="1">
                <a:tableStyleId>{E8B1032C-EA38-4F05-BA0D-38AFFFC7BED3}</a:tableStyleId>
              </a:tblPr>
              <a:tblGrid>
                <a:gridCol w="5004556">
                  <a:extLst>
                    <a:ext uri="{9D8B030D-6E8A-4147-A177-3AD203B41FA5}">
                      <a16:colId xmlns:a16="http://schemas.microsoft.com/office/drawing/2014/main" val="20000"/>
                    </a:ext>
                  </a:extLst>
                </a:gridCol>
              </a:tblGrid>
              <a:tr h="152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 Statement</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480732">
                <a:tc>
                  <a:txBody>
                    <a:bodyPr/>
                    <a:lstStyle/>
                    <a:p>
                      <a:pPr lvl="0" algn="l">
                        <a:lnSpc>
                          <a:spcPct val="100000"/>
                        </a:lnSpc>
                        <a:spcBef>
                          <a:spcPts val="0"/>
                        </a:spcBef>
                        <a:spcAft>
                          <a:spcPts val="0"/>
                        </a:spcAft>
                        <a:buNone/>
                      </a:pPr>
                      <a:r>
                        <a:rPr lang="en-US" sz="900" b="0" i="0" u="none" strike="noStrike" kern="1200" baseline="0" noProof="0" dirty="0">
                          <a:latin typeface="Arial" panose="020B0604020202020204" pitchFamily="34" charset="0"/>
                          <a:cs typeface="Arial" panose="020B0604020202020204" pitchFamily="34" charset="0"/>
                        </a:rPr>
                        <a:t>Extract from Modification 0788 ‘Why’:</a:t>
                      </a:r>
                    </a:p>
                    <a:p>
                      <a:pPr lvl="0" algn="l">
                        <a:lnSpc>
                          <a:spcPct val="100000"/>
                        </a:lnSpc>
                        <a:spcBef>
                          <a:spcPts val="0"/>
                        </a:spcBef>
                        <a:spcAft>
                          <a:spcPts val="0"/>
                        </a:spcAft>
                        <a:buNone/>
                      </a:pPr>
                      <a:r>
                        <a:rPr lang="en-US" sz="900" b="0" i="0" u="none" strike="noStrike" kern="1200" baseline="0" noProof="0" dirty="0">
                          <a:latin typeface="Arial" panose="020B0604020202020204" pitchFamily="34" charset="0"/>
                          <a:cs typeface="Arial" panose="020B0604020202020204" pitchFamily="34" charset="0"/>
                        </a:rPr>
                        <a:t>Where a Shipper User has been terminated from the UNC, there may be a period where its supply meter points have no Registered User and the supplier is required to pay transportation and energy balancing charges under a Deed of Undertaking pursuant to its supplier license.  The Deed of Undertaking recognises that a Supplier will not have established commercial arrangements to secure delivery of gas to the Total System to balance the demand of its consumers. Hence the Energy Balancing Charges payable by the Supplier operate on the assumption of the relevant Supplier delivering no (zero) gas to the Total System on each of the relevant days. Consequently, the Supplier is effectively required to pay for all its consumers’ gas demand at the SMP buy price (‘</a:t>
                      </a:r>
                      <a:r>
                        <a:rPr lang="en-US" sz="900" b="0" i="0" u="none" strike="noStrike" kern="1200" baseline="0" noProof="0" dirty="0" err="1">
                          <a:latin typeface="Arial" panose="020B0604020202020204" pitchFamily="34" charset="0"/>
                          <a:cs typeface="Arial" panose="020B0604020202020204" pitchFamily="34" charset="0"/>
                        </a:rPr>
                        <a:t>cashout</a:t>
                      </a:r>
                      <a:r>
                        <a:rPr lang="en-US" sz="900" b="0" i="0" u="none" strike="noStrike" kern="1200" baseline="0" noProof="0" dirty="0">
                          <a:latin typeface="Arial" panose="020B0604020202020204" pitchFamily="34" charset="0"/>
                          <a:cs typeface="Arial" panose="020B0604020202020204" pitchFamily="34" charset="0"/>
                        </a:rPr>
                        <a:t>’). </a:t>
                      </a:r>
                    </a:p>
                    <a:p>
                      <a:pPr lvl="0" algn="l">
                        <a:lnSpc>
                          <a:spcPct val="100000"/>
                        </a:lnSpc>
                        <a:spcBef>
                          <a:spcPts val="0"/>
                        </a:spcBef>
                        <a:spcAft>
                          <a:spcPts val="0"/>
                        </a:spcAft>
                        <a:buNone/>
                      </a:pPr>
                      <a:endParaRPr lang="en-US" sz="1100" b="0" i="0" u="none" strike="noStrike" kern="1200" baseline="0" noProof="0" dirty="0">
                        <a:latin typeface="Arial" panose="020B0604020202020204" pitchFamily="34" charset="0"/>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3" name="Table 12">
            <a:extLst>
              <a:ext uri="{FF2B5EF4-FFF2-40B4-BE49-F238E27FC236}">
                <a16:creationId xmlns:a16="http://schemas.microsoft.com/office/drawing/2014/main" id="{B8BF9BD6-7E5F-433D-B4F5-DE4688AAC096}"/>
              </a:ext>
            </a:extLst>
          </p:cNvPr>
          <p:cNvGraphicFramePr>
            <a:graphicFrameLocks noGrp="1"/>
          </p:cNvGraphicFramePr>
          <p:nvPr>
            <p:extLst>
              <p:ext uri="{D42A27DB-BD31-4B8C-83A1-F6EECF244321}">
                <p14:modId xmlns:p14="http://schemas.microsoft.com/office/powerpoint/2010/main" val="901995509"/>
              </p:ext>
            </p:extLst>
          </p:nvPr>
        </p:nvGraphicFramePr>
        <p:xfrm>
          <a:off x="71478" y="3826565"/>
          <a:ext cx="3692673" cy="601430"/>
        </p:xfrm>
        <a:graphic>
          <a:graphicData uri="http://schemas.openxmlformats.org/drawingml/2006/table">
            <a:tbl>
              <a:tblPr firstRow="1" bandRow="1">
                <a:tableStyleId>{FABFCF23-3B69-468F-B69F-88F6DE6A72F2}</a:tableStyleId>
              </a:tblPr>
              <a:tblGrid>
                <a:gridCol w="1423599">
                  <a:extLst>
                    <a:ext uri="{9D8B030D-6E8A-4147-A177-3AD203B41FA5}">
                      <a16:colId xmlns:a16="http://schemas.microsoft.com/office/drawing/2014/main" val="3477608926"/>
                    </a:ext>
                  </a:extLst>
                </a:gridCol>
                <a:gridCol w="2269074">
                  <a:extLst>
                    <a:ext uri="{9D8B030D-6E8A-4147-A177-3AD203B41FA5}">
                      <a16:colId xmlns:a16="http://schemas.microsoft.com/office/drawing/2014/main" val="2478473174"/>
                    </a:ext>
                  </a:extLst>
                </a:gridCol>
              </a:tblGrid>
              <a:tr h="300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Change Type</a:t>
                      </a:r>
                    </a:p>
                  </a:txBody>
                  <a:tcPr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rtl="0" eaLnBrk="1" fontAlgn="auto" latinLnBrk="0" hangingPunct="1">
                        <a:lnSpc>
                          <a:spcPct val="100000"/>
                        </a:lnSpc>
                        <a:spcBef>
                          <a:spcPts val="0"/>
                        </a:spcBef>
                        <a:spcAft>
                          <a:spcPts val="0"/>
                        </a:spcAft>
                        <a:buFontTx/>
                        <a:buNone/>
                      </a:pPr>
                      <a:r>
                        <a:rPr lang="en-US" sz="1100" b="0" i="0" u="none" strike="noStrike" dirty="0">
                          <a:solidFill>
                            <a:schemeClr val="tx1"/>
                          </a:solidFill>
                          <a:effectLst/>
                          <a:latin typeface="Arial" panose="020B0604020202020204" pitchFamily="34" charset="0"/>
                          <a:cs typeface="Arial" panose="020B0604020202020204" pitchFamily="34" charset="0"/>
                        </a:rPr>
                        <a:t>Regulatory</a:t>
                      </a: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4371713"/>
                  </a:ext>
                </a:extLst>
              </a:tr>
              <a:tr h="300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Priority Score</a:t>
                      </a:r>
                    </a:p>
                  </a:txBody>
                  <a:tcPr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rtl="0" eaLnBrk="1" fontAlgn="auto" latinLnBrk="0" hangingPunct="1">
                        <a:lnSpc>
                          <a:spcPct val="100000"/>
                        </a:lnSpc>
                        <a:spcBef>
                          <a:spcPts val="0"/>
                        </a:spcBef>
                        <a:spcAft>
                          <a:spcPts val="0"/>
                        </a:spcAft>
                        <a:buFontTx/>
                        <a:buNone/>
                      </a:pPr>
                      <a:r>
                        <a:rPr lang="en-US" sz="1100" b="0" i="0" u="none" strike="noStrike" dirty="0">
                          <a:solidFill>
                            <a:schemeClr val="tx1"/>
                          </a:solidFill>
                          <a:effectLst/>
                          <a:latin typeface="Arial" panose="020B0604020202020204" pitchFamily="34" charset="0"/>
                          <a:cs typeface="Arial" panose="020B0604020202020204" pitchFamily="34" charset="0"/>
                        </a:rPr>
                        <a:t>High</a:t>
                      </a: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9956323"/>
                  </a:ext>
                </a:extLst>
              </a:tr>
            </a:tbl>
          </a:graphicData>
        </a:graphic>
      </p:graphicFrame>
      <p:graphicFrame>
        <p:nvGraphicFramePr>
          <p:cNvPr id="15" name="Table 14">
            <a:extLst>
              <a:ext uri="{FF2B5EF4-FFF2-40B4-BE49-F238E27FC236}">
                <a16:creationId xmlns:a16="http://schemas.microsoft.com/office/drawing/2014/main" id="{42EE730E-F0A3-42A8-B50D-066A227D258C}"/>
              </a:ext>
            </a:extLst>
          </p:cNvPr>
          <p:cNvGraphicFramePr>
            <a:graphicFrameLocks noGrp="1"/>
          </p:cNvGraphicFramePr>
          <p:nvPr>
            <p:extLst>
              <p:ext uri="{D42A27DB-BD31-4B8C-83A1-F6EECF244321}">
                <p14:modId xmlns:p14="http://schemas.microsoft.com/office/powerpoint/2010/main" val="3014477734"/>
              </p:ext>
            </p:extLst>
          </p:nvPr>
        </p:nvGraphicFramePr>
        <p:xfrm>
          <a:off x="71497" y="860859"/>
          <a:ext cx="3692688" cy="1807962"/>
        </p:xfrm>
        <a:graphic>
          <a:graphicData uri="http://schemas.openxmlformats.org/drawingml/2006/table">
            <a:tbl>
              <a:tblPr firstRow="1" bandRow="1">
                <a:tableStyleId>{E8B1032C-EA38-4F05-BA0D-38AFFFC7BED3}</a:tableStyleId>
              </a:tblPr>
              <a:tblGrid>
                <a:gridCol w="2620036">
                  <a:extLst>
                    <a:ext uri="{9D8B030D-6E8A-4147-A177-3AD203B41FA5}">
                      <a16:colId xmlns:a16="http://schemas.microsoft.com/office/drawing/2014/main" val="20000"/>
                    </a:ext>
                  </a:extLst>
                </a:gridCol>
                <a:gridCol w="1072652">
                  <a:extLst>
                    <a:ext uri="{9D8B030D-6E8A-4147-A177-3AD203B41FA5}">
                      <a16:colId xmlns:a16="http://schemas.microsoft.com/office/drawing/2014/main" val="20001"/>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0793">
                <a:tc>
                  <a:txBody>
                    <a:bodyPr/>
                    <a:lstStyle/>
                    <a:p>
                      <a:pPr algn="l"/>
                      <a:r>
                        <a:rPr lang="en-GB" sz="105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i="0" u="none" strike="noStrike" kern="1200" cap="none" spc="0" normalizeH="0" baseline="0" noProof="0" dirty="0">
                          <a:ln>
                            <a:noFill/>
                          </a:ln>
                          <a:effectLst/>
                          <a:uLnTx/>
                          <a:uFillTx/>
                          <a:latin typeface="Arial"/>
                          <a:ea typeface="+mn-ea"/>
                          <a:cs typeface="Arial"/>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285021">
                <a:tc>
                  <a:txBody>
                    <a:bodyPr/>
                    <a:lstStyle/>
                    <a:p>
                      <a:pPr algn="l"/>
                      <a:r>
                        <a:rPr lang="en-GB" sz="105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a:ea typeface="+mn-ea"/>
                          <a:cs typeface="Arial"/>
                        </a:rPr>
                        <a:t>N/A</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0793">
                <a:tc>
                  <a:txBody>
                    <a:bodyPr/>
                    <a:lstStyle/>
                    <a:p>
                      <a:pPr algn="l"/>
                      <a:r>
                        <a:rPr lang="en-GB" sz="1050" b="0" kern="1200" baseline="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a:ea typeface="+mn-ea"/>
                          <a:cs typeface="Arial"/>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0793">
                <a:tc>
                  <a:txBody>
                    <a:bodyPr/>
                    <a:lstStyle/>
                    <a:p>
                      <a:pPr algn="l"/>
                      <a:r>
                        <a:rPr lang="en-GB" sz="1050" b="0" kern="1200" baseline="0" dirty="0">
                          <a:solidFill>
                            <a:schemeClr val="tx1"/>
                          </a:solidFill>
                          <a:latin typeface="Arial" panose="020B0604020202020204" pitchFamily="34" charset="0"/>
                          <a:ea typeface="+mn-ea"/>
                          <a:cs typeface="Arial" panose="020B0604020202020204" pitchFamily="34" charset="0"/>
                        </a:rPr>
                        <a:t>IGT’s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a:ea typeface="+mn-ea"/>
                          <a:cs typeface="Arial"/>
                        </a:rPr>
                        <a:t>N/A</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341841">
                <a:tc gridSpan="2">
                  <a:txBody>
                    <a:bodyPr/>
                    <a:lstStyle/>
                    <a:p>
                      <a:pPr lvl="0" algn="l">
                        <a:buNone/>
                      </a:pPr>
                      <a:endParaRPr lang="en-GB" sz="1050" b="1" kern="1200" baseline="0" dirty="0">
                        <a:solidFill>
                          <a:schemeClr val="tx1"/>
                        </a:solidFill>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graphicFrame>
        <p:nvGraphicFramePr>
          <p:cNvPr id="14" name="Table 13">
            <a:extLst>
              <a:ext uri="{FF2B5EF4-FFF2-40B4-BE49-F238E27FC236}">
                <a16:creationId xmlns:a16="http://schemas.microsoft.com/office/drawing/2014/main" id="{0B1F07B2-11C7-4B3F-9389-4F39229C786D}"/>
              </a:ext>
            </a:extLst>
          </p:cNvPr>
          <p:cNvGraphicFramePr>
            <a:graphicFrameLocks noGrp="1"/>
          </p:cNvGraphicFramePr>
          <p:nvPr>
            <p:extLst>
              <p:ext uri="{D42A27DB-BD31-4B8C-83A1-F6EECF244321}">
                <p14:modId xmlns:p14="http://schemas.microsoft.com/office/powerpoint/2010/main" val="3099421470"/>
              </p:ext>
            </p:extLst>
          </p:nvPr>
        </p:nvGraphicFramePr>
        <p:xfrm>
          <a:off x="3995936" y="2668822"/>
          <a:ext cx="5004556" cy="2243523"/>
        </p:xfrm>
        <a:graphic>
          <a:graphicData uri="http://schemas.openxmlformats.org/drawingml/2006/table">
            <a:tbl>
              <a:tblPr firstRow="1" bandRow="1">
                <a:tableStyleId>{E8B1032C-EA38-4F05-BA0D-38AFFFC7BED3}</a:tableStyleId>
              </a:tblPr>
              <a:tblGrid>
                <a:gridCol w="5004556">
                  <a:extLst>
                    <a:ext uri="{9D8B030D-6E8A-4147-A177-3AD203B41FA5}">
                      <a16:colId xmlns:a16="http://schemas.microsoft.com/office/drawing/2014/main" val="20000"/>
                    </a:ext>
                  </a:extLst>
                </a:gridCol>
              </a:tblGrid>
              <a:tr h="2013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981497">
                <a:tc>
                  <a:txBody>
                    <a:bodyPr/>
                    <a:lstStyle/>
                    <a:p>
                      <a:pPr lvl="0" algn="l">
                        <a:lnSpc>
                          <a:spcPct val="100000"/>
                        </a:lnSpc>
                        <a:spcBef>
                          <a:spcPts val="0"/>
                        </a:spcBef>
                        <a:spcAft>
                          <a:spcPts val="0"/>
                        </a:spcAft>
                        <a:buNone/>
                      </a:pPr>
                      <a:r>
                        <a:rPr lang="en-US" sz="900" b="0" i="0" u="none" strike="noStrike" kern="1200" baseline="0" noProof="0" dirty="0">
                          <a:latin typeface="Arial" panose="020B0604020202020204" pitchFamily="34" charset="0"/>
                          <a:cs typeface="Arial" panose="020B0604020202020204" pitchFamily="34" charset="0"/>
                        </a:rPr>
                        <a:t>Modification 0788 – Minimising the market impacts of ‘Supplier Undertaking’ operation has been raised and been granted Urgent status by Ofgem. </a:t>
                      </a:r>
                    </a:p>
                    <a:p>
                      <a:pPr lvl="0" algn="l">
                        <a:lnSpc>
                          <a:spcPct val="100000"/>
                        </a:lnSpc>
                        <a:spcBef>
                          <a:spcPts val="0"/>
                        </a:spcBef>
                        <a:spcAft>
                          <a:spcPts val="0"/>
                        </a:spcAft>
                        <a:buNone/>
                      </a:pPr>
                      <a:r>
                        <a:rPr lang="en-US" sz="900" b="0" i="0" u="none" strike="noStrike" kern="1200" baseline="0" noProof="0" dirty="0">
                          <a:latin typeface="Arial" panose="020B0604020202020204" pitchFamily="34" charset="0"/>
                          <a:cs typeface="Arial" panose="020B0604020202020204" pitchFamily="34" charset="0"/>
                        </a:rPr>
                        <a:t>The Modification seeks to provide the ability for Suppliers who are operating under a Deed of Undertaking following the Termination of the Shipper User, to make arrangements with another Shipper User to source additional supplies of gas and make trade nominations to the Terminated Shipper User account to balance that portfolio and mitigate increased costs, until a new ‘Registered User’ is appointed.</a:t>
                      </a:r>
                    </a:p>
                    <a:p>
                      <a:pPr lvl="0" algn="l">
                        <a:lnSpc>
                          <a:spcPct val="100000"/>
                        </a:lnSpc>
                        <a:spcBef>
                          <a:spcPts val="0"/>
                        </a:spcBef>
                        <a:spcAft>
                          <a:spcPts val="0"/>
                        </a:spcAft>
                        <a:buNone/>
                      </a:pPr>
                      <a:r>
                        <a:rPr lang="en-US" sz="900" b="0" i="0" u="none" strike="noStrike" kern="1200" baseline="0" noProof="0" dirty="0">
                          <a:latin typeface="Arial" panose="020B0604020202020204" pitchFamily="34" charset="0"/>
                          <a:cs typeface="Arial" panose="020B0604020202020204" pitchFamily="34" charset="0"/>
                        </a:rPr>
                        <a:t>This Change Proposal has been raised to implement the solution required to deliver what is set out within the Modification. </a:t>
                      </a:r>
                    </a:p>
                    <a:p>
                      <a:pPr lvl="0" algn="l">
                        <a:lnSpc>
                          <a:spcPct val="100000"/>
                        </a:lnSpc>
                        <a:spcBef>
                          <a:spcPts val="0"/>
                        </a:spcBef>
                        <a:spcAft>
                          <a:spcPts val="0"/>
                        </a:spcAft>
                        <a:buNone/>
                      </a:pPr>
                      <a:r>
                        <a:rPr lang="en-US" sz="900" b="0" i="0" u="none" strike="noStrike" kern="1200" baseline="0" noProof="0" dirty="0">
                          <a:latin typeface="Arial" panose="020B0604020202020204" pitchFamily="34" charset="0"/>
                          <a:cs typeface="Arial" panose="020B0604020202020204" pitchFamily="34" charset="0"/>
                        </a:rPr>
                        <a:t>Please note, Modification 0788 is progressing under the Ofgem directed Urgent Timetable. Ultimately the Modification will require an Ofgem decision on approval and implementation however we are proposing that this CP is progressed ahead of the final Ofgem decision to ensure immediate implementation is possible if the Modification is approved. </a:t>
                      </a:r>
                    </a:p>
                    <a:p>
                      <a:pPr lvl="0" algn="l">
                        <a:lnSpc>
                          <a:spcPct val="100000"/>
                        </a:lnSpc>
                        <a:spcBef>
                          <a:spcPts val="0"/>
                        </a:spcBef>
                        <a:spcAft>
                          <a:spcPts val="0"/>
                        </a:spcAft>
                        <a:buNone/>
                      </a:pPr>
                      <a:endParaRPr lang="en-US" sz="1100" b="0" i="0" u="none" strike="noStrike" kern="1200" baseline="0" noProof="0" dirty="0">
                        <a:latin typeface="Arial" panose="020B0604020202020204" pitchFamily="34" charset="0"/>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08918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599" y="279624"/>
            <a:ext cx="8686801" cy="438497"/>
          </a:xfrm>
        </p:spPr>
        <p:txBody>
          <a:bodyPr>
            <a:normAutofit fontScale="90000"/>
          </a:bodyPr>
          <a:lstStyle/>
          <a:p>
            <a:r>
              <a:rPr lang="en-US" sz="2700" dirty="0"/>
              <a:t>3.2 Change Proposals – Post Solution Review for Approval </a:t>
            </a:r>
            <a:endParaRPr lang="en-GB" sz="2400" dirty="0">
              <a:solidFill>
                <a:schemeClr val="tx1"/>
              </a:solidFill>
            </a:endParaRPr>
          </a:p>
        </p:txBody>
      </p:sp>
      <p:sp>
        <p:nvSpPr>
          <p:cNvPr id="3" name="Content Placeholder 2">
            <a:extLst>
              <a:ext uri="{FF2B5EF4-FFF2-40B4-BE49-F238E27FC236}">
                <a16:creationId xmlns:a16="http://schemas.microsoft.com/office/drawing/2014/main" id="{8305965E-4D48-4A02-84D8-0877867BBAD2}"/>
              </a:ext>
            </a:extLst>
          </p:cNvPr>
          <p:cNvSpPr>
            <a:spLocks noGrp="1"/>
          </p:cNvSpPr>
          <p:nvPr>
            <p:ph idx="1"/>
          </p:nvPr>
        </p:nvSpPr>
        <p:spPr>
          <a:xfrm>
            <a:off x="457200" y="1059581"/>
            <a:ext cx="8229600" cy="3699304"/>
          </a:xfrm>
        </p:spPr>
        <p:txBody>
          <a:bodyPr>
            <a:normAutofit/>
          </a:bodyPr>
          <a:lstStyle/>
          <a:p>
            <a:pPr lvl="0"/>
            <a:r>
              <a:rPr lang="en-GB" sz="2400" dirty="0"/>
              <a:t>XRN5431 - </a:t>
            </a:r>
            <a:r>
              <a:rPr lang="en-US" sz="2400" dirty="0"/>
              <a:t>Temporary community access to pre-COVID AQ values for Shippers</a:t>
            </a:r>
            <a:endParaRPr lang="en-GB" sz="2400" dirty="0"/>
          </a:p>
        </p:txBody>
      </p:sp>
    </p:spTree>
    <p:extLst>
      <p:ext uri="{BB962C8B-B14F-4D97-AF65-F5344CB8AC3E}">
        <p14:creationId xmlns:p14="http://schemas.microsoft.com/office/powerpoint/2010/main" val="170450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99" y="155588"/>
            <a:ext cx="9028601" cy="327049"/>
          </a:xfrm>
        </p:spPr>
        <p:txBody>
          <a:bodyPr>
            <a:noAutofit/>
          </a:bodyPr>
          <a:lstStyle/>
          <a:p>
            <a:pPr lvl="0"/>
            <a:r>
              <a:rPr lang="en-GB" sz="1800" dirty="0"/>
              <a:t>XRN5431 - </a:t>
            </a:r>
            <a:r>
              <a:rPr lang="en-US" sz="1800" dirty="0"/>
              <a:t>Temporary community access to pre-COVID AQ values for Shippers</a:t>
            </a:r>
            <a:endParaRPr lang="en-GB" sz="1800" dirty="0"/>
          </a:p>
        </p:txBody>
      </p:sp>
      <p:graphicFrame>
        <p:nvGraphicFramePr>
          <p:cNvPr id="3" name="Table 2"/>
          <p:cNvGraphicFramePr>
            <a:graphicFrameLocks noGrp="1"/>
          </p:cNvGraphicFramePr>
          <p:nvPr>
            <p:extLst>
              <p:ext uri="{D42A27DB-BD31-4B8C-83A1-F6EECF244321}">
                <p14:modId xmlns:p14="http://schemas.microsoft.com/office/powerpoint/2010/main" val="3852850323"/>
              </p:ext>
            </p:extLst>
          </p:nvPr>
        </p:nvGraphicFramePr>
        <p:xfrm>
          <a:off x="137709" y="482636"/>
          <a:ext cx="8883821" cy="4305665"/>
        </p:xfrm>
        <a:graphic>
          <a:graphicData uri="http://schemas.openxmlformats.org/drawingml/2006/table">
            <a:tbl>
              <a:tblPr firstRow="1" firstCol="1" bandRow="1">
                <a:tableStyleId>{5940675A-B579-460E-94D1-54222C63F5DA}</a:tableStyleId>
              </a:tblPr>
              <a:tblGrid>
                <a:gridCol w="1108809">
                  <a:extLst>
                    <a:ext uri="{9D8B030D-6E8A-4147-A177-3AD203B41FA5}">
                      <a16:colId xmlns:a16="http://schemas.microsoft.com/office/drawing/2014/main" val="20001"/>
                    </a:ext>
                  </a:extLst>
                </a:gridCol>
                <a:gridCol w="761054">
                  <a:extLst>
                    <a:ext uri="{9D8B030D-6E8A-4147-A177-3AD203B41FA5}">
                      <a16:colId xmlns:a16="http://schemas.microsoft.com/office/drawing/2014/main" val="3321704233"/>
                    </a:ext>
                  </a:extLst>
                </a:gridCol>
                <a:gridCol w="749523">
                  <a:extLst>
                    <a:ext uri="{9D8B030D-6E8A-4147-A177-3AD203B41FA5}">
                      <a16:colId xmlns:a16="http://schemas.microsoft.com/office/drawing/2014/main" val="20002"/>
                    </a:ext>
                  </a:extLst>
                </a:gridCol>
                <a:gridCol w="662736">
                  <a:extLst>
                    <a:ext uri="{9D8B030D-6E8A-4147-A177-3AD203B41FA5}">
                      <a16:colId xmlns:a16="http://schemas.microsoft.com/office/drawing/2014/main" val="20003"/>
                    </a:ext>
                  </a:extLst>
                </a:gridCol>
                <a:gridCol w="504942">
                  <a:extLst>
                    <a:ext uri="{9D8B030D-6E8A-4147-A177-3AD203B41FA5}">
                      <a16:colId xmlns:a16="http://schemas.microsoft.com/office/drawing/2014/main" val="20004"/>
                    </a:ext>
                  </a:extLst>
                </a:gridCol>
                <a:gridCol w="623288">
                  <a:extLst>
                    <a:ext uri="{9D8B030D-6E8A-4147-A177-3AD203B41FA5}">
                      <a16:colId xmlns:a16="http://schemas.microsoft.com/office/drawing/2014/main" val="20005"/>
                    </a:ext>
                  </a:extLst>
                </a:gridCol>
                <a:gridCol w="4473469">
                  <a:extLst>
                    <a:ext uri="{9D8B030D-6E8A-4147-A177-3AD203B41FA5}">
                      <a16:colId xmlns:a16="http://schemas.microsoft.com/office/drawing/2014/main" val="20010"/>
                    </a:ext>
                  </a:extLst>
                </a:gridCol>
              </a:tblGrid>
              <a:tr h="461544">
                <a:tc rowSpan="2">
                  <a:txBody>
                    <a:bodyPr/>
                    <a:lstStyle/>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Proposed Release</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Link to Change Proposal</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Change Pak Comm Ref </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Voting</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Funding</a:t>
                      </a:r>
                    </a:p>
                  </a:txBody>
                  <a:tcPr marL="59044" marR="59044" marT="0" marB="0">
                    <a:solidFill>
                      <a:schemeClr val="tx2">
                        <a:lumMod val="40000"/>
                        <a:lumOff val="60000"/>
                      </a:schemeClr>
                    </a:solidFill>
                  </a:tcPr>
                </a:tc>
                <a:tc rowSpan="2">
                  <a:txBody>
                    <a:bodyPr/>
                    <a:lstStyle/>
                    <a:p>
                      <a:pPr>
                        <a:lnSpc>
                          <a:spcPct val="115000"/>
                        </a:lnSpc>
                        <a:spcAft>
                          <a:spcPts val="0"/>
                        </a:spcAft>
                      </a:pPr>
                      <a:r>
                        <a:rPr lang="en-GB" sz="800" dirty="0">
                          <a:effectLst/>
                          <a:latin typeface="Arial" panose="020B0604020202020204" pitchFamily="34" charset="0"/>
                          <a:ea typeface="Calibri"/>
                          <a:cs typeface="Arial" panose="020B0604020202020204" pitchFamily="34" charset="0"/>
                        </a:rPr>
                        <a:t>DSG/ Xoserve Preferred Option</a:t>
                      </a:r>
                    </a:p>
                  </a:txBody>
                  <a:tcPr marL="59044" marR="59044" marT="0" marB="0">
                    <a:solidFill>
                      <a:schemeClr val="accent4">
                        <a:lumMod val="40000"/>
                        <a:lumOff val="60000"/>
                      </a:schemeClr>
                    </a:solidFill>
                  </a:tcPr>
                </a:tc>
                <a:tc gridSpan="4">
                  <a:txBody>
                    <a:bodyPr/>
                    <a:lstStyle/>
                    <a:p>
                      <a:pPr>
                        <a:lnSpc>
                          <a:spcPct val="115000"/>
                        </a:lnSpc>
                        <a:spcAft>
                          <a:spcPts val="0"/>
                        </a:spcAft>
                      </a:pPr>
                      <a:r>
                        <a:rPr lang="en-GB" sz="800">
                          <a:effectLst/>
                        </a:rPr>
                        <a:t>Solution Summary Outcome and implementation date outcome</a:t>
                      </a:r>
                      <a:endParaRPr lang="en-GB" sz="100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dirty="0">
                          <a:effectLst/>
                          <a:latin typeface="Arial" panose="020B0604020202020204" pitchFamily="34" charset="0"/>
                          <a:ea typeface="Calibri"/>
                          <a:cs typeface="Arial" panose="020B0604020202020204" pitchFamily="34" charset="0"/>
                        </a:rPr>
                        <a:t>Comments</a:t>
                      </a:r>
                    </a:p>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704363">
                <a:tc vMerge="1">
                  <a:txBody>
                    <a:bodyPr/>
                    <a:lstStyle/>
                    <a:p>
                      <a:endParaRPr lang="en-GB"/>
                    </a:p>
                  </a:txBody>
                  <a:tcPr/>
                </a:tc>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dirty="0">
                          <a:effectLst/>
                          <a:latin typeface="+mn-lt"/>
                          <a:ea typeface="+mn-ea"/>
                          <a:cs typeface="+mn-cs"/>
                        </a:rPr>
                        <a:t>Organisation</a:t>
                      </a:r>
                      <a:r>
                        <a:rPr lang="en-GB" sz="800" baseline="0" dirty="0">
                          <a:effectLst/>
                          <a:latin typeface="+mn-lt"/>
                          <a:ea typeface="+mn-ea"/>
                          <a:cs typeface="+mn-cs"/>
                        </a:rPr>
                        <a:t> </a:t>
                      </a:r>
                      <a:endParaRPr lang="en-GB" sz="800" dirty="0">
                        <a:effectLst/>
                        <a:latin typeface="Calibri"/>
                        <a:ea typeface="Calibri"/>
                        <a:cs typeface="Times New Roman"/>
                      </a:endParaRPr>
                    </a:p>
                  </a:txBody>
                  <a:tcPr marL="59044" marR="59044" marT="0" marB="0">
                    <a:solidFill>
                      <a:schemeClr val="accent4">
                        <a:lumMod val="40000"/>
                        <a:lumOff val="60000"/>
                      </a:schemeClr>
                    </a:solidFill>
                  </a:tcPr>
                </a:tc>
                <a:tc>
                  <a:txBody>
                    <a:bodyPr/>
                    <a:lstStyle/>
                    <a:p>
                      <a:pPr>
                        <a:lnSpc>
                          <a:spcPct val="115000"/>
                        </a:lnSpc>
                        <a:spcAft>
                          <a:spcPts val="0"/>
                        </a:spcAft>
                      </a:pPr>
                      <a:r>
                        <a:rPr lang="en-GB" sz="800" dirty="0">
                          <a:effectLst/>
                        </a:rPr>
                        <a:t>Approve</a:t>
                      </a:r>
                      <a:endParaRPr lang="en-GB" sz="800" dirty="0">
                        <a:effectLst/>
                        <a:latin typeface="Calibri"/>
                        <a:ea typeface="Calibri"/>
                        <a:cs typeface="Times New Roman"/>
                      </a:endParaRPr>
                    </a:p>
                  </a:txBody>
                  <a:tcPr marL="59044" marR="59044" marT="0" marB="0">
                    <a:solidFill>
                      <a:srgbClr val="9CCB3B"/>
                    </a:solidFill>
                  </a:tcPr>
                </a:tc>
                <a:tc>
                  <a:txBody>
                    <a:bodyPr/>
                    <a:lstStyle/>
                    <a:p>
                      <a:pPr>
                        <a:lnSpc>
                          <a:spcPct val="115000"/>
                        </a:lnSpc>
                        <a:spcAft>
                          <a:spcPts val="0"/>
                        </a:spcAft>
                      </a:pPr>
                      <a:r>
                        <a:rPr lang="en-GB" sz="800" dirty="0">
                          <a:effectLst/>
                        </a:rPr>
                        <a:t>Defer</a:t>
                      </a:r>
                    </a:p>
                    <a:p>
                      <a:pPr>
                        <a:lnSpc>
                          <a:spcPct val="115000"/>
                        </a:lnSpc>
                        <a:spcAft>
                          <a:spcPts val="0"/>
                        </a:spcAft>
                      </a:pPr>
                      <a:r>
                        <a:rPr lang="en-GB" sz="800" dirty="0">
                          <a:effectLst/>
                        </a:rPr>
                        <a:t> </a:t>
                      </a:r>
                      <a:endParaRPr lang="en-GB" sz="800" dirty="0">
                        <a:effectLst/>
                        <a:latin typeface="Calibri"/>
                        <a:ea typeface="Calibri"/>
                        <a:cs typeface="Times New Roman"/>
                      </a:endParaRPr>
                    </a:p>
                  </a:txBody>
                  <a:tcPr marL="59044" marR="59044" marT="0" marB="0">
                    <a:solidFill>
                      <a:srgbClr val="FFC000"/>
                    </a:solidFill>
                  </a:tcPr>
                </a:tc>
                <a:tc>
                  <a:txBody>
                    <a:bodyPr/>
                    <a:lstStyle/>
                    <a:p>
                      <a:pPr>
                        <a:lnSpc>
                          <a:spcPct val="115000"/>
                        </a:lnSpc>
                        <a:spcAft>
                          <a:spcPts val="0"/>
                        </a:spcAft>
                      </a:pPr>
                      <a:r>
                        <a:rPr lang="en-GB" sz="800" dirty="0">
                          <a:effectLst/>
                        </a:rPr>
                        <a:t>Reject</a:t>
                      </a:r>
                      <a:endParaRPr lang="en-GB" sz="800" dirty="0">
                        <a:effectLst/>
                        <a:latin typeface="Calibri"/>
                        <a:ea typeface="Calibri"/>
                        <a:cs typeface="Times New Roman"/>
                      </a:endParaRPr>
                    </a:p>
                  </a:txBody>
                  <a:tcPr marL="59044" marR="59044" marT="0" marB="0">
                    <a:solidFill>
                      <a:srgbClr val="FF0000"/>
                    </a:solidFill>
                  </a:tcPr>
                </a:tc>
                <a:tc vMerge="1">
                  <a:txBody>
                    <a:bodyPr/>
                    <a:lstStyle/>
                    <a:p>
                      <a:pPr>
                        <a:lnSpc>
                          <a:spcPct val="115000"/>
                        </a:lnSpc>
                        <a:spcAft>
                          <a:spcPts val="0"/>
                        </a:spcAft>
                      </a:pPr>
                      <a:endParaRPr lang="en-GB" sz="900">
                        <a:effectLst/>
                        <a:latin typeface="Calibri"/>
                        <a:ea typeface="Calibri"/>
                        <a:cs typeface="Times New Roman"/>
                      </a:endParaRPr>
                    </a:p>
                  </a:txBody>
                  <a:tcPr marL="59044" marR="59044" marT="0" marB="0"/>
                </a:tc>
                <a:extLst>
                  <a:ext uri="{0D108BD9-81ED-4DB2-BD59-A6C34878D82A}">
                    <a16:rowId xmlns:a16="http://schemas.microsoft.com/office/drawing/2014/main" val="10001"/>
                  </a:ext>
                </a:extLst>
              </a:tr>
              <a:tr h="1273106">
                <a:tc rowSpan="2">
                  <a:txBody>
                    <a:bodyPr/>
                    <a:lstStyle/>
                    <a:p>
                      <a:pPr marL="0" algn="l" rtl="0" eaLnBrk="1" latinLnBrk="0" hangingPunct="1">
                        <a:lnSpc>
                          <a:spcPct val="115000"/>
                        </a:lnSpc>
                        <a:spcAft>
                          <a:spcPts val="0"/>
                        </a:spcAft>
                      </a:pPr>
                      <a:r>
                        <a:rPr lang="en-GB" sz="1000" b="1" kern="1200" dirty="0">
                          <a:solidFill>
                            <a:schemeClr val="tx1"/>
                          </a:solidFill>
                          <a:effectLst/>
                          <a:latin typeface="+mn-lt"/>
                          <a:ea typeface="+mn-ea"/>
                          <a:cs typeface="+mn-cs"/>
                        </a:rPr>
                        <a:t>Proposed delivery:</a:t>
                      </a:r>
                      <a:r>
                        <a:rPr lang="en-GB" sz="1000" b="0" kern="1200" dirty="0">
                          <a:solidFill>
                            <a:srgbClr val="FF0000"/>
                          </a:solidFill>
                          <a:effectLst/>
                          <a:latin typeface="+mn-lt"/>
                          <a:ea typeface="+mn-ea"/>
                          <a:cs typeface="+mn-cs"/>
                        </a:rPr>
                        <a:t> </a:t>
                      </a:r>
                      <a:r>
                        <a:rPr lang="en-GB" sz="1000" b="0" kern="1200" dirty="0">
                          <a:solidFill>
                            <a:schemeClr val="tx1"/>
                          </a:solidFill>
                          <a:effectLst/>
                          <a:latin typeface="+mn-lt"/>
                          <a:ea typeface="+mn-ea"/>
                          <a:cs typeface="+mn-cs"/>
                        </a:rPr>
                        <a:t>Ad hoc</a:t>
                      </a:r>
                    </a:p>
                    <a:p>
                      <a:pPr marL="0" algn="l" rtl="0" eaLnBrk="1" latinLnBrk="0" hangingPunct="1">
                        <a:lnSpc>
                          <a:spcPct val="115000"/>
                        </a:lnSpc>
                        <a:spcAft>
                          <a:spcPts val="0"/>
                        </a:spcAft>
                      </a:pPr>
                      <a:endParaRPr lang="en-GB" sz="10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1000" b="1" kern="1200" dirty="0">
                          <a:solidFill>
                            <a:schemeClr val="tx1"/>
                          </a:solidFill>
                          <a:effectLst/>
                          <a:latin typeface="+mn-lt"/>
                          <a:ea typeface="+mn-ea"/>
                          <a:cs typeface="+mn-cs"/>
                        </a:rPr>
                        <a:t>Link to Change Pack ref:</a:t>
                      </a:r>
                    </a:p>
                    <a:p>
                      <a:pPr marL="0" algn="l" defTabSz="914400" rtl="0" eaLnBrk="1" latinLnBrk="0" hangingPunct="1">
                        <a:lnSpc>
                          <a:spcPct val="115000"/>
                        </a:lnSpc>
                        <a:spcAft>
                          <a:spcPts val="0"/>
                        </a:spcAft>
                      </a:pPr>
                      <a:r>
                        <a:rPr lang="en-GB" sz="1000" b="0" kern="1200" dirty="0">
                          <a:solidFill>
                            <a:schemeClr val="tx1"/>
                          </a:solidFill>
                          <a:effectLst/>
                          <a:latin typeface="+mn-lt"/>
                          <a:ea typeface="+mn-ea"/>
                          <a:cs typeface="+mn-cs"/>
                          <a:hlinkClick r:id="rId3"/>
                        </a:rPr>
                        <a:t>2918.5 - MT - PO </a:t>
                      </a:r>
                      <a:endParaRPr lang="en-GB" sz="1000" b="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endParaRPr lang="en-GB" sz="10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1000" b="1" kern="1200" dirty="0">
                          <a:solidFill>
                            <a:schemeClr val="tx1"/>
                          </a:solidFill>
                          <a:effectLst/>
                          <a:latin typeface="+mn-lt"/>
                          <a:ea typeface="+mn-ea"/>
                          <a:cs typeface="+mn-cs"/>
                        </a:rPr>
                        <a:t>Voting:</a:t>
                      </a:r>
                      <a:r>
                        <a:rPr lang="en-GB" sz="1000" b="0" kern="1200" dirty="0">
                          <a:solidFill>
                            <a:schemeClr val="tx1"/>
                          </a:solidFill>
                          <a:effectLst/>
                          <a:latin typeface="+mn-lt"/>
                          <a:ea typeface="+mn-ea"/>
                          <a:cs typeface="+mn-cs"/>
                        </a:rPr>
                        <a:t> Shippers</a:t>
                      </a:r>
                    </a:p>
                    <a:p>
                      <a:pPr marL="0" algn="l" defTabSz="914400" rtl="0" eaLnBrk="1" latinLnBrk="0" hangingPunct="1">
                        <a:lnSpc>
                          <a:spcPct val="115000"/>
                        </a:lnSpc>
                        <a:spcAft>
                          <a:spcPts val="0"/>
                        </a:spcAft>
                      </a:pPr>
                      <a:endParaRPr lang="en-GB" sz="1000" b="1"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1000" b="1" kern="1200" dirty="0">
                          <a:solidFill>
                            <a:schemeClr val="tx1"/>
                          </a:solidFill>
                          <a:effectLst/>
                          <a:latin typeface="+mn-lt"/>
                          <a:ea typeface="+mn-ea"/>
                          <a:cs typeface="+mn-cs"/>
                        </a:rPr>
                        <a:t>Funding: </a:t>
                      </a:r>
                      <a:r>
                        <a:rPr lang="en-GB" sz="1000" b="0" kern="1200" dirty="0">
                          <a:solidFill>
                            <a:schemeClr val="tx1"/>
                          </a:solidFill>
                          <a:effectLst/>
                          <a:latin typeface="+mn-lt"/>
                          <a:ea typeface="+mn-ea"/>
                          <a:cs typeface="+mn-cs"/>
                        </a:rPr>
                        <a:t>100</a:t>
                      </a:r>
                      <a:r>
                        <a:rPr lang="en-GB" sz="1000" b="1" kern="1200" dirty="0">
                          <a:solidFill>
                            <a:schemeClr val="tx1"/>
                          </a:solidFill>
                          <a:effectLst/>
                          <a:latin typeface="+mn-lt"/>
                          <a:ea typeface="+mn-ea"/>
                          <a:cs typeface="+mn-cs"/>
                        </a:rPr>
                        <a:t>% </a:t>
                      </a:r>
                      <a:r>
                        <a:rPr lang="en-GB" sz="1000" b="0" kern="1200" dirty="0">
                          <a:solidFill>
                            <a:schemeClr val="tx1"/>
                          </a:solidFill>
                          <a:effectLst/>
                          <a:latin typeface="+mn-lt"/>
                          <a:ea typeface="+mn-ea"/>
                          <a:cs typeface="+mn-cs"/>
                        </a:rPr>
                        <a:t>Shipper</a:t>
                      </a:r>
                      <a:endParaRPr lang="en-GB" sz="1000" b="0" kern="1200" dirty="0">
                        <a:solidFill>
                          <a:srgbClr val="FF0000"/>
                        </a:solidFill>
                        <a:effectLst/>
                        <a:latin typeface="+mn-lt"/>
                        <a:ea typeface="+mn-ea"/>
                        <a:cs typeface="+mn-cs"/>
                      </a:endParaRPr>
                    </a:p>
                    <a:p>
                      <a:pPr marL="0" algn="l" defTabSz="914400" rtl="0" eaLnBrk="1" latinLnBrk="0" hangingPunct="1">
                        <a:lnSpc>
                          <a:spcPct val="115000"/>
                        </a:lnSpc>
                        <a:spcAft>
                          <a:spcPts val="0"/>
                        </a:spcAft>
                      </a:pPr>
                      <a:endParaRPr lang="en-GB" sz="1000" b="1"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US" sz="1000" b="1" dirty="0"/>
                        <a:t>DSC Service Area</a:t>
                      </a:r>
                      <a:r>
                        <a:rPr lang="en-US" sz="1000" dirty="0"/>
                        <a:t>: </a:t>
                      </a:r>
                      <a:r>
                        <a:rPr lang="en-GB" sz="1000" b="0" kern="1200" dirty="0">
                          <a:solidFill>
                            <a:schemeClr val="tx1"/>
                          </a:solidFill>
                          <a:effectLst/>
                          <a:latin typeface="+mn-lt"/>
                          <a:ea typeface="+mn-ea"/>
                          <a:cs typeface="+mn-cs"/>
                        </a:rPr>
                        <a:t>SSA22 29</a:t>
                      </a:r>
                    </a:p>
                    <a:p>
                      <a:pPr marL="0" algn="l" defTabSz="914400" rtl="0" eaLnBrk="1" latinLnBrk="0" hangingPunct="1">
                        <a:lnSpc>
                          <a:spcPct val="115000"/>
                        </a:lnSpc>
                        <a:spcAft>
                          <a:spcPts val="0"/>
                        </a:spcAft>
                      </a:pPr>
                      <a:endParaRPr lang="en-GB" sz="1000" b="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endParaRPr lang="en-GB" sz="1000" b="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endParaRPr lang="en-GB" sz="1000" b="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endParaRPr lang="en-GB" sz="1000" b="0" kern="1200" dirty="0">
                        <a:solidFill>
                          <a:schemeClr val="tx1"/>
                        </a:solidFill>
                        <a:effectLst/>
                        <a:latin typeface="+mn-lt"/>
                        <a:ea typeface="+mn-ea"/>
                        <a:cs typeface="+mn-cs"/>
                      </a:endParaRPr>
                    </a:p>
                  </a:txBody>
                  <a:tcPr marL="59044" marR="59044" marT="0" marB="0"/>
                </a:tc>
                <a:tc rowSpan="2">
                  <a:txBody>
                    <a:bodyPr/>
                    <a:lstStyle/>
                    <a:p>
                      <a:pPr algn="l">
                        <a:lnSpc>
                          <a:spcPct val="115000"/>
                        </a:lnSpc>
                        <a:spcAft>
                          <a:spcPts val="0"/>
                        </a:spcAft>
                      </a:pPr>
                      <a:r>
                        <a:rPr lang="en-GB" sz="1000" dirty="0">
                          <a:solidFill>
                            <a:schemeClr val="tx1"/>
                          </a:solidFill>
                          <a:effectLst/>
                          <a:latin typeface="+mn-lt"/>
                          <a:ea typeface="Calibri"/>
                          <a:cs typeface="Times New Roman"/>
                        </a:rPr>
                        <a:t>Option 1 &amp; Option 2 - Xoserve</a:t>
                      </a:r>
                    </a:p>
                    <a:p>
                      <a:pPr algn="l">
                        <a:lnSpc>
                          <a:spcPct val="115000"/>
                        </a:lnSpc>
                        <a:spcAft>
                          <a:spcPts val="0"/>
                        </a:spcAft>
                      </a:pPr>
                      <a:endParaRPr lang="en-GB" sz="1000" dirty="0">
                        <a:solidFill>
                          <a:schemeClr val="tx1"/>
                        </a:solidFill>
                        <a:effectLst/>
                        <a:latin typeface="+mn-lt"/>
                        <a:ea typeface="Calibri"/>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000" dirty="0">
                          <a:solidFill>
                            <a:schemeClr val="tx1"/>
                          </a:solidFill>
                          <a:effectLst/>
                          <a:latin typeface="+mn-lt"/>
                          <a:ea typeface="Calibri"/>
                          <a:cs typeface="Times New Roman"/>
                        </a:rPr>
                        <a:t>No preferred option from DSG</a:t>
                      </a:r>
                    </a:p>
                  </a:txBody>
                  <a:tcPr marL="59044" marR="59044" marT="0" marB="0" anchor="ctr"/>
                </a:tc>
                <a:tc>
                  <a:txBody>
                    <a:bodyPr/>
                    <a:lstStyle/>
                    <a:p>
                      <a:pPr algn="ctr" fontAlgn="ctr"/>
                      <a:r>
                        <a:rPr lang="en-GB" sz="1000" b="0" i="0" u="none" strike="noStrike" dirty="0">
                          <a:solidFill>
                            <a:schemeClr val="tx1"/>
                          </a:solidFill>
                          <a:effectLst/>
                          <a:latin typeface="Arial" panose="020B0604020202020204" pitchFamily="34" charset="0"/>
                        </a:rPr>
                        <a:t>Northern Gas</a:t>
                      </a:r>
                    </a:p>
                  </a:txBody>
                  <a:tcPr marL="6350" marR="6350" marT="6350" marB="0" anchor="ctr"/>
                </a:tc>
                <a:tc>
                  <a:txBody>
                    <a:bodyPr/>
                    <a:lstStyle/>
                    <a:p>
                      <a:pPr algn="ctr">
                        <a:lnSpc>
                          <a:spcPct val="115000"/>
                        </a:lnSpc>
                        <a:spcAft>
                          <a:spcPts val="0"/>
                        </a:spcAft>
                      </a:pPr>
                      <a:endParaRPr lang="en-GB" sz="1000" kern="1200" dirty="0">
                        <a:solidFill>
                          <a:schemeClr val="tx1"/>
                        </a:solidFill>
                        <a:effectLst/>
                        <a:latin typeface="Arial"/>
                        <a:ea typeface="Calibri"/>
                        <a:cs typeface="Arial"/>
                      </a:endParaRPr>
                    </a:p>
                  </a:txBody>
                  <a:tcPr marL="59044" marR="59044" marT="0" marB="0" anchor="ctr">
                    <a:noFill/>
                  </a:tcP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x</a:t>
                      </a:r>
                    </a:p>
                  </a:txBody>
                  <a:tcPr marL="59044" marR="59044" marT="0" marB="0" anchor="ctr"/>
                </a:tc>
                <a:tc>
                  <a:txBody>
                    <a:bodyPr/>
                    <a:lstStyle/>
                    <a:p>
                      <a:pPr algn="l" fontAlgn="ctr"/>
                      <a:r>
                        <a:rPr lang="en-US" sz="750" b="0" i="0" u="none" strike="noStrike" dirty="0">
                          <a:solidFill>
                            <a:schemeClr val="tx1"/>
                          </a:solidFill>
                          <a:effectLst/>
                          <a:latin typeface="Arial" panose="020B0604020202020204" pitchFamily="34" charset="0"/>
                        </a:rPr>
                        <a:t>Our below response is a mirrored response to WWU As this is proposed to operate to October 2022 which will be after the proposed go -live for REC 3.0. Following REC 3.0 go-live community view data will be governed by REC not DSC. Therefore there will be a period when release of this data will fall under REC not DSC governance. Our view is that the DSC contract committee can only authorise release of this data up to the day before REC 3.0 go-live and therefore the period for the release of this data should be amended unless corresponding permission for the remaining period is obtained from REC. We approve the implementation date as we have no problem with the implementation date but reject the solution because we do not believe that the DSC contract committee has the authority to approve release of the data until the end of October 2022 but only until the day before REC 3.0 goes live. If the end date was set to the day before REC 3.0 go-live we would support the change.</a:t>
                      </a:r>
                    </a:p>
                  </a:txBody>
                  <a:tcPr marL="6350" marR="6350" marT="6350" marB="0" anchor="ctr"/>
                </a:tc>
                <a:extLst>
                  <a:ext uri="{0D108BD9-81ED-4DB2-BD59-A6C34878D82A}">
                    <a16:rowId xmlns:a16="http://schemas.microsoft.com/office/drawing/2014/main" val="10002"/>
                  </a:ext>
                </a:extLst>
              </a:tr>
              <a:tr h="560733">
                <a:tc vMerge="1">
                  <a:txBody>
                    <a:bodyPr/>
                    <a:lstStyle/>
                    <a:p>
                      <a:endParaRPr lang="en-GB"/>
                    </a:p>
                  </a:txBody>
                  <a:tcPr/>
                </a:tc>
                <a:tc vMerge="1">
                  <a:txBody>
                    <a:bodyPr/>
                    <a:lstStyle/>
                    <a:p>
                      <a:endParaRPr lang="en-GB"/>
                    </a:p>
                  </a:txBody>
                  <a:tcPr/>
                </a:tc>
                <a:tc>
                  <a:txBody>
                    <a:bodyPr/>
                    <a:lstStyle/>
                    <a:p>
                      <a:pPr algn="ctr" fontAlgn="ctr"/>
                      <a:r>
                        <a:rPr lang="en-GB" sz="1000" b="0" i="0" u="none" strike="noStrike" dirty="0">
                          <a:solidFill>
                            <a:schemeClr val="tx1"/>
                          </a:solidFill>
                          <a:effectLst/>
                          <a:latin typeface="Arial" panose="020B0604020202020204" pitchFamily="34" charset="0"/>
                        </a:rPr>
                        <a:t>Wales and West Utilities </a:t>
                      </a:r>
                    </a:p>
                  </a:txBody>
                  <a:tcPr marL="6350" marR="6350" marT="6350" marB="0" anchor="ctr"/>
                </a:tc>
                <a:tc>
                  <a:txBody>
                    <a:bodyPr/>
                    <a:lstStyle/>
                    <a:p>
                      <a:pPr algn="ctr">
                        <a:lnSpc>
                          <a:spcPct val="115000"/>
                        </a:lnSpc>
                        <a:spcAft>
                          <a:spcPts val="0"/>
                        </a:spcAft>
                      </a:pPr>
                      <a:endParaRPr lang="en-GB" sz="1000" kern="1200" dirty="0">
                        <a:solidFill>
                          <a:schemeClr val="tx1"/>
                        </a:solidFill>
                        <a:effectLst/>
                        <a:latin typeface="+mn-lt"/>
                        <a:ea typeface="Calibri"/>
                        <a:cs typeface="Arial"/>
                      </a:endParaRPr>
                    </a:p>
                  </a:txBody>
                  <a:tcPr marL="59044" marR="59044" marT="0" marB="0" anchor="ctr">
                    <a:no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a:ea typeface="Calibri"/>
                        <a:cs typeface="Arial"/>
                      </a:endParaRPr>
                    </a:p>
                  </a:txBody>
                  <a:tcPr marL="59044" marR="59044"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a:ea typeface="Calibri"/>
                          <a:cs typeface="Arial"/>
                        </a:rPr>
                        <a:t>x</a:t>
                      </a:r>
                    </a:p>
                  </a:txBody>
                  <a:tcPr marL="59044" marR="59044" marT="0" marB="0" anchor="ctr"/>
                </a:tc>
                <a:tc>
                  <a:txBody>
                    <a:bodyPr/>
                    <a:lstStyle/>
                    <a:p>
                      <a:pPr algn="l" fontAlgn="ctr"/>
                      <a:r>
                        <a:rPr lang="en-US" sz="750" b="0" i="0" u="none" strike="noStrike" dirty="0">
                          <a:solidFill>
                            <a:schemeClr val="tx1"/>
                          </a:solidFill>
                          <a:effectLst/>
                          <a:latin typeface="Arial" panose="020B0604020202020204" pitchFamily="34" charset="0"/>
                        </a:rPr>
                        <a:t>Our understanding is that this change proposes to release data to Shippers relating to a period when they may not have been the Registered User. It is also proposed to operate to October 2022 which will be after the proposed go -live for REC 3.0. Our understanding is that following REC 3.0 go-live community view data will be governed by REC not DSC. Therefore there will be a period when release of this data will fall under REC not DSC governance. Our view is that the DSC contract committee can only authorise release of this data up to the day before REC 3.0 go-live and therefore the period for the release of this data should be amended unless corresponding permission for the remaining period is obtained from REC. We approve the implementation date as we have no problem with the implementation date but reject the solution because we do not believe that the DSC contract committee has the authority to approve release of the data until the end of October 2022 but only until the day before REC 3.0 goes live. If the end date was set to the day before REC 3.0 go-live we would support the change.</a:t>
                      </a:r>
                    </a:p>
                  </a:txBody>
                  <a:tcPr marL="6350" marR="6350" marT="6350" marB="0" anchor="ctr"/>
                </a:tc>
                <a:extLst>
                  <a:ext uri="{0D108BD9-81ED-4DB2-BD59-A6C34878D82A}">
                    <a16:rowId xmlns:a16="http://schemas.microsoft.com/office/drawing/2014/main" val="292312331"/>
                  </a:ext>
                </a:extLst>
              </a:tr>
            </a:tbl>
          </a:graphicData>
        </a:graphic>
      </p:graphicFrame>
    </p:spTree>
    <p:extLst>
      <p:ext uri="{BB962C8B-B14F-4D97-AF65-F5344CB8AC3E}">
        <p14:creationId xmlns:p14="http://schemas.microsoft.com/office/powerpoint/2010/main" val="2257488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3291830"/>
            <a:ext cx="7772400" cy="1021556"/>
          </a:xfrm>
        </p:spPr>
        <p:txBody>
          <a:bodyPr>
            <a:normAutofit fontScale="90000"/>
          </a:bodyPr>
          <a:lstStyle/>
          <a:p>
            <a:br>
              <a:rPr lang="en-GB" dirty="0">
                <a:latin typeface="Arial"/>
                <a:cs typeface="Arial"/>
              </a:rPr>
            </a:br>
            <a:r>
              <a:rPr lang="en-GB" sz="3100" dirty="0">
                <a:latin typeface="Arial"/>
                <a:cs typeface="Arial"/>
              </a:rPr>
              <a:t>section 4. Design &amp; Delivery</a:t>
            </a:r>
            <a:br>
              <a:rPr lang="en-GB" dirty="0"/>
            </a:br>
            <a:br>
              <a:rPr lang="en-GB" dirty="0"/>
            </a:br>
            <a:endParaRPr lang="en-GB" sz="2000" dirty="0">
              <a:solidFill>
                <a:schemeClr val="tx1"/>
              </a:solidFill>
            </a:endParaRPr>
          </a:p>
        </p:txBody>
      </p:sp>
    </p:spTree>
    <p:extLst>
      <p:ext uri="{BB962C8B-B14F-4D97-AF65-F5344CB8AC3E}">
        <p14:creationId xmlns:p14="http://schemas.microsoft.com/office/powerpoint/2010/main" val="3320118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EBC1AC-79B6-41F5-A13D-CE715C49CF35}"/>
              </a:ext>
            </a:extLst>
          </p:cNvPr>
          <p:cNvSpPr>
            <a:spLocks noGrp="1"/>
          </p:cNvSpPr>
          <p:nvPr>
            <p:ph type="title"/>
          </p:nvPr>
        </p:nvSpPr>
        <p:spPr/>
        <p:txBody>
          <a:bodyPr>
            <a:normAutofit fontScale="90000"/>
          </a:bodyPr>
          <a:lstStyle/>
          <a:p>
            <a:br>
              <a:rPr lang="en-GB" dirty="0"/>
            </a:br>
            <a:endParaRPr lang="en-GB" dirty="0"/>
          </a:p>
        </p:txBody>
      </p:sp>
      <p:sp>
        <p:nvSpPr>
          <p:cNvPr id="6" name="Text Placeholder 5">
            <a:extLst>
              <a:ext uri="{FF2B5EF4-FFF2-40B4-BE49-F238E27FC236}">
                <a16:creationId xmlns:a16="http://schemas.microsoft.com/office/drawing/2014/main" id="{27C10483-91F7-474C-9299-5E2DD863D5F9}"/>
              </a:ext>
            </a:extLst>
          </p:cNvPr>
          <p:cNvSpPr>
            <a:spLocks noGrp="1"/>
          </p:cNvSpPr>
          <p:nvPr>
            <p:ph type="body" idx="1"/>
          </p:nvPr>
        </p:nvSpPr>
        <p:spPr/>
        <p:txBody>
          <a:bodyPr>
            <a:noAutofit/>
          </a:bodyPr>
          <a:lstStyle/>
          <a:p>
            <a:pPr algn="ctr"/>
            <a:r>
              <a:rPr lang="en-GB" sz="3596" dirty="0"/>
              <a:t>Impact Assessment to SoLR process of the November 2021 Release </a:t>
            </a:r>
          </a:p>
        </p:txBody>
      </p:sp>
    </p:spTree>
    <p:extLst>
      <p:ext uri="{BB962C8B-B14F-4D97-AF65-F5344CB8AC3E}">
        <p14:creationId xmlns:p14="http://schemas.microsoft.com/office/powerpoint/2010/main" val="392589593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haredWithUsers xmlns="3ee84ff3-1fa2-4b0e-bbc1-9d3729ac2ba9">
      <UserInfo>
        <DisplayName>Tony Klein</DisplayName>
        <AccountId>189</AccountId>
        <AccountType/>
      </UserInfo>
      <UserInfo>
        <DisplayName>Charan Singh</DisplayName>
        <AccountId>59</AccountId>
        <AccountType/>
      </UserInfo>
      <UserInfo>
        <DisplayName>James Rigby</DisplayName>
        <AccountId>80</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http://www.w3.org/XML/1998/namespace"/>
    <ds:schemaRef ds:uri="http://purl.org/dc/terms/"/>
    <ds:schemaRef ds:uri="http://schemas.microsoft.com/office/2006/documentManagement/types"/>
    <ds:schemaRef ds:uri="b50a422f-301f-4fa5-bbd4-d22046ec3c52"/>
    <ds:schemaRef ds:uri="http://schemas.microsoft.com/office/2006/metadata/properties"/>
    <ds:schemaRef ds:uri="http://purl.org/dc/elements/1.1/"/>
    <ds:schemaRef ds:uri="http://schemas.openxmlformats.org/package/2006/metadata/core-properties"/>
    <ds:schemaRef ds:uri="b554553c-748b-4189-a5a3-c522c630a41e"/>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92D219F2-F37D-4E38-8A8F-2EEE3B1D002F}"/>
</file>

<file path=docProps/app.xml><?xml version="1.0" encoding="utf-8"?>
<Properties xmlns="http://schemas.openxmlformats.org/officeDocument/2006/extended-properties" xmlns:vt="http://schemas.openxmlformats.org/officeDocument/2006/docPropsVTypes">
  <TotalTime>71750</TotalTime>
  <Words>2569</Words>
  <Application>Microsoft Office PowerPoint</Application>
  <PresentationFormat>On-screen Show (16:9)</PresentationFormat>
  <Paragraphs>359</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Poppins-Light</vt:lpstr>
      <vt:lpstr>Poppins-Medium</vt:lpstr>
      <vt:lpstr>Times New Roman</vt:lpstr>
      <vt:lpstr>Office Theme</vt:lpstr>
      <vt:lpstr>Extraordinary Change Management Committee</vt:lpstr>
      <vt:lpstr>Section 2: N/A</vt:lpstr>
      <vt:lpstr>Section 3: Capture</vt:lpstr>
      <vt:lpstr> New Change Proposals – Initial Review</vt:lpstr>
      <vt:lpstr>XRN5443 Urgent Modification 0788 - Minimising the market impacts of ‘Supplier Undertaking’ operation</vt:lpstr>
      <vt:lpstr>3.2 Change Proposals – Post Solution Review for Approval </vt:lpstr>
      <vt:lpstr>XRN5431 - Temporary community access to pre-COVID AQ values for Shippers</vt:lpstr>
      <vt:lpstr> section 4. Design &amp; Delivery  </vt:lpstr>
      <vt:lpstr> </vt:lpstr>
      <vt:lpstr>Overview</vt:lpstr>
      <vt:lpstr>Recommendation</vt:lpstr>
      <vt:lpstr>PowerPoint Presentation</vt:lpstr>
      <vt:lpstr>PowerPoint Presentation</vt:lpstr>
      <vt:lpstr>PowerPoint Presentation</vt:lpstr>
      <vt:lpstr>PowerPoint Presentation</vt:lpstr>
      <vt:lpstr>PowerPoint Presentation</vt:lpstr>
      <vt:lpstr>PowerPoint Presentation</vt:lpstr>
      <vt:lpstr>UK Link Cloud Programme</vt:lpstr>
      <vt:lpstr>UK Link Move To Cloud Data Migration</vt:lpstr>
      <vt:lpstr>Section 6: Any Other Business   </vt:lpstr>
      <vt:lpstr>APPENDIX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James Rigby</cp:lastModifiedBy>
  <cp:revision>28</cp:revision>
  <dcterms:created xsi:type="dcterms:W3CDTF">2018-09-02T17:12:15Z</dcterms:created>
  <dcterms:modified xsi:type="dcterms:W3CDTF">2021-10-29T08:44:22Z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0x01010050FB9CDCC5328344A3162B2D7C8A4CE2</vt:lpwstr>
  </property>
</Properties>
</file>