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BEAA7-9DC7-455A-BE5F-BEC797C57D0C}" v="3" dt="2021-11-26T15:31:26.6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98" d="100"/>
          <a:sy n="98" d="100"/>
        </p:scale>
        <p:origin x="96" y="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3BABEAA7-9DC7-455A-BE5F-BEC797C57D0C}"/>
    <pc:docChg chg="custSel modSld">
      <pc:chgData name="Rachel Taggart" userId="4f8aad94-55b7-4ba6-8498-7cad127c11eb" providerId="ADAL" clId="{3BABEAA7-9DC7-455A-BE5F-BEC797C57D0C}" dt="2021-11-26T15:31:26.611" v="1" actId="478"/>
      <pc:docMkLst>
        <pc:docMk/>
      </pc:docMkLst>
      <pc:sldChg chg="delSp modSp">
        <pc:chgData name="Rachel Taggart" userId="4f8aad94-55b7-4ba6-8498-7cad127c11eb" providerId="ADAL" clId="{3BABEAA7-9DC7-455A-BE5F-BEC797C57D0C}" dt="2021-11-26T15:31:26.611" v="1" actId="478"/>
        <pc:sldMkLst>
          <pc:docMk/>
          <pc:sldMk cId="4252492987" sldId="309"/>
        </pc:sldMkLst>
        <pc:graphicFrameChg chg="del mod">
          <ac:chgData name="Rachel Taggart" userId="4f8aad94-55b7-4ba6-8498-7cad127c11eb" providerId="ADAL" clId="{3BABEAA7-9DC7-455A-BE5F-BEC797C57D0C}" dt="2021-11-26T15:31:26.611" v="1" actId="478"/>
          <ac:graphicFrameMkLst>
            <pc:docMk/>
            <pc:sldMk cId="4252492987" sldId="309"/>
            <ac:graphicFrameMk id="6" creationId="{17AC4CEF-4D04-423B-90C7-E325C6FE0B3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November%202021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November%202021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November%202021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November%202021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November%202021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Direct'!$B$2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Direct'!$B$8</c:f>
              <c:numCache>
                <c:formatCode>"£"#,##0</c:formatCode>
                <c:ptCount val="1"/>
                <c:pt idx="0">
                  <c:v>2073012.3132530118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21-420E-B370-0701BEEF27F8}"/>
            </c:ext>
          </c:extLst>
        </c:ser>
        <c:ser>
          <c:idx val="1"/>
          <c:order val="1"/>
          <c:tx>
            <c:strRef>
              <c:f>'BP21-22 Direct'!$C$2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Direct'!$C$8</c:f>
              <c:numCache>
                <c:formatCode>"£"#,##0</c:formatCode>
                <c:ptCount val="1"/>
                <c:pt idx="0">
                  <c:v>1285420.5323307791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21-420E-B370-0701BEEF2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509408"/>
        <c:axId val="1956771264"/>
      </c:barChart>
      <c:catAx>
        <c:axId val="17675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71264"/>
        <c:crosses val="autoZero"/>
        <c:auto val="1"/>
        <c:lblAlgn val="ctr"/>
        <c:lblOffset val="100"/>
        <c:noMultiLvlLbl val="0"/>
      </c:catAx>
      <c:valAx>
        <c:axId val="19567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5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DN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Direct'!$D$2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Direct'!$D$8</c:f>
              <c:numCache>
                <c:formatCode>"£"#,##0</c:formatCode>
                <c:ptCount val="1"/>
                <c:pt idx="0">
                  <c:v>1248246.6200185358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6-4BD2-A028-00443AC5A0DF}"/>
            </c:ext>
          </c:extLst>
        </c:ser>
        <c:ser>
          <c:idx val="1"/>
          <c:order val="1"/>
          <c:tx>
            <c:strRef>
              <c:f>'BP21-22 Direct'!$E$2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Direct'!$E$8</c:f>
              <c:numCache>
                <c:formatCode>"£"#,##0</c:formatCode>
                <c:ptCount val="1"/>
                <c:pt idx="0">
                  <c:v>1256245.8414882817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6-4BD2-A028-00443AC5A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9773456"/>
        <c:axId val="1593949536"/>
      </c:barChart>
      <c:catAx>
        <c:axId val="14797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949536"/>
        <c:crosses val="autoZero"/>
        <c:auto val="1"/>
        <c:lblAlgn val="ctr"/>
        <c:lblOffset val="100"/>
        <c:noMultiLvlLbl val="0"/>
      </c:catAx>
      <c:valAx>
        <c:axId val="1593949536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7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Committed</a:t>
            </a:r>
            <a:r>
              <a:rPr lang="en-GB" sz="800" baseline="0" dirty="0"/>
              <a:t>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Direct'!$F$2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Direct'!$F$8</c:f>
              <c:numCache>
                <c:formatCode>"£"#,##0</c:formatCode>
                <c:ptCount val="1"/>
                <c:pt idx="0">
                  <c:v>194765.16311399444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66-4583-9592-B3DDAE804C38}"/>
            </c:ext>
          </c:extLst>
        </c:ser>
        <c:ser>
          <c:idx val="1"/>
          <c:order val="1"/>
          <c:tx>
            <c:strRef>
              <c:f>'BP21-22 Direct'!$G$2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613-457B-A355-3525320FB4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Direct'!$G$8</c:f>
              <c:numCache>
                <c:formatCode>"£"#,##0</c:formatCode>
                <c:ptCount val="1"/>
                <c:pt idx="0">
                  <c:v>33874.262817999384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66-4583-9592-B3DDAE804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761376"/>
        <c:axId val="1569039760"/>
      </c:barChart>
      <c:catAx>
        <c:axId val="14757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039760"/>
        <c:crosses val="autoZero"/>
        <c:auto val="1"/>
        <c:lblAlgn val="ctr"/>
        <c:lblOffset val="100"/>
        <c:noMultiLvlLbl val="0"/>
      </c:catAx>
      <c:valAx>
        <c:axId val="15690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7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Direct'!$H$2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Direct'!$H$8</c:f>
              <c:numCache>
                <c:formatCode>"£"#,##0</c:formatCode>
                <c:ptCount val="1"/>
                <c:pt idx="0">
                  <c:v>73575.903614457842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A-49FC-8062-25F4018AA8A2}"/>
            </c:ext>
          </c:extLst>
        </c:ser>
        <c:ser>
          <c:idx val="1"/>
          <c:order val="1"/>
          <c:tx>
            <c:strRef>
              <c:f>'BP21-22 Direct'!$I$2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Direct'!$I$8</c:f>
              <c:numCache>
                <c:formatCode>"£"#,##0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8A-49FC-8062-25F4018AA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301056"/>
        <c:axId val="1956768352"/>
      </c:barChart>
      <c:catAx>
        <c:axId val="15943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68352"/>
        <c:crosses val="autoZero"/>
        <c:auto val="1"/>
        <c:lblAlgn val="ctr"/>
        <c:lblOffset val="100"/>
        <c:noMultiLvlLbl val="0"/>
      </c:catAx>
      <c:valAx>
        <c:axId val="19567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3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 Committed Spend</a:t>
            </a:r>
            <a:r>
              <a:rPr lang="en-GB" baseline="0"/>
              <a:t> v Approved Budget</a:t>
            </a:r>
            <a:r>
              <a:rPr lang="en-GB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Direct'!$J$2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028-4788-82BA-84D4052550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Direct'!$J$8</c:f>
              <c:numCache>
                <c:formatCode>"£"#,##0</c:formatCode>
                <c:ptCount val="1"/>
                <c:pt idx="0">
                  <c:v>3589600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5-4F9D-A1D6-1A96AA2E5548}"/>
            </c:ext>
          </c:extLst>
        </c:ser>
        <c:ser>
          <c:idx val="1"/>
          <c:order val="1"/>
          <c:tx>
            <c:strRef>
              <c:f>'BP21-22 Direct'!$K$2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28-4788-82BA-84D4052550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Direct'!$A$8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'BP21-22 Direct'!$K$8</c:f>
              <c:numCache>
                <c:formatCode>"£"#,##0</c:formatCode>
                <c:ptCount val="1"/>
                <c:pt idx="0">
                  <c:v>2575540.6366370604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45-4F9D-A1D6-1A96AA2E5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062336"/>
        <c:axId val="1597132240"/>
      </c:barChart>
      <c:catAx>
        <c:axId val="1983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240"/>
        <c:crosses val="autoZero"/>
        <c:auto val="1"/>
        <c:lblAlgn val="ctr"/>
        <c:lblOffset val="100"/>
        <c:noMultiLvlLbl val="0"/>
      </c:catAx>
      <c:valAx>
        <c:axId val="159713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0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hyperlink" Target="https://www.xoserve.com/change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DSC Change Budget 21/22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698" y="253018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A08996C-2012-41AD-82D4-8A08226A9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852202"/>
              </p:ext>
            </p:extLst>
          </p:nvPr>
        </p:nvGraphicFramePr>
        <p:xfrm>
          <a:off x="6482840" y="3231668"/>
          <a:ext cx="1944217" cy="151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BB85AF2-F91E-476C-B37B-AF2BFEBDF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618565"/>
              </p:ext>
            </p:extLst>
          </p:nvPr>
        </p:nvGraphicFramePr>
        <p:xfrm>
          <a:off x="4029311" y="3231668"/>
          <a:ext cx="2126865" cy="151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9CC8ED9-BED7-47A6-A5FA-9CE13416A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362293"/>
              </p:ext>
            </p:extLst>
          </p:nvPr>
        </p:nvGraphicFramePr>
        <p:xfrm>
          <a:off x="4084631" y="1614386"/>
          <a:ext cx="2126865" cy="151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CAE3CA3-0D3D-469F-BE5F-9A4E4E859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751999"/>
              </p:ext>
            </p:extLst>
          </p:nvPr>
        </p:nvGraphicFramePr>
        <p:xfrm>
          <a:off x="6300192" y="1569845"/>
          <a:ext cx="2126865" cy="151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39AA28BD-B8C5-4E96-8C38-5F323401D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216577"/>
              </p:ext>
            </p:extLst>
          </p:nvPr>
        </p:nvGraphicFramePr>
        <p:xfrm>
          <a:off x="160550" y="1614386"/>
          <a:ext cx="3646313" cy="333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4A8EC1B-9E36-4805-BBA2-EE7B90C2E6D4}"/>
              </a:ext>
            </a:extLst>
          </p:cNvPr>
          <p:cNvSpPr txBox="1"/>
          <p:nvPr/>
        </p:nvSpPr>
        <p:spPr>
          <a:xfrm>
            <a:off x="467544" y="86633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Finance Tracker (</a:t>
            </a:r>
            <a:r>
              <a:rPr lang="en-GB" sz="1200" dirty="0">
                <a:hlinkClick r:id="rId7"/>
              </a:rPr>
              <a:t>linked</a:t>
            </a:r>
            <a:r>
              <a:rPr lang="en-GB" sz="1200" dirty="0"/>
              <a:t>) has been simplified in line with discussion in November’s ChMC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No variance from last month, so graph not included</a:t>
            </a:r>
          </a:p>
        </p:txBody>
      </p:sp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3E24A-61A1-48CF-AF25-24C8DD191CAD}"/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purl.org/dc/elements/1.1/"/>
    <ds:schemaRef ds:uri="103fba77-31dd-4780-83f9-c54f26c3a260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11f1cc19-a6a2-4477-822b-8358f9edc37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18837</TotalTime>
  <Words>68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DSC Change Budget 21/22 YTD</vt:lpstr>
      <vt:lpstr>Budget v Committed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112</cp:revision>
  <cp:lastPrinted>2020-09-03T10:38:05Z</cp:lastPrinted>
  <dcterms:created xsi:type="dcterms:W3CDTF">2018-10-22T13:17:46Z</dcterms:created>
  <dcterms:modified xsi:type="dcterms:W3CDTF">2021-11-26T15:31:35Z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