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8" r:id="rId6"/>
  </p:sldMasterIdLst>
  <p:notesMasterIdLst>
    <p:notesMasterId r:id="rId15"/>
  </p:notesMasterIdLst>
  <p:sldIdLst>
    <p:sldId id="418" r:id="rId7"/>
    <p:sldId id="1539" r:id="rId8"/>
    <p:sldId id="3385" r:id="rId9"/>
    <p:sldId id="3406" r:id="rId10"/>
    <p:sldId id="3407" r:id="rId11"/>
    <p:sldId id="3740" r:id="rId12"/>
    <p:sldId id="3404" r:id="rId13"/>
    <p:sldId id="3405"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Mustard" initials="VM" lastIdx="14" clrIdx="0">
    <p:extLst>
      <p:ext uri="{19B8F6BF-5375-455C-9EA6-DF929625EA0E}">
        <p15:presenceInfo xmlns:p15="http://schemas.microsoft.com/office/powerpoint/2012/main" userId="S-1-5-21-4145888014-839675345-3125187760-1641" providerId="AD"/>
      </p:ext>
    </p:extLst>
  </p:cmAuthor>
  <p:cmAuthor id="2" name="Jennings, Alison J" initials="JAJ" lastIdx="10" clrIdx="1">
    <p:extLst>
      <p:ext uri="{19B8F6BF-5375-455C-9EA6-DF929625EA0E}">
        <p15:presenceInfo xmlns:p15="http://schemas.microsoft.com/office/powerpoint/2012/main" userId="S-1-5-21-4145888014-839675345-3125187760-2674" providerId="AD"/>
      </p:ext>
    </p:extLst>
  </p:cmAuthor>
  <p:cmAuthor id="3" name="Foster, Lee" initials="FL" lastIdx="2" clrIdx="2">
    <p:extLst>
      <p:ext uri="{19B8F6BF-5375-455C-9EA6-DF929625EA0E}">
        <p15:presenceInfo xmlns:p15="http://schemas.microsoft.com/office/powerpoint/2012/main" userId="S-1-5-21-4145888014-839675345-3125187760-3207" providerId="AD"/>
      </p:ext>
    </p:extLst>
  </p:cmAuthor>
  <p:cmAuthor id="4" name="Simpson, Andy" initials="SA" lastIdx="3" clrIdx="3">
    <p:extLst>
      <p:ext uri="{19B8F6BF-5375-455C-9EA6-DF929625EA0E}">
        <p15:presenceInfo xmlns:p15="http://schemas.microsoft.com/office/powerpoint/2012/main" userId="S-1-5-21-4145888014-839675345-3125187760-26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87793"/>
    <a:srgbClr val="3A57A7"/>
    <a:srgbClr val="76D8B0"/>
    <a:srgbClr val="AECFF4"/>
    <a:srgbClr val="9AC1F0"/>
    <a:srgbClr val="FFFFFF"/>
    <a:srgbClr val="BD6AAB"/>
    <a:srgbClr val="FFFC08"/>
    <a:srgbClr val="FFFB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5E3D56-8F06-484F-A757-F5F12F3A9F12}" v="564" dt="2021-11-09T13:34:10.7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94673"/>
  </p:normalViewPr>
  <p:slideViewPr>
    <p:cSldViewPr snapToGrid="0">
      <p:cViewPr varScale="1">
        <p:scale>
          <a:sx n="79" d="100"/>
          <a:sy n="79" d="100"/>
        </p:scale>
        <p:origin x="784"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79C9CE-1DBB-4E07-829E-88D32EBD83F1}"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GB"/>
        </a:p>
      </dgm:t>
    </dgm:pt>
    <dgm:pt modelId="{4FEA06FB-3927-4B01-AF34-135AEBF768AA}">
      <dgm:prSet phldrT="[Text]" custT="1">
        <dgm:style>
          <a:lnRef idx="3">
            <a:schemeClr val="lt1"/>
          </a:lnRef>
          <a:fillRef idx="1">
            <a:schemeClr val="accent1"/>
          </a:fillRef>
          <a:effectRef idx="1">
            <a:schemeClr val="accent1"/>
          </a:effectRef>
          <a:fontRef idx="minor">
            <a:schemeClr val="lt1"/>
          </a:fontRef>
        </dgm:style>
      </dgm:prSet>
      <dgm:spPr>
        <a:solidFill>
          <a:srgbClr val="087793"/>
        </a:solidFill>
        <a:ln/>
      </dgm:spPr>
      <dgm:t>
        <a:bodyPr rtlCol="0" anchor="ctr"/>
        <a:lstStyle/>
        <a:p>
          <a:r>
            <a:rPr lang="en-GB" sz="1200" kern="1200"/>
            <a:t>Customer Engagement – Pain Points &amp; Requirements</a:t>
          </a:r>
          <a:endParaRPr lang="en-GB" sz="1200" b="0" kern="1200"/>
        </a:p>
      </dgm:t>
    </dgm:pt>
    <dgm:pt modelId="{5478B56B-43C8-4D2E-A054-101F2555A5A2}" type="parTrans" cxnId="{CD22EC8F-54D3-41B3-99CE-59D4C8FB60A1}">
      <dgm:prSet/>
      <dgm:spPr/>
      <dgm:t>
        <a:bodyPr/>
        <a:lstStyle/>
        <a:p>
          <a:endParaRPr lang="en-GB"/>
        </a:p>
      </dgm:t>
    </dgm:pt>
    <dgm:pt modelId="{42B1996D-00AA-42E8-9B91-0A7A3F1D5470}" type="sibTrans" cxnId="{CD22EC8F-54D3-41B3-99CE-59D4C8FB60A1}">
      <dgm:prSet/>
      <dgm:spPr/>
      <dgm:t>
        <a:bodyPr/>
        <a:lstStyle/>
        <a:p>
          <a:endParaRPr lang="en-GB"/>
        </a:p>
      </dgm:t>
    </dgm:pt>
    <dgm:pt modelId="{D44E5531-0548-4D55-980D-26142E85B816}">
      <dgm:prSet phldrT="[Text]" custT="1">
        <dgm:style>
          <a:lnRef idx="3">
            <a:schemeClr val="lt1"/>
          </a:lnRef>
          <a:fillRef idx="1">
            <a:schemeClr val="accent1"/>
          </a:fillRef>
          <a:effectRef idx="1">
            <a:schemeClr val="accent1"/>
          </a:effectRef>
          <a:fontRef idx="minor">
            <a:schemeClr val="lt1"/>
          </a:fontRef>
        </dgm:style>
      </dgm:prSet>
      <dgm:spPr>
        <a:solidFill>
          <a:srgbClr val="087793"/>
        </a:solidFill>
        <a:ln/>
      </dgm:spPr>
      <dgm:t>
        <a:bodyPr spcFirstLastPara="0" vert="horz" wrap="square" lIns="83820" tIns="83820" rIns="83820" bIns="83820" numCol="1" spcCol="1270" rtlCol="0" anchor="ctr" anchorCtr="0"/>
        <a:lstStyle/>
        <a:p>
          <a:pPr marL="0" lvl="0" indent="0" algn="ctr" defTabSz="977900">
            <a:lnSpc>
              <a:spcPct val="90000"/>
            </a:lnSpc>
            <a:spcBef>
              <a:spcPct val="0"/>
            </a:spcBef>
            <a:spcAft>
              <a:spcPct val="35000"/>
            </a:spcAft>
            <a:buNone/>
          </a:pPr>
          <a:r>
            <a:rPr lang="en-GB" sz="1200" kern="1200"/>
            <a:t>Detailed Analysis on Requirements</a:t>
          </a:r>
          <a:endParaRPr lang="en-GB" sz="1200" b="0" kern="1200">
            <a:solidFill>
              <a:prstClr val="white"/>
            </a:solidFill>
            <a:latin typeface="Arial"/>
            <a:ea typeface="+mn-ea"/>
            <a:cs typeface="+mn-cs"/>
          </a:endParaRPr>
        </a:p>
      </dgm:t>
    </dgm:pt>
    <dgm:pt modelId="{8768FABF-4C45-4A06-BD3B-39B2C86A8140}" type="parTrans" cxnId="{42FF4426-4033-4A21-BAEA-1A0845974723}">
      <dgm:prSet/>
      <dgm:spPr/>
      <dgm:t>
        <a:bodyPr/>
        <a:lstStyle/>
        <a:p>
          <a:endParaRPr lang="en-GB"/>
        </a:p>
      </dgm:t>
    </dgm:pt>
    <dgm:pt modelId="{6FE66907-0FDD-4AC9-BC69-A44495F10251}" type="sibTrans" cxnId="{42FF4426-4033-4A21-BAEA-1A0845974723}">
      <dgm:prSet/>
      <dgm:spPr/>
      <dgm:t>
        <a:bodyPr/>
        <a:lstStyle/>
        <a:p>
          <a:endParaRPr lang="en-GB"/>
        </a:p>
      </dgm:t>
    </dgm:pt>
    <dgm:pt modelId="{A795071D-EF27-4825-8AC6-17B73A81644E}">
      <dgm:prSet phldrT="[Text]" custT="1">
        <dgm:style>
          <a:lnRef idx="3">
            <a:schemeClr val="lt1"/>
          </a:lnRef>
          <a:fillRef idx="1">
            <a:schemeClr val="accent1"/>
          </a:fillRef>
          <a:effectRef idx="1">
            <a:schemeClr val="accent1"/>
          </a:effectRef>
          <a:fontRef idx="minor">
            <a:schemeClr val="lt1"/>
          </a:fontRef>
        </dgm:style>
      </dgm:prSet>
      <dgm:spPr>
        <a:solidFill>
          <a:srgbClr val="087793"/>
        </a:solidFill>
      </dgm:spPr>
      <dgm:t>
        <a:bodyPr/>
        <a:lstStyle/>
        <a:p>
          <a:r>
            <a:rPr lang="en-GB" sz="1200"/>
            <a:t>Suitable solution Identified </a:t>
          </a:r>
        </a:p>
      </dgm:t>
    </dgm:pt>
    <dgm:pt modelId="{0E7E0B5D-6BE8-43EB-A7B7-745B0E07ACED}" type="parTrans" cxnId="{306E6789-9EA9-4AF4-89A9-DD65038FB015}">
      <dgm:prSet/>
      <dgm:spPr/>
      <dgm:t>
        <a:bodyPr/>
        <a:lstStyle/>
        <a:p>
          <a:endParaRPr lang="en-GB"/>
        </a:p>
      </dgm:t>
    </dgm:pt>
    <dgm:pt modelId="{453F2F8A-FE0E-40A1-9225-7322125D9846}" type="sibTrans" cxnId="{306E6789-9EA9-4AF4-89A9-DD65038FB015}">
      <dgm:prSet/>
      <dgm:spPr/>
      <dgm:t>
        <a:bodyPr/>
        <a:lstStyle/>
        <a:p>
          <a:endParaRPr lang="en-GB"/>
        </a:p>
      </dgm:t>
    </dgm:pt>
    <dgm:pt modelId="{EA54489D-D841-4F1F-84CD-FBBDEE6F63DE}">
      <dgm:prSet phldrT="[Text]" custT="1">
        <dgm:style>
          <a:lnRef idx="3">
            <a:schemeClr val="lt1"/>
          </a:lnRef>
          <a:fillRef idx="1">
            <a:schemeClr val="accent1"/>
          </a:fillRef>
          <a:effectRef idx="1">
            <a:schemeClr val="accent1"/>
          </a:effectRef>
          <a:fontRef idx="minor">
            <a:schemeClr val="lt1"/>
          </a:fontRef>
        </dgm:style>
      </dgm:prSet>
      <dgm:spPr>
        <a:solidFill>
          <a:srgbClr val="087793"/>
        </a:solidFill>
      </dgm:spPr>
      <dgm:t>
        <a:bodyPr/>
        <a:lstStyle/>
        <a:p>
          <a:r>
            <a:rPr lang="en-GB" sz="1200"/>
            <a:t>Maximise Customer Benefit</a:t>
          </a:r>
        </a:p>
      </dgm:t>
    </dgm:pt>
    <dgm:pt modelId="{45CC257C-73DE-4870-A810-7D17FFC54C73}" type="parTrans" cxnId="{89B11835-5769-4929-AF97-C66B25A7CC8B}">
      <dgm:prSet/>
      <dgm:spPr/>
      <dgm:t>
        <a:bodyPr/>
        <a:lstStyle/>
        <a:p>
          <a:endParaRPr lang="en-GB"/>
        </a:p>
      </dgm:t>
    </dgm:pt>
    <dgm:pt modelId="{01B02B28-B1E9-4EDE-AA1D-79669D6FFC69}" type="sibTrans" cxnId="{89B11835-5769-4929-AF97-C66B25A7CC8B}">
      <dgm:prSet/>
      <dgm:spPr/>
      <dgm:t>
        <a:bodyPr/>
        <a:lstStyle/>
        <a:p>
          <a:endParaRPr lang="en-GB"/>
        </a:p>
      </dgm:t>
    </dgm:pt>
    <dgm:pt modelId="{440F03D1-8AFF-4A47-976B-1678E56DE139}" type="pres">
      <dgm:prSet presAssocID="{2079C9CE-1DBB-4E07-829E-88D32EBD83F1}" presName="Name0" presStyleCnt="0">
        <dgm:presLayoutVars>
          <dgm:chPref val="1"/>
          <dgm:dir/>
          <dgm:animOne val="branch"/>
          <dgm:animLvl val="lvl"/>
          <dgm:resizeHandles/>
        </dgm:presLayoutVars>
      </dgm:prSet>
      <dgm:spPr/>
    </dgm:pt>
    <dgm:pt modelId="{6905A4D0-5136-448F-9DE0-E2204F157D79}" type="pres">
      <dgm:prSet presAssocID="{4FEA06FB-3927-4B01-AF34-135AEBF768AA}" presName="vertOne" presStyleCnt="0"/>
      <dgm:spPr/>
    </dgm:pt>
    <dgm:pt modelId="{63B310C5-9B6B-4A79-8BAC-D8076003DE30}" type="pres">
      <dgm:prSet presAssocID="{4FEA06FB-3927-4B01-AF34-135AEBF768AA}" presName="txOne" presStyleLbl="node0" presStyleIdx="0" presStyleCnt="4" custScaleX="80752" custScaleY="73560" custLinFactNeighborX="-77" custLinFactNeighborY="-13546">
        <dgm:presLayoutVars>
          <dgm:chPref val="3"/>
        </dgm:presLayoutVars>
      </dgm:prSet>
      <dgm:spPr>
        <a:xfrm>
          <a:off x="4512" y="0"/>
          <a:ext cx="1824632" cy="1167904"/>
        </a:xfrm>
        <a:prstGeom prst="roundRect">
          <a:avLst>
            <a:gd name="adj" fmla="val 10000"/>
          </a:avLst>
        </a:prstGeom>
      </dgm:spPr>
    </dgm:pt>
    <dgm:pt modelId="{E2228E24-B636-43EF-824B-7E2EB38F9A75}" type="pres">
      <dgm:prSet presAssocID="{4FEA06FB-3927-4B01-AF34-135AEBF768AA}" presName="horzOne" presStyleCnt="0"/>
      <dgm:spPr/>
    </dgm:pt>
    <dgm:pt modelId="{8200166E-CE77-4D2A-A0AC-042302026633}" type="pres">
      <dgm:prSet presAssocID="{42B1996D-00AA-42E8-9B91-0A7A3F1D5470}" presName="sibSpaceOne" presStyleCnt="0"/>
      <dgm:spPr/>
    </dgm:pt>
    <dgm:pt modelId="{F455FB83-B796-4360-BA27-3AF2BC804FB7}" type="pres">
      <dgm:prSet presAssocID="{D44E5531-0548-4D55-980D-26142E85B816}" presName="vertOne" presStyleCnt="0"/>
      <dgm:spPr/>
    </dgm:pt>
    <dgm:pt modelId="{83F5B8D1-9C58-49B5-9695-4A74D4DFCECB}" type="pres">
      <dgm:prSet presAssocID="{D44E5531-0548-4D55-980D-26142E85B816}" presName="txOne" presStyleLbl="node0" presStyleIdx="1" presStyleCnt="4" custScaleX="80752" custScaleY="73560" custLinFactNeighborX="-519" custLinFactNeighborY="-25130">
        <dgm:presLayoutVars>
          <dgm:chPref val="3"/>
        </dgm:presLayoutVars>
      </dgm:prSet>
      <dgm:spPr>
        <a:xfrm>
          <a:off x="2135683" y="0"/>
          <a:ext cx="1824632" cy="1167904"/>
        </a:xfrm>
        <a:prstGeom prst="roundRect">
          <a:avLst>
            <a:gd name="adj" fmla="val 10000"/>
          </a:avLst>
        </a:prstGeom>
      </dgm:spPr>
    </dgm:pt>
    <dgm:pt modelId="{8664F2A5-894A-47B5-A2F5-48DB05837561}" type="pres">
      <dgm:prSet presAssocID="{D44E5531-0548-4D55-980D-26142E85B816}" presName="horzOne" presStyleCnt="0"/>
      <dgm:spPr/>
    </dgm:pt>
    <dgm:pt modelId="{BEDDE139-6AF1-41B7-9DD3-347748518B93}" type="pres">
      <dgm:prSet presAssocID="{6FE66907-0FDD-4AC9-BC69-A44495F10251}" presName="sibSpaceOne" presStyleCnt="0"/>
      <dgm:spPr/>
    </dgm:pt>
    <dgm:pt modelId="{56355D57-8024-4208-9893-46CBE3EB5D40}" type="pres">
      <dgm:prSet presAssocID="{A795071D-EF27-4825-8AC6-17B73A81644E}" presName="vertOne" presStyleCnt="0"/>
      <dgm:spPr/>
    </dgm:pt>
    <dgm:pt modelId="{5113A775-6DBE-4C7D-B5E4-99E33622D819}" type="pres">
      <dgm:prSet presAssocID="{A795071D-EF27-4825-8AC6-17B73A81644E}" presName="txOne" presStyleLbl="node0" presStyleIdx="2" presStyleCnt="4" custScaleX="80752" custScaleY="73560" custLinFactNeighborX="-519" custLinFactNeighborY="-24790">
        <dgm:presLayoutVars>
          <dgm:chPref val="3"/>
        </dgm:presLayoutVars>
      </dgm:prSet>
      <dgm:spPr/>
    </dgm:pt>
    <dgm:pt modelId="{B74B45C9-71D4-460B-891B-B30E5311C5FE}" type="pres">
      <dgm:prSet presAssocID="{A795071D-EF27-4825-8AC6-17B73A81644E}" presName="horzOne" presStyleCnt="0"/>
      <dgm:spPr/>
    </dgm:pt>
    <dgm:pt modelId="{CF259E8D-EB2D-4E3D-90D3-E8235001F1BB}" type="pres">
      <dgm:prSet presAssocID="{453F2F8A-FE0E-40A1-9225-7322125D9846}" presName="sibSpaceOne" presStyleCnt="0"/>
      <dgm:spPr/>
    </dgm:pt>
    <dgm:pt modelId="{C54EC2E0-A4E1-4EB5-A74F-76576C02C5BA}" type="pres">
      <dgm:prSet presAssocID="{EA54489D-D841-4F1F-84CD-FBBDEE6F63DE}" presName="vertOne" presStyleCnt="0"/>
      <dgm:spPr/>
    </dgm:pt>
    <dgm:pt modelId="{E0AF88C1-1CCF-4DF8-9FB4-3CB631C78A9B}" type="pres">
      <dgm:prSet presAssocID="{EA54489D-D841-4F1F-84CD-FBBDEE6F63DE}" presName="txOne" presStyleLbl="node0" presStyleIdx="3" presStyleCnt="4" custScaleX="80752" custScaleY="73560" custLinFactNeighborX="-519" custLinFactNeighborY="-24790">
        <dgm:presLayoutVars>
          <dgm:chPref val="3"/>
        </dgm:presLayoutVars>
      </dgm:prSet>
      <dgm:spPr/>
    </dgm:pt>
    <dgm:pt modelId="{6589E32A-801D-4B15-9EAF-6A07A09304E0}" type="pres">
      <dgm:prSet presAssocID="{EA54489D-D841-4F1F-84CD-FBBDEE6F63DE}" presName="horzOne" presStyleCnt="0"/>
      <dgm:spPr/>
    </dgm:pt>
  </dgm:ptLst>
  <dgm:cxnLst>
    <dgm:cxn modelId="{B074E909-698A-4F6E-98D9-A3B199C401FE}" type="presOf" srcId="{D44E5531-0548-4D55-980D-26142E85B816}" destId="{83F5B8D1-9C58-49B5-9695-4A74D4DFCECB}" srcOrd="0" destOrd="0" presId="urn:microsoft.com/office/officeart/2005/8/layout/hierarchy4"/>
    <dgm:cxn modelId="{42FF4426-4033-4A21-BAEA-1A0845974723}" srcId="{2079C9CE-1DBB-4E07-829E-88D32EBD83F1}" destId="{D44E5531-0548-4D55-980D-26142E85B816}" srcOrd="1" destOrd="0" parTransId="{8768FABF-4C45-4A06-BD3B-39B2C86A8140}" sibTransId="{6FE66907-0FDD-4AC9-BC69-A44495F10251}"/>
    <dgm:cxn modelId="{89B11835-5769-4929-AF97-C66B25A7CC8B}" srcId="{2079C9CE-1DBB-4E07-829E-88D32EBD83F1}" destId="{EA54489D-D841-4F1F-84CD-FBBDEE6F63DE}" srcOrd="3" destOrd="0" parTransId="{45CC257C-73DE-4870-A810-7D17FFC54C73}" sibTransId="{01B02B28-B1E9-4EDE-AA1D-79669D6FFC69}"/>
    <dgm:cxn modelId="{6AEC4368-A314-4202-859F-E0C28292FFE3}" type="presOf" srcId="{2079C9CE-1DBB-4E07-829E-88D32EBD83F1}" destId="{440F03D1-8AFF-4A47-976B-1678E56DE139}" srcOrd="0" destOrd="0" presId="urn:microsoft.com/office/officeart/2005/8/layout/hierarchy4"/>
    <dgm:cxn modelId="{18E57168-D0F7-44A0-A9D5-41D325C3A72E}" type="presOf" srcId="{A795071D-EF27-4825-8AC6-17B73A81644E}" destId="{5113A775-6DBE-4C7D-B5E4-99E33622D819}" srcOrd="0" destOrd="0" presId="urn:microsoft.com/office/officeart/2005/8/layout/hierarchy4"/>
    <dgm:cxn modelId="{D9D06172-6DE7-4163-9179-3DABEDB1F00C}" type="presOf" srcId="{EA54489D-D841-4F1F-84CD-FBBDEE6F63DE}" destId="{E0AF88C1-1CCF-4DF8-9FB4-3CB631C78A9B}" srcOrd="0" destOrd="0" presId="urn:microsoft.com/office/officeart/2005/8/layout/hierarchy4"/>
    <dgm:cxn modelId="{306E6789-9EA9-4AF4-89A9-DD65038FB015}" srcId="{2079C9CE-1DBB-4E07-829E-88D32EBD83F1}" destId="{A795071D-EF27-4825-8AC6-17B73A81644E}" srcOrd="2" destOrd="0" parTransId="{0E7E0B5D-6BE8-43EB-A7B7-745B0E07ACED}" sibTransId="{453F2F8A-FE0E-40A1-9225-7322125D9846}"/>
    <dgm:cxn modelId="{CD22EC8F-54D3-41B3-99CE-59D4C8FB60A1}" srcId="{2079C9CE-1DBB-4E07-829E-88D32EBD83F1}" destId="{4FEA06FB-3927-4B01-AF34-135AEBF768AA}" srcOrd="0" destOrd="0" parTransId="{5478B56B-43C8-4D2E-A054-101F2555A5A2}" sibTransId="{42B1996D-00AA-42E8-9B91-0A7A3F1D5470}"/>
    <dgm:cxn modelId="{6031E6C1-B77C-401F-80FC-2E83ADD855BD}" type="presOf" srcId="{4FEA06FB-3927-4B01-AF34-135AEBF768AA}" destId="{63B310C5-9B6B-4A79-8BAC-D8076003DE30}" srcOrd="0" destOrd="0" presId="urn:microsoft.com/office/officeart/2005/8/layout/hierarchy4"/>
    <dgm:cxn modelId="{6A9E02C4-9122-4F8F-AA69-097EFD3C3B14}" type="presParOf" srcId="{440F03D1-8AFF-4A47-976B-1678E56DE139}" destId="{6905A4D0-5136-448F-9DE0-E2204F157D79}" srcOrd="0" destOrd="0" presId="urn:microsoft.com/office/officeart/2005/8/layout/hierarchy4"/>
    <dgm:cxn modelId="{6ECE483A-7899-4782-B5D4-9CFFCBB3B3F9}" type="presParOf" srcId="{6905A4D0-5136-448F-9DE0-E2204F157D79}" destId="{63B310C5-9B6B-4A79-8BAC-D8076003DE30}" srcOrd="0" destOrd="0" presId="urn:microsoft.com/office/officeart/2005/8/layout/hierarchy4"/>
    <dgm:cxn modelId="{FEEF565E-7088-4058-B203-6EEC0FAF4512}" type="presParOf" srcId="{6905A4D0-5136-448F-9DE0-E2204F157D79}" destId="{E2228E24-B636-43EF-824B-7E2EB38F9A75}" srcOrd="1" destOrd="0" presId="urn:microsoft.com/office/officeart/2005/8/layout/hierarchy4"/>
    <dgm:cxn modelId="{588C0EF4-F87F-4923-ADC5-A993EC46B394}" type="presParOf" srcId="{440F03D1-8AFF-4A47-976B-1678E56DE139}" destId="{8200166E-CE77-4D2A-A0AC-042302026633}" srcOrd="1" destOrd="0" presId="urn:microsoft.com/office/officeart/2005/8/layout/hierarchy4"/>
    <dgm:cxn modelId="{A7A78D3A-FA02-4BA6-9A57-1DF4E7E9CFD6}" type="presParOf" srcId="{440F03D1-8AFF-4A47-976B-1678E56DE139}" destId="{F455FB83-B796-4360-BA27-3AF2BC804FB7}" srcOrd="2" destOrd="0" presId="urn:microsoft.com/office/officeart/2005/8/layout/hierarchy4"/>
    <dgm:cxn modelId="{AF9B545A-5CB9-48EA-BA81-16CCC3A16B9A}" type="presParOf" srcId="{F455FB83-B796-4360-BA27-3AF2BC804FB7}" destId="{83F5B8D1-9C58-49B5-9695-4A74D4DFCECB}" srcOrd="0" destOrd="0" presId="urn:microsoft.com/office/officeart/2005/8/layout/hierarchy4"/>
    <dgm:cxn modelId="{F6F6F11F-F69A-4ADF-9C25-2E87D1CBE76F}" type="presParOf" srcId="{F455FB83-B796-4360-BA27-3AF2BC804FB7}" destId="{8664F2A5-894A-47B5-A2F5-48DB05837561}" srcOrd="1" destOrd="0" presId="urn:microsoft.com/office/officeart/2005/8/layout/hierarchy4"/>
    <dgm:cxn modelId="{E9861733-D660-4AB1-A1E9-1E253D238F5B}" type="presParOf" srcId="{440F03D1-8AFF-4A47-976B-1678E56DE139}" destId="{BEDDE139-6AF1-41B7-9DD3-347748518B93}" srcOrd="3" destOrd="0" presId="urn:microsoft.com/office/officeart/2005/8/layout/hierarchy4"/>
    <dgm:cxn modelId="{E68CD1DF-5DD3-4021-939B-0427CBA40F4F}" type="presParOf" srcId="{440F03D1-8AFF-4A47-976B-1678E56DE139}" destId="{56355D57-8024-4208-9893-46CBE3EB5D40}" srcOrd="4" destOrd="0" presId="urn:microsoft.com/office/officeart/2005/8/layout/hierarchy4"/>
    <dgm:cxn modelId="{361C5520-6C34-46B3-9D77-2AB4457DB1BC}" type="presParOf" srcId="{56355D57-8024-4208-9893-46CBE3EB5D40}" destId="{5113A775-6DBE-4C7D-B5E4-99E33622D819}" srcOrd="0" destOrd="0" presId="urn:microsoft.com/office/officeart/2005/8/layout/hierarchy4"/>
    <dgm:cxn modelId="{F65A74AB-1CBA-4E9A-8749-1226DAB7E681}" type="presParOf" srcId="{56355D57-8024-4208-9893-46CBE3EB5D40}" destId="{B74B45C9-71D4-460B-891B-B30E5311C5FE}" srcOrd="1" destOrd="0" presId="urn:microsoft.com/office/officeart/2005/8/layout/hierarchy4"/>
    <dgm:cxn modelId="{210DDAE7-B8EB-4052-92D2-BA1F2DE53062}" type="presParOf" srcId="{440F03D1-8AFF-4A47-976B-1678E56DE139}" destId="{CF259E8D-EB2D-4E3D-90D3-E8235001F1BB}" srcOrd="5" destOrd="0" presId="urn:microsoft.com/office/officeart/2005/8/layout/hierarchy4"/>
    <dgm:cxn modelId="{47D29CF7-0F59-4458-A03F-33CC3CC7C400}" type="presParOf" srcId="{440F03D1-8AFF-4A47-976B-1678E56DE139}" destId="{C54EC2E0-A4E1-4EB5-A74F-76576C02C5BA}" srcOrd="6" destOrd="0" presId="urn:microsoft.com/office/officeart/2005/8/layout/hierarchy4"/>
    <dgm:cxn modelId="{FE3A90AD-E846-4EEE-A382-A211010919E9}" type="presParOf" srcId="{C54EC2E0-A4E1-4EB5-A74F-76576C02C5BA}" destId="{E0AF88C1-1CCF-4DF8-9FB4-3CB631C78A9B}" srcOrd="0" destOrd="0" presId="urn:microsoft.com/office/officeart/2005/8/layout/hierarchy4"/>
    <dgm:cxn modelId="{6AB9C7B8-8A95-41E1-BD4C-4636D5B53CBA}" type="presParOf" srcId="{C54EC2E0-A4E1-4EB5-A74F-76576C02C5BA}" destId="{6589E32A-801D-4B15-9EAF-6A07A09304E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310C5-9B6B-4A79-8BAC-D8076003DE30}">
      <dsp:nvSpPr>
        <dsp:cNvPr id="0" name=""/>
        <dsp:cNvSpPr/>
      </dsp:nvSpPr>
      <dsp:spPr>
        <a:xfrm>
          <a:off x="1662" y="0"/>
          <a:ext cx="1672009" cy="859110"/>
        </a:xfrm>
        <a:prstGeom prst="roundRect">
          <a:avLst>
            <a:gd name="adj" fmla="val 10000"/>
          </a:avLst>
        </a:prstGeom>
        <a:solidFill>
          <a:srgbClr val="08779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45720" tIns="45720" rIns="45720" bIns="45720" numCol="1" spcCol="1270" rtlCol="0" anchor="ctr" anchorCtr="0">
          <a:noAutofit/>
        </a:bodyPr>
        <a:lstStyle/>
        <a:p>
          <a:pPr marL="0" lvl="0" indent="0" algn="ctr" defTabSz="533400">
            <a:lnSpc>
              <a:spcPct val="90000"/>
            </a:lnSpc>
            <a:spcBef>
              <a:spcPct val="0"/>
            </a:spcBef>
            <a:spcAft>
              <a:spcPct val="35000"/>
            </a:spcAft>
            <a:buNone/>
          </a:pPr>
          <a:r>
            <a:rPr lang="en-GB" sz="1200" kern="1200"/>
            <a:t>Customer Engagement – Pain Points &amp; Requirements</a:t>
          </a:r>
          <a:endParaRPr lang="en-GB" sz="1200" b="0" kern="1200"/>
        </a:p>
      </dsp:txBody>
      <dsp:txXfrm>
        <a:off x="26824" y="25162"/>
        <a:ext cx="1621685" cy="808786"/>
      </dsp:txXfrm>
    </dsp:sp>
    <dsp:sp modelId="{83F5B8D1-9C58-49B5-9695-4A74D4DFCECB}">
      <dsp:nvSpPr>
        <dsp:cNvPr id="0" name=""/>
        <dsp:cNvSpPr/>
      </dsp:nvSpPr>
      <dsp:spPr>
        <a:xfrm>
          <a:off x="2012373" y="0"/>
          <a:ext cx="1672009" cy="859110"/>
        </a:xfrm>
        <a:prstGeom prst="roundRect">
          <a:avLst>
            <a:gd name="adj" fmla="val 10000"/>
          </a:avLst>
        </a:prstGeom>
        <a:solidFill>
          <a:srgbClr val="08779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83820" tIns="83820" rIns="83820" bIns="83820" numCol="1" spcCol="1270" rtlCol="0" anchor="ctr" anchorCtr="0">
          <a:noAutofit/>
        </a:bodyPr>
        <a:lstStyle/>
        <a:p>
          <a:pPr marL="0" lvl="0" indent="0" algn="ctr" defTabSz="977900">
            <a:lnSpc>
              <a:spcPct val="90000"/>
            </a:lnSpc>
            <a:spcBef>
              <a:spcPct val="0"/>
            </a:spcBef>
            <a:spcAft>
              <a:spcPct val="35000"/>
            </a:spcAft>
            <a:buNone/>
          </a:pPr>
          <a:r>
            <a:rPr lang="en-GB" sz="1200" kern="1200"/>
            <a:t>Detailed Analysis on Requirements</a:t>
          </a:r>
          <a:endParaRPr lang="en-GB" sz="1200" b="0" kern="1200">
            <a:solidFill>
              <a:prstClr val="white"/>
            </a:solidFill>
            <a:latin typeface="Arial"/>
            <a:ea typeface="+mn-ea"/>
            <a:cs typeface="+mn-cs"/>
          </a:endParaRPr>
        </a:p>
      </dsp:txBody>
      <dsp:txXfrm>
        <a:off x="2037535" y="25162"/>
        <a:ext cx="1621685" cy="808786"/>
      </dsp:txXfrm>
    </dsp:sp>
    <dsp:sp modelId="{5113A775-6DBE-4C7D-B5E4-99E33622D819}">
      <dsp:nvSpPr>
        <dsp:cNvPr id="0" name=""/>
        <dsp:cNvSpPr/>
      </dsp:nvSpPr>
      <dsp:spPr>
        <a:xfrm>
          <a:off x="4032234" y="0"/>
          <a:ext cx="1672009" cy="859110"/>
        </a:xfrm>
        <a:prstGeom prst="roundRect">
          <a:avLst>
            <a:gd name="adj" fmla="val 10000"/>
          </a:avLst>
        </a:prstGeom>
        <a:solidFill>
          <a:srgbClr val="08779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Suitable solution Identified </a:t>
          </a:r>
        </a:p>
      </dsp:txBody>
      <dsp:txXfrm>
        <a:off x="4057396" y="25162"/>
        <a:ext cx="1621685" cy="808786"/>
      </dsp:txXfrm>
    </dsp:sp>
    <dsp:sp modelId="{E0AF88C1-1CCF-4DF8-9FB4-3CB631C78A9B}">
      <dsp:nvSpPr>
        <dsp:cNvPr id="0" name=""/>
        <dsp:cNvSpPr/>
      </dsp:nvSpPr>
      <dsp:spPr>
        <a:xfrm>
          <a:off x="6052096" y="0"/>
          <a:ext cx="1672009" cy="859110"/>
        </a:xfrm>
        <a:prstGeom prst="roundRect">
          <a:avLst>
            <a:gd name="adj" fmla="val 10000"/>
          </a:avLst>
        </a:prstGeom>
        <a:solidFill>
          <a:srgbClr val="08779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a:t>Maximise Customer Benefit</a:t>
          </a:r>
        </a:p>
      </dsp:txBody>
      <dsp:txXfrm>
        <a:off x="6077258" y="25162"/>
        <a:ext cx="1621685" cy="8087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09/11/2021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1500879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2058800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2836645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2357B9-A31F-4FC7-A38A-70DF36F645F3}" type="slidenum">
              <a:rPr lang="en-GB" smtClean="0"/>
              <a:t>8</a:t>
            </a:fld>
            <a:endParaRPr lang="en-GB"/>
          </a:p>
        </p:txBody>
      </p:sp>
    </p:spTree>
    <p:extLst>
      <p:ext uri="{BB962C8B-B14F-4D97-AF65-F5344CB8AC3E}">
        <p14:creationId xmlns:p14="http://schemas.microsoft.com/office/powerpoint/2010/main" val="1673099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2395537" y="260493"/>
            <a:ext cx="4691063" cy="476466"/>
          </a:xfrm>
          <a:prstGeom prst="rect">
            <a:avLst/>
          </a:prstGeom>
        </p:spPr>
        <p:txBody>
          <a:bodyPr wrap="square">
            <a:spAutoFit/>
          </a:bodyPr>
          <a:lstStyle>
            <a:lvl1pPr algn="ctr">
              <a:defRPr kumimoji="0" lang="en-GB" sz="2597"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2685" marR="5074" lvl="0" indent="0" algn="l" defTabSz="913303" rtl="0" eaLnBrk="1" fontAlgn="auto" latinLnBrk="0" hangingPunct="1">
              <a:lnSpc>
                <a:spcPts val="2996"/>
              </a:lnSpc>
              <a:spcBef>
                <a:spcPts val="300"/>
              </a:spcBef>
              <a:spcAft>
                <a:spcPts val="0"/>
              </a:spcAft>
              <a:buClrTx/>
              <a:buSzTx/>
              <a:buFontTx/>
              <a:buNone/>
              <a:tabLst/>
              <a:defRPr/>
            </a:pPr>
            <a:r>
              <a:rPr kumimoji="0" lang="en-GB" sz="2597"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457200" y="897417"/>
            <a:ext cx="8305800" cy="3881408"/>
          </a:xfrm>
          <a:prstGeom prst="rect">
            <a:avLst/>
          </a:prstGeom>
        </p:spPr>
        <p:txBody>
          <a:bodyPr/>
          <a:lstStyle>
            <a:lvl1pPr>
              <a:defRPr sz="899">
                <a:solidFill>
                  <a:schemeClr val="accent1"/>
                </a:solidFill>
              </a:defRPr>
            </a:lvl1pPr>
            <a:lvl2pPr>
              <a:defRPr sz="899">
                <a:solidFill>
                  <a:schemeClr val="accent1"/>
                </a:solidFill>
              </a:defRPr>
            </a:lvl2pPr>
            <a:lvl3pPr>
              <a:defRPr sz="899">
                <a:solidFill>
                  <a:schemeClr val="accent1"/>
                </a:solidFill>
              </a:defRPr>
            </a:lvl3pPr>
            <a:lvl4pPr>
              <a:defRPr sz="899">
                <a:solidFill>
                  <a:schemeClr val="accent1"/>
                </a:solidFill>
              </a:defRPr>
            </a:lvl4pPr>
            <a:lvl5pPr>
              <a:defRPr sz="8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6322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071" indent="0" algn="ctr">
              <a:buNone/>
              <a:defRPr>
                <a:solidFill>
                  <a:schemeClr val="tx1">
                    <a:tint val="75000"/>
                  </a:schemeClr>
                </a:solidFill>
              </a:defRPr>
            </a:lvl2pPr>
            <a:lvl3pPr marL="914140" indent="0" algn="ctr">
              <a:buNone/>
              <a:defRPr>
                <a:solidFill>
                  <a:schemeClr val="tx1">
                    <a:tint val="75000"/>
                  </a:schemeClr>
                </a:solidFill>
              </a:defRPr>
            </a:lvl3pPr>
            <a:lvl4pPr marL="1371212" indent="0" algn="ctr">
              <a:buNone/>
              <a:defRPr>
                <a:solidFill>
                  <a:schemeClr val="tx1">
                    <a:tint val="75000"/>
                  </a:schemeClr>
                </a:solidFill>
              </a:defRPr>
            </a:lvl4pPr>
            <a:lvl5pPr marL="1828282" indent="0" algn="ctr">
              <a:buNone/>
              <a:defRPr>
                <a:solidFill>
                  <a:schemeClr val="tx1">
                    <a:tint val="75000"/>
                  </a:schemeClr>
                </a:solidFill>
              </a:defRPr>
            </a:lvl5pPr>
            <a:lvl6pPr marL="2285352" indent="0" algn="ctr">
              <a:buNone/>
              <a:defRPr>
                <a:solidFill>
                  <a:schemeClr val="tx1">
                    <a:tint val="75000"/>
                  </a:schemeClr>
                </a:solidFill>
              </a:defRPr>
            </a:lvl6pPr>
            <a:lvl7pPr marL="2742422" indent="0" algn="ctr">
              <a:buNone/>
              <a:defRPr>
                <a:solidFill>
                  <a:schemeClr val="tx1">
                    <a:tint val="75000"/>
                  </a:schemeClr>
                </a:solidFill>
              </a:defRPr>
            </a:lvl7pPr>
            <a:lvl8pPr marL="3199493" indent="0" algn="ctr">
              <a:buNone/>
              <a:defRPr>
                <a:solidFill>
                  <a:schemeClr val="tx1">
                    <a:tint val="75000"/>
                  </a:schemeClr>
                </a:solidFill>
              </a:defRPr>
            </a:lvl8pPr>
            <a:lvl9pPr marL="3656564"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091685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52647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4"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4" y="2180035"/>
            <a:ext cx="7772400" cy="1125140"/>
          </a:xfrm>
        </p:spPr>
        <p:txBody>
          <a:bodyPr anchor="b"/>
          <a:lstStyle>
            <a:lvl1pPr marL="0" indent="0">
              <a:buNone/>
              <a:defRPr sz="2000">
                <a:solidFill>
                  <a:schemeClr val="tx1">
                    <a:tint val="75000"/>
                  </a:schemeClr>
                </a:solidFill>
              </a:defRPr>
            </a:lvl1pPr>
            <a:lvl2pPr marL="457071" indent="0">
              <a:buNone/>
              <a:defRPr sz="1800">
                <a:solidFill>
                  <a:schemeClr val="tx1">
                    <a:tint val="75000"/>
                  </a:schemeClr>
                </a:solidFill>
              </a:defRPr>
            </a:lvl2pPr>
            <a:lvl3pPr marL="914140" indent="0">
              <a:buNone/>
              <a:defRPr sz="1600">
                <a:solidFill>
                  <a:schemeClr val="tx1">
                    <a:tint val="75000"/>
                  </a:schemeClr>
                </a:solidFill>
              </a:defRPr>
            </a:lvl3pPr>
            <a:lvl4pPr marL="1371212" indent="0">
              <a:buNone/>
              <a:defRPr sz="1400">
                <a:solidFill>
                  <a:schemeClr val="tx1">
                    <a:tint val="75000"/>
                  </a:schemeClr>
                </a:solidFill>
              </a:defRPr>
            </a:lvl4pPr>
            <a:lvl5pPr marL="1828282" indent="0">
              <a:buNone/>
              <a:defRPr sz="1400">
                <a:solidFill>
                  <a:schemeClr val="tx1">
                    <a:tint val="75000"/>
                  </a:schemeClr>
                </a:solidFill>
              </a:defRPr>
            </a:lvl5pPr>
            <a:lvl6pPr marL="2285352" indent="0">
              <a:buNone/>
              <a:defRPr sz="1400">
                <a:solidFill>
                  <a:schemeClr val="tx1">
                    <a:tint val="75000"/>
                  </a:schemeClr>
                </a:solidFill>
              </a:defRPr>
            </a:lvl6pPr>
            <a:lvl7pPr marL="2742422" indent="0">
              <a:buNone/>
              <a:defRPr sz="1400">
                <a:solidFill>
                  <a:schemeClr val="tx1">
                    <a:tint val="75000"/>
                  </a:schemeClr>
                </a:solidFill>
              </a:defRPr>
            </a:lvl7pPr>
            <a:lvl8pPr marL="3199493" indent="0">
              <a:buNone/>
              <a:defRPr sz="1400">
                <a:solidFill>
                  <a:schemeClr val="tx1">
                    <a:tint val="75000"/>
                  </a:schemeClr>
                </a:solidFill>
              </a:defRPr>
            </a:lvl8pPr>
            <a:lvl9pPr marL="3656564"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73076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27640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071" indent="0">
              <a:buNone/>
              <a:defRPr sz="2000" b="1"/>
            </a:lvl2pPr>
            <a:lvl3pPr marL="914140" indent="0">
              <a:buNone/>
              <a:defRPr sz="1800" b="1"/>
            </a:lvl3pPr>
            <a:lvl4pPr marL="1371212" indent="0">
              <a:buNone/>
              <a:defRPr sz="1600" b="1"/>
            </a:lvl4pPr>
            <a:lvl5pPr marL="1828282" indent="0">
              <a:buNone/>
              <a:defRPr sz="1600" b="1"/>
            </a:lvl5pPr>
            <a:lvl6pPr marL="2285352" indent="0">
              <a:buNone/>
              <a:defRPr sz="1600" b="1"/>
            </a:lvl6pPr>
            <a:lvl7pPr marL="2742422" indent="0">
              <a:buNone/>
              <a:defRPr sz="1600" b="1"/>
            </a:lvl7pPr>
            <a:lvl8pPr marL="3199493" indent="0">
              <a:buNone/>
              <a:defRPr sz="1600" b="1"/>
            </a:lvl8pPr>
            <a:lvl9pPr marL="3656564"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071" indent="0">
              <a:buNone/>
              <a:defRPr sz="2000" b="1"/>
            </a:lvl2pPr>
            <a:lvl3pPr marL="914140" indent="0">
              <a:buNone/>
              <a:defRPr sz="1800" b="1"/>
            </a:lvl3pPr>
            <a:lvl4pPr marL="1371212" indent="0">
              <a:buNone/>
              <a:defRPr sz="1600" b="1"/>
            </a:lvl4pPr>
            <a:lvl5pPr marL="1828282" indent="0">
              <a:buNone/>
              <a:defRPr sz="1600" b="1"/>
            </a:lvl5pPr>
            <a:lvl6pPr marL="2285352" indent="0">
              <a:buNone/>
              <a:defRPr sz="1600" b="1"/>
            </a:lvl6pPr>
            <a:lvl7pPr marL="2742422" indent="0">
              <a:buNone/>
              <a:defRPr sz="1600" b="1"/>
            </a:lvl7pPr>
            <a:lvl8pPr marL="3199493" indent="0">
              <a:buNone/>
              <a:defRPr sz="1600" b="1"/>
            </a:lvl8pPr>
            <a:lvl9pPr marL="365656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14" tIns="45708" rIns="91414" bIns="45708" rtlCol="0" anchor="ctr">
            <a:normAutofit/>
          </a:bodyPr>
          <a:lstStyle/>
          <a:p>
            <a:r>
              <a:rPr lang="en-US"/>
              <a:t>Click to edit Master title style</a:t>
            </a:r>
            <a:endParaRPr lang="en-GB"/>
          </a:p>
        </p:txBody>
      </p:sp>
    </p:spTree>
    <p:extLst>
      <p:ext uri="{BB962C8B-B14F-4D97-AF65-F5344CB8AC3E}">
        <p14:creationId xmlns:p14="http://schemas.microsoft.com/office/powerpoint/2010/main" val="2984963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04956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4302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3" y="1076328"/>
            <a:ext cx="3008313" cy="3518297"/>
          </a:xfrm>
        </p:spPr>
        <p:txBody>
          <a:bodyPr/>
          <a:lstStyle>
            <a:lvl1pPr marL="0" indent="0">
              <a:buNone/>
              <a:defRPr sz="1400"/>
            </a:lvl1pPr>
            <a:lvl2pPr marL="457071" indent="0">
              <a:buNone/>
              <a:defRPr sz="1200"/>
            </a:lvl2pPr>
            <a:lvl3pPr marL="914140" indent="0">
              <a:buNone/>
              <a:defRPr sz="1000"/>
            </a:lvl3pPr>
            <a:lvl4pPr marL="1371212" indent="0">
              <a:buNone/>
              <a:defRPr sz="900"/>
            </a:lvl4pPr>
            <a:lvl5pPr marL="1828282" indent="0">
              <a:buNone/>
              <a:defRPr sz="900"/>
            </a:lvl5pPr>
            <a:lvl6pPr marL="2285352" indent="0">
              <a:buNone/>
              <a:defRPr sz="900"/>
            </a:lvl6pPr>
            <a:lvl7pPr marL="2742422" indent="0">
              <a:buNone/>
              <a:defRPr sz="900"/>
            </a:lvl7pPr>
            <a:lvl8pPr marL="3199493" indent="0">
              <a:buNone/>
              <a:defRPr sz="900"/>
            </a:lvl8pPr>
            <a:lvl9pPr marL="3656564" indent="0">
              <a:buNone/>
              <a:defRPr sz="900"/>
            </a:lvl9pPr>
          </a:lstStyle>
          <a:p>
            <a:pPr lvl="0"/>
            <a:r>
              <a:rPr lang="en-US"/>
              <a:t>Click to edit Master text styles</a:t>
            </a:r>
          </a:p>
        </p:txBody>
      </p:sp>
    </p:spTree>
    <p:extLst>
      <p:ext uri="{BB962C8B-B14F-4D97-AF65-F5344CB8AC3E}">
        <p14:creationId xmlns:p14="http://schemas.microsoft.com/office/powerpoint/2010/main" val="3051444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9" y="459581"/>
            <a:ext cx="5486400" cy="3086100"/>
          </a:xfrm>
        </p:spPr>
        <p:txBody>
          <a:bodyPr/>
          <a:lstStyle>
            <a:lvl1pPr marL="0" indent="0">
              <a:buNone/>
              <a:defRPr sz="3200"/>
            </a:lvl1pPr>
            <a:lvl2pPr marL="457071" indent="0">
              <a:buNone/>
              <a:defRPr sz="2800"/>
            </a:lvl2pPr>
            <a:lvl3pPr marL="914140" indent="0">
              <a:buNone/>
              <a:defRPr sz="2400"/>
            </a:lvl3pPr>
            <a:lvl4pPr marL="1371212" indent="0">
              <a:buNone/>
              <a:defRPr sz="2000"/>
            </a:lvl4pPr>
            <a:lvl5pPr marL="1828282" indent="0">
              <a:buNone/>
              <a:defRPr sz="2000"/>
            </a:lvl5pPr>
            <a:lvl6pPr marL="2285352" indent="0">
              <a:buNone/>
              <a:defRPr sz="2000"/>
            </a:lvl6pPr>
            <a:lvl7pPr marL="2742422" indent="0">
              <a:buNone/>
              <a:defRPr sz="2000"/>
            </a:lvl7pPr>
            <a:lvl8pPr marL="3199493" indent="0">
              <a:buNone/>
              <a:defRPr sz="2000"/>
            </a:lvl8pPr>
            <a:lvl9pPr marL="3656564" indent="0">
              <a:buNone/>
              <a:defRPr sz="2000"/>
            </a:lvl9pPr>
          </a:lstStyle>
          <a:p>
            <a:endParaRPr lang="en-GB"/>
          </a:p>
        </p:txBody>
      </p:sp>
      <p:sp>
        <p:nvSpPr>
          <p:cNvPr id="4" name="Text Placeholder 3"/>
          <p:cNvSpPr>
            <a:spLocks noGrp="1"/>
          </p:cNvSpPr>
          <p:nvPr>
            <p:ph type="body" sz="half" idx="2"/>
          </p:nvPr>
        </p:nvSpPr>
        <p:spPr>
          <a:xfrm>
            <a:off x="1792289" y="4025505"/>
            <a:ext cx="5486400" cy="603647"/>
          </a:xfrm>
        </p:spPr>
        <p:txBody>
          <a:bodyPr/>
          <a:lstStyle>
            <a:lvl1pPr marL="0" indent="0">
              <a:buNone/>
              <a:defRPr sz="1400"/>
            </a:lvl1pPr>
            <a:lvl2pPr marL="457071" indent="0">
              <a:buNone/>
              <a:defRPr sz="1200"/>
            </a:lvl2pPr>
            <a:lvl3pPr marL="914140" indent="0">
              <a:buNone/>
              <a:defRPr sz="1000"/>
            </a:lvl3pPr>
            <a:lvl4pPr marL="1371212" indent="0">
              <a:buNone/>
              <a:defRPr sz="900"/>
            </a:lvl4pPr>
            <a:lvl5pPr marL="1828282" indent="0">
              <a:buNone/>
              <a:defRPr sz="900"/>
            </a:lvl5pPr>
            <a:lvl6pPr marL="2285352" indent="0">
              <a:buNone/>
              <a:defRPr sz="900"/>
            </a:lvl6pPr>
            <a:lvl7pPr marL="2742422" indent="0">
              <a:buNone/>
              <a:defRPr sz="900"/>
            </a:lvl7pPr>
            <a:lvl8pPr marL="3199493" indent="0">
              <a:buNone/>
              <a:defRPr sz="900"/>
            </a:lvl8pPr>
            <a:lvl9pPr marL="3656564" indent="0">
              <a:buNone/>
              <a:defRPr sz="900"/>
            </a:lvl9pPr>
          </a:lstStyle>
          <a:p>
            <a:pPr lvl="0"/>
            <a:r>
              <a:rPr lang="en-US"/>
              <a:t>Click to edit Master text styles</a:t>
            </a:r>
          </a:p>
        </p:txBody>
      </p:sp>
    </p:spTree>
    <p:extLst>
      <p:ext uri="{BB962C8B-B14F-4D97-AF65-F5344CB8AC3E}">
        <p14:creationId xmlns:p14="http://schemas.microsoft.com/office/powerpoint/2010/main" val="85335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060" indent="0" algn="ctr">
              <a:buNone/>
              <a:defRPr>
                <a:solidFill>
                  <a:schemeClr val="tx1">
                    <a:tint val="75000"/>
                  </a:schemeClr>
                </a:solidFill>
              </a:defRPr>
            </a:lvl2pPr>
            <a:lvl3pPr marL="914117" indent="0" algn="ctr">
              <a:buNone/>
              <a:defRPr>
                <a:solidFill>
                  <a:schemeClr val="tx1">
                    <a:tint val="75000"/>
                  </a:schemeClr>
                </a:solidFill>
              </a:defRPr>
            </a:lvl3pPr>
            <a:lvl4pPr marL="1371178" indent="0" algn="ctr">
              <a:buNone/>
              <a:defRPr>
                <a:solidFill>
                  <a:schemeClr val="tx1">
                    <a:tint val="75000"/>
                  </a:schemeClr>
                </a:solidFill>
              </a:defRPr>
            </a:lvl4pPr>
            <a:lvl5pPr marL="1828236" indent="0" algn="ctr">
              <a:buNone/>
              <a:defRPr>
                <a:solidFill>
                  <a:schemeClr val="tx1">
                    <a:tint val="75000"/>
                  </a:schemeClr>
                </a:solidFill>
              </a:defRPr>
            </a:lvl5pPr>
            <a:lvl6pPr marL="2285295" indent="0" algn="ctr">
              <a:buNone/>
              <a:defRPr>
                <a:solidFill>
                  <a:schemeClr val="tx1">
                    <a:tint val="75000"/>
                  </a:schemeClr>
                </a:solidFill>
              </a:defRPr>
            </a:lvl6pPr>
            <a:lvl7pPr marL="2742353" indent="0" algn="ctr">
              <a:buNone/>
              <a:defRPr>
                <a:solidFill>
                  <a:schemeClr val="tx1">
                    <a:tint val="75000"/>
                  </a:schemeClr>
                </a:solidFill>
              </a:defRPr>
            </a:lvl7pPr>
            <a:lvl8pPr marL="3199413" indent="0" algn="ctr">
              <a:buNone/>
              <a:defRPr>
                <a:solidFill>
                  <a:schemeClr val="tx1">
                    <a:tint val="75000"/>
                  </a:schemeClr>
                </a:solidFill>
              </a:defRPr>
            </a:lvl8pPr>
            <a:lvl9pPr marL="3656473"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935972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94172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4"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4" y="2180035"/>
            <a:ext cx="7772400" cy="1125140"/>
          </a:xfrm>
        </p:spPr>
        <p:txBody>
          <a:bodyPr anchor="b"/>
          <a:lstStyle>
            <a:lvl1pPr marL="0" indent="0">
              <a:buNone/>
              <a:defRPr sz="2000">
                <a:solidFill>
                  <a:schemeClr val="tx1">
                    <a:tint val="75000"/>
                  </a:schemeClr>
                </a:solidFill>
              </a:defRPr>
            </a:lvl1pPr>
            <a:lvl2pPr marL="457060" indent="0">
              <a:buNone/>
              <a:defRPr sz="1800">
                <a:solidFill>
                  <a:schemeClr val="tx1">
                    <a:tint val="75000"/>
                  </a:schemeClr>
                </a:solidFill>
              </a:defRPr>
            </a:lvl2pPr>
            <a:lvl3pPr marL="914117" indent="0">
              <a:buNone/>
              <a:defRPr sz="1600">
                <a:solidFill>
                  <a:schemeClr val="tx1">
                    <a:tint val="75000"/>
                  </a:schemeClr>
                </a:solidFill>
              </a:defRPr>
            </a:lvl3pPr>
            <a:lvl4pPr marL="1371178" indent="0">
              <a:buNone/>
              <a:defRPr sz="1400">
                <a:solidFill>
                  <a:schemeClr val="tx1">
                    <a:tint val="75000"/>
                  </a:schemeClr>
                </a:solidFill>
              </a:defRPr>
            </a:lvl4pPr>
            <a:lvl5pPr marL="1828236" indent="0">
              <a:buNone/>
              <a:defRPr sz="1400">
                <a:solidFill>
                  <a:schemeClr val="tx1">
                    <a:tint val="75000"/>
                  </a:schemeClr>
                </a:solidFill>
              </a:defRPr>
            </a:lvl5pPr>
            <a:lvl6pPr marL="2285295" indent="0">
              <a:buNone/>
              <a:defRPr sz="1400">
                <a:solidFill>
                  <a:schemeClr val="tx1">
                    <a:tint val="75000"/>
                  </a:schemeClr>
                </a:solidFill>
              </a:defRPr>
            </a:lvl6pPr>
            <a:lvl7pPr marL="2742353" indent="0">
              <a:buNone/>
              <a:defRPr sz="1400">
                <a:solidFill>
                  <a:schemeClr val="tx1">
                    <a:tint val="75000"/>
                  </a:schemeClr>
                </a:solidFill>
              </a:defRPr>
            </a:lvl7pPr>
            <a:lvl8pPr marL="3199413" indent="0">
              <a:buNone/>
              <a:defRPr sz="1400">
                <a:solidFill>
                  <a:schemeClr val="tx1">
                    <a:tint val="75000"/>
                  </a:schemeClr>
                </a:solidFill>
              </a:defRPr>
            </a:lvl8pPr>
            <a:lvl9pPr marL="3656473"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256136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5710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060" indent="0">
              <a:buNone/>
              <a:defRPr sz="2000" b="1"/>
            </a:lvl2pPr>
            <a:lvl3pPr marL="914117" indent="0">
              <a:buNone/>
              <a:defRPr sz="1800" b="1"/>
            </a:lvl3pPr>
            <a:lvl4pPr marL="1371178" indent="0">
              <a:buNone/>
              <a:defRPr sz="1600" b="1"/>
            </a:lvl4pPr>
            <a:lvl5pPr marL="1828236" indent="0">
              <a:buNone/>
              <a:defRPr sz="1600" b="1"/>
            </a:lvl5pPr>
            <a:lvl6pPr marL="2285295" indent="0">
              <a:buNone/>
              <a:defRPr sz="1600" b="1"/>
            </a:lvl6pPr>
            <a:lvl7pPr marL="2742353" indent="0">
              <a:buNone/>
              <a:defRPr sz="1600" b="1"/>
            </a:lvl7pPr>
            <a:lvl8pPr marL="3199413" indent="0">
              <a:buNone/>
              <a:defRPr sz="1600" b="1"/>
            </a:lvl8pPr>
            <a:lvl9pPr marL="3656473"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151335"/>
            <a:ext cx="4041775" cy="479822"/>
          </a:xfrm>
        </p:spPr>
        <p:txBody>
          <a:bodyPr anchor="b"/>
          <a:lstStyle>
            <a:lvl1pPr marL="0" indent="0">
              <a:buNone/>
              <a:defRPr sz="2400" b="1"/>
            </a:lvl1pPr>
            <a:lvl2pPr marL="457060" indent="0">
              <a:buNone/>
              <a:defRPr sz="2000" b="1"/>
            </a:lvl2pPr>
            <a:lvl3pPr marL="914117" indent="0">
              <a:buNone/>
              <a:defRPr sz="1800" b="1"/>
            </a:lvl3pPr>
            <a:lvl4pPr marL="1371178" indent="0">
              <a:buNone/>
              <a:defRPr sz="1600" b="1"/>
            </a:lvl4pPr>
            <a:lvl5pPr marL="1828236" indent="0">
              <a:buNone/>
              <a:defRPr sz="1600" b="1"/>
            </a:lvl5pPr>
            <a:lvl6pPr marL="2285295" indent="0">
              <a:buNone/>
              <a:defRPr sz="1600" b="1"/>
            </a:lvl6pPr>
            <a:lvl7pPr marL="2742353" indent="0">
              <a:buNone/>
              <a:defRPr sz="1600" b="1"/>
            </a:lvl7pPr>
            <a:lvl8pPr marL="3199413" indent="0">
              <a:buNone/>
              <a:defRPr sz="1600" b="1"/>
            </a:lvl8pPr>
            <a:lvl9pPr marL="365647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14" tIns="45708" rIns="91414" bIns="45708" rtlCol="0" anchor="ctr">
            <a:normAutofit/>
          </a:bodyPr>
          <a:lstStyle/>
          <a:p>
            <a:r>
              <a:rPr lang="en-US"/>
              <a:t>Click to edit Master title style</a:t>
            </a:r>
            <a:endParaRPr lang="en-GB"/>
          </a:p>
        </p:txBody>
      </p:sp>
    </p:spTree>
    <p:extLst>
      <p:ext uri="{BB962C8B-B14F-4D97-AF65-F5344CB8AC3E}">
        <p14:creationId xmlns:p14="http://schemas.microsoft.com/office/powerpoint/2010/main" val="28821417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676098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79515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4" y="1076328"/>
            <a:ext cx="3008313" cy="3518297"/>
          </a:xfrm>
        </p:spPr>
        <p:txBody>
          <a:bodyPr/>
          <a:lstStyle>
            <a:lvl1pPr marL="0" indent="0">
              <a:buNone/>
              <a:defRPr sz="1400"/>
            </a:lvl1pPr>
            <a:lvl2pPr marL="457060" indent="0">
              <a:buNone/>
              <a:defRPr sz="1200"/>
            </a:lvl2pPr>
            <a:lvl3pPr marL="914117" indent="0">
              <a:buNone/>
              <a:defRPr sz="1000"/>
            </a:lvl3pPr>
            <a:lvl4pPr marL="1371178" indent="0">
              <a:buNone/>
              <a:defRPr sz="900"/>
            </a:lvl4pPr>
            <a:lvl5pPr marL="1828236" indent="0">
              <a:buNone/>
              <a:defRPr sz="900"/>
            </a:lvl5pPr>
            <a:lvl6pPr marL="2285295" indent="0">
              <a:buNone/>
              <a:defRPr sz="900"/>
            </a:lvl6pPr>
            <a:lvl7pPr marL="2742353" indent="0">
              <a:buNone/>
              <a:defRPr sz="900"/>
            </a:lvl7pPr>
            <a:lvl8pPr marL="3199413" indent="0">
              <a:buNone/>
              <a:defRPr sz="900"/>
            </a:lvl8pPr>
            <a:lvl9pPr marL="3656473" indent="0">
              <a:buNone/>
              <a:defRPr sz="900"/>
            </a:lvl9pPr>
          </a:lstStyle>
          <a:p>
            <a:pPr lvl="0"/>
            <a:r>
              <a:rPr lang="en-US"/>
              <a:t>Click to edit Master text styles</a:t>
            </a:r>
          </a:p>
        </p:txBody>
      </p:sp>
    </p:spTree>
    <p:extLst>
      <p:ext uri="{BB962C8B-B14F-4D97-AF65-F5344CB8AC3E}">
        <p14:creationId xmlns:p14="http://schemas.microsoft.com/office/powerpoint/2010/main" val="3649798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9" y="459581"/>
            <a:ext cx="5486400" cy="3086100"/>
          </a:xfrm>
        </p:spPr>
        <p:txBody>
          <a:bodyPr/>
          <a:lstStyle>
            <a:lvl1pPr marL="0" indent="0">
              <a:buNone/>
              <a:defRPr sz="3200"/>
            </a:lvl1pPr>
            <a:lvl2pPr marL="457060" indent="0">
              <a:buNone/>
              <a:defRPr sz="2800"/>
            </a:lvl2pPr>
            <a:lvl3pPr marL="914117" indent="0">
              <a:buNone/>
              <a:defRPr sz="2400"/>
            </a:lvl3pPr>
            <a:lvl4pPr marL="1371178" indent="0">
              <a:buNone/>
              <a:defRPr sz="2000"/>
            </a:lvl4pPr>
            <a:lvl5pPr marL="1828236" indent="0">
              <a:buNone/>
              <a:defRPr sz="2000"/>
            </a:lvl5pPr>
            <a:lvl6pPr marL="2285295" indent="0">
              <a:buNone/>
              <a:defRPr sz="2000"/>
            </a:lvl6pPr>
            <a:lvl7pPr marL="2742353" indent="0">
              <a:buNone/>
              <a:defRPr sz="2000"/>
            </a:lvl7pPr>
            <a:lvl8pPr marL="3199413" indent="0">
              <a:buNone/>
              <a:defRPr sz="2000"/>
            </a:lvl8pPr>
            <a:lvl9pPr marL="3656473" indent="0">
              <a:buNone/>
              <a:defRPr sz="2000"/>
            </a:lvl9pPr>
          </a:lstStyle>
          <a:p>
            <a:endParaRPr lang="en-GB"/>
          </a:p>
        </p:txBody>
      </p:sp>
      <p:sp>
        <p:nvSpPr>
          <p:cNvPr id="4" name="Text Placeholder 3"/>
          <p:cNvSpPr>
            <a:spLocks noGrp="1"/>
          </p:cNvSpPr>
          <p:nvPr>
            <p:ph type="body" sz="half" idx="2"/>
          </p:nvPr>
        </p:nvSpPr>
        <p:spPr>
          <a:xfrm>
            <a:off x="1792289" y="4025506"/>
            <a:ext cx="5486400" cy="603647"/>
          </a:xfrm>
        </p:spPr>
        <p:txBody>
          <a:bodyPr/>
          <a:lstStyle>
            <a:lvl1pPr marL="0" indent="0">
              <a:buNone/>
              <a:defRPr sz="1400"/>
            </a:lvl1pPr>
            <a:lvl2pPr marL="457060" indent="0">
              <a:buNone/>
              <a:defRPr sz="1200"/>
            </a:lvl2pPr>
            <a:lvl3pPr marL="914117" indent="0">
              <a:buNone/>
              <a:defRPr sz="1000"/>
            </a:lvl3pPr>
            <a:lvl4pPr marL="1371178" indent="0">
              <a:buNone/>
              <a:defRPr sz="900"/>
            </a:lvl4pPr>
            <a:lvl5pPr marL="1828236" indent="0">
              <a:buNone/>
              <a:defRPr sz="900"/>
            </a:lvl5pPr>
            <a:lvl6pPr marL="2285295" indent="0">
              <a:buNone/>
              <a:defRPr sz="900"/>
            </a:lvl6pPr>
            <a:lvl7pPr marL="2742353" indent="0">
              <a:buNone/>
              <a:defRPr sz="900"/>
            </a:lvl7pPr>
            <a:lvl8pPr marL="3199413" indent="0">
              <a:buNone/>
              <a:defRPr sz="900"/>
            </a:lvl8pPr>
            <a:lvl9pPr marL="3656473" indent="0">
              <a:buNone/>
              <a:defRPr sz="900"/>
            </a:lvl9pPr>
          </a:lstStyle>
          <a:p>
            <a:pPr lvl="0"/>
            <a:r>
              <a:rPr lang="en-US"/>
              <a:t>Click to edit Master text styles</a:t>
            </a:r>
          </a:p>
        </p:txBody>
      </p:sp>
    </p:spTree>
    <p:extLst>
      <p:ext uri="{BB962C8B-B14F-4D97-AF65-F5344CB8AC3E}">
        <p14:creationId xmlns:p14="http://schemas.microsoft.com/office/powerpoint/2010/main" val="953481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1.pn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png"/><Relationship Id="rId5" Type="http://schemas.openxmlformats.org/officeDocument/2006/relationships/slideLayout" Target="../slideLayouts/slideLayout24.xml"/><Relationship Id="rId10" Type="http://schemas.openxmlformats.org/officeDocument/2006/relationships/theme" Target="../theme/theme3.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78" r:id="rId10"/>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110532"/>
            <a:ext cx="9144000" cy="49136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123478"/>
            <a:ext cx="8229600" cy="637580"/>
          </a:xfrm>
          <a:prstGeom prst="rect">
            <a:avLst/>
          </a:prstGeom>
        </p:spPr>
        <p:txBody>
          <a:bodyPr vert="horz" lIns="91414" tIns="45708" rIns="91414" bIns="45708"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14" tIns="45708" rIns="91414" bIns="457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72667117"/>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txStyles>
    <p:titleStyle>
      <a:lvl1pPr algn="ctr" defTabSz="91414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03" indent="-342803" algn="l" defTabSz="91414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740" indent="-285669" algn="l" defTabSz="91414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676" indent="-228535" algn="l" defTabSz="91414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599746" indent="-228535" algn="l" defTabSz="91414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6818" indent="-228535" algn="l" defTabSz="91414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3887" indent="-228535" algn="l" defTabSz="91414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58" indent="-228535" algn="l" defTabSz="91414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028" indent="-228535" algn="l" defTabSz="91414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99" indent="-228535" algn="l" defTabSz="91414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140" rtl="0" eaLnBrk="1" latinLnBrk="0" hangingPunct="1">
        <a:defRPr sz="1800" kern="1200">
          <a:solidFill>
            <a:schemeClr val="tx1"/>
          </a:solidFill>
          <a:latin typeface="+mn-lt"/>
          <a:ea typeface="+mn-ea"/>
          <a:cs typeface="+mn-cs"/>
        </a:defRPr>
      </a:lvl1pPr>
      <a:lvl2pPr marL="457071" algn="l" defTabSz="914140" rtl="0" eaLnBrk="1" latinLnBrk="0" hangingPunct="1">
        <a:defRPr sz="1800" kern="1200">
          <a:solidFill>
            <a:schemeClr val="tx1"/>
          </a:solidFill>
          <a:latin typeface="+mn-lt"/>
          <a:ea typeface="+mn-ea"/>
          <a:cs typeface="+mn-cs"/>
        </a:defRPr>
      </a:lvl2pPr>
      <a:lvl3pPr marL="914140" algn="l" defTabSz="914140" rtl="0" eaLnBrk="1" latinLnBrk="0" hangingPunct="1">
        <a:defRPr sz="1800" kern="1200">
          <a:solidFill>
            <a:schemeClr val="tx1"/>
          </a:solidFill>
          <a:latin typeface="+mn-lt"/>
          <a:ea typeface="+mn-ea"/>
          <a:cs typeface="+mn-cs"/>
        </a:defRPr>
      </a:lvl3pPr>
      <a:lvl4pPr marL="1371212" algn="l" defTabSz="914140" rtl="0" eaLnBrk="1" latinLnBrk="0" hangingPunct="1">
        <a:defRPr sz="1800" kern="1200">
          <a:solidFill>
            <a:schemeClr val="tx1"/>
          </a:solidFill>
          <a:latin typeface="+mn-lt"/>
          <a:ea typeface="+mn-ea"/>
          <a:cs typeface="+mn-cs"/>
        </a:defRPr>
      </a:lvl4pPr>
      <a:lvl5pPr marL="1828282" algn="l" defTabSz="914140" rtl="0" eaLnBrk="1" latinLnBrk="0" hangingPunct="1">
        <a:defRPr sz="1800" kern="1200">
          <a:solidFill>
            <a:schemeClr val="tx1"/>
          </a:solidFill>
          <a:latin typeface="+mn-lt"/>
          <a:ea typeface="+mn-ea"/>
          <a:cs typeface="+mn-cs"/>
        </a:defRPr>
      </a:lvl5pPr>
      <a:lvl6pPr marL="2285352" algn="l" defTabSz="914140" rtl="0" eaLnBrk="1" latinLnBrk="0" hangingPunct="1">
        <a:defRPr sz="1800" kern="1200">
          <a:solidFill>
            <a:schemeClr val="tx1"/>
          </a:solidFill>
          <a:latin typeface="+mn-lt"/>
          <a:ea typeface="+mn-ea"/>
          <a:cs typeface="+mn-cs"/>
        </a:defRPr>
      </a:lvl6pPr>
      <a:lvl7pPr marL="2742422" algn="l" defTabSz="914140" rtl="0" eaLnBrk="1" latinLnBrk="0" hangingPunct="1">
        <a:defRPr sz="1800" kern="1200">
          <a:solidFill>
            <a:schemeClr val="tx1"/>
          </a:solidFill>
          <a:latin typeface="+mn-lt"/>
          <a:ea typeface="+mn-ea"/>
          <a:cs typeface="+mn-cs"/>
        </a:defRPr>
      </a:lvl7pPr>
      <a:lvl8pPr marL="3199493" algn="l" defTabSz="914140" rtl="0" eaLnBrk="1" latinLnBrk="0" hangingPunct="1">
        <a:defRPr sz="1800" kern="1200">
          <a:solidFill>
            <a:schemeClr val="tx1"/>
          </a:solidFill>
          <a:latin typeface="+mn-lt"/>
          <a:ea typeface="+mn-ea"/>
          <a:cs typeface="+mn-cs"/>
        </a:defRPr>
      </a:lvl8pPr>
      <a:lvl9pPr marL="3656564" algn="l" defTabSz="91414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110532"/>
            <a:ext cx="9144000" cy="49136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Placeholder 1"/>
          <p:cNvSpPr>
            <a:spLocks noGrp="1"/>
          </p:cNvSpPr>
          <p:nvPr>
            <p:ph type="title"/>
          </p:nvPr>
        </p:nvSpPr>
        <p:spPr>
          <a:xfrm>
            <a:off x="457200" y="123478"/>
            <a:ext cx="8229600" cy="637580"/>
          </a:xfrm>
          <a:prstGeom prst="rect">
            <a:avLst/>
          </a:prstGeom>
        </p:spPr>
        <p:txBody>
          <a:bodyPr vert="horz" lIns="91414" tIns="45708" rIns="91414" bIns="45708"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14" tIns="45708" rIns="91414" bIns="457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8846347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Lst>
  <p:txStyles>
    <p:titleStyle>
      <a:lvl1pPr algn="ctr" defTabSz="914117"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794" indent="-342794" algn="l" defTabSz="914117"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721" indent="-285662" algn="l" defTabSz="914117"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648" indent="-228530" algn="l" defTabSz="914117"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599706" indent="-228530" algn="l" defTabSz="914117"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6766" indent="-228530" algn="l" defTabSz="914117"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3825" indent="-228530" algn="l" defTabSz="91411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884" indent="-228530" algn="l" defTabSz="91411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43" indent="-228530" algn="l" defTabSz="91411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02" indent="-228530" algn="l" defTabSz="91411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117" rtl="0" eaLnBrk="1" latinLnBrk="0" hangingPunct="1">
        <a:defRPr sz="1800" kern="1200">
          <a:solidFill>
            <a:schemeClr val="tx1"/>
          </a:solidFill>
          <a:latin typeface="+mn-lt"/>
          <a:ea typeface="+mn-ea"/>
          <a:cs typeface="+mn-cs"/>
        </a:defRPr>
      </a:lvl1pPr>
      <a:lvl2pPr marL="457060" algn="l" defTabSz="914117" rtl="0" eaLnBrk="1" latinLnBrk="0" hangingPunct="1">
        <a:defRPr sz="1800" kern="1200">
          <a:solidFill>
            <a:schemeClr val="tx1"/>
          </a:solidFill>
          <a:latin typeface="+mn-lt"/>
          <a:ea typeface="+mn-ea"/>
          <a:cs typeface="+mn-cs"/>
        </a:defRPr>
      </a:lvl2pPr>
      <a:lvl3pPr marL="914117" algn="l" defTabSz="914117" rtl="0" eaLnBrk="1" latinLnBrk="0" hangingPunct="1">
        <a:defRPr sz="1800" kern="1200">
          <a:solidFill>
            <a:schemeClr val="tx1"/>
          </a:solidFill>
          <a:latin typeface="+mn-lt"/>
          <a:ea typeface="+mn-ea"/>
          <a:cs typeface="+mn-cs"/>
        </a:defRPr>
      </a:lvl3pPr>
      <a:lvl4pPr marL="1371178" algn="l" defTabSz="914117" rtl="0" eaLnBrk="1" latinLnBrk="0" hangingPunct="1">
        <a:defRPr sz="1800" kern="1200">
          <a:solidFill>
            <a:schemeClr val="tx1"/>
          </a:solidFill>
          <a:latin typeface="+mn-lt"/>
          <a:ea typeface="+mn-ea"/>
          <a:cs typeface="+mn-cs"/>
        </a:defRPr>
      </a:lvl4pPr>
      <a:lvl5pPr marL="1828236" algn="l" defTabSz="914117" rtl="0" eaLnBrk="1" latinLnBrk="0" hangingPunct="1">
        <a:defRPr sz="1800" kern="1200">
          <a:solidFill>
            <a:schemeClr val="tx1"/>
          </a:solidFill>
          <a:latin typeface="+mn-lt"/>
          <a:ea typeface="+mn-ea"/>
          <a:cs typeface="+mn-cs"/>
        </a:defRPr>
      </a:lvl5pPr>
      <a:lvl6pPr marL="2285295" algn="l" defTabSz="914117" rtl="0" eaLnBrk="1" latinLnBrk="0" hangingPunct="1">
        <a:defRPr sz="1800" kern="1200">
          <a:solidFill>
            <a:schemeClr val="tx1"/>
          </a:solidFill>
          <a:latin typeface="+mn-lt"/>
          <a:ea typeface="+mn-ea"/>
          <a:cs typeface="+mn-cs"/>
        </a:defRPr>
      </a:lvl6pPr>
      <a:lvl7pPr marL="2742353" algn="l" defTabSz="914117" rtl="0" eaLnBrk="1" latinLnBrk="0" hangingPunct="1">
        <a:defRPr sz="1800" kern="1200">
          <a:solidFill>
            <a:schemeClr val="tx1"/>
          </a:solidFill>
          <a:latin typeface="+mn-lt"/>
          <a:ea typeface="+mn-ea"/>
          <a:cs typeface="+mn-cs"/>
        </a:defRPr>
      </a:lvl7pPr>
      <a:lvl8pPr marL="3199413" algn="l" defTabSz="914117" rtl="0" eaLnBrk="1" latinLnBrk="0" hangingPunct="1">
        <a:defRPr sz="1800" kern="1200">
          <a:solidFill>
            <a:schemeClr val="tx1"/>
          </a:solidFill>
          <a:latin typeface="+mn-lt"/>
          <a:ea typeface="+mn-ea"/>
          <a:cs typeface="+mn-cs"/>
        </a:defRPr>
      </a:lvl8pPr>
      <a:lvl9pPr marL="3656473" algn="l" defTabSz="91411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Content Placeholder 3"/>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t="8315" b="9547"/>
          <a:stretch/>
        </p:blipFill>
        <p:spPr>
          <a:xfrm>
            <a:off x="144730" y="113549"/>
            <a:ext cx="8999270" cy="4916402"/>
          </a:xfrm>
        </p:spPr>
      </p:pic>
      <p:sp>
        <p:nvSpPr>
          <p:cNvPr id="8" name="Title 1"/>
          <p:cNvSpPr txBox="1">
            <a:spLocks/>
          </p:cNvSpPr>
          <p:nvPr/>
        </p:nvSpPr>
        <p:spPr>
          <a:xfrm>
            <a:off x="228021" y="519002"/>
            <a:ext cx="4454825" cy="1872208"/>
          </a:xfrm>
          <a:prstGeom prst="rect">
            <a:avLst/>
          </a:prstGeom>
        </p:spPr>
        <p:txBody>
          <a:bodyPr vert="horz" lIns="91414" tIns="45708" rIns="91414" bIns="45708" rtlCol="0" anchor="ctr">
            <a:noAutofit/>
          </a:bodyPr>
          <a:lstStyle>
            <a:lvl1pPr algn="ctr" defTabSz="91414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140" rtl="0" eaLnBrk="1" fontAlgn="auto" latinLnBrk="0" hangingPunct="1">
              <a:lnSpc>
                <a:spcPct val="100000"/>
              </a:lnSpc>
              <a:spcBef>
                <a:spcPct val="0"/>
              </a:spcBef>
              <a:spcAft>
                <a:spcPts val="0"/>
              </a:spcAft>
              <a:buClrTx/>
              <a:buSzTx/>
              <a:buFontTx/>
              <a:buNone/>
              <a:tabLst/>
              <a:defRPr/>
            </a:pPr>
            <a:r>
              <a:rPr lang="en-GB" sz="3200" dirty="0"/>
              <a:t>CMS Rebuild</a:t>
            </a:r>
          </a:p>
          <a:p>
            <a:pPr marL="0" marR="0" lvl="0" indent="0" algn="ctr" defTabSz="914140" rtl="0" eaLnBrk="1" fontAlgn="auto" latinLnBrk="0" hangingPunct="1">
              <a:lnSpc>
                <a:spcPct val="100000"/>
              </a:lnSpc>
              <a:spcBef>
                <a:spcPct val="0"/>
              </a:spcBef>
              <a:spcAft>
                <a:spcPts val="0"/>
              </a:spcAft>
              <a:buClrTx/>
              <a:buSzTx/>
              <a:buFontTx/>
              <a:buNone/>
              <a:tabLst/>
              <a:defRPr/>
            </a:pPr>
            <a:endParaRPr kumimoji="0" lang="en-GB" sz="3200" b="1" i="0" u="none" strike="noStrike" kern="1200" cap="none" spc="0" normalizeH="0" baseline="0" noProof="0" dirty="0">
              <a:ln>
                <a:noFill/>
              </a:ln>
              <a:solidFill>
                <a:srgbClr val="84B8DA"/>
              </a:solidFill>
              <a:effectLst/>
              <a:uLnTx/>
              <a:uFillTx/>
              <a:latin typeface="Arial" panose="020B0604020202020204" pitchFamily="34" charset="0"/>
              <a:ea typeface="+mj-ea"/>
              <a:cs typeface="Arial" panose="020B0604020202020204" pitchFamily="34" charset="0"/>
            </a:endParaRPr>
          </a:p>
          <a:p>
            <a:pPr marL="0" marR="0" lvl="0" indent="0" algn="ctr" defTabSz="91414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84B8DA"/>
                </a:solidFill>
                <a:effectLst/>
                <a:uLnTx/>
                <a:uFillTx/>
                <a:latin typeface="Arial" panose="020B0604020202020204" pitchFamily="34" charset="0"/>
                <a:ea typeface="+mj-ea"/>
                <a:cs typeface="Arial" panose="020B0604020202020204" pitchFamily="34" charset="0"/>
              </a:rPr>
              <a:t>Rebuilding the CMS Platform</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7378" y="3739977"/>
            <a:ext cx="678398" cy="847997"/>
          </a:xfrm>
          <a:prstGeom prst="rect">
            <a:avLst/>
          </a:prstGeom>
        </p:spPr>
      </p:pic>
      <p:sp>
        <p:nvSpPr>
          <p:cNvPr id="5" name="Hexagon 4"/>
          <p:cNvSpPr/>
          <p:nvPr/>
        </p:nvSpPr>
        <p:spPr>
          <a:xfrm>
            <a:off x="5724128" y="3910149"/>
            <a:ext cx="1884412" cy="1585714"/>
          </a:xfrm>
          <a:prstGeom prst="hexagon">
            <a:avLst/>
          </a:prstGeom>
          <a:solidFill>
            <a:srgbClr val="FBFBFF">
              <a:alpha val="38824"/>
            </a:srgb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4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10" name="Hexagon 9"/>
          <p:cNvSpPr/>
          <p:nvPr/>
        </p:nvSpPr>
        <p:spPr>
          <a:xfrm>
            <a:off x="7236296" y="3119338"/>
            <a:ext cx="1884412" cy="1585714"/>
          </a:xfrm>
          <a:prstGeom prst="hexagon">
            <a:avLst/>
          </a:prstGeom>
          <a:solidFill>
            <a:srgbClr val="FBFBFF">
              <a:alpha val="38824"/>
            </a:srgb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4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11" name="Hexagon 10"/>
          <p:cNvSpPr/>
          <p:nvPr/>
        </p:nvSpPr>
        <p:spPr>
          <a:xfrm>
            <a:off x="7236296" y="4705052"/>
            <a:ext cx="1884412" cy="1585714"/>
          </a:xfrm>
          <a:prstGeom prst="hexagon">
            <a:avLst/>
          </a:prstGeom>
          <a:solidFill>
            <a:srgbClr val="FBFBFF">
              <a:alpha val="38824"/>
            </a:srgb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4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12" name="Hexagon 11"/>
          <p:cNvSpPr/>
          <p:nvPr/>
        </p:nvSpPr>
        <p:spPr>
          <a:xfrm>
            <a:off x="8748464" y="3915965"/>
            <a:ext cx="1884412" cy="1585714"/>
          </a:xfrm>
          <a:prstGeom prst="hexagon">
            <a:avLst/>
          </a:prstGeom>
          <a:solidFill>
            <a:srgbClr val="FBFBFF">
              <a:alpha val="38824"/>
            </a:srgb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4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13" name="Hexagon 12"/>
          <p:cNvSpPr/>
          <p:nvPr/>
        </p:nvSpPr>
        <p:spPr>
          <a:xfrm>
            <a:off x="8774434" y="2328788"/>
            <a:ext cx="1884412" cy="1585714"/>
          </a:xfrm>
          <a:prstGeom prst="hexagon">
            <a:avLst/>
          </a:prstGeom>
          <a:solidFill>
            <a:srgbClr val="FBFBFF">
              <a:alpha val="38824"/>
            </a:srgb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4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14" name="Hexagon 13"/>
          <p:cNvSpPr/>
          <p:nvPr/>
        </p:nvSpPr>
        <p:spPr>
          <a:xfrm>
            <a:off x="8774434" y="738721"/>
            <a:ext cx="1884412" cy="1585714"/>
          </a:xfrm>
          <a:prstGeom prst="hexagon">
            <a:avLst/>
          </a:prstGeom>
          <a:solidFill>
            <a:srgbClr val="FBFBFF">
              <a:alpha val="38824"/>
            </a:srgb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4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15" name="Hexagon 14"/>
          <p:cNvSpPr/>
          <p:nvPr/>
        </p:nvSpPr>
        <p:spPr>
          <a:xfrm>
            <a:off x="7259588" y="-54136"/>
            <a:ext cx="1884412" cy="1585714"/>
          </a:xfrm>
          <a:prstGeom prst="hexagon">
            <a:avLst/>
          </a:prstGeom>
          <a:solidFill>
            <a:srgbClr val="FBFBFF">
              <a:alpha val="38824"/>
            </a:srgb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4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16" name="Hexagon 15"/>
          <p:cNvSpPr/>
          <p:nvPr/>
        </p:nvSpPr>
        <p:spPr>
          <a:xfrm>
            <a:off x="8787134" y="-846832"/>
            <a:ext cx="1884412" cy="1585714"/>
          </a:xfrm>
          <a:prstGeom prst="hexagon">
            <a:avLst/>
          </a:prstGeom>
          <a:solidFill>
            <a:srgbClr val="FBFBFF">
              <a:alpha val="38824"/>
            </a:srgb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4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17" name="Hexagon 16"/>
          <p:cNvSpPr/>
          <p:nvPr/>
        </p:nvSpPr>
        <p:spPr>
          <a:xfrm>
            <a:off x="5762228" y="-846993"/>
            <a:ext cx="1884412" cy="1585714"/>
          </a:xfrm>
          <a:prstGeom prst="hexagon">
            <a:avLst/>
          </a:prstGeom>
          <a:solidFill>
            <a:srgbClr val="FBFBFF">
              <a:alpha val="38824"/>
            </a:srgb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14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2765212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AB4913-EF79-4E8A-A829-558AADEEF61A}"/>
              </a:ext>
            </a:extLst>
          </p:cNvPr>
          <p:cNvSpPr>
            <a:spLocks noGrp="1"/>
          </p:cNvSpPr>
          <p:nvPr>
            <p:ph idx="1"/>
          </p:nvPr>
        </p:nvSpPr>
        <p:spPr>
          <a:xfrm>
            <a:off x="457200" y="509370"/>
            <a:ext cx="8229600" cy="3816424"/>
          </a:xfrm>
        </p:spPr>
        <p:txBody>
          <a:bodyPr vert="horz" lIns="91414" tIns="45708" rIns="91414" bIns="45708" rtlCol="0" anchor="t">
            <a:normAutofit/>
          </a:bodyPr>
          <a:lstStyle/>
          <a:p>
            <a:pPr marL="0" indent="0" fontAlgn="base">
              <a:buNone/>
            </a:pPr>
            <a:r>
              <a:rPr lang="en-US" sz="1400" dirty="0">
                <a:latin typeface="Arial"/>
                <a:cs typeface="Arial"/>
              </a:rPr>
              <a:t>The existing CMS (Contact Management Service) which facilitates B2B processes has unfortunately come to the end of life support and is now operating at risk. Due to changes in processes and the customer base over time, the functionality is no longer fit for purpose and is creating a poor customer experience.</a:t>
            </a:r>
          </a:p>
          <a:p>
            <a:pPr marL="0" indent="0" fontAlgn="base">
              <a:buNone/>
            </a:pPr>
            <a:endParaRPr lang="en-US" sz="1400" dirty="0"/>
          </a:p>
          <a:p>
            <a:pPr marL="0" indent="0" fontAlgn="base">
              <a:buNone/>
            </a:pPr>
            <a:r>
              <a:rPr lang="en-US" sz="1400" dirty="0">
                <a:latin typeface="Arial"/>
                <a:cs typeface="Arial"/>
              </a:rPr>
              <a:t>The CMS processes will be rebuilt to resolve customer Painpoints maintaining customer involvement and engagement to help deliver a modern, usable and reliable platform.</a:t>
            </a:r>
            <a:endParaRPr lang="en-GB" sz="1400" dirty="0">
              <a:latin typeface="Arial"/>
              <a:cs typeface="Arial"/>
            </a:endParaRPr>
          </a:p>
          <a:p>
            <a:pPr marL="0" indent="0" fontAlgn="base">
              <a:buNone/>
            </a:pPr>
            <a:endParaRPr lang="en-GB" sz="1400" dirty="0"/>
          </a:p>
          <a:p>
            <a:pPr marL="0" indent="0" fontAlgn="base">
              <a:buNone/>
            </a:pPr>
            <a:r>
              <a:rPr lang="en-GB" sz="1400" dirty="0"/>
              <a:t>There are four key areas:</a:t>
            </a:r>
          </a:p>
          <a:p>
            <a:pPr marL="0" indent="0" fontAlgn="base">
              <a:buNone/>
            </a:pPr>
            <a:endParaRPr lang="en-US" sz="1400" dirty="0"/>
          </a:p>
        </p:txBody>
      </p:sp>
      <p:graphicFrame>
        <p:nvGraphicFramePr>
          <p:cNvPr id="4" name="Diagram 3">
            <a:extLst>
              <a:ext uri="{FF2B5EF4-FFF2-40B4-BE49-F238E27FC236}">
                <a16:creationId xmlns:a16="http://schemas.microsoft.com/office/drawing/2014/main" id="{72042212-1032-4CE1-AD7E-7E59C49301BB}"/>
              </a:ext>
            </a:extLst>
          </p:cNvPr>
          <p:cNvGraphicFramePr/>
          <p:nvPr>
            <p:extLst>
              <p:ext uri="{D42A27DB-BD31-4B8C-83A1-F6EECF244321}">
                <p14:modId xmlns:p14="http://schemas.microsoft.com/office/powerpoint/2010/main" val="3482771629"/>
              </p:ext>
            </p:extLst>
          </p:nvPr>
        </p:nvGraphicFramePr>
        <p:xfrm>
          <a:off x="745595" y="2724947"/>
          <a:ext cx="7738110" cy="1167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a:extLst>
              <a:ext uri="{FF2B5EF4-FFF2-40B4-BE49-F238E27FC236}">
                <a16:creationId xmlns:a16="http://schemas.microsoft.com/office/drawing/2014/main" id="{71FF09E3-3AFF-488E-B03F-04351F2FBF49}"/>
              </a:ext>
            </a:extLst>
          </p:cNvPr>
          <p:cNvSpPr txBox="1">
            <a:spLocks/>
          </p:cNvSpPr>
          <p:nvPr/>
        </p:nvSpPr>
        <p:spPr>
          <a:xfrm>
            <a:off x="0" y="123478"/>
            <a:ext cx="8316416" cy="318790"/>
          </a:xfrm>
          <a:prstGeom prst="rect">
            <a:avLst/>
          </a:prstGeom>
        </p:spPr>
        <p:txBody>
          <a:bodyPr vert="horz" wrap="none" lIns="91414" tIns="45708" rIns="91414" bIns="45708" rtlCol="0" anchor="ctr">
            <a:noAutofit/>
          </a:bodyPr>
          <a:lstStyle>
            <a:lvl1pPr>
              <a:spcBef>
                <a:spcPct val="0"/>
              </a:spcBef>
              <a:buNone/>
              <a:defRPr sz="2000" b="1">
                <a:solidFill>
                  <a:schemeClr val="accent5">
                    <a:lumMod val="75000"/>
                  </a:schemeClr>
                </a:solidFill>
                <a:latin typeface="Arial" panose="020B0604020202020204" pitchFamily="34" charset="0"/>
                <a:ea typeface="+mj-ea"/>
                <a:cs typeface="Arial" panose="020B0604020202020204" pitchFamily="34" charset="0"/>
              </a:defRPr>
            </a:lvl1pPr>
          </a:lstStyle>
          <a:p>
            <a:r>
              <a:rPr lang="en-US"/>
              <a:t>Rebuilding CMS: </a:t>
            </a:r>
            <a:r>
              <a:rPr lang="en-GB">
                <a:solidFill>
                  <a:srgbClr val="3E5AA8"/>
                </a:solidFill>
              </a:rPr>
              <a:t>Summary</a:t>
            </a:r>
            <a:endParaRPr lang="en-GB" sz="1600">
              <a:solidFill>
                <a:schemeClr val="tx1">
                  <a:lumMod val="65000"/>
                  <a:lumOff val="35000"/>
                </a:schemeClr>
              </a:solidFill>
            </a:endParaRPr>
          </a:p>
        </p:txBody>
      </p:sp>
      <p:grpSp>
        <p:nvGrpSpPr>
          <p:cNvPr id="6" name="Group 5">
            <a:extLst>
              <a:ext uri="{FF2B5EF4-FFF2-40B4-BE49-F238E27FC236}">
                <a16:creationId xmlns:a16="http://schemas.microsoft.com/office/drawing/2014/main" id="{811E841B-617F-4DD4-BA4A-B0F89DC83C66}"/>
              </a:ext>
            </a:extLst>
          </p:cNvPr>
          <p:cNvGrpSpPr/>
          <p:nvPr/>
        </p:nvGrpSpPr>
        <p:grpSpPr>
          <a:xfrm>
            <a:off x="594556" y="4166354"/>
            <a:ext cx="8056552" cy="743827"/>
            <a:chOff x="2135683" y="0"/>
            <a:chExt cx="1824632" cy="1167904"/>
          </a:xfrm>
          <a:solidFill>
            <a:schemeClr val="accent3">
              <a:lumMod val="50000"/>
            </a:schemeClr>
          </a:solidFill>
        </p:grpSpPr>
        <p:sp>
          <p:nvSpPr>
            <p:cNvPr id="8" name="Rectangle: Rounded Corners 7">
              <a:extLst>
                <a:ext uri="{FF2B5EF4-FFF2-40B4-BE49-F238E27FC236}">
                  <a16:creationId xmlns:a16="http://schemas.microsoft.com/office/drawing/2014/main" id="{597F0797-0487-4F51-B83B-F07F363E8D63}"/>
                </a:ext>
              </a:extLst>
            </p:cNvPr>
            <p:cNvSpPr/>
            <p:nvPr/>
          </p:nvSpPr>
          <p:spPr>
            <a:xfrm>
              <a:off x="2135683" y="0"/>
              <a:ext cx="1824632" cy="1167904"/>
            </a:xfrm>
            <a:prstGeom prst="roundRect">
              <a:avLst>
                <a:gd name="adj" fmla="val 10000"/>
              </a:avLst>
            </a:prstGeom>
            <a:grpFill/>
            <a:ln/>
          </p:spPr>
          <p:style>
            <a:lnRef idx="3">
              <a:schemeClr val="lt1"/>
            </a:lnRef>
            <a:fillRef idx="1">
              <a:schemeClr val="accent1"/>
            </a:fillRef>
            <a:effectRef idx="1">
              <a:schemeClr val="accent1"/>
            </a:effectRef>
            <a:fontRef idx="minor">
              <a:schemeClr val="lt1"/>
            </a:fontRef>
          </p:style>
        </p:sp>
        <p:sp>
          <p:nvSpPr>
            <p:cNvPr id="9" name="Rectangle: Rounded Corners 4">
              <a:extLst>
                <a:ext uri="{FF2B5EF4-FFF2-40B4-BE49-F238E27FC236}">
                  <a16:creationId xmlns:a16="http://schemas.microsoft.com/office/drawing/2014/main" id="{49CC6149-537B-41A5-A8BB-9155E522B2FE}"/>
                </a:ext>
              </a:extLst>
            </p:cNvPr>
            <p:cNvSpPr txBox="1"/>
            <p:nvPr/>
          </p:nvSpPr>
          <p:spPr>
            <a:xfrm>
              <a:off x="2169890" y="34207"/>
              <a:ext cx="1756218" cy="10994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rtlCol="0" anchor="ctr" anchorCtr="0">
              <a:noAutofit/>
            </a:bodyPr>
            <a:lstStyle/>
            <a:p>
              <a:pPr lvl="0" algn="ctr" defTabSz="977900">
                <a:lnSpc>
                  <a:spcPct val="90000"/>
                </a:lnSpc>
                <a:spcBef>
                  <a:spcPct val="0"/>
                </a:spcBef>
                <a:spcAft>
                  <a:spcPct val="35000"/>
                </a:spcAft>
              </a:pPr>
              <a:r>
                <a:rPr lang="en-US" sz="1400">
                  <a:solidFill>
                    <a:prstClr val="white"/>
                  </a:solidFill>
                </a:rPr>
                <a:t>To deliver this strategy, we will enhance the Customer Experience, simplify our current technology landscape to deliver benefits to all participants who use the CMS platform and the ability for re-use in the future.</a:t>
              </a:r>
            </a:p>
          </p:txBody>
        </p:sp>
      </p:grpSp>
      <p:sp>
        <p:nvSpPr>
          <p:cNvPr id="10" name="Arrow: Down 9">
            <a:extLst>
              <a:ext uri="{FF2B5EF4-FFF2-40B4-BE49-F238E27FC236}">
                <a16:creationId xmlns:a16="http://schemas.microsoft.com/office/drawing/2014/main" id="{E615C2E3-003C-4FFC-8EF8-338E28B3CDDE}"/>
              </a:ext>
            </a:extLst>
          </p:cNvPr>
          <p:cNvSpPr/>
          <p:nvPr/>
        </p:nvSpPr>
        <p:spPr>
          <a:xfrm>
            <a:off x="1277860" y="3593631"/>
            <a:ext cx="351098" cy="408972"/>
          </a:xfrm>
          <a:prstGeom prst="downArrow">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Down 10">
            <a:extLst>
              <a:ext uri="{FF2B5EF4-FFF2-40B4-BE49-F238E27FC236}">
                <a16:creationId xmlns:a16="http://schemas.microsoft.com/office/drawing/2014/main" id="{C2038DC5-C511-4F66-BFFD-FDCD27C04A4C}"/>
              </a:ext>
            </a:extLst>
          </p:cNvPr>
          <p:cNvSpPr/>
          <p:nvPr/>
        </p:nvSpPr>
        <p:spPr>
          <a:xfrm>
            <a:off x="3393458" y="3593631"/>
            <a:ext cx="351098" cy="408972"/>
          </a:xfrm>
          <a:prstGeom prst="downArrow">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Down 11">
            <a:extLst>
              <a:ext uri="{FF2B5EF4-FFF2-40B4-BE49-F238E27FC236}">
                <a16:creationId xmlns:a16="http://schemas.microsoft.com/office/drawing/2014/main" id="{0DAAA147-84D8-42DB-9A09-728D158A8AC0}"/>
              </a:ext>
            </a:extLst>
          </p:cNvPr>
          <p:cNvSpPr/>
          <p:nvPr/>
        </p:nvSpPr>
        <p:spPr>
          <a:xfrm>
            <a:off x="5509056" y="3593631"/>
            <a:ext cx="351098" cy="408972"/>
          </a:xfrm>
          <a:prstGeom prst="downArrow">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Down 12">
            <a:extLst>
              <a:ext uri="{FF2B5EF4-FFF2-40B4-BE49-F238E27FC236}">
                <a16:creationId xmlns:a16="http://schemas.microsoft.com/office/drawing/2014/main" id="{A5649009-95D1-4806-A482-1DAE180438DF}"/>
              </a:ext>
            </a:extLst>
          </p:cNvPr>
          <p:cNvSpPr/>
          <p:nvPr/>
        </p:nvSpPr>
        <p:spPr>
          <a:xfrm>
            <a:off x="7491304" y="3593631"/>
            <a:ext cx="351098" cy="408972"/>
          </a:xfrm>
          <a:prstGeom prst="downArrow">
            <a:avLst/>
          </a:prstGeom>
          <a:solidFill>
            <a:schemeClr val="accent5">
              <a:lumMod val="75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1947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79642F-B456-4C67-8EB6-7CA66D58C861}"/>
              </a:ext>
            </a:extLst>
          </p:cNvPr>
          <p:cNvSpPr>
            <a:spLocks noGrp="1"/>
          </p:cNvSpPr>
          <p:nvPr>
            <p:ph type="title"/>
          </p:nvPr>
        </p:nvSpPr>
        <p:spPr>
          <a:xfrm>
            <a:off x="69156" y="123478"/>
            <a:ext cx="8617644" cy="521981"/>
          </a:xfrm>
        </p:spPr>
        <p:txBody>
          <a:bodyPr>
            <a:normAutofit/>
          </a:bodyPr>
          <a:lstStyle/>
          <a:p>
            <a:pPr algn="l"/>
            <a:r>
              <a:rPr lang="en-US" sz="2000">
                <a:solidFill>
                  <a:schemeClr val="accent5">
                    <a:lumMod val="75000"/>
                  </a:schemeClr>
                </a:solidFill>
              </a:rPr>
              <a:t>CMS Rebuild</a:t>
            </a:r>
            <a:r>
              <a:rPr lang="en-US" sz="2000"/>
              <a:t>: </a:t>
            </a:r>
            <a:r>
              <a:rPr lang="en-GB" sz="2000"/>
              <a:t>What’s our vision?</a:t>
            </a:r>
            <a:endParaRPr lang="en-GB" sz="2000">
              <a:solidFill>
                <a:schemeClr val="tx1">
                  <a:lumMod val="65000"/>
                  <a:lumOff val="35000"/>
                </a:schemeClr>
              </a:solidFill>
            </a:endParaRPr>
          </a:p>
        </p:txBody>
      </p:sp>
      <p:grpSp>
        <p:nvGrpSpPr>
          <p:cNvPr id="9" name="Group 8">
            <a:extLst>
              <a:ext uri="{FF2B5EF4-FFF2-40B4-BE49-F238E27FC236}">
                <a16:creationId xmlns:a16="http://schemas.microsoft.com/office/drawing/2014/main" id="{039FAC20-C08F-4827-8C9A-8A96A4BA6F1B}"/>
              </a:ext>
            </a:extLst>
          </p:cNvPr>
          <p:cNvGrpSpPr/>
          <p:nvPr/>
        </p:nvGrpSpPr>
        <p:grpSpPr>
          <a:xfrm>
            <a:off x="538382" y="850998"/>
            <a:ext cx="1929115" cy="743827"/>
            <a:chOff x="2135683" y="0"/>
            <a:chExt cx="1824632" cy="1167904"/>
          </a:xfrm>
        </p:grpSpPr>
        <p:sp>
          <p:nvSpPr>
            <p:cNvPr id="10" name="Rectangle: Rounded Corners 9">
              <a:extLst>
                <a:ext uri="{FF2B5EF4-FFF2-40B4-BE49-F238E27FC236}">
                  <a16:creationId xmlns:a16="http://schemas.microsoft.com/office/drawing/2014/main" id="{CEDD00F4-27A2-4E41-B087-246367013F28}"/>
                </a:ext>
              </a:extLst>
            </p:cNvPr>
            <p:cNvSpPr/>
            <p:nvPr/>
          </p:nvSpPr>
          <p:spPr>
            <a:xfrm>
              <a:off x="2135683" y="0"/>
              <a:ext cx="1824632" cy="1167904"/>
            </a:xfrm>
            <a:prstGeom prst="roundRect">
              <a:avLst>
                <a:gd name="adj" fmla="val 10000"/>
              </a:avLst>
            </a:prstGeom>
            <a:solidFill>
              <a:srgbClr val="087793"/>
            </a:solidFill>
            <a:ln/>
          </p:spPr>
          <p:style>
            <a:lnRef idx="3">
              <a:schemeClr val="lt1"/>
            </a:lnRef>
            <a:fillRef idx="1">
              <a:schemeClr val="accent1"/>
            </a:fillRef>
            <a:effectRef idx="1">
              <a:schemeClr val="accent1"/>
            </a:effectRef>
            <a:fontRef idx="minor">
              <a:schemeClr val="lt1"/>
            </a:fontRef>
          </p:style>
        </p:sp>
        <p:sp>
          <p:nvSpPr>
            <p:cNvPr id="11" name="Rectangle: Rounded Corners 4">
              <a:extLst>
                <a:ext uri="{FF2B5EF4-FFF2-40B4-BE49-F238E27FC236}">
                  <a16:creationId xmlns:a16="http://schemas.microsoft.com/office/drawing/2014/main" id="{52ACA58F-153C-4C57-84D7-2A672407E714}"/>
                </a:ext>
              </a:extLst>
            </p:cNvPr>
            <p:cNvSpPr txBox="1"/>
            <p:nvPr/>
          </p:nvSpPr>
          <p:spPr>
            <a:xfrm>
              <a:off x="2169890" y="34207"/>
              <a:ext cx="1756218" cy="1099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rtlCol="0" anchor="ctr" anchorCtr="0">
              <a:noAutofit/>
            </a:bodyPr>
            <a:lstStyle/>
            <a:p>
              <a:pPr lvl="0" algn="ctr"/>
              <a:r>
                <a:rPr lang="en-GB" sz="1050"/>
                <a:t>Customer Engagement</a:t>
              </a:r>
            </a:p>
          </p:txBody>
        </p:sp>
      </p:grpSp>
      <p:grpSp>
        <p:nvGrpSpPr>
          <p:cNvPr id="12" name="Group 11">
            <a:extLst>
              <a:ext uri="{FF2B5EF4-FFF2-40B4-BE49-F238E27FC236}">
                <a16:creationId xmlns:a16="http://schemas.microsoft.com/office/drawing/2014/main" id="{EC443FE4-39BE-447B-8408-72C7D3B97B88}"/>
              </a:ext>
            </a:extLst>
          </p:cNvPr>
          <p:cNvGrpSpPr/>
          <p:nvPr/>
        </p:nvGrpSpPr>
        <p:grpSpPr>
          <a:xfrm>
            <a:off x="538381" y="1846770"/>
            <a:ext cx="1929115" cy="743827"/>
            <a:chOff x="2135683" y="0"/>
            <a:chExt cx="1824632" cy="1167904"/>
          </a:xfrm>
        </p:grpSpPr>
        <p:sp>
          <p:nvSpPr>
            <p:cNvPr id="14" name="Rectangle: Rounded Corners 13">
              <a:extLst>
                <a:ext uri="{FF2B5EF4-FFF2-40B4-BE49-F238E27FC236}">
                  <a16:creationId xmlns:a16="http://schemas.microsoft.com/office/drawing/2014/main" id="{9852687E-517B-48E2-9A8E-B4BB0F8AC571}"/>
                </a:ext>
              </a:extLst>
            </p:cNvPr>
            <p:cNvSpPr/>
            <p:nvPr/>
          </p:nvSpPr>
          <p:spPr>
            <a:xfrm>
              <a:off x="2135683" y="0"/>
              <a:ext cx="1824632" cy="1167904"/>
            </a:xfrm>
            <a:prstGeom prst="roundRect">
              <a:avLst>
                <a:gd name="adj" fmla="val 10000"/>
              </a:avLst>
            </a:prstGeom>
            <a:solidFill>
              <a:srgbClr val="087793"/>
            </a:solidFill>
            <a:ln/>
          </p:spPr>
          <p:style>
            <a:lnRef idx="3">
              <a:schemeClr val="lt1"/>
            </a:lnRef>
            <a:fillRef idx="1">
              <a:schemeClr val="accent1"/>
            </a:fillRef>
            <a:effectRef idx="1">
              <a:schemeClr val="accent1"/>
            </a:effectRef>
            <a:fontRef idx="minor">
              <a:schemeClr val="lt1"/>
            </a:fontRef>
          </p:style>
        </p:sp>
        <p:sp>
          <p:nvSpPr>
            <p:cNvPr id="15" name="Rectangle: Rounded Corners 4">
              <a:extLst>
                <a:ext uri="{FF2B5EF4-FFF2-40B4-BE49-F238E27FC236}">
                  <a16:creationId xmlns:a16="http://schemas.microsoft.com/office/drawing/2014/main" id="{A29DF76A-E1EA-4512-8256-82D3AC4A966D}"/>
                </a:ext>
              </a:extLst>
            </p:cNvPr>
            <p:cNvSpPr txBox="1"/>
            <p:nvPr/>
          </p:nvSpPr>
          <p:spPr>
            <a:xfrm>
              <a:off x="2169890" y="34207"/>
              <a:ext cx="1756218" cy="1099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rtlCol="0" anchor="ctr" anchorCtr="0">
              <a:noAutofit/>
            </a:bodyPr>
            <a:lstStyle/>
            <a:p>
              <a:pPr algn="ctr" defTabSz="977900">
                <a:lnSpc>
                  <a:spcPct val="90000"/>
                </a:lnSpc>
                <a:spcBef>
                  <a:spcPct val="0"/>
                </a:spcBef>
                <a:spcAft>
                  <a:spcPct val="35000"/>
                </a:spcAft>
              </a:pPr>
              <a:r>
                <a:rPr lang="en-GB" sz="1050" dirty="0"/>
                <a:t>Detailed Analysis / Design</a:t>
              </a:r>
              <a:endParaRPr lang="en-GB" sz="1050" dirty="0">
                <a:solidFill>
                  <a:prstClr val="white"/>
                </a:solidFill>
              </a:endParaRPr>
            </a:p>
          </p:txBody>
        </p:sp>
      </p:grpSp>
      <p:grpSp>
        <p:nvGrpSpPr>
          <p:cNvPr id="16" name="Group 15">
            <a:extLst>
              <a:ext uri="{FF2B5EF4-FFF2-40B4-BE49-F238E27FC236}">
                <a16:creationId xmlns:a16="http://schemas.microsoft.com/office/drawing/2014/main" id="{7C13DADE-0A28-4C3F-8FD8-1009BA6A9CA9}"/>
              </a:ext>
            </a:extLst>
          </p:cNvPr>
          <p:cNvGrpSpPr/>
          <p:nvPr/>
        </p:nvGrpSpPr>
        <p:grpSpPr>
          <a:xfrm>
            <a:off x="538381" y="2842542"/>
            <a:ext cx="1929115" cy="743827"/>
            <a:chOff x="2135683" y="0"/>
            <a:chExt cx="1824632" cy="1167904"/>
          </a:xfrm>
        </p:grpSpPr>
        <p:sp>
          <p:nvSpPr>
            <p:cNvPr id="17" name="Rectangle: Rounded Corners 16">
              <a:extLst>
                <a:ext uri="{FF2B5EF4-FFF2-40B4-BE49-F238E27FC236}">
                  <a16:creationId xmlns:a16="http://schemas.microsoft.com/office/drawing/2014/main" id="{1AC55C82-BC0F-4D3B-90B3-E6859C5CB4D4}"/>
                </a:ext>
              </a:extLst>
            </p:cNvPr>
            <p:cNvSpPr/>
            <p:nvPr/>
          </p:nvSpPr>
          <p:spPr>
            <a:xfrm>
              <a:off x="2135683" y="0"/>
              <a:ext cx="1824632" cy="1167904"/>
            </a:xfrm>
            <a:prstGeom prst="roundRect">
              <a:avLst>
                <a:gd name="adj" fmla="val 10000"/>
              </a:avLst>
            </a:prstGeom>
            <a:solidFill>
              <a:srgbClr val="087793"/>
            </a:solidFill>
            <a:ln/>
          </p:spPr>
          <p:style>
            <a:lnRef idx="3">
              <a:schemeClr val="lt1"/>
            </a:lnRef>
            <a:fillRef idx="1">
              <a:schemeClr val="accent1"/>
            </a:fillRef>
            <a:effectRef idx="1">
              <a:schemeClr val="accent1"/>
            </a:effectRef>
            <a:fontRef idx="minor">
              <a:schemeClr val="lt1"/>
            </a:fontRef>
          </p:style>
        </p:sp>
        <p:sp>
          <p:nvSpPr>
            <p:cNvPr id="18" name="Rectangle: Rounded Corners 4">
              <a:extLst>
                <a:ext uri="{FF2B5EF4-FFF2-40B4-BE49-F238E27FC236}">
                  <a16:creationId xmlns:a16="http://schemas.microsoft.com/office/drawing/2014/main" id="{F009DCA7-71B3-4903-969C-998518351CF7}"/>
                </a:ext>
              </a:extLst>
            </p:cNvPr>
            <p:cNvSpPr txBox="1"/>
            <p:nvPr/>
          </p:nvSpPr>
          <p:spPr>
            <a:xfrm>
              <a:off x="2169890" y="34207"/>
              <a:ext cx="1756218" cy="1099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rtlCol="0" anchor="ctr" anchorCtr="0">
              <a:noAutofit/>
            </a:bodyPr>
            <a:lstStyle/>
            <a:p>
              <a:pPr lvl="0" algn="ctr"/>
              <a:r>
                <a:rPr lang="en-GB" sz="1050"/>
                <a:t>Solution Identified</a:t>
              </a:r>
            </a:p>
          </p:txBody>
        </p:sp>
      </p:grpSp>
      <p:grpSp>
        <p:nvGrpSpPr>
          <p:cNvPr id="20" name="Group 19">
            <a:extLst>
              <a:ext uri="{FF2B5EF4-FFF2-40B4-BE49-F238E27FC236}">
                <a16:creationId xmlns:a16="http://schemas.microsoft.com/office/drawing/2014/main" id="{E13B01F0-A5BD-4C20-912F-E3C46B95C947}"/>
              </a:ext>
            </a:extLst>
          </p:cNvPr>
          <p:cNvGrpSpPr/>
          <p:nvPr/>
        </p:nvGrpSpPr>
        <p:grpSpPr>
          <a:xfrm>
            <a:off x="538381" y="3838314"/>
            <a:ext cx="1929115" cy="743827"/>
            <a:chOff x="2135683" y="0"/>
            <a:chExt cx="1824632" cy="1167904"/>
          </a:xfrm>
        </p:grpSpPr>
        <p:sp>
          <p:nvSpPr>
            <p:cNvPr id="21" name="Rectangle: Rounded Corners 20">
              <a:extLst>
                <a:ext uri="{FF2B5EF4-FFF2-40B4-BE49-F238E27FC236}">
                  <a16:creationId xmlns:a16="http://schemas.microsoft.com/office/drawing/2014/main" id="{B4C3EA13-6BA4-440B-9D2F-5A684B972E4C}"/>
                </a:ext>
              </a:extLst>
            </p:cNvPr>
            <p:cNvSpPr/>
            <p:nvPr/>
          </p:nvSpPr>
          <p:spPr>
            <a:xfrm>
              <a:off x="2135683" y="0"/>
              <a:ext cx="1824632" cy="1167904"/>
            </a:xfrm>
            <a:prstGeom prst="roundRect">
              <a:avLst>
                <a:gd name="adj" fmla="val 10000"/>
              </a:avLst>
            </a:prstGeom>
            <a:solidFill>
              <a:srgbClr val="087793"/>
            </a:solidFill>
            <a:ln/>
          </p:spPr>
          <p:style>
            <a:lnRef idx="3">
              <a:schemeClr val="lt1"/>
            </a:lnRef>
            <a:fillRef idx="1">
              <a:schemeClr val="accent1"/>
            </a:fillRef>
            <a:effectRef idx="1">
              <a:schemeClr val="accent1"/>
            </a:effectRef>
            <a:fontRef idx="minor">
              <a:schemeClr val="lt1"/>
            </a:fontRef>
          </p:style>
        </p:sp>
        <p:sp>
          <p:nvSpPr>
            <p:cNvPr id="22" name="Rectangle: Rounded Corners 4">
              <a:extLst>
                <a:ext uri="{FF2B5EF4-FFF2-40B4-BE49-F238E27FC236}">
                  <a16:creationId xmlns:a16="http://schemas.microsoft.com/office/drawing/2014/main" id="{A16F57A6-4EFE-46B2-9AD3-EC490FA75BD8}"/>
                </a:ext>
              </a:extLst>
            </p:cNvPr>
            <p:cNvSpPr txBox="1"/>
            <p:nvPr/>
          </p:nvSpPr>
          <p:spPr>
            <a:xfrm>
              <a:off x="2169890" y="34207"/>
              <a:ext cx="1756218" cy="10994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rtlCol="0" anchor="ctr" anchorCtr="0">
              <a:noAutofit/>
            </a:bodyPr>
            <a:lstStyle/>
            <a:p>
              <a:pPr algn="ctr" defTabSz="977900">
                <a:lnSpc>
                  <a:spcPct val="90000"/>
                </a:lnSpc>
                <a:spcBef>
                  <a:spcPct val="0"/>
                </a:spcBef>
                <a:spcAft>
                  <a:spcPct val="35000"/>
                </a:spcAft>
              </a:pPr>
              <a:r>
                <a:rPr lang="en-GB" sz="1050">
                  <a:solidFill>
                    <a:prstClr val="white"/>
                  </a:solidFill>
                </a:rPr>
                <a:t>Maximise Customer Benefit</a:t>
              </a:r>
            </a:p>
          </p:txBody>
        </p:sp>
      </p:grpSp>
      <p:sp>
        <p:nvSpPr>
          <p:cNvPr id="30" name="TextBox 29">
            <a:extLst>
              <a:ext uri="{FF2B5EF4-FFF2-40B4-BE49-F238E27FC236}">
                <a16:creationId xmlns:a16="http://schemas.microsoft.com/office/drawing/2014/main" id="{6F93F83E-8C8A-40C3-8EB0-3DD743C95D86}"/>
              </a:ext>
            </a:extLst>
          </p:cNvPr>
          <p:cNvSpPr txBox="1"/>
          <p:nvPr/>
        </p:nvSpPr>
        <p:spPr>
          <a:xfrm>
            <a:off x="2637092" y="850998"/>
            <a:ext cx="6269947" cy="600164"/>
          </a:xfrm>
          <a:prstGeom prst="rect">
            <a:avLst/>
          </a:prstGeom>
          <a:noFill/>
        </p:spPr>
        <p:txBody>
          <a:bodyPr wrap="square" lIns="91440" tIns="45720" rIns="91440" bIns="45720" rtlCol="0" anchor="t">
            <a:spAutoFit/>
          </a:bodyPr>
          <a:lstStyle/>
          <a:p>
            <a:r>
              <a:rPr lang="en-GB" sz="1100" i="1"/>
              <a:t>Bringing customers on the journey is paramount for a successful project that will be rebuilding the existing processes, ensuring that impact to customers are understood and creating an environment for successful adoption. </a:t>
            </a:r>
          </a:p>
        </p:txBody>
      </p:sp>
      <p:sp>
        <p:nvSpPr>
          <p:cNvPr id="19" name="TextBox 18">
            <a:extLst>
              <a:ext uri="{FF2B5EF4-FFF2-40B4-BE49-F238E27FC236}">
                <a16:creationId xmlns:a16="http://schemas.microsoft.com/office/drawing/2014/main" id="{AE5157C6-E598-4B7C-A134-B507B8233C63}"/>
              </a:ext>
            </a:extLst>
          </p:cNvPr>
          <p:cNvSpPr txBox="1"/>
          <p:nvPr/>
        </p:nvSpPr>
        <p:spPr>
          <a:xfrm>
            <a:off x="2637092" y="1886758"/>
            <a:ext cx="6269947" cy="600164"/>
          </a:xfrm>
          <a:prstGeom prst="rect">
            <a:avLst/>
          </a:prstGeom>
          <a:noFill/>
        </p:spPr>
        <p:txBody>
          <a:bodyPr wrap="square" lIns="91440" tIns="45720" rIns="91440" bIns="45720" rtlCol="0" anchor="t">
            <a:spAutoFit/>
          </a:bodyPr>
          <a:lstStyle/>
          <a:p>
            <a:r>
              <a:rPr lang="en-GB" sz="1100" i="1" dirty="0"/>
              <a:t>Using Agile methodology we will receive continuous feedback from customers on the solution and will be able to adapt. Collaboration with customers throughout design will ensure the foundations for a successful delivery.</a:t>
            </a:r>
          </a:p>
        </p:txBody>
      </p:sp>
      <p:sp>
        <p:nvSpPr>
          <p:cNvPr id="23" name="TextBox 22">
            <a:extLst>
              <a:ext uri="{FF2B5EF4-FFF2-40B4-BE49-F238E27FC236}">
                <a16:creationId xmlns:a16="http://schemas.microsoft.com/office/drawing/2014/main" id="{24BB322E-7619-4ED5-BE57-C98474CCD647}"/>
              </a:ext>
            </a:extLst>
          </p:cNvPr>
          <p:cNvSpPr txBox="1"/>
          <p:nvPr/>
        </p:nvSpPr>
        <p:spPr>
          <a:xfrm>
            <a:off x="2637092" y="2842542"/>
            <a:ext cx="6269947" cy="430887"/>
          </a:xfrm>
          <a:prstGeom prst="rect">
            <a:avLst/>
          </a:prstGeom>
          <a:noFill/>
        </p:spPr>
        <p:txBody>
          <a:bodyPr wrap="square" lIns="91440" tIns="45720" rIns="91440" bIns="45720" rtlCol="0" anchor="t">
            <a:spAutoFit/>
          </a:bodyPr>
          <a:lstStyle/>
          <a:p>
            <a:r>
              <a:rPr lang="en-GB" sz="1100" i="1" dirty="0"/>
              <a:t>The solution has to meet customer requirements, be adaptable to change, efficient to run and  reliable.</a:t>
            </a:r>
          </a:p>
        </p:txBody>
      </p:sp>
      <p:sp>
        <p:nvSpPr>
          <p:cNvPr id="24" name="TextBox 23">
            <a:extLst>
              <a:ext uri="{FF2B5EF4-FFF2-40B4-BE49-F238E27FC236}">
                <a16:creationId xmlns:a16="http://schemas.microsoft.com/office/drawing/2014/main" id="{6F6CC5D1-1518-4F30-92B6-A20AD9D86711}"/>
              </a:ext>
            </a:extLst>
          </p:cNvPr>
          <p:cNvSpPr txBox="1"/>
          <p:nvPr/>
        </p:nvSpPr>
        <p:spPr>
          <a:xfrm>
            <a:off x="2637092" y="3838314"/>
            <a:ext cx="6269947" cy="600164"/>
          </a:xfrm>
          <a:prstGeom prst="rect">
            <a:avLst/>
          </a:prstGeom>
          <a:noFill/>
        </p:spPr>
        <p:txBody>
          <a:bodyPr wrap="square" lIns="91440" tIns="45720" rIns="91440" bIns="45720" rtlCol="0" anchor="t">
            <a:spAutoFit/>
          </a:bodyPr>
          <a:lstStyle/>
          <a:p>
            <a:r>
              <a:rPr lang="en-GB" sz="1100" i="1" dirty="0"/>
              <a:t>Some elements and functionality of CMS has resulted in many </a:t>
            </a:r>
            <a:r>
              <a:rPr lang="en-GB" sz="1100" i="1" dirty="0" err="1"/>
              <a:t>painpoints</a:t>
            </a:r>
            <a:r>
              <a:rPr lang="en-GB" sz="1100" i="1" dirty="0"/>
              <a:t> for customers over a number of years. Delivering a solution that automates some of the manual inputs and streamline processes will reduce effort for customers, increase right first time and reduce overall cycle time</a:t>
            </a:r>
          </a:p>
        </p:txBody>
      </p:sp>
    </p:spTree>
    <p:extLst>
      <p:ext uri="{BB962C8B-B14F-4D97-AF65-F5344CB8AC3E}">
        <p14:creationId xmlns:p14="http://schemas.microsoft.com/office/powerpoint/2010/main" val="3208556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E89C8-C1D1-8048-9855-6E2B70A65FFE}"/>
              </a:ext>
            </a:extLst>
          </p:cNvPr>
          <p:cNvSpPr>
            <a:spLocks noGrp="1"/>
          </p:cNvSpPr>
          <p:nvPr>
            <p:ph type="title"/>
          </p:nvPr>
        </p:nvSpPr>
        <p:spPr/>
        <p:txBody>
          <a:bodyPr/>
          <a:lstStyle/>
          <a:p>
            <a:r>
              <a:rPr lang="en-US" dirty="0"/>
              <a:t>What are the options?</a:t>
            </a:r>
          </a:p>
        </p:txBody>
      </p:sp>
      <p:sp>
        <p:nvSpPr>
          <p:cNvPr id="3" name="Content Placeholder 2">
            <a:extLst>
              <a:ext uri="{FF2B5EF4-FFF2-40B4-BE49-F238E27FC236}">
                <a16:creationId xmlns:a16="http://schemas.microsoft.com/office/drawing/2014/main" id="{EEAF3A7C-DE9B-4B40-88A3-FACCE456193B}"/>
              </a:ext>
            </a:extLst>
          </p:cNvPr>
          <p:cNvSpPr>
            <a:spLocks noGrp="1"/>
          </p:cNvSpPr>
          <p:nvPr>
            <p:ph idx="1"/>
          </p:nvPr>
        </p:nvSpPr>
        <p:spPr>
          <a:xfrm>
            <a:off x="457200" y="834499"/>
            <a:ext cx="8229600" cy="3672408"/>
          </a:xfrm>
        </p:spPr>
        <p:txBody>
          <a:bodyPr>
            <a:normAutofit fontScale="85000" lnSpcReduction="20000"/>
          </a:bodyPr>
          <a:lstStyle/>
          <a:p>
            <a:pPr marL="0" indent="0">
              <a:buNone/>
            </a:pPr>
            <a:r>
              <a:rPr lang="en-US" sz="1600" dirty="0"/>
              <a:t>Option 1 – Platform as a Service</a:t>
            </a:r>
          </a:p>
          <a:p>
            <a:r>
              <a:rPr lang="en-GB" sz="1400" dirty="0"/>
              <a:t>Xoserve will take a subscription with Correla who will provide the up-front investment in the development of a product that delivers the same scope of requirements as Option 2 and as identified in customer workshops. The subscription also provides for an identified capacity for modest enhancements under the annual subscription cost. </a:t>
            </a:r>
          </a:p>
          <a:p>
            <a:r>
              <a:rPr lang="en-GB" sz="1400" dirty="0"/>
              <a:t>This delivery will follow an ‘agile’ methodology and the product will be developed and iterated upon through sprints with high customer input and feedback, including customer testing, allowing the solution to be adapted to provide the best outcome for customers.  </a:t>
            </a:r>
          </a:p>
          <a:p>
            <a:pPr lvl="1"/>
            <a:endParaRPr lang="en-US" sz="1200" dirty="0"/>
          </a:p>
          <a:p>
            <a:pPr marL="0" indent="0">
              <a:buNone/>
            </a:pPr>
            <a:r>
              <a:rPr lang="en-US" sz="1600" dirty="0"/>
              <a:t>Option 2 – DSC Project</a:t>
            </a:r>
          </a:p>
          <a:p>
            <a:r>
              <a:rPr lang="en-GB" sz="1400" dirty="0"/>
              <a:t>A standard DSC initiated Xoserve project will be undertaken to deliver the chosen solution architecture working alongside a delivery partner. This route will require DSC customers to fully fund the development and subsequent operate costs for the solution thereafter.</a:t>
            </a:r>
          </a:p>
          <a:p>
            <a:r>
              <a:rPr lang="en-GB" sz="1400" dirty="0"/>
              <a:t>This option will be baselined at the end of design with any required change going through a change management process. </a:t>
            </a:r>
          </a:p>
          <a:p>
            <a:pPr lvl="1"/>
            <a:endParaRPr lang="en-US" sz="1200" dirty="0"/>
          </a:p>
          <a:p>
            <a:pPr marL="0" indent="0">
              <a:buNone/>
            </a:pPr>
            <a:r>
              <a:rPr lang="en-US" sz="1600" dirty="0"/>
              <a:t>Option 3 – Do Nothing</a:t>
            </a:r>
          </a:p>
          <a:p>
            <a:r>
              <a:rPr lang="en-GB" sz="1400" dirty="0"/>
              <a:t>This option is not recommended as the current CMS System is out of support and the longer it remains out of support the greater the risk of a catastrophic failure. This option would also restrict the number of improvements that are required to multiple processes that are currently in CMS and are a frequent pain point across the customer users.</a:t>
            </a:r>
          </a:p>
        </p:txBody>
      </p:sp>
    </p:spTree>
    <p:extLst>
      <p:ext uri="{BB962C8B-B14F-4D97-AF65-F5344CB8AC3E}">
        <p14:creationId xmlns:p14="http://schemas.microsoft.com/office/powerpoint/2010/main" val="3155964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F863B-722E-4540-8643-F20B7653C358}"/>
              </a:ext>
            </a:extLst>
          </p:cNvPr>
          <p:cNvSpPr>
            <a:spLocks noGrp="1"/>
          </p:cNvSpPr>
          <p:nvPr>
            <p:ph type="title"/>
          </p:nvPr>
        </p:nvSpPr>
        <p:spPr/>
        <p:txBody>
          <a:bodyPr/>
          <a:lstStyle/>
          <a:p>
            <a:r>
              <a:rPr lang="en-US" dirty="0"/>
              <a:t>Recommended Option – Option 1</a:t>
            </a:r>
          </a:p>
        </p:txBody>
      </p:sp>
      <p:sp>
        <p:nvSpPr>
          <p:cNvPr id="3" name="Content Placeholder 2">
            <a:extLst>
              <a:ext uri="{FF2B5EF4-FFF2-40B4-BE49-F238E27FC236}">
                <a16:creationId xmlns:a16="http://schemas.microsoft.com/office/drawing/2014/main" id="{01B8AFF8-15D0-0640-882F-FCE09DC61129}"/>
              </a:ext>
            </a:extLst>
          </p:cNvPr>
          <p:cNvSpPr>
            <a:spLocks noGrp="1"/>
          </p:cNvSpPr>
          <p:nvPr>
            <p:ph idx="1"/>
          </p:nvPr>
        </p:nvSpPr>
        <p:spPr>
          <a:xfrm>
            <a:off x="98470" y="578178"/>
            <a:ext cx="8588329" cy="3672408"/>
          </a:xfrm>
        </p:spPr>
        <p:txBody>
          <a:bodyPr>
            <a:normAutofit/>
          </a:bodyPr>
          <a:lstStyle/>
          <a:p>
            <a:r>
              <a:rPr lang="en-GB" sz="800" dirty="0"/>
              <a:t>The delivery timeline will be dependent on the velocity of change and ensuring each release, and the processes and functionality within them, are of high quality and right first time.  The sequential order may depend on several factors – criticality, complexity, customer impact etc.  Any change is tightly managed and re-prioritised by the product team working with stakeholders and it is expected that high involvement from those stakeholders will continuously shape the product. The delivery method allows flexibility for customers to work closely with the delivery team to ‘course correct’ through the development cycle. </a:t>
            </a:r>
          </a:p>
          <a:p>
            <a:endParaRPr lang="en-GB" sz="800" dirty="0"/>
          </a:p>
          <a:p>
            <a:r>
              <a:rPr lang="en-GB" sz="800" dirty="0"/>
              <a:t>Throughout the build lifecycle there can be close collaboration to agree the priority and scope of releases and the requirements within them, providing high visibility and supporting adjustment of the features and design as the product development progresses.  Further elaboration of processes can occur concurrently as required ensuring the configuration of the processes in the new tool is as up-to-date as it can be at release point.  A user interface will be created with customers and will have a dedicated UI/UX team to build this collaboratively during the CMS workflow tool creation.</a:t>
            </a:r>
          </a:p>
          <a:p>
            <a:endParaRPr lang="en-GB" sz="800" dirty="0"/>
          </a:p>
          <a:p>
            <a:r>
              <a:rPr lang="en-GB" sz="800" dirty="0"/>
              <a:t>In addition, the core tool UI/UX will continue to evolve over time after initial release with functionality added through ongoing releases based on requests for change (at an agreed level) all as part of the subscription cost.</a:t>
            </a:r>
          </a:p>
          <a:p>
            <a:endParaRPr lang="en-GB" sz="800" dirty="0"/>
          </a:p>
          <a:p>
            <a:r>
              <a:rPr lang="en-GB" sz="800" dirty="0"/>
              <a:t>However, any subsequent, larger industry wide or customer specific changes requiring integration, customer specific reporting or changes in support of UK Link Major Releases can be accommodated through a funded Change Request. </a:t>
            </a:r>
          </a:p>
          <a:p>
            <a:endParaRPr lang="en-GB" sz="800" dirty="0"/>
          </a:p>
          <a:p>
            <a:r>
              <a:rPr lang="en-GB" sz="800" dirty="0"/>
              <a:t>We are proposing 100 man days of change but with a limit on how many days can be called off each time to enable small enhancements to be delivered. It is intended that the subscription shall continue with Xoserve and feed Xoserve’s systems regardless of who were to operate the DSC+.</a:t>
            </a:r>
          </a:p>
          <a:p>
            <a:endParaRPr lang="en-GB" sz="800" dirty="0"/>
          </a:p>
          <a:p>
            <a:r>
              <a:rPr lang="en-GB" sz="800" dirty="0"/>
              <a:t>Once all required processes have been implemented, decommissioning of the current CMS solution will take place.</a:t>
            </a:r>
          </a:p>
          <a:p>
            <a:endParaRPr lang="en-GB" sz="800" dirty="0"/>
          </a:p>
          <a:p>
            <a:r>
              <a:rPr lang="en-GB" sz="800" dirty="0"/>
              <a:t>The below table captures the differences for both options as a comparison:</a:t>
            </a:r>
          </a:p>
          <a:p>
            <a:endParaRPr lang="en-GB" sz="800" dirty="0"/>
          </a:p>
          <a:p>
            <a:endParaRPr lang="en-US" dirty="0"/>
          </a:p>
        </p:txBody>
      </p:sp>
      <p:graphicFrame>
        <p:nvGraphicFramePr>
          <p:cNvPr id="5" name="Table 4">
            <a:extLst>
              <a:ext uri="{FF2B5EF4-FFF2-40B4-BE49-F238E27FC236}">
                <a16:creationId xmlns:a16="http://schemas.microsoft.com/office/drawing/2014/main" id="{0E512DC3-CA02-8F49-B37A-A4C948067D77}"/>
              </a:ext>
            </a:extLst>
          </p:cNvPr>
          <p:cNvGraphicFramePr>
            <a:graphicFrameLocks noGrp="1"/>
          </p:cNvGraphicFramePr>
          <p:nvPr>
            <p:extLst>
              <p:ext uri="{D42A27DB-BD31-4B8C-83A1-F6EECF244321}">
                <p14:modId xmlns:p14="http://schemas.microsoft.com/office/powerpoint/2010/main" val="2970023107"/>
              </p:ext>
            </p:extLst>
          </p:nvPr>
        </p:nvGraphicFramePr>
        <p:xfrm>
          <a:off x="457200" y="3643529"/>
          <a:ext cx="8588329" cy="1376493"/>
        </p:xfrm>
        <a:graphic>
          <a:graphicData uri="http://schemas.openxmlformats.org/drawingml/2006/table">
            <a:tbl>
              <a:tblPr firstRow="1" firstCol="1" bandRow="1">
                <a:tableStyleId>{5C22544A-7EE6-4342-B048-85BDC9FD1C3A}</a:tableStyleId>
              </a:tblPr>
              <a:tblGrid>
                <a:gridCol w="1960080">
                  <a:extLst>
                    <a:ext uri="{9D8B030D-6E8A-4147-A177-3AD203B41FA5}">
                      <a16:colId xmlns:a16="http://schemas.microsoft.com/office/drawing/2014/main" val="3193074231"/>
                    </a:ext>
                  </a:extLst>
                </a:gridCol>
                <a:gridCol w="3532297">
                  <a:extLst>
                    <a:ext uri="{9D8B030D-6E8A-4147-A177-3AD203B41FA5}">
                      <a16:colId xmlns:a16="http://schemas.microsoft.com/office/drawing/2014/main" val="3099636959"/>
                    </a:ext>
                  </a:extLst>
                </a:gridCol>
                <a:gridCol w="3095952">
                  <a:extLst>
                    <a:ext uri="{9D8B030D-6E8A-4147-A177-3AD203B41FA5}">
                      <a16:colId xmlns:a16="http://schemas.microsoft.com/office/drawing/2014/main" val="4143229614"/>
                    </a:ext>
                  </a:extLst>
                </a:gridCol>
              </a:tblGrid>
              <a:tr h="151033">
                <a:tc>
                  <a:txBody>
                    <a:bodyPr/>
                    <a:lstStyle/>
                    <a:p>
                      <a:pPr>
                        <a:lnSpc>
                          <a:spcPct val="107000"/>
                        </a:lnSpc>
                        <a:spcAft>
                          <a:spcPts val="800"/>
                        </a:spcAft>
                      </a:pPr>
                      <a:r>
                        <a:rPr lang="en-GB" sz="800">
                          <a:effectLst/>
                        </a:rPr>
                        <a:t>Activity</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800" dirty="0">
                          <a:effectLst/>
                        </a:rPr>
                        <a:t>Option 1 - Platform as a Service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800" dirty="0">
                          <a:effectLst/>
                        </a:rPr>
                        <a:t>Option 2 – Traditional DSC</a:t>
                      </a:r>
                      <a:endParaRPr lang="en-GB" sz="1100" dirty="0">
                        <a:effectLst/>
                      </a:endParaRPr>
                    </a:p>
                  </a:txBody>
                  <a:tcPr marL="68580" marR="68580" marT="0" marB="0"/>
                </a:tc>
                <a:extLst>
                  <a:ext uri="{0D108BD9-81ED-4DB2-BD59-A6C34878D82A}">
                    <a16:rowId xmlns:a16="http://schemas.microsoft.com/office/drawing/2014/main" val="2888662471"/>
                  </a:ext>
                </a:extLst>
              </a:tr>
              <a:tr h="238677">
                <a:tc>
                  <a:txBody>
                    <a:bodyPr/>
                    <a:lstStyle/>
                    <a:p>
                      <a:pPr>
                        <a:lnSpc>
                          <a:spcPct val="107000"/>
                        </a:lnSpc>
                        <a:spcAft>
                          <a:spcPts val="800"/>
                        </a:spcAft>
                      </a:pPr>
                      <a:r>
                        <a:rPr lang="en-GB" sz="800" dirty="0">
                          <a:effectLst/>
                        </a:rPr>
                        <a:t>Flexibility to adapt design during development cycle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700" dirty="0">
                          <a:effectLst/>
                        </a:rPr>
                        <a:t>Yes – small enhancements/improved UI throughout build phase</a:t>
                      </a:r>
                      <a:endParaRPr lang="en-GB" sz="7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700">
                          <a:effectLst/>
                        </a:rPr>
                        <a:t>No. Requirements baselined at detailed design</a:t>
                      </a:r>
                    </a:p>
                    <a:p>
                      <a:pPr>
                        <a:lnSpc>
                          <a:spcPct val="107000"/>
                        </a:lnSpc>
                        <a:spcAft>
                          <a:spcPts val="800"/>
                        </a:spcAft>
                      </a:pPr>
                      <a:r>
                        <a:rPr lang="en-GB" sz="700">
                          <a:effectLst/>
                        </a:rPr>
                        <a:t> </a:t>
                      </a:r>
                      <a:endParaRPr lang="en-GB" sz="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23715152"/>
                  </a:ext>
                </a:extLst>
              </a:tr>
              <a:tr h="353254">
                <a:tc>
                  <a:txBody>
                    <a:bodyPr/>
                    <a:lstStyle/>
                    <a:p>
                      <a:pPr>
                        <a:lnSpc>
                          <a:spcPct val="107000"/>
                        </a:lnSpc>
                        <a:spcAft>
                          <a:spcPts val="800"/>
                        </a:spcAft>
                      </a:pPr>
                      <a:r>
                        <a:rPr lang="en-GB" sz="800" dirty="0">
                          <a:effectLst/>
                        </a:rPr>
                        <a:t>Scope changes/new requirements during development lifecycle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700" dirty="0">
                          <a:effectLst/>
                        </a:rPr>
                        <a:t>Can be swapped in exchange for other functionality in the backlog equal in size, funded directly, or funded through adjusted subscription</a:t>
                      </a:r>
                    </a:p>
                  </a:txBody>
                  <a:tcPr marL="68580" marR="68580" marT="0" marB="0"/>
                </a:tc>
                <a:tc>
                  <a:txBody>
                    <a:bodyPr/>
                    <a:lstStyle/>
                    <a:p>
                      <a:pPr>
                        <a:lnSpc>
                          <a:spcPct val="107000"/>
                        </a:lnSpc>
                        <a:spcAft>
                          <a:spcPts val="800"/>
                        </a:spcAft>
                      </a:pPr>
                      <a:r>
                        <a:rPr lang="en-GB" sz="700">
                          <a:effectLst/>
                        </a:rPr>
                        <a:t>Funded by customers through Change Requests</a:t>
                      </a:r>
                      <a:endParaRPr lang="en-GB" sz="7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82373263"/>
                  </a:ext>
                </a:extLst>
              </a:tr>
              <a:tr h="0">
                <a:tc>
                  <a:txBody>
                    <a:bodyPr/>
                    <a:lstStyle/>
                    <a:p>
                      <a:pPr>
                        <a:lnSpc>
                          <a:spcPct val="107000"/>
                        </a:lnSpc>
                        <a:spcAft>
                          <a:spcPts val="800"/>
                        </a:spcAft>
                      </a:pPr>
                      <a:r>
                        <a:rPr lang="en-GB" sz="800" dirty="0">
                          <a:effectLst/>
                        </a:rPr>
                        <a:t>Technology maintenance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700" dirty="0">
                          <a:effectLst/>
                        </a:rPr>
                        <a:t>Subscription costs include cost of operation and technical upgrades e.g. for out of support components</a:t>
                      </a:r>
                      <a:endParaRPr lang="en-GB" sz="7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700" dirty="0">
                          <a:effectLst/>
                        </a:rPr>
                        <a:t>Run costs include only the cost of operation and excludes technical upgrades e.g. for out of support components</a:t>
                      </a:r>
                    </a:p>
                  </a:txBody>
                  <a:tcPr marL="68580" marR="68580" marT="0" marB="0"/>
                </a:tc>
                <a:extLst>
                  <a:ext uri="{0D108BD9-81ED-4DB2-BD59-A6C34878D82A}">
                    <a16:rowId xmlns:a16="http://schemas.microsoft.com/office/drawing/2014/main" val="3977578937"/>
                  </a:ext>
                </a:extLst>
              </a:tr>
              <a:tr h="325470">
                <a:tc>
                  <a:txBody>
                    <a:bodyPr/>
                    <a:lstStyle/>
                    <a:p>
                      <a:pPr>
                        <a:lnSpc>
                          <a:spcPct val="107000"/>
                        </a:lnSpc>
                        <a:spcAft>
                          <a:spcPts val="800"/>
                        </a:spcAft>
                      </a:pPr>
                      <a:r>
                        <a:rPr lang="en-GB" sz="800" dirty="0">
                          <a:effectLst/>
                        </a:rPr>
                        <a:t>Minor Changes &amp; Enhancements post go live</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700" dirty="0">
                          <a:effectLst/>
                        </a:rPr>
                        <a:t>Minor enhancements, small level of change included in subscription price</a:t>
                      </a:r>
                      <a:endParaRPr lang="en-GB" sz="7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700" dirty="0">
                          <a:effectLst/>
                        </a:rPr>
                        <a:t>All change would require customer funding</a:t>
                      </a:r>
                    </a:p>
                  </a:txBody>
                  <a:tcPr marL="68580" marR="68580" marT="0" marB="0"/>
                </a:tc>
                <a:extLst>
                  <a:ext uri="{0D108BD9-81ED-4DB2-BD59-A6C34878D82A}">
                    <a16:rowId xmlns:a16="http://schemas.microsoft.com/office/drawing/2014/main" val="649659101"/>
                  </a:ext>
                </a:extLst>
              </a:tr>
            </a:tbl>
          </a:graphicData>
        </a:graphic>
      </p:graphicFrame>
    </p:spTree>
    <p:extLst>
      <p:ext uri="{BB962C8B-B14F-4D97-AF65-F5344CB8AC3E}">
        <p14:creationId xmlns:p14="http://schemas.microsoft.com/office/powerpoint/2010/main" val="758453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21C4F88-B115-466B-9786-ADA7DE737D9E}"/>
              </a:ext>
            </a:extLst>
          </p:cNvPr>
          <p:cNvSpPr/>
          <p:nvPr/>
        </p:nvSpPr>
        <p:spPr>
          <a:xfrm>
            <a:off x="381692" y="657943"/>
            <a:ext cx="8488062" cy="4319450"/>
          </a:xfrm>
          <a:prstGeom prst="rect">
            <a:avLst/>
          </a:prstGeom>
          <a:noFill/>
          <a:effectLst>
            <a:outerShdw blurRad="50800" dist="38100" dir="5400000" algn="t" rotWithShape="0">
              <a:prstClr val="black">
                <a:alpha val="40000"/>
              </a:prstClr>
            </a:outerShdw>
          </a:effectLst>
        </p:spPr>
        <p:txBody>
          <a:bodyPr wrap="square" lIns="0" tIns="0" rIns="0" bIns="0" rtlCol="0" anchor="ctr"/>
          <a:lstStyle/>
          <a:p>
            <a:pPr algn="l"/>
            <a:endParaRPr lang="en-GB" sz="1798"/>
          </a:p>
        </p:txBody>
      </p:sp>
      <p:sp>
        <p:nvSpPr>
          <p:cNvPr id="4" name="Text Placeholder 1">
            <a:extLst>
              <a:ext uri="{FF2B5EF4-FFF2-40B4-BE49-F238E27FC236}">
                <a16:creationId xmlns:a16="http://schemas.microsoft.com/office/drawing/2014/main" id="{1342964E-801B-41A3-84B1-EF9D365ED37E}"/>
              </a:ext>
            </a:extLst>
          </p:cNvPr>
          <p:cNvSpPr txBox="1">
            <a:spLocks/>
          </p:cNvSpPr>
          <p:nvPr/>
        </p:nvSpPr>
        <p:spPr>
          <a:xfrm>
            <a:off x="1356697" y="85843"/>
            <a:ext cx="6802192" cy="491836"/>
          </a:xfrm>
          <a:prstGeom prst="rect">
            <a:avLst/>
          </a:prstGeom>
        </p:spPr>
        <p:txBody>
          <a:bodyPr wrap="square">
            <a:spAutoFit/>
          </a:bodyPr>
          <a:lstStyle>
            <a:lvl1pPr marL="0" algn="ctr">
              <a:defRPr kumimoji="0" lang="en-GB" sz="26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GB" sz="2597" dirty="0"/>
              <a:t>Customer </a:t>
            </a:r>
            <a:r>
              <a:rPr lang="en-GB" sz="2597" dirty="0" err="1"/>
              <a:t>Painpoint</a:t>
            </a:r>
            <a:r>
              <a:rPr lang="en-GB" sz="2597" dirty="0"/>
              <a:t> Traceability</a:t>
            </a:r>
          </a:p>
        </p:txBody>
      </p:sp>
      <p:sp>
        <p:nvSpPr>
          <p:cNvPr id="5" name="Rectangle: Rounded Corners 4">
            <a:extLst>
              <a:ext uri="{FF2B5EF4-FFF2-40B4-BE49-F238E27FC236}">
                <a16:creationId xmlns:a16="http://schemas.microsoft.com/office/drawing/2014/main" id="{C8E7A4C1-3AD3-4BB9-BBCF-C017C07C9619}"/>
              </a:ext>
            </a:extLst>
          </p:cNvPr>
          <p:cNvSpPr/>
          <p:nvPr/>
        </p:nvSpPr>
        <p:spPr>
          <a:xfrm>
            <a:off x="561541" y="730338"/>
            <a:ext cx="1363291" cy="457945"/>
          </a:xfrm>
          <a:prstGeom prst="roundRect">
            <a:avLst/>
          </a:prstGeom>
          <a:solidFill>
            <a:schemeClr val="accent1"/>
          </a:solidFill>
        </p:spPr>
        <p:txBody>
          <a:bodyPr wrap="square" lIns="0" tIns="0" rIns="0" bIns="0" rtlCol="0" anchor="ctr"/>
          <a:lstStyle/>
          <a:p>
            <a:pPr algn="ctr"/>
            <a:r>
              <a:rPr lang="en-GB" sz="899" dirty="0">
                <a:solidFill>
                  <a:schemeClr val="bg1"/>
                </a:solidFill>
              </a:rPr>
              <a:t>New user friendly UI/UX</a:t>
            </a:r>
            <a:endParaRPr lang="en-GB" sz="899" dirty="0"/>
          </a:p>
        </p:txBody>
      </p:sp>
      <p:sp>
        <p:nvSpPr>
          <p:cNvPr id="6" name="Rectangle: Rounded Corners 5">
            <a:extLst>
              <a:ext uri="{FF2B5EF4-FFF2-40B4-BE49-F238E27FC236}">
                <a16:creationId xmlns:a16="http://schemas.microsoft.com/office/drawing/2014/main" id="{56BA2AFE-6C65-44F7-BBD1-644CBE4E2702}"/>
              </a:ext>
            </a:extLst>
          </p:cNvPr>
          <p:cNvSpPr/>
          <p:nvPr/>
        </p:nvSpPr>
        <p:spPr>
          <a:xfrm>
            <a:off x="561541" y="1259662"/>
            <a:ext cx="1363291" cy="480865"/>
          </a:xfrm>
          <a:prstGeom prst="roundRect">
            <a:avLst/>
          </a:prstGeom>
          <a:solidFill>
            <a:schemeClr val="accent1"/>
          </a:solidFill>
        </p:spPr>
        <p:txBody>
          <a:bodyPr wrap="square" lIns="0" tIns="0" rIns="0" bIns="0" rtlCol="0" anchor="ctr"/>
          <a:lstStyle/>
          <a:p>
            <a:pPr lvl="0" algn="ctr">
              <a:defRPr/>
            </a:pPr>
            <a:r>
              <a:rPr lang="en-GB" sz="899" dirty="0">
                <a:solidFill>
                  <a:schemeClr val="bg1"/>
                </a:solidFill>
              </a:rPr>
              <a:t>15 existing CMS processes </a:t>
            </a:r>
          </a:p>
        </p:txBody>
      </p:sp>
      <p:sp>
        <p:nvSpPr>
          <p:cNvPr id="7" name="Rectangle: Rounded Corners 6">
            <a:extLst>
              <a:ext uri="{FF2B5EF4-FFF2-40B4-BE49-F238E27FC236}">
                <a16:creationId xmlns:a16="http://schemas.microsoft.com/office/drawing/2014/main" id="{E036CEB3-7BE9-49C1-B44E-ACC567B38CCF}"/>
              </a:ext>
            </a:extLst>
          </p:cNvPr>
          <p:cNvSpPr/>
          <p:nvPr/>
        </p:nvSpPr>
        <p:spPr>
          <a:xfrm>
            <a:off x="561536" y="1820011"/>
            <a:ext cx="1363291" cy="553117"/>
          </a:xfrm>
          <a:prstGeom prst="roundRect">
            <a:avLst/>
          </a:prstGeom>
          <a:solidFill>
            <a:schemeClr val="accent1"/>
          </a:solidFill>
        </p:spPr>
        <p:txBody>
          <a:bodyPr wrap="square" lIns="0" tIns="0" rIns="0" bIns="0" rtlCol="0" anchor="ctr"/>
          <a:lstStyle/>
          <a:p>
            <a:pPr lvl="0" algn="ctr">
              <a:defRPr/>
            </a:pPr>
            <a:r>
              <a:rPr lang="en-GB" sz="899" dirty="0">
                <a:solidFill>
                  <a:schemeClr val="bg1"/>
                </a:solidFill>
              </a:rPr>
              <a:t>3 New Significant Enhancements</a:t>
            </a:r>
          </a:p>
        </p:txBody>
      </p:sp>
      <p:sp>
        <p:nvSpPr>
          <p:cNvPr id="8" name="Rectangle: Rounded Corners 7">
            <a:extLst>
              <a:ext uri="{FF2B5EF4-FFF2-40B4-BE49-F238E27FC236}">
                <a16:creationId xmlns:a16="http://schemas.microsoft.com/office/drawing/2014/main" id="{830B2212-8153-4C99-BCF7-AA65B7B855C2}"/>
              </a:ext>
            </a:extLst>
          </p:cNvPr>
          <p:cNvSpPr/>
          <p:nvPr/>
        </p:nvSpPr>
        <p:spPr>
          <a:xfrm>
            <a:off x="561537" y="2452581"/>
            <a:ext cx="1363292" cy="664413"/>
          </a:xfrm>
          <a:prstGeom prst="roundRect">
            <a:avLst/>
          </a:prstGeom>
          <a:solidFill>
            <a:schemeClr val="accent1"/>
          </a:solidFill>
        </p:spPr>
        <p:txBody>
          <a:bodyPr wrap="square" lIns="0" tIns="0" rIns="0" bIns="0" rtlCol="0" anchor="ctr"/>
          <a:lstStyle/>
          <a:p>
            <a:pPr lvl="0" algn="ctr">
              <a:defRPr/>
            </a:pPr>
            <a:r>
              <a:rPr lang="en-GB" sz="899">
                <a:solidFill>
                  <a:schemeClr val="bg1"/>
                </a:solidFill>
              </a:rPr>
              <a:t>Improved workflow with contact tracking through process</a:t>
            </a:r>
          </a:p>
        </p:txBody>
      </p:sp>
      <p:sp>
        <p:nvSpPr>
          <p:cNvPr id="9" name="Rectangle: Rounded Corners 8">
            <a:extLst>
              <a:ext uri="{FF2B5EF4-FFF2-40B4-BE49-F238E27FC236}">
                <a16:creationId xmlns:a16="http://schemas.microsoft.com/office/drawing/2014/main" id="{0CD0ED34-1F86-48C0-AF82-9595385BA47E}"/>
              </a:ext>
            </a:extLst>
          </p:cNvPr>
          <p:cNvSpPr/>
          <p:nvPr/>
        </p:nvSpPr>
        <p:spPr>
          <a:xfrm>
            <a:off x="561535" y="3240975"/>
            <a:ext cx="1363291" cy="457947"/>
          </a:xfrm>
          <a:prstGeom prst="roundRect">
            <a:avLst/>
          </a:prstGeom>
          <a:solidFill>
            <a:schemeClr val="accent1"/>
          </a:solidFill>
        </p:spPr>
        <p:txBody>
          <a:bodyPr wrap="square" lIns="0" tIns="0" rIns="0" bIns="0" rtlCol="0" anchor="ctr"/>
          <a:lstStyle/>
          <a:p>
            <a:pPr lvl="0" algn="ctr">
              <a:defRPr/>
            </a:pPr>
            <a:r>
              <a:rPr lang="en-GB" sz="899">
                <a:solidFill>
                  <a:schemeClr val="bg1"/>
                </a:solidFill>
              </a:rPr>
              <a:t>Process metrics with Dashboards and metrics</a:t>
            </a:r>
          </a:p>
        </p:txBody>
      </p:sp>
      <p:sp>
        <p:nvSpPr>
          <p:cNvPr id="11" name="Rectangle: Rounded Corners 10">
            <a:extLst>
              <a:ext uri="{FF2B5EF4-FFF2-40B4-BE49-F238E27FC236}">
                <a16:creationId xmlns:a16="http://schemas.microsoft.com/office/drawing/2014/main" id="{B3B23C19-227E-4A40-83ED-90BD58193C88}"/>
              </a:ext>
            </a:extLst>
          </p:cNvPr>
          <p:cNvSpPr/>
          <p:nvPr/>
        </p:nvSpPr>
        <p:spPr>
          <a:xfrm>
            <a:off x="561540" y="3831735"/>
            <a:ext cx="1363291" cy="530609"/>
          </a:xfrm>
          <a:prstGeom prst="roundRect">
            <a:avLst/>
          </a:prstGeom>
          <a:solidFill>
            <a:schemeClr val="accent1"/>
          </a:solidFill>
        </p:spPr>
        <p:txBody>
          <a:bodyPr wrap="square" lIns="0" tIns="0" rIns="0" bIns="0" rtlCol="0" anchor="ctr"/>
          <a:lstStyle/>
          <a:p>
            <a:pPr lvl="0" algn="ctr">
              <a:defRPr/>
            </a:pPr>
            <a:r>
              <a:rPr lang="en-GB" sz="899">
                <a:solidFill>
                  <a:schemeClr val="bg1"/>
                </a:solidFill>
              </a:rPr>
              <a:t>Communication enhancement</a:t>
            </a:r>
          </a:p>
        </p:txBody>
      </p:sp>
      <p:sp>
        <p:nvSpPr>
          <p:cNvPr id="14" name="Rectangle: Rounded Corners 13">
            <a:extLst>
              <a:ext uri="{FF2B5EF4-FFF2-40B4-BE49-F238E27FC236}">
                <a16:creationId xmlns:a16="http://schemas.microsoft.com/office/drawing/2014/main" id="{374B994F-D1C0-40F0-B8B5-E792BFFA0DF3}"/>
              </a:ext>
            </a:extLst>
          </p:cNvPr>
          <p:cNvSpPr/>
          <p:nvPr/>
        </p:nvSpPr>
        <p:spPr>
          <a:xfrm>
            <a:off x="2335246" y="730338"/>
            <a:ext cx="2726479" cy="457946"/>
          </a:xfrm>
          <a:prstGeom prst="roundRect">
            <a:avLst/>
          </a:prstGeom>
          <a:solidFill>
            <a:srgbClr val="208BCC"/>
          </a:solidFill>
        </p:spPr>
        <p:txBody>
          <a:bodyPr wrap="square" lIns="0" tIns="0" rIns="0" bIns="0" rtlCol="0" anchor="ctr"/>
          <a:lstStyle/>
          <a:p>
            <a:pPr algn="ctr"/>
            <a:r>
              <a:rPr lang="en-GB" sz="899">
                <a:solidFill>
                  <a:schemeClr val="bg1"/>
                </a:solidFill>
              </a:rPr>
              <a:t>Auto population of forms; flexible uploading and downloading; improved search facilities, alerting and exception processing</a:t>
            </a:r>
          </a:p>
        </p:txBody>
      </p:sp>
      <p:sp>
        <p:nvSpPr>
          <p:cNvPr id="15" name="Rectangle: Rounded Corners 14">
            <a:extLst>
              <a:ext uri="{FF2B5EF4-FFF2-40B4-BE49-F238E27FC236}">
                <a16:creationId xmlns:a16="http://schemas.microsoft.com/office/drawing/2014/main" id="{04C00D29-960C-4AE7-915F-9F75086A4369}"/>
              </a:ext>
            </a:extLst>
          </p:cNvPr>
          <p:cNvSpPr/>
          <p:nvPr/>
        </p:nvSpPr>
        <p:spPr>
          <a:xfrm>
            <a:off x="2335245" y="1259662"/>
            <a:ext cx="2726479" cy="480896"/>
          </a:xfrm>
          <a:prstGeom prst="roundRect">
            <a:avLst/>
          </a:prstGeom>
          <a:solidFill>
            <a:srgbClr val="208BCC"/>
          </a:solidFill>
        </p:spPr>
        <p:txBody>
          <a:bodyPr wrap="square" lIns="0" tIns="0" rIns="0" bIns="0" rtlCol="0" anchor="ctr"/>
          <a:lstStyle/>
          <a:p>
            <a:pPr algn="ctr"/>
            <a:r>
              <a:rPr lang="en-GB" sz="899">
                <a:solidFill>
                  <a:schemeClr val="bg1"/>
                </a:solidFill>
              </a:rPr>
              <a:t>Key existing processes integrated into UK Link SAP system in new workflow engine</a:t>
            </a:r>
          </a:p>
        </p:txBody>
      </p:sp>
      <p:sp>
        <p:nvSpPr>
          <p:cNvPr id="16" name="Rectangle: Rounded Corners 15">
            <a:extLst>
              <a:ext uri="{FF2B5EF4-FFF2-40B4-BE49-F238E27FC236}">
                <a16:creationId xmlns:a16="http://schemas.microsoft.com/office/drawing/2014/main" id="{7AE237F4-B4F3-472D-B9E3-FC4FD16D8DD8}"/>
              </a:ext>
            </a:extLst>
          </p:cNvPr>
          <p:cNvSpPr/>
          <p:nvPr/>
        </p:nvSpPr>
        <p:spPr>
          <a:xfrm>
            <a:off x="2335240" y="1820011"/>
            <a:ext cx="2726479" cy="553117"/>
          </a:xfrm>
          <a:prstGeom prst="roundRect">
            <a:avLst/>
          </a:prstGeom>
          <a:solidFill>
            <a:srgbClr val="208BCC"/>
          </a:solidFill>
        </p:spPr>
        <p:txBody>
          <a:bodyPr wrap="square" lIns="0" tIns="0" rIns="0" bIns="0" rtlCol="0" anchor="ctr"/>
          <a:lstStyle/>
          <a:p>
            <a:pPr algn="ctr"/>
            <a:r>
              <a:rPr lang="en-GB" sz="899" dirty="0">
                <a:solidFill>
                  <a:schemeClr val="bg1"/>
                </a:solidFill>
              </a:rPr>
              <a:t>Found Meter; Theft of Gas (MOD); Swapped Addresses added to CMS functionality</a:t>
            </a:r>
          </a:p>
        </p:txBody>
      </p:sp>
      <p:sp>
        <p:nvSpPr>
          <p:cNvPr id="17" name="Rectangle: Rounded Corners 16">
            <a:extLst>
              <a:ext uri="{FF2B5EF4-FFF2-40B4-BE49-F238E27FC236}">
                <a16:creationId xmlns:a16="http://schemas.microsoft.com/office/drawing/2014/main" id="{271B9B06-F430-46CB-AEBD-05461261DFE2}"/>
              </a:ext>
            </a:extLst>
          </p:cNvPr>
          <p:cNvSpPr/>
          <p:nvPr/>
        </p:nvSpPr>
        <p:spPr>
          <a:xfrm>
            <a:off x="2335240" y="2454355"/>
            <a:ext cx="2726479" cy="664412"/>
          </a:xfrm>
          <a:prstGeom prst="roundRect">
            <a:avLst/>
          </a:prstGeom>
          <a:solidFill>
            <a:srgbClr val="208BCC"/>
          </a:solidFill>
        </p:spPr>
        <p:txBody>
          <a:bodyPr wrap="square" lIns="0" tIns="0" rIns="0" bIns="0" rtlCol="0" anchor="ctr"/>
          <a:lstStyle/>
          <a:p>
            <a:pPr algn="ctr"/>
            <a:r>
              <a:rPr lang="en-GB" sz="899">
                <a:solidFill>
                  <a:schemeClr val="bg1"/>
                </a:solidFill>
              </a:rPr>
              <a:t>Process automation and configurable workflow to support simpler change and tracking of processes; visibility of where contacts are in process</a:t>
            </a:r>
          </a:p>
        </p:txBody>
      </p:sp>
      <p:sp>
        <p:nvSpPr>
          <p:cNvPr id="18" name="Rectangle: Rounded Corners 17">
            <a:extLst>
              <a:ext uri="{FF2B5EF4-FFF2-40B4-BE49-F238E27FC236}">
                <a16:creationId xmlns:a16="http://schemas.microsoft.com/office/drawing/2014/main" id="{D15A67BC-4EA8-45DF-A4F2-41ED5148AD4D}"/>
              </a:ext>
            </a:extLst>
          </p:cNvPr>
          <p:cNvSpPr/>
          <p:nvPr/>
        </p:nvSpPr>
        <p:spPr>
          <a:xfrm>
            <a:off x="2335239" y="3240973"/>
            <a:ext cx="2726479" cy="457946"/>
          </a:xfrm>
          <a:prstGeom prst="roundRect">
            <a:avLst/>
          </a:prstGeom>
          <a:solidFill>
            <a:srgbClr val="208BCC"/>
          </a:solidFill>
        </p:spPr>
        <p:txBody>
          <a:bodyPr wrap="square" lIns="0" tIns="0" rIns="0" bIns="0" rtlCol="0" anchor="ctr"/>
          <a:lstStyle/>
          <a:p>
            <a:pPr algn="ctr"/>
            <a:r>
              <a:rPr lang="en-GB" sz="899">
                <a:solidFill>
                  <a:schemeClr val="bg1"/>
                </a:solidFill>
              </a:rPr>
              <a:t>Improved MI across contacts and processes via Dashboards and metric monitoring</a:t>
            </a:r>
          </a:p>
        </p:txBody>
      </p:sp>
      <p:sp>
        <p:nvSpPr>
          <p:cNvPr id="20" name="Rectangle: Rounded Corners 19">
            <a:extLst>
              <a:ext uri="{FF2B5EF4-FFF2-40B4-BE49-F238E27FC236}">
                <a16:creationId xmlns:a16="http://schemas.microsoft.com/office/drawing/2014/main" id="{EE7C7EA8-88CD-4488-A99E-F7A4511F6F07}"/>
              </a:ext>
            </a:extLst>
          </p:cNvPr>
          <p:cNvSpPr/>
          <p:nvPr/>
        </p:nvSpPr>
        <p:spPr>
          <a:xfrm>
            <a:off x="2335240" y="3829049"/>
            <a:ext cx="2726479" cy="530608"/>
          </a:xfrm>
          <a:prstGeom prst="roundRect">
            <a:avLst/>
          </a:prstGeom>
          <a:solidFill>
            <a:srgbClr val="208BCC"/>
          </a:solidFill>
        </p:spPr>
        <p:txBody>
          <a:bodyPr wrap="square" lIns="0" tIns="0" rIns="0" bIns="0" rtlCol="0" anchor="ctr"/>
          <a:lstStyle/>
          <a:p>
            <a:pPr algn="ctr"/>
            <a:r>
              <a:rPr lang="en-GB" sz="899">
                <a:solidFill>
                  <a:schemeClr val="bg1"/>
                </a:solidFill>
              </a:rPr>
              <a:t>Ability for communications to be linked within contacts and visible to all stakeholders; fully audited </a:t>
            </a:r>
          </a:p>
        </p:txBody>
      </p:sp>
      <p:sp>
        <p:nvSpPr>
          <p:cNvPr id="22" name="Arrow: Right 21">
            <a:extLst>
              <a:ext uri="{FF2B5EF4-FFF2-40B4-BE49-F238E27FC236}">
                <a16:creationId xmlns:a16="http://schemas.microsoft.com/office/drawing/2014/main" id="{58CDB071-2E0C-44F1-B0E3-1D2EDB58ED6D}"/>
              </a:ext>
            </a:extLst>
          </p:cNvPr>
          <p:cNvSpPr/>
          <p:nvPr/>
        </p:nvSpPr>
        <p:spPr>
          <a:xfrm>
            <a:off x="1977777" y="852770"/>
            <a:ext cx="304424" cy="152212"/>
          </a:xfrm>
          <a:prstGeom prst="rightArrow">
            <a:avLst/>
          </a:prstGeom>
          <a:solidFill>
            <a:srgbClr val="208BCC"/>
          </a:solidFill>
        </p:spPr>
        <p:txBody>
          <a:bodyPr wrap="square" lIns="0" tIns="0" rIns="0" bIns="0" rtlCol="0" anchor="ctr"/>
          <a:lstStyle/>
          <a:p>
            <a:pPr algn="l"/>
            <a:endParaRPr lang="en-GB" sz="1798"/>
          </a:p>
        </p:txBody>
      </p:sp>
      <p:sp>
        <p:nvSpPr>
          <p:cNvPr id="23" name="Arrow: Right 22">
            <a:extLst>
              <a:ext uri="{FF2B5EF4-FFF2-40B4-BE49-F238E27FC236}">
                <a16:creationId xmlns:a16="http://schemas.microsoft.com/office/drawing/2014/main" id="{05AB9E90-27B5-453C-AB07-588DB029D5E9}"/>
              </a:ext>
            </a:extLst>
          </p:cNvPr>
          <p:cNvSpPr/>
          <p:nvPr/>
        </p:nvSpPr>
        <p:spPr>
          <a:xfrm>
            <a:off x="1977777" y="1382094"/>
            <a:ext cx="304424" cy="152212"/>
          </a:xfrm>
          <a:prstGeom prst="rightArrow">
            <a:avLst/>
          </a:prstGeom>
          <a:solidFill>
            <a:srgbClr val="208BCC"/>
          </a:solidFill>
        </p:spPr>
        <p:txBody>
          <a:bodyPr wrap="square" lIns="0" tIns="0" rIns="0" bIns="0" rtlCol="0" anchor="ctr"/>
          <a:lstStyle/>
          <a:p>
            <a:pPr algn="l"/>
            <a:endParaRPr lang="en-GB" sz="1798"/>
          </a:p>
        </p:txBody>
      </p:sp>
      <p:sp>
        <p:nvSpPr>
          <p:cNvPr id="24" name="Arrow: Right 23">
            <a:extLst>
              <a:ext uri="{FF2B5EF4-FFF2-40B4-BE49-F238E27FC236}">
                <a16:creationId xmlns:a16="http://schemas.microsoft.com/office/drawing/2014/main" id="{BAD2FCE3-036E-4CAE-B4FE-514E5CC43C91}"/>
              </a:ext>
            </a:extLst>
          </p:cNvPr>
          <p:cNvSpPr/>
          <p:nvPr/>
        </p:nvSpPr>
        <p:spPr>
          <a:xfrm>
            <a:off x="1977772" y="1988768"/>
            <a:ext cx="304424" cy="152212"/>
          </a:xfrm>
          <a:prstGeom prst="rightArrow">
            <a:avLst/>
          </a:prstGeom>
          <a:solidFill>
            <a:srgbClr val="208BCC"/>
          </a:solidFill>
        </p:spPr>
        <p:txBody>
          <a:bodyPr wrap="square" lIns="0" tIns="0" rIns="0" bIns="0" rtlCol="0" anchor="ctr"/>
          <a:lstStyle/>
          <a:p>
            <a:pPr algn="l"/>
            <a:endParaRPr lang="en-GB" sz="1798"/>
          </a:p>
        </p:txBody>
      </p:sp>
      <p:sp>
        <p:nvSpPr>
          <p:cNvPr id="25" name="Arrow: Right 24">
            <a:extLst>
              <a:ext uri="{FF2B5EF4-FFF2-40B4-BE49-F238E27FC236}">
                <a16:creationId xmlns:a16="http://schemas.microsoft.com/office/drawing/2014/main" id="{397D1408-55E9-486C-86EC-1A9F82AF0159}"/>
              </a:ext>
            </a:extLst>
          </p:cNvPr>
          <p:cNvSpPr/>
          <p:nvPr/>
        </p:nvSpPr>
        <p:spPr>
          <a:xfrm>
            <a:off x="1977773" y="2701906"/>
            <a:ext cx="304424" cy="152212"/>
          </a:xfrm>
          <a:prstGeom prst="rightArrow">
            <a:avLst/>
          </a:prstGeom>
          <a:solidFill>
            <a:srgbClr val="208BCC"/>
          </a:solidFill>
        </p:spPr>
        <p:txBody>
          <a:bodyPr wrap="square" lIns="0" tIns="0" rIns="0" bIns="0" rtlCol="0" anchor="ctr"/>
          <a:lstStyle/>
          <a:p>
            <a:pPr algn="l"/>
            <a:endParaRPr lang="en-GB" sz="1798"/>
          </a:p>
        </p:txBody>
      </p:sp>
      <p:sp>
        <p:nvSpPr>
          <p:cNvPr id="26" name="Arrow: Right 25">
            <a:extLst>
              <a:ext uri="{FF2B5EF4-FFF2-40B4-BE49-F238E27FC236}">
                <a16:creationId xmlns:a16="http://schemas.microsoft.com/office/drawing/2014/main" id="{C88B408A-089A-44DF-A748-B1171E6B57C6}"/>
              </a:ext>
            </a:extLst>
          </p:cNvPr>
          <p:cNvSpPr/>
          <p:nvPr/>
        </p:nvSpPr>
        <p:spPr>
          <a:xfrm>
            <a:off x="1977771" y="3393839"/>
            <a:ext cx="304424" cy="152212"/>
          </a:xfrm>
          <a:prstGeom prst="rightArrow">
            <a:avLst/>
          </a:prstGeom>
          <a:solidFill>
            <a:srgbClr val="208BCC"/>
          </a:solidFill>
        </p:spPr>
        <p:txBody>
          <a:bodyPr wrap="square" lIns="0" tIns="0" rIns="0" bIns="0" rtlCol="0" anchor="ctr"/>
          <a:lstStyle/>
          <a:p>
            <a:pPr algn="l"/>
            <a:endParaRPr lang="en-GB" sz="1798"/>
          </a:p>
        </p:txBody>
      </p:sp>
      <p:sp>
        <p:nvSpPr>
          <p:cNvPr id="28" name="Arrow: Right 27">
            <a:extLst>
              <a:ext uri="{FF2B5EF4-FFF2-40B4-BE49-F238E27FC236}">
                <a16:creationId xmlns:a16="http://schemas.microsoft.com/office/drawing/2014/main" id="{FC775D5D-BE07-482E-ABCF-94B4F8D37D67}"/>
              </a:ext>
            </a:extLst>
          </p:cNvPr>
          <p:cNvSpPr/>
          <p:nvPr/>
        </p:nvSpPr>
        <p:spPr>
          <a:xfrm>
            <a:off x="1977776" y="4085013"/>
            <a:ext cx="304424" cy="152212"/>
          </a:xfrm>
          <a:prstGeom prst="rightArrow">
            <a:avLst/>
          </a:prstGeom>
          <a:solidFill>
            <a:srgbClr val="208BCC"/>
          </a:solidFill>
        </p:spPr>
        <p:txBody>
          <a:bodyPr wrap="square" lIns="0" tIns="0" rIns="0" bIns="0" rtlCol="0" anchor="ctr"/>
          <a:lstStyle/>
          <a:p>
            <a:pPr algn="l"/>
            <a:endParaRPr lang="en-GB" sz="1798"/>
          </a:p>
        </p:txBody>
      </p:sp>
      <p:sp>
        <p:nvSpPr>
          <p:cNvPr id="30" name="Arrow: Right 29">
            <a:extLst>
              <a:ext uri="{FF2B5EF4-FFF2-40B4-BE49-F238E27FC236}">
                <a16:creationId xmlns:a16="http://schemas.microsoft.com/office/drawing/2014/main" id="{BEC95679-EF45-4E46-A156-BA8D27E14BE3}"/>
              </a:ext>
            </a:extLst>
          </p:cNvPr>
          <p:cNvSpPr/>
          <p:nvPr/>
        </p:nvSpPr>
        <p:spPr>
          <a:xfrm>
            <a:off x="5114757" y="852770"/>
            <a:ext cx="304424" cy="152212"/>
          </a:xfrm>
          <a:prstGeom prst="rightArrow">
            <a:avLst/>
          </a:prstGeom>
          <a:solidFill>
            <a:srgbClr val="208BCC"/>
          </a:solidFill>
        </p:spPr>
        <p:txBody>
          <a:bodyPr wrap="square" lIns="0" tIns="0" rIns="0" bIns="0" rtlCol="0" anchor="ctr"/>
          <a:lstStyle/>
          <a:p>
            <a:pPr algn="l"/>
            <a:endParaRPr lang="en-GB" sz="1798"/>
          </a:p>
        </p:txBody>
      </p:sp>
      <p:sp>
        <p:nvSpPr>
          <p:cNvPr id="31" name="Arrow: Right 30">
            <a:extLst>
              <a:ext uri="{FF2B5EF4-FFF2-40B4-BE49-F238E27FC236}">
                <a16:creationId xmlns:a16="http://schemas.microsoft.com/office/drawing/2014/main" id="{A65E62A4-C731-4B57-814B-695E198B751C}"/>
              </a:ext>
            </a:extLst>
          </p:cNvPr>
          <p:cNvSpPr/>
          <p:nvPr/>
        </p:nvSpPr>
        <p:spPr>
          <a:xfrm>
            <a:off x="5114757" y="1382094"/>
            <a:ext cx="304424" cy="152212"/>
          </a:xfrm>
          <a:prstGeom prst="rightArrow">
            <a:avLst/>
          </a:prstGeom>
          <a:solidFill>
            <a:srgbClr val="208BCC"/>
          </a:solidFill>
        </p:spPr>
        <p:txBody>
          <a:bodyPr wrap="square" lIns="0" tIns="0" rIns="0" bIns="0" rtlCol="0" anchor="ctr"/>
          <a:lstStyle/>
          <a:p>
            <a:pPr algn="l"/>
            <a:endParaRPr lang="en-GB" sz="1798"/>
          </a:p>
        </p:txBody>
      </p:sp>
      <p:sp>
        <p:nvSpPr>
          <p:cNvPr id="32" name="Arrow: Right 31">
            <a:extLst>
              <a:ext uri="{FF2B5EF4-FFF2-40B4-BE49-F238E27FC236}">
                <a16:creationId xmlns:a16="http://schemas.microsoft.com/office/drawing/2014/main" id="{F960A0B6-A677-4F31-B4A5-A721C469420E}"/>
              </a:ext>
            </a:extLst>
          </p:cNvPr>
          <p:cNvSpPr/>
          <p:nvPr/>
        </p:nvSpPr>
        <p:spPr>
          <a:xfrm>
            <a:off x="5114752" y="1988768"/>
            <a:ext cx="304424" cy="152212"/>
          </a:xfrm>
          <a:prstGeom prst="rightArrow">
            <a:avLst/>
          </a:prstGeom>
          <a:solidFill>
            <a:srgbClr val="208BCC"/>
          </a:solidFill>
        </p:spPr>
        <p:txBody>
          <a:bodyPr wrap="square" lIns="0" tIns="0" rIns="0" bIns="0" rtlCol="0" anchor="ctr"/>
          <a:lstStyle/>
          <a:p>
            <a:pPr algn="l"/>
            <a:endParaRPr lang="en-GB" sz="1798"/>
          </a:p>
        </p:txBody>
      </p:sp>
      <p:sp>
        <p:nvSpPr>
          <p:cNvPr id="33" name="Arrow: Right 32">
            <a:extLst>
              <a:ext uri="{FF2B5EF4-FFF2-40B4-BE49-F238E27FC236}">
                <a16:creationId xmlns:a16="http://schemas.microsoft.com/office/drawing/2014/main" id="{E22A4BF5-A710-4A58-95F9-BEAE8780F2C3}"/>
              </a:ext>
            </a:extLst>
          </p:cNvPr>
          <p:cNvSpPr/>
          <p:nvPr/>
        </p:nvSpPr>
        <p:spPr>
          <a:xfrm>
            <a:off x="5114753" y="2701906"/>
            <a:ext cx="304424" cy="152212"/>
          </a:xfrm>
          <a:prstGeom prst="rightArrow">
            <a:avLst/>
          </a:prstGeom>
          <a:solidFill>
            <a:srgbClr val="208BCC"/>
          </a:solidFill>
        </p:spPr>
        <p:txBody>
          <a:bodyPr wrap="square" lIns="0" tIns="0" rIns="0" bIns="0" rtlCol="0" anchor="ctr"/>
          <a:lstStyle/>
          <a:p>
            <a:pPr algn="l"/>
            <a:endParaRPr lang="en-GB" sz="1798"/>
          </a:p>
        </p:txBody>
      </p:sp>
      <p:sp>
        <p:nvSpPr>
          <p:cNvPr id="34" name="Arrow: Right 33">
            <a:extLst>
              <a:ext uri="{FF2B5EF4-FFF2-40B4-BE49-F238E27FC236}">
                <a16:creationId xmlns:a16="http://schemas.microsoft.com/office/drawing/2014/main" id="{78D0A817-4086-44C9-99A9-C85E2D5DEF53}"/>
              </a:ext>
            </a:extLst>
          </p:cNvPr>
          <p:cNvSpPr/>
          <p:nvPr/>
        </p:nvSpPr>
        <p:spPr>
          <a:xfrm>
            <a:off x="5114751" y="3393839"/>
            <a:ext cx="304424" cy="152212"/>
          </a:xfrm>
          <a:prstGeom prst="rightArrow">
            <a:avLst/>
          </a:prstGeom>
          <a:solidFill>
            <a:srgbClr val="208BCC"/>
          </a:solidFill>
        </p:spPr>
        <p:txBody>
          <a:bodyPr wrap="square" lIns="0" tIns="0" rIns="0" bIns="0" rtlCol="0" anchor="ctr"/>
          <a:lstStyle/>
          <a:p>
            <a:pPr algn="l"/>
            <a:endParaRPr lang="en-GB" sz="1798"/>
          </a:p>
        </p:txBody>
      </p:sp>
      <p:sp>
        <p:nvSpPr>
          <p:cNvPr id="36" name="Arrow: Right 35">
            <a:extLst>
              <a:ext uri="{FF2B5EF4-FFF2-40B4-BE49-F238E27FC236}">
                <a16:creationId xmlns:a16="http://schemas.microsoft.com/office/drawing/2014/main" id="{0403D66F-A2E4-49B4-918B-987264379B17}"/>
              </a:ext>
            </a:extLst>
          </p:cNvPr>
          <p:cNvSpPr/>
          <p:nvPr/>
        </p:nvSpPr>
        <p:spPr>
          <a:xfrm>
            <a:off x="5114756" y="4085013"/>
            <a:ext cx="304424" cy="152212"/>
          </a:xfrm>
          <a:prstGeom prst="rightArrow">
            <a:avLst/>
          </a:prstGeom>
          <a:solidFill>
            <a:srgbClr val="208BCC"/>
          </a:solidFill>
        </p:spPr>
        <p:txBody>
          <a:bodyPr wrap="square" lIns="0" tIns="0" rIns="0" bIns="0" rtlCol="0" anchor="ctr"/>
          <a:lstStyle/>
          <a:p>
            <a:pPr algn="l"/>
            <a:endParaRPr lang="en-GB" sz="1798"/>
          </a:p>
        </p:txBody>
      </p:sp>
      <p:sp>
        <p:nvSpPr>
          <p:cNvPr id="38" name="Rectangle: Rounded Corners 37">
            <a:extLst>
              <a:ext uri="{FF2B5EF4-FFF2-40B4-BE49-F238E27FC236}">
                <a16:creationId xmlns:a16="http://schemas.microsoft.com/office/drawing/2014/main" id="{DB31F543-20C1-477D-934E-5FFE32E1591C}"/>
              </a:ext>
            </a:extLst>
          </p:cNvPr>
          <p:cNvSpPr/>
          <p:nvPr/>
        </p:nvSpPr>
        <p:spPr>
          <a:xfrm>
            <a:off x="5531693" y="728019"/>
            <a:ext cx="3063993" cy="463978"/>
          </a:xfrm>
          <a:prstGeom prst="roundRect">
            <a:avLst/>
          </a:prstGeom>
          <a:solidFill>
            <a:srgbClr val="2287FF"/>
          </a:solidFill>
        </p:spPr>
        <p:txBody>
          <a:bodyPr wrap="square" lIns="0" tIns="0" rIns="0" bIns="0" rtlCol="0" anchor="ctr"/>
          <a:lstStyle/>
          <a:p>
            <a:pPr algn="ctr"/>
            <a:r>
              <a:rPr lang="en-US" sz="699">
                <a:solidFill>
                  <a:schemeClr val="bg1"/>
                </a:solidFill>
              </a:rPr>
              <a:t>Reduce invalid Contacts and investigation time; Reduce wasted customer effort; Ensure un-accepted Contacts are visible to customer and easily rectified; reduce loss in customer efficacy/knowledge caused by staff turnover</a:t>
            </a:r>
            <a:endParaRPr lang="en-GB" sz="699">
              <a:solidFill>
                <a:schemeClr val="bg1"/>
              </a:solidFill>
            </a:endParaRPr>
          </a:p>
        </p:txBody>
      </p:sp>
      <p:sp>
        <p:nvSpPr>
          <p:cNvPr id="39" name="Rectangle: Rounded Corners 38">
            <a:extLst>
              <a:ext uri="{FF2B5EF4-FFF2-40B4-BE49-F238E27FC236}">
                <a16:creationId xmlns:a16="http://schemas.microsoft.com/office/drawing/2014/main" id="{C5FC5FB5-C20B-470A-BD36-2FD8EB7606D1}"/>
              </a:ext>
            </a:extLst>
          </p:cNvPr>
          <p:cNvSpPr/>
          <p:nvPr/>
        </p:nvSpPr>
        <p:spPr>
          <a:xfrm>
            <a:off x="5531698" y="1272260"/>
            <a:ext cx="3063993" cy="468298"/>
          </a:xfrm>
          <a:prstGeom prst="roundRect">
            <a:avLst/>
          </a:prstGeom>
          <a:solidFill>
            <a:srgbClr val="2287FF"/>
          </a:solidFill>
        </p:spPr>
        <p:txBody>
          <a:bodyPr wrap="square" lIns="0" tIns="0" rIns="0" bIns="0" rtlCol="0" anchor="ctr"/>
          <a:lstStyle/>
          <a:p>
            <a:pPr algn="ctr"/>
            <a:r>
              <a:rPr lang="en-US" sz="699">
                <a:solidFill>
                  <a:schemeClr val="bg1"/>
                </a:solidFill>
              </a:rPr>
              <a:t>Ensure all required processes and activities are improved and continue to support, reduction in effort and processing times; support meeting the UNC obligations</a:t>
            </a:r>
            <a:endParaRPr lang="en-GB" sz="699">
              <a:solidFill>
                <a:schemeClr val="bg1"/>
              </a:solidFill>
            </a:endParaRPr>
          </a:p>
        </p:txBody>
      </p:sp>
      <p:sp>
        <p:nvSpPr>
          <p:cNvPr id="40" name="Rectangle: Rounded Corners 39">
            <a:extLst>
              <a:ext uri="{FF2B5EF4-FFF2-40B4-BE49-F238E27FC236}">
                <a16:creationId xmlns:a16="http://schemas.microsoft.com/office/drawing/2014/main" id="{4054DFB7-BC84-491D-96F2-CF55DFB708F3}"/>
              </a:ext>
            </a:extLst>
          </p:cNvPr>
          <p:cNvSpPr/>
          <p:nvPr/>
        </p:nvSpPr>
        <p:spPr>
          <a:xfrm>
            <a:off x="5531693" y="1832609"/>
            <a:ext cx="3063993" cy="540520"/>
          </a:xfrm>
          <a:prstGeom prst="roundRect">
            <a:avLst/>
          </a:prstGeom>
          <a:solidFill>
            <a:srgbClr val="2287FF"/>
          </a:solidFill>
        </p:spPr>
        <p:txBody>
          <a:bodyPr wrap="square" lIns="0" tIns="0" rIns="0" bIns="0" rtlCol="0" anchor="ctr"/>
          <a:lstStyle/>
          <a:p>
            <a:pPr algn="ctr"/>
            <a:r>
              <a:rPr lang="en-US" sz="699" dirty="0">
                <a:solidFill>
                  <a:schemeClr val="bg1"/>
                </a:solidFill>
              </a:rPr>
              <a:t>Alleviate issues within current manual processes that have high number of customer pain points; and enable the efficient management of another process following major change requirements as a result of a mod</a:t>
            </a:r>
            <a:endParaRPr lang="en-GB" sz="699" dirty="0">
              <a:solidFill>
                <a:schemeClr val="bg1"/>
              </a:solidFill>
            </a:endParaRPr>
          </a:p>
        </p:txBody>
      </p:sp>
      <p:sp>
        <p:nvSpPr>
          <p:cNvPr id="41" name="Rectangle: Rounded Corners 40">
            <a:extLst>
              <a:ext uri="{FF2B5EF4-FFF2-40B4-BE49-F238E27FC236}">
                <a16:creationId xmlns:a16="http://schemas.microsoft.com/office/drawing/2014/main" id="{3C37275C-F15B-44D1-AEA0-9570378D383A}"/>
              </a:ext>
            </a:extLst>
          </p:cNvPr>
          <p:cNvSpPr/>
          <p:nvPr/>
        </p:nvSpPr>
        <p:spPr>
          <a:xfrm>
            <a:off x="5531694" y="2458405"/>
            <a:ext cx="3063993" cy="664412"/>
          </a:xfrm>
          <a:prstGeom prst="roundRect">
            <a:avLst/>
          </a:prstGeom>
          <a:solidFill>
            <a:srgbClr val="2287FF"/>
          </a:solidFill>
        </p:spPr>
        <p:txBody>
          <a:bodyPr wrap="square" lIns="0" tIns="0" rIns="0" bIns="0" rtlCol="0" anchor="ctr"/>
          <a:lstStyle/>
          <a:p>
            <a:pPr algn="ctr"/>
            <a:r>
              <a:rPr lang="en-US" sz="699">
                <a:solidFill>
                  <a:schemeClr val="bg1"/>
                </a:solidFill>
              </a:rPr>
              <a:t>Allow all affected/involved stakeholders to see progress; provide greater clarity and increase understanding of process lifecycle; reduce greatly offline requests for updates (emails/phone calls); increase identification of potential blockers to efficient resolution</a:t>
            </a:r>
            <a:endParaRPr lang="en-GB" sz="699">
              <a:solidFill>
                <a:schemeClr val="bg1"/>
              </a:solidFill>
            </a:endParaRPr>
          </a:p>
        </p:txBody>
      </p:sp>
      <p:sp>
        <p:nvSpPr>
          <p:cNvPr id="42" name="Rectangle: Rounded Corners 41">
            <a:extLst>
              <a:ext uri="{FF2B5EF4-FFF2-40B4-BE49-F238E27FC236}">
                <a16:creationId xmlns:a16="http://schemas.microsoft.com/office/drawing/2014/main" id="{9855C1D1-2B4A-4E2F-9DC1-DE3729FECAE9}"/>
              </a:ext>
            </a:extLst>
          </p:cNvPr>
          <p:cNvSpPr/>
          <p:nvPr/>
        </p:nvSpPr>
        <p:spPr>
          <a:xfrm>
            <a:off x="5531692" y="3253572"/>
            <a:ext cx="3063993" cy="457946"/>
          </a:xfrm>
          <a:prstGeom prst="roundRect">
            <a:avLst/>
          </a:prstGeom>
          <a:solidFill>
            <a:srgbClr val="2287FF"/>
          </a:solidFill>
        </p:spPr>
        <p:txBody>
          <a:bodyPr wrap="square" lIns="0" tIns="0" rIns="0" bIns="0" rtlCol="0" anchor="ctr"/>
          <a:lstStyle/>
          <a:p>
            <a:pPr algn="ctr"/>
            <a:r>
              <a:rPr lang="en-US" sz="699">
                <a:solidFill>
                  <a:schemeClr val="bg1"/>
                </a:solidFill>
              </a:rPr>
              <a:t>Enable identification of support/training needs for customers; improved visibility of issues at customer or industry level; support all parties to better manage resource and pro-actively plan</a:t>
            </a:r>
            <a:endParaRPr lang="en-GB" sz="699">
              <a:solidFill>
                <a:schemeClr val="bg1"/>
              </a:solidFill>
            </a:endParaRPr>
          </a:p>
        </p:txBody>
      </p:sp>
      <p:sp>
        <p:nvSpPr>
          <p:cNvPr id="44" name="Rectangle: Rounded Corners 43">
            <a:extLst>
              <a:ext uri="{FF2B5EF4-FFF2-40B4-BE49-F238E27FC236}">
                <a16:creationId xmlns:a16="http://schemas.microsoft.com/office/drawing/2014/main" id="{86650AED-E11B-4544-8D3B-3324B31E37E0}"/>
              </a:ext>
            </a:extLst>
          </p:cNvPr>
          <p:cNvSpPr/>
          <p:nvPr/>
        </p:nvSpPr>
        <p:spPr>
          <a:xfrm>
            <a:off x="5531693" y="3831736"/>
            <a:ext cx="3063993" cy="540520"/>
          </a:xfrm>
          <a:prstGeom prst="roundRect">
            <a:avLst/>
          </a:prstGeom>
          <a:solidFill>
            <a:srgbClr val="2287FF"/>
          </a:solidFill>
        </p:spPr>
        <p:txBody>
          <a:bodyPr wrap="square" lIns="0" tIns="0" rIns="0" bIns="0" rtlCol="0" anchor="ctr"/>
          <a:lstStyle/>
          <a:p>
            <a:pPr algn="ctr"/>
            <a:r>
              <a:rPr lang="en-US" sz="699">
                <a:solidFill>
                  <a:schemeClr val="bg1"/>
                </a:solidFill>
              </a:rPr>
              <a:t>Reduce lifecycle times of contacts/reduce delays where contacts within </a:t>
            </a:r>
            <a:r>
              <a:rPr lang="en-GB" sz="699">
                <a:solidFill>
                  <a:schemeClr val="bg1"/>
                </a:solidFill>
              </a:rPr>
              <a:t>organisations</a:t>
            </a:r>
            <a:r>
              <a:rPr lang="en-US" sz="699">
                <a:solidFill>
                  <a:schemeClr val="bg1"/>
                </a:solidFill>
              </a:rPr>
              <a:t> are unknown; easily resolve issues; remove blockers to resolution; improve decision making; greatly reduce or eradicate offline communication (email/telephone); provide an audit to better resolve any disputes</a:t>
            </a:r>
            <a:endParaRPr lang="en-GB" sz="699">
              <a:solidFill>
                <a:schemeClr val="bg1"/>
              </a:solidFill>
            </a:endParaRPr>
          </a:p>
        </p:txBody>
      </p:sp>
    </p:spTree>
    <p:extLst>
      <p:ext uri="{BB962C8B-B14F-4D97-AF65-F5344CB8AC3E}">
        <p14:creationId xmlns:p14="http://schemas.microsoft.com/office/powerpoint/2010/main" val="5531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Arrow Connector 6">
            <a:extLst>
              <a:ext uri="{FF2B5EF4-FFF2-40B4-BE49-F238E27FC236}">
                <a16:creationId xmlns:a16="http://schemas.microsoft.com/office/drawing/2014/main" id="{33E6CD8F-DCE5-429A-A7A5-148F6C891478}"/>
              </a:ext>
            </a:extLst>
          </p:cNvPr>
          <p:cNvCxnSpPr>
            <a:cxnSpLocks/>
          </p:cNvCxnSpPr>
          <p:nvPr/>
        </p:nvCxnSpPr>
        <p:spPr>
          <a:xfrm flipV="1">
            <a:off x="1407843" y="1772288"/>
            <a:ext cx="6990845" cy="2017697"/>
          </a:xfrm>
          <a:prstGeom prst="straightConnector1">
            <a:avLst/>
          </a:prstGeom>
          <a:ln w="161925">
            <a:solidFill>
              <a:srgbClr val="9AC1F0"/>
            </a:solidFill>
            <a:tailEnd type="triangle"/>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0979642F-B456-4C67-8EB6-7CA66D58C861}"/>
              </a:ext>
            </a:extLst>
          </p:cNvPr>
          <p:cNvSpPr>
            <a:spLocks noGrp="1"/>
          </p:cNvSpPr>
          <p:nvPr>
            <p:ph type="title"/>
          </p:nvPr>
        </p:nvSpPr>
        <p:spPr>
          <a:xfrm>
            <a:off x="74708" y="126499"/>
            <a:ext cx="8607018" cy="521337"/>
          </a:xfrm>
        </p:spPr>
        <p:txBody>
          <a:bodyPr>
            <a:normAutofit/>
          </a:bodyPr>
          <a:lstStyle/>
          <a:p>
            <a:pPr algn="l"/>
            <a:r>
              <a:rPr lang="en-US" sz="1998" dirty="0">
                <a:solidFill>
                  <a:srgbClr val="FFC000"/>
                </a:solidFill>
              </a:rPr>
              <a:t>BP22: CMS Rebuild: </a:t>
            </a:r>
            <a:r>
              <a:rPr lang="en-GB" sz="1998" dirty="0">
                <a:solidFill>
                  <a:srgbClr val="FFC000"/>
                </a:solidFill>
              </a:rPr>
              <a:t>What customer outcomes are we aiming for?</a:t>
            </a:r>
          </a:p>
        </p:txBody>
      </p:sp>
      <p:cxnSp>
        <p:nvCxnSpPr>
          <p:cNvPr id="17" name="Straight Arrow Connector 16">
            <a:extLst>
              <a:ext uri="{FF2B5EF4-FFF2-40B4-BE49-F238E27FC236}">
                <a16:creationId xmlns:a16="http://schemas.microsoft.com/office/drawing/2014/main" id="{621D7521-8215-49D5-8F2A-9D24538DCD4C}"/>
              </a:ext>
            </a:extLst>
          </p:cNvPr>
          <p:cNvCxnSpPr>
            <a:cxnSpLocks/>
          </p:cNvCxnSpPr>
          <p:nvPr/>
        </p:nvCxnSpPr>
        <p:spPr>
          <a:xfrm flipV="1">
            <a:off x="1241446" y="862366"/>
            <a:ext cx="9482" cy="364243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4967B41-7CE2-4130-B31B-05AE84598DC6}"/>
              </a:ext>
            </a:extLst>
          </p:cNvPr>
          <p:cNvCxnSpPr>
            <a:cxnSpLocks/>
          </p:cNvCxnSpPr>
          <p:nvPr/>
        </p:nvCxnSpPr>
        <p:spPr>
          <a:xfrm>
            <a:off x="1241446" y="4504797"/>
            <a:ext cx="7440280" cy="3378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08B5709E-83D5-4C3D-B935-6CAFC0E1F6D5}"/>
              </a:ext>
            </a:extLst>
          </p:cNvPr>
          <p:cNvSpPr txBox="1"/>
          <p:nvPr/>
        </p:nvSpPr>
        <p:spPr>
          <a:xfrm>
            <a:off x="153162" y="2073218"/>
            <a:ext cx="1142560" cy="1152739"/>
          </a:xfrm>
          <a:prstGeom prst="rect">
            <a:avLst/>
          </a:prstGeom>
          <a:noFill/>
        </p:spPr>
        <p:txBody>
          <a:bodyPr wrap="square" rtlCol="0">
            <a:spAutoFit/>
          </a:bodyPr>
          <a:lstStyle/>
          <a:p>
            <a:pPr algn="ctr"/>
            <a:r>
              <a:rPr lang="en-US" sz="1099" b="1">
                <a:solidFill>
                  <a:srgbClr val="002060"/>
                </a:solidFill>
              </a:rPr>
              <a:t>Customer Experience</a:t>
            </a:r>
          </a:p>
          <a:p>
            <a:pPr algn="ctr"/>
            <a:endParaRPr lang="en-US" sz="1099">
              <a:solidFill>
                <a:srgbClr val="002060"/>
              </a:solidFill>
            </a:endParaRPr>
          </a:p>
          <a:p>
            <a:pPr algn="ctr"/>
            <a:r>
              <a:rPr lang="en-US" sz="899" i="1">
                <a:solidFill>
                  <a:srgbClr val="002060"/>
                </a:solidFill>
              </a:rPr>
              <a:t>(Improved RFT, Cycle Times, Customer Effort outcomes) </a:t>
            </a:r>
          </a:p>
        </p:txBody>
      </p:sp>
      <p:sp>
        <p:nvSpPr>
          <p:cNvPr id="20" name="TextBox 19">
            <a:extLst>
              <a:ext uri="{FF2B5EF4-FFF2-40B4-BE49-F238E27FC236}">
                <a16:creationId xmlns:a16="http://schemas.microsoft.com/office/drawing/2014/main" id="{8C216DCA-F264-450C-BB10-11DC6C13B0B3}"/>
              </a:ext>
            </a:extLst>
          </p:cNvPr>
          <p:cNvSpPr txBox="1"/>
          <p:nvPr/>
        </p:nvSpPr>
        <p:spPr>
          <a:xfrm>
            <a:off x="1994770" y="4568642"/>
            <a:ext cx="1142560" cy="399617"/>
          </a:xfrm>
          <a:prstGeom prst="rect">
            <a:avLst/>
          </a:prstGeom>
          <a:noFill/>
        </p:spPr>
        <p:txBody>
          <a:bodyPr wrap="square" rtlCol="0">
            <a:spAutoFit/>
          </a:bodyPr>
          <a:lstStyle/>
          <a:p>
            <a:pPr algn="ctr"/>
            <a:r>
              <a:rPr lang="en-US" sz="1099" b="1">
                <a:solidFill>
                  <a:srgbClr val="002060"/>
                </a:solidFill>
              </a:rPr>
              <a:t>BP21</a:t>
            </a:r>
          </a:p>
          <a:p>
            <a:pPr algn="ctr"/>
            <a:r>
              <a:rPr lang="en-US" sz="899" b="1" i="1">
                <a:solidFill>
                  <a:srgbClr val="002060"/>
                </a:solidFill>
              </a:rPr>
              <a:t>(2021/22)</a:t>
            </a:r>
            <a:endParaRPr lang="en-US" sz="599" b="1" i="1">
              <a:solidFill>
                <a:srgbClr val="002060"/>
              </a:solidFill>
            </a:endParaRPr>
          </a:p>
        </p:txBody>
      </p:sp>
      <p:cxnSp>
        <p:nvCxnSpPr>
          <p:cNvPr id="21" name="Straight Connector 20">
            <a:extLst>
              <a:ext uri="{FF2B5EF4-FFF2-40B4-BE49-F238E27FC236}">
                <a16:creationId xmlns:a16="http://schemas.microsoft.com/office/drawing/2014/main" id="{46446273-C03F-46E4-9FAE-E1133FB933CA}"/>
              </a:ext>
            </a:extLst>
          </p:cNvPr>
          <p:cNvCxnSpPr>
            <a:cxnSpLocks/>
          </p:cNvCxnSpPr>
          <p:nvPr/>
        </p:nvCxnSpPr>
        <p:spPr>
          <a:xfrm flipV="1">
            <a:off x="4137591" y="856205"/>
            <a:ext cx="0" cy="3518001"/>
          </a:xfrm>
          <a:prstGeom prst="line">
            <a:avLst/>
          </a:prstGeom>
          <a:ln w="19050">
            <a:solidFill>
              <a:schemeClr val="accent1">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58CA014-0555-48EB-B84B-FDB9FFA68ADC}"/>
              </a:ext>
            </a:extLst>
          </p:cNvPr>
          <p:cNvCxnSpPr>
            <a:cxnSpLocks/>
          </p:cNvCxnSpPr>
          <p:nvPr/>
        </p:nvCxnSpPr>
        <p:spPr>
          <a:xfrm flipV="1">
            <a:off x="5845865" y="869516"/>
            <a:ext cx="0" cy="3504690"/>
          </a:xfrm>
          <a:prstGeom prst="line">
            <a:avLst/>
          </a:prstGeom>
          <a:ln w="19050">
            <a:solidFill>
              <a:schemeClr val="accent1">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9046486A-29FF-43C6-9D26-F55C205DF42D}"/>
              </a:ext>
            </a:extLst>
          </p:cNvPr>
          <p:cNvSpPr/>
          <p:nvPr/>
        </p:nvSpPr>
        <p:spPr>
          <a:xfrm>
            <a:off x="76171" y="3615555"/>
            <a:ext cx="1233472" cy="338137"/>
          </a:xfrm>
          <a:prstGeom prst="rect">
            <a:avLst/>
          </a:prstGeom>
          <a:noFill/>
        </p:spPr>
        <p:txBody>
          <a:bodyPr wrap="square" lIns="91327" tIns="45664" rIns="91327" bIns="45664">
            <a:spAutoFit/>
          </a:bodyPr>
          <a:lstStyle/>
          <a:p>
            <a:pPr algn="ctr"/>
            <a:r>
              <a:rPr lang="en-US" sz="799" b="1">
                <a:ln w="0"/>
                <a:solidFill>
                  <a:srgbClr val="002060"/>
                </a:solidFill>
              </a:rPr>
              <a:t>Customer Experience Levels</a:t>
            </a:r>
          </a:p>
        </p:txBody>
      </p:sp>
      <p:sp>
        <p:nvSpPr>
          <p:cNvPr id="44" name="Rectangle: Rounded Corners 43">
            <a:extLst>
              <a:ext uri="{FF2B5EF4-FFF2-40B4-BE49-F238E27FC236}">
                <a16:creationId xmlns:a16="http://schemas.microsoft.com/office/drawing/2014/main" id="{A64CD7EE-071E-4134-B7E2-6872626CA2E1}"/>
              </a:ext>
            </a:extLst>
          </p:cNvPr>
          <p:cNvSpPr/>
          <p:nvPr/>
        </p:nvSpPr>
        <p:spPr>
          <a:xfrm>
            <a:off x="2092276" y="2727737"/>
            <a:ext cx="1193842" cy="319861"/>
          </a:xfrm>
          <a:prstGeom prst="roundRect">
            <a:avLst/>
          </a:prstGeom>
          <a:solidFill>
            <a:srgbClr val="0070C0"/>
          </a:solidFill>
          <a:ln>
            <a:solidFill>
              <a:srgbClr val="3A5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a:solidFill>
                  <a:schemeClr val="bg1"/>
                </a:solidFill>
              </a:rPr>
              <a:t>Documentation of requirements</a:t>
            </a:r>
          </a:p>
        </p:txBody>
      </p:sp>
      <p:sp>
        <p:nvSpPr>
          <p:cNvPr id="46" name="Rectangle: Rounded Corners 45">
            <a:extLst>
              <a:ext uri="{FF2B5EF4-FFF2-40B4-BE49-F238E27FC236}">
                <a16:creationId xmlns:a16="http://schemas.microsoft.com/office/drawing/2014/main" id="{2DB64E55-9648-4838-A88D-BA3E128BBA98}"/>
              </a:ext>
            </a:extLst>
          </p:cNvPr>
          <p:cNvSpPr/>
          <p:nvPr/>
        </p:nvSpPr>
        <p:spPr>
          <a:xfrm>
            <a:off x="2083977" y="1571953"/>
            <a:ext cx="1168298" cy="319861"/>
          </a:xfrm>
          <a:prstGeom prst="roundRect">
            <a:avLst/>
          </a:prstGeom>
          <a:solidFill>
            <a:srgbClr val="0070C0"/>
          </a:solidFill>
          <a:ln>
            <a:solidFill>
              <a:srgbClr val="3A5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a:solidFill>
                  <a:schemeClr val="bg1"/>
                </a:solidFill>
              </a:rPr>
              <a:t>Solution approved at </a:t>
            </a:r>
            <a:r>
              <a:rPr lang="en-GB" sz="699" err="1">
                <a:solidFill>
                  <a:schemeClr val="bg1"/>
                </a:solidFill>
              </a:rPr>
              <a:t>CoMC</a:t>
            </a:r>
            <a:r>
              <a:rPr lang="en-GB" sz="699">
                <a:solidFill>
                  <a:schemeClr val="bg1"/>
                </a:solidFill>
              </a:rPr>
              <a:t> &amp;  </a:t>
            </a:r>
            <a:r>
              <a:rPr lang="en-GB" sz="699" err="1">
                <a:solidFill>
                  <a:schemeClr val="bg1"/>
                </a:solidFill>
              </a:rPr>
              <a:t>ChMC</a:t>
            </a:r>
            <a:endParaRPr lang="en-GB" sz="699">
              <a:solidFill>
                <a:schemeClr val="bg1"/>
              </a:solidFill>
            </a:endParaRPr>
          </a:p>
        </p:txBody>
      </p:sp>
      <p:sp>
        <p:nvSpPr>
          <p:cNvPr id="66" name="Rectangle: Rounded Corners 65">
            <a:extLst>
              <a:ext uri="{FF2B5EF4-FFF2-40B4-BE49-F238E27FC236}">
                <a16:creationId xmlns:a16="http://schemas.microsoft.com/office/drawing/2014/main" id="{186671BA-9C69-4D94-B7AA-5E4631E7812E}"/>
              </a:ext>
            </a:extLst>
          </p:cNvPr>
          <p:cNvSpPr/>
          <p:nvPr/>
        </p:nvSpPr>
        <p:spPr>
          <a:xfrm>
            <a:off x="4469047" y="1886344"/>
            <a:ext cx="1163578" cy="319861"/>
          </a:xfrm>
          <a:prstGeom prst="roundRect">
            <a:avLst/>
          </a:prstGeom>
          <a:solidFill>
            <a:srgbClr val="0070C0"/>
          </a:solidFill>
          <a:ln>
            <a:solidFill>
              <a:srgbClr val="3A5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a:solidFill>
                  <a:schemeClr val="bg1"/>
                </a:solidFill>
              </a:rPr>
              <a:t>Detailed Design</a:t>
            </a:r>
          </a:p>
        </p:txBody>
      </p:sp>
      <p:sp>
        <p:nvSpPr>
          <p:cNvPr id="67" name="TextBox 66">
            <a:extLst>
              <a:ext uri="{FF2B5EF4-FFF2-40B4-BE49-F238E27FC236}">
                <a16:creationId xmlns:a16="http://schemas.microsoft.com/office/drawing/2014/main" id="{0CBE0EAB-AD29-4A96-9AA1-737F86F656BE}"/>
              </a:ext>
            </a:extLst>
          </p:cNvPr>
          <p:cNvSpPr txBox="1"/>
          <p:nvPr/>
        </p:nvSpPr>
        <p:spPr>
          <a:xfrm>
            <a:off x="3323239" y="2118691"/>
            <a:ext cx="847258" cy="368492"/>
          </a:xfrm>
          <a:prstGeom prst="rect">
            <a:avLst/>
          </a:prstGeom>
          <a:noFill/>
        </p:spPr>
        <p:txBody>
          <a:bodyPr wrap="square" rtlCol="0">
            <a:spAutoFit/>
          </a:bodyPr>
          <a:lstStyle/>
          <a:p>
            <a:pPr algn="ctr"/>
            <a:r>
              <a:rPr lang="en-GB" sz="599" dirty="0">
                <a:solidFill>
                  <a:srgbClr val="002060"/>
                </a:solidFill>
              </a:rPr>
              <a:t>Identify process improvements to reduce SME effort</a:t>
            </a:r>
          </a:p>
        </p:txBody>
      </p:sp>
      <p:sp>
        <p:nvSpPr>
          <p:cNvPr id="74" name="TextBox 73">
            <a:extLst>
              <a:ext uri="{FF2B5EF4-FFF2-40B4-BE49-F238E27FC236}">
                <a16:creationId xmlns:a16="http://schemas.microsoft.com/office/drawing/2014/main" id="{88D2D666-AEAB-480B-AF65-BCB2B769B21A}"/>
              </a:ext>
            </a:extLst>
          </p:cNvPr>
          <p:cNvSpPr txBox="1"/>
          <p:nvPr/>
        </p:nvSpPr>
        <p:spPr>
          <a:xfrm>
            <a:off x="3358494" y="1515644"/>
            <a:ext cx="739803" cy="276742"/>
          </a:xfrm>
          <a:prstGeom prst="rect">
            <a:avLst/>
          </a:prstGeom>
          <a:noFill/>
        </p:spPr>
        <p:txBody>
          <a:bodyPr wrap="square" rtlCol="0">
            <a:spAutoFit/>
          </a:bodyPr>
          <a:lstStyle/>
          <a:p>
            <a:pPr algn="ctr"/>
            <a:r>
              <a:rPr lang="en-GB" sz="599">
                <a:solidFill>
                  <a:srgbClr val="002060"/>
                </a:solidFill>
              </a:rPr>
              <a:t>Industry governance</a:t>
            </a:r>
          </a:p>
        </p:txBody>
      </p:sp>
      <p:grpSp>
        <p:nvGrpSpPr>
          <p:cNvPr id="75" name="Group 74">
            <a:extLst>
              <a:ext uri="{FF2B5EF4-FFF2-40B4-BE49-F238E27FC236}">
                <a16:creationId xmlns:a16="http://schemas.microsoft.com/office/drawing/2014/main" id="{05F6B853-3CE6-4BAE-A16E-1E6838D92F35}"/>
              </a:ext>
            </a:extLst>
          </p:cNvPr>
          <p:cNvGrpSpPr/>
          <p:nvPr/>
        </p:nvGrpSpPr>
        <p:grpSpPr>
          <a:xfrm>
            <a:off x="4608760" y="4588748"/>
            <a:ext cx="913273" cy="399617"/>
            <a:chOff x="2135684" y="0"/>
            <a:chExt cx="1824632" cy="1167904"/>
          </a:xfrm>
          <a:solidFill>
            <a:schemeClr val="accent6">
              <a:lumMod val="75000"/>
            </a:schemeClr>
          </a:solidFill>
        </p:grpSpPr>
        <p:sp>
          <p:nvSpPr>
            <p:cNvPr id="76" name="Rectangle: Rounded Corners 75">
              <a:extLst>
                <a:ext uri="{FF2B5EF4-FFF2-40B4-BE49-F238E27FC236}">
                  <a16:creationId xmlns:a16="http://schemas.microsoft.com/office/drawing/2014/main" id="{0CB510F7-B523-427C-9A19-11F80E64E374}"/>
                </a:ext>
              </a:extLst>
            </p:cNvPr>
            <p:cNvSpPr/>
            <p:nvPr/>
          </p:nvSpPr>
          <p:spPr>
            <a:xfrm>
              <a:off x="2135684" y="0"/>
              <a:ext cx="1824632" cy="1167904"/>
            </a:xfrm>
            <a:prstGeom prst="roundRect">
              <a:avLst>
                <a:gd name="adj" fmla="val 10000"/>
              </a:avLst>
            </a:prstGeom>
            <a:grpFill/>
            <a:ln/>
          </p:spPr>
          <p:style>
            <a:lnRef idx="3">
              <a:schemeClr val="lt1"/>
            </a:lnRef>
            <a:fillRef idx="1">
              <a:schemeClr val="accent1"/>
            </a:fillRef>
            <a:effectRef idx="1">
              <a:schemeClr val="accent1"/>
            </a:effectRef>
            <a:fontRef idx="minor">
              <a:schemeClr val="lt1"/>
            </a:fontRef>
          </p:style>
        </p:sp>
        <p:sp>
          <p:nvSpPr>
            <p:cNvPr id="77" name="Rectangle: Rounded Corners 4">
              <a:extLst>
                <a:ext uri="{FF2B5EF4-FFF2-40B4-BE49-F238E27FC236}">
                  <a16:creationId xmlns:a16="http://schemas.microsoft.com/office/drawing/2014/main" id="{4B1447E7-170B-43DE-9EAB-6B1FD0D0E97A}"/>
                </a:ext>
              </a:extLst>
            </p:cNvPr>
            <p:cNvSpPr txBox="1"/>
            <p:nvPr/>
          </p:nvSpPr>
          <p:spPr>
            <a:xfrm>
              <a:off x="2169890" y="34207"/>
              <a:ext cx="1756218" cy="10994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717" tIns="83717" rIns="83717" bIns="83717" numCol="1" spcCol="1270" rtlCol="0" anchor="ctr" anchorCtr="0">
              <a:noAutofit/>
            </a:bodyPr>
            <a:lstStyle/>
            <a:p>
              <a:pPr algn="ctr" defTabSz="976727">
                <a:lnSpc>
                  <a:spcPct val="90000"/>
                </a:lnSpc>
                <a:spcBef>
                  <a:spcPct val="0"/>
                </a:spcBef>
              </a:pPr>
              <a:r>
                <a:rPr lang="en-US" sz="1049" b="1">
                  <a:solidFill>
                    <a:schemeClr val="bg1"/>
                  </a:solidFill>
                </a:rPr>
                <a:t>BP22</a:t>
              </a:r>
              <a:endParaRPr lang="en-US" sz="899" b="1">
                <a:solidFill>
                  <a:schemeClr val="bg1"/>
                </a:solidFill>
              </a:endParaRPr>
            </a:p>
            <a:p>
              <a:pPr algn="ctr" defTabSz="976727">
                <a:lnSpc>
                  <a:spcPct val="90000"/>
                </a:lnSpc>
                <a:spcBef>
                  <a:spcPct val="0"/>
                </a:spcBef>
              </a:pPr>
              <a:r>
                <a:rPr lang="en-US" sz="899" i="1">
                  <a:solidFill>
                    <a:schemeClr val="bg1"/>
                  </a:solidFill>
                </a:rPr>
                <a:t>(2022/23)</a:t>
              </a:r>
            </a:p>
          </p:txBody>
        </p:sp>
      </p:grpSp>
      <p:sp>
        <p:nvSpPr>
          <p:cNvPr id="79" name="Rectangle: Rounded Corners 78">
            <a:extLst>
              <a:ext uri="{FF2B5EF4-FFF2-40B4-BE49-F238E27FC236}">
                <a16:creationId xmlns:a16="http://schemas.microsoft.com/office/drawing/2014/main" id="{F63EED75-E302-4AF7-B8EF-240FCC10C70C}"/>
              </a:ext>
            </a:extLst>
          </p:cNvPr>
          <p:cNvSpPr/>
          <p:nvPr/>
        </p:nvSpPr>
        <p:spPr>
          <a:xfrm>
            <a:off x="2000410" y="1518433"/>
            <a:ext cx="1340249" cy="434759"/>
          </a:xfrm>
          <a:prstGeom prst="round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rgbClr val="002060"/>
              </a:solidFill>
            </a:endParaRPr>
          </a:p>
        </p:txBody>
      </p:sp>
      <p:sp>
        <p:nvSpPr>
          <p:cNvPr id="80" name="Rectangle: Rounded Corners 79">
            <a:extLst>
              <a:ext uri="{FF2B5EF4-FFF2-40B4-BE49-F238E27FC236}">
                <a16:creationId xmlns:a16="http://schemas.microsoft.com/office/drawing/2014/main" id="{50B28A4F-DABA-4F90-9EA3-A207CA59EE6E}"/>
              </a:ext>
            </a:extLst>
          </p:cNvPr>
          <p:cNvSpPr/>
          <p:nvPr/>
        </p:nvSpPr>
        <p:spPr>
          <a:xfrm>
            <a:off x="2015406" y="2668855"/>
            <a:ext cx="1340249" cy="452880"/>
          </a:xfrm>
          <a:prstGeom prst="round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rgbClr val="002060"/>
              </a:solidFill>
            </a:endParaRPr>
          </a:p>
        </p:txBody>
      </p:sp>
      <p:sp>
        <p:nvSpPr>
          <p:cNvPr id="81" name="Rectangle: Rounded Corners 80">
            <a:extLst>
              <a:ext uri="{FF2B5EF4-FFF2-40B4-BE49-F238E27FC236}">
                <a16:creationId xmlns:a16="http://schemas.microsoft.com/office/drawing/2014/main" id="{E7E30D77-3CE5-428B-B651-39A8D8DCF819}"/>
              </a:ext>
            </a:extLst>
          </p:cNvPr>
          <p:cNvSpPr/>
          <p:nvPr/>
        </p:nvSpPr>
        <p:spPr>
          <a:xfrm>
            <a:off x="4390317" y="1827790"/>
            <a:ext cx="1321036" cy="436969"/>
          </a:xfrm>
          <a:prstGeom prst="round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rgbClr val="002060"/>
              </a:solidFill>
            </a:endParaRPr>
          </a:p>
        </p:txBody>
      </p:sp>
      <p:grpSp>
        <p:nvGrpSpPr>
          <p:cNvPr id="2" name="Group 1">
            <a:extLst>
              <a:ext uri="{FF2B5EF4-FFF2-40B4-BE49-F238E27FC236}">
                <a16:creationId xmlns:a16="http://schemas.microsoft.com/office/drawing/2014/main" id="{0463016D-01F3-4311-9B76-8B7A121ED9C5}"/>
              </a:ext>
            </a:extLst>
          </p:cNvPr>
          <p:cNvGrpSpPr/>
          <p:nvPr/>
        </p:nvGrpSpPr>
        <p:grpSpPr>
          <a:xfrm>
            <a:off x="4410406" y="1380501"/>
            <a:ext cx="1340250" cy="434759"/>
            <a:chOff x="7258230" y="1067050"/>
            <a:chExt cx="1341904" cy="435296"/>
          </a:xfrm>
        </p:grpSpPr>
        <p:sp>
          <p:nvSpPr>
            <p:cNvPr id="57" name="Rectangle: Rounded Corners 56">
              <a:extLst>
                <a:ext uri="{FF2B5EF4-FFF2-40B4-BE49-F238E27FC236}">
                  <a16:creationId xmlns:a16="http://schemas.microsoft.com/office/drawing/2014/main" id="{CE493AB5-2FB2-45BC-9425-58DEDDB64229}"/>
                </a:ext>
              </a:extLst>
            </p:cNvPr>
            <p:cNvSpPr/>
            <p:nvPr/>
          </p:nvSpPr>
          <p:spPr>
            <a:xfrm>
              <a:off x="7331640" y="1113994"/>
              <a:ext cx="1169740" cy="320256"/>
            </a:xfrm>
            <a:prstGeom prst="roundRect">
              <a:avLst/>
            </a:prstGeom>
            <a:solidFill>
              <a:srgbClr val="0070C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a:solidFill>
                    <a:schemeClr val="bg1"/>
                  </a:solidFill>
                </a:rPr>
                <a:t>CMS DSG to continue</a:t>
              </a:r>
            </a:p>
          </p:txBody>
        </p:sp>
        <p:sp>
          <p:nvSpPr>
            <p:cNvPr id="58" name="Rectangle: Rounded Corners 57">
              <a:extLst>
                <a:ext uri="{FF2B5EF4-FFF2-40B4-BE49-F238E27FC236}">
                  <a16:creationId xmlns:a16="http://schemas.microsoft.com/office/drawing/2014/main" id="{3044DE4C-DBFF-4D8B-B5F3-0AAB7742B70B}"/>
                </a:ext>
              </a:extLst>
            </p:cNvPr>
            <p:cNvSpPr/>
            <p:nvPr/>
          </p:nvSpPr>
          <p:spPr>
            <a:xfrm>
              <a:off x="7258230" y="1067050"/>
              <a:ext cx="1341904" cy="435296"/>
            </a:xfrm>
            <a:prstGeom prst="round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chemeClr val="bg1"/>
                </a:solidFill>
              </a:endParaRPr>
            </a:p>
          </p:txBody>
        </p:sp>
      </p:grpSp>
      <p:sp>
        <p:nvSpPr>
          <p:cNvPr id="93" name="Rectangle: Rounded Corners 92">
            <a:extLst>
              <a:ext uri="{FF2B5EF4-FFF2-40B4-BE49-F238E27FC236}">
                <a16:creationId xmlns:a16="http://schemas.microsoft.com/office/drawing/2014/main" id="{11DE3E24-BD43-4979-8CB3-86B9CBEF2E90}"/>
              </a:ext>
            </a:extLst>
          </p:cNvPr>
          <p:cNvSpPr/>
          <p:nvPr/>
        </p:nvSpPr>
        <p:spPr>
          <a:xfrm>
            <a:off x="4481248" y="1020377"/>
            <a:ext cx="1168298" cy="319861"/>
          </a:xfrm>
          <a:prstGeom prst="roundRect">
            <a:avLst/>
          </a:prstGeom>
          <a:solidFill>
            <a:srgbClr val="0070C0"/>
          </a:solidFill>
          <a:ln>
            <a:solidFill>
              <a:srgbClr val="3A5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a:solidFill>
                  <a:schemeClr val="bg1"/>
                </a:solidFill>
              </a:rPr>
              <a:t>External BRDs published</a:t>
            </a:r>
          </a:p>
        </p:txBody>
      </p:sp>
      <p:sp>
        <p:nvSpPr>
          <p:cNvPr id="94" name="Rectangle: Rounded Corners 93">
            <a:extLst>
              <a:ext uri="{FF2B5EF4-FFF2-40B4-BE49-F238E27FC236}">
                <a16:creationId xmlns:a16="http://schemas.microsoft.com/office/drawing/2014/main" id="{DE089472-5A83-47E5-88F2-56DF95295A19}"/>
              </a:ext>
            </a:extLst>
          </p:cNvPr>
          <p:cNvSpPr/>
          <p:nvPr/>
        </p:nvSpPr>
        <p:spPr>
          <a:xfrm>
            <a:off x="4397680" y="966856"/>
            <a:ext cx="1340249" cy="434759"/>
          </a:xfrm>
          <a:prstGeom prst="round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rgbClr val="002060"/>
              </a:solidFill>
            </a:endParaRPr>
          </a:p>
        </p:txBody>
      </p:sp>
      <p:sp>
        <p:nvSpPr>
          <p:cNvPr id="99" name="Rectangle: Rounded Corners 98">
            <a:extLst>
              <a:ext uri="{FF2B5EF4-FFF2-40B4-BE49-F238E27FC236}">
                <a16:creationId xmlns:a16="http://schemas.microsoft.com/office/drawing/2014/main" id="{FF6C728D-5EB7-4A5C-82F0-F97BB4072E8B}"/>
              </a:ext>
            </a:extLst>
          </p:cNvPr>
          <p:cNvSpPr/>
          <p:nvPr/>
        </p:nvSpPr>
        <p:spPr>
          <a:xfrm>
            <a:off x="4473885" y="2300830"/>
            <a:ext cx="1168298" cy="319861"/>
          </a:xfrm>
          <a:prstGeom prst="roundRect">
            <a:avLst/>
          </a:prstGeom>
          <a:solidFill>
            <a:srgbClr val="0070C0"/>
          </a:solidFill>
          <a:ln>
            <a:solidFill>
              <a:srgbClr val="3A5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a:solidFill>
                  <a:schemeClr val="bg1"/>
                </a:solidFill>
              </a:rPr>
              <a:t>Customer TNA completed</a:t>
            </a:r>
          </a:p>
        </p:txBody>
      </p:sp>
      <p:sp>
        <p:nvSpPr>
          <p:cNvPr id="100" name="Rectangle: Rounded Corners 99">
            <a:extLst>
              <a:ext uri="{FF2B5EF4-FFF2-40B4-BE49-F238E27FC236}">
                <a16:creationId xmlns:a16="http://schemas.microsoft.com/office/drawing/2014/main" id="{5D5A66C7-4753-4E13-B877-4EA5D4EE14B2}"/>
              </a:ext>
            </a:extLst>
          </p:cNvPr>
          <p:cNvSpPr/>
          <p:nvPr/>
        </p:nvSpPr>
        <p:spPr>
          <a:xfrm>
            <a:off x="4390317" y="2247310"/>
            <a:ext cx="1340249" cy="434759"/>
          </a:xfrm>
          <a:prstGeom prst="roundRect">
            <a:avLst/>
          </a:prstGeom>
          <a:noFill/>
          <a:ln>
            <a:solidFill>
              <a:srgbClr val="00206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rgbClr val="002060"/>
              </a:solidFill>
            </a:endParaRPr>
          </a:p>
        </p:txBody>
      </p:sp>
      <p:grpSp>
        <p:nvGrpSpPr>
          <p:cNvPr id="88" name="Group 87">
            <a:extLst>
              <a:ext uri="{FF2B5EF4-FFF2-40B4-BE49-F238E27FC236}">
                <a16:creationId xmlns:a16="http://schemas.microsoft.com/office/drawing/2014/main" id="{55C1E556-96DA-449B-92F0-445515CBD9E8}"/>
              </a:ext>
            </a:extLst>
          </p:cNvPr>
          <p:cNvGrpSpPr/>
          <p:nvPr/>
        </p:nvGrpSpPr>
        <p:grpSpPr>
          <a:xfrm>
            <a:off x="5879830" y="4596766"/>
            <a:ext cx="913273" cy="399617"/>
            <a:chOff x="2135684" y="0"/>
            <a:chExt cx="1824632" cy="1167904"/>
          </a:xfrm>
          <a:solidFill>
            <a:schemeClr val="accent6">
              <a:lumMod val="75000"/>
            </a:schemeClr>
          </a:solidFill>
        </p:grpSpPr>
        <p:sp>
          <p:nvSpPr>
            <p:cNvPr id="112" name="Rectangle: Rounded Corners 111">
              <a:extLst>
                <a:ext uri="{FF2B5EF4-FFF2-40B4-BE49-F238E27FC236}">
                  <a16:creationId xmlns:a16="http://schemas.microsoft.com/office/drawing/2014/main" id="{0FA7B6F3-85D1-4625-A5E1-13DF71AAA987}"/>
                </a:ext>
              </a:extLst>
            </p:cNvPr>
            <p:cNvSpPr/>
            <p:nvPr/>
          </p:nvSpPr>
          <p:spPr>
            <a:xfrm>
              <a:off x="2135684" y="0"/>
              <a:ext cx="1824632" cy="1167904"/>
            </a:xfrm>
            <a:prstGeom prst="roundRect">
              <a:avLst>
                <a:gd name="adj" fmla="val 10000"/>
              </a:avLst>
            </a:prstGeom>
            <a:grpFill/>
            <a:ln/>
          </p:spPr>
          <p:style>
            <a:lnRef idx="3">
              <a:schemeClr val="lt1"/>
            </a:lnRef>
            <a:fillRef idx="1">
              <a:schemeClr val="accent1"/>
            </a:fillRef>
            <a:effectRef idx="1">
              <a:schemeClr val="accent1"/>
            </a:effectRef>
            <a:fontRef idx="minor">
              <a:schemeClr val="lt1"/>
            </a:fontRef>
          </p:style>
        </p:sp>
        <p:sp>
          <p:nvSpPr>
            <p:cNvPr id="113" name="Rectangle: Rounded Corners 4">
              <a:extLst>
                <a:ext uri="{FF2B5EF4-FFF2-40B4-BE49-F238E27FC236}">
                  <a16:creationId xmlns:a16="http://schemas.microsoft.com/office/drawing/2014/main" id="{5C45C8FC-C643-4BD7-84C1-E782484BDF0E}"/>
                </a:ext>
              </a:extLst>
            </p:cNvPr>
            <p:cNvSpPr txBox="1"/>
            <p:nvPr/>
          </p:nvSpPr>
          <p:spPr>
            <a:xfrm>
              <a:off x="2169890" y="34207"/>
              <a:ext cx="1756218" cy="10994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717" tIns="83717" rIns="83717" bIns="83717" numCol="1" spcCol="1270" rtlCol="0" anchor="ctr" anchorCtr="0">
              <a:noAutofit/>
            </a:bodyPr>
            <a:lstStyle/>
            <a:p>
              <a:pPr algn="ctr" defTabSz="976727">
                <a:lnSpc>
                  <a:spcPct val="90000"/>
                </a:lnSpc>
                <a:spcBef>
                  <a:spcPct val="0"/>
                </a:spcBef>
              </a:pPr>
              <a:r>
                <a:rPr lang="en-US" sz="1049" b="1" dirty="0">
                  <a:solidFill>
                    <a:schemeClr val="bg1"/>
                  </a:solidFill>
                </a:rPr>
                <a:t>BP23</a:t>
              </a:r>
              <a:endParaRPr lang="en-US" sz="899" b="1" dirty="0">
                <a:solidFill>
                  <a:schemeClr val="bg1"/>
                </a:solidFill>
              </a:endParaRPr>
            </a:p>
            <a:p>
              <a:pPr algn="ctr" defTabSz="976727">
                <a:lnSpc>
                  <a:spcPct val="90000"/>
                </a:lnSpc>
                <a:spcBef>
                  <a:spcPct val="0"/>
                </a:spcBef>
              </a:pPr>
              <a:r>
                <a:rPr lang="en-US" sz="899" i="1" dirty="0">
                  <a:solidFill>
                    <a:schemeClr val="bg1"/>
                  </a:solidFill>
                </a:rPr>
                <a:t>(2023/24)</a:t>
              </a:r>
            </a:p>
          </p:txBody>
        </p:sp>
      </p:grpSp>
      <p:grpSp>
        <p:nvGrpSpPr>
          <p:cNvPr id="114" name="Group 113">
            <a:extLst>
              <a:ext uri="{FF2B5EF4-FFF2-40B4-BE49-F238E27FC236}">
                <a16:creationId xmlns:a16="http://schemas.microsoft.com/office/drawing/2014/main" id="{029A6F87-62C7-4224-9A37-6BEDCB97FB23}"/>
              </a:ext>
            </a:extLst>
          </p:cNvPr>
          <p:cNvGrpSpPr/>
          <p:nvPr/>
        </p:nvGrpSpPr>
        <p:grpSpPr>
          <a:xfrm>
            <a:off x="6879118" y="4593588"/>
            <a:ext cx="913273" cy="399617"/>
            <a:chOff x="2135684" y="0"/>
            <a:chExt cx="1824632" cy="1167904"/>
          </a:xfrm>
          <a:solidFill>
            <a:schemeClr val="accent6">
              <a:lumMod val="75000"/>
            </a:schemeClr>
          </a:solidFill>
        </p:grpSpPr>
        <p:sp>
          <p:nvSpPr>
            <p:cNvPr id="115" name="Rectangle: Rounded Corners 114">
              <a:extLst>
                <a:ext uri="{FF2B5EF4-FFF2-40B4-BE49-F238E27FC236}">
                  <a16:creationId xmlns:a16="http://schemas.microsoft.com/office/drawing/2014/main" id="{78BFBF55-9839-4EC2-A4AB-D3FECF5D1768}"/>
                </a:ext>
              </a:extLst>
            </p:cNvPr>
            <p:cNvSpPr/>
            <p:nvPr/>
          </p:nvSpPr>
          <p:spPr>
            <a:xfrm>
              <a:off x="2135684" y="0"/>
              <a:ext cx="1824632" cy="1167904"/>
            </a:xfrm>
            <a:prstGeom prst="roundRect">
              <a:avLst>
                <a:gd name="adj" fmla="val 10000"/>
              </a:avLst>
            </a:prstGeom>
            <a:grpFill/>
            <a:ln/>
          </p:spPr>
          <p:style>
            <a:lnRef idx="3">
              <a:schemeClr val="lt1"/>
            </a:lnRef>
            <a:fillRef idx="1">
              <a:schemeClr val="accent1"/>
            </a:fillRef>
            <a:effectRef idx="1">
              <a:schemeClr val="accent1"/>
            </a:effectRef>
            <a:fontRef idx="minor">
              <a:schemeClr val="lt1"/>
            </a:fontRef>
          </p:style>
        </p:sp>
        <p:sp>
          <p:nvSpPr>
            <p:cNvPr id="116" name="Rectangle: Rounded Corners 4">
              <a:extLst>
                <a:ext uri="{FF2B5EF4-FFF2-40B4-BE49-F238E27FC236}">
                  <a16:creationId xmlns:a16="http://schemas.microsoft.com/office/drawing/2014/main" id="{199044F7-B665-44AB-B134-30670504E655}"/>
                </a:ext>
              </a:extLst>
            </p:cNvPr>
            <p:cNvSpPr txBox="1"/>
            <p:nvPr/>
          </p:nvSpPr>
          <p:spPr>
            <a:xfrm>
              <a:off x="2169890" y="34207"/>
              <a:ext cx="1756218" cy="10994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717" tIns="83717" rIns="83717" bIns="83717" numCol="1" spcCol="1270" rtlCol="0" anchor="ctr" anchorCtr="0">
              <a:noAutofit/>
            </a:bodyPr>
            <a:lstStyle/>
            <a:p>
              <a:pPr algn="ctr" defTabSz="976727">
                <a:lnSpc>
                  <a:spcPct val="90000"/>
                </a:lnSpc>
                <a:spcBef>
                  <a:spcPct val="0"/>
                </a:spcBef>
              </a:pPr>
              <a:r>
                <a:rPr lang="en-US" sz="1049" b="1">
                  <a:solidFill>
                    <a:schemeClr val="bg1"/>
                  </a:solidFill>
                </a:rPr>
                <a:t>BP24</a:t>
              </a:r>
              <a:endParaRPr lang="en-US" sz="899" b="1">
                <a:solidFill>
                  <a:schemeClr val="bg1"/>
                </a:solidFill>
              </a:endParaRPr>
            </a:p>
            <a:p>
              <a:pPr algn="ctr" defTabSz="976727">
                <a:lnSpc>
                  <a:spcPct val="90000"/>
                </a:lnSpc>
                <a:spcBef>
                  <a:spcPct val="0"/>
                </a:spcBef>
              </a:pPr>
              <a:r>
                <a:rPr lang="en-US" sz="899" i="1">
                  <a:solidFill>
                    <a:schemeClr val="bg1"/>
                  </a:solidFill>
                </a:rPr>
                <a:t>(2024/25)</a:t>
              </a:r>
            </a:p>
          </p:txBody>
        </p:sp>
      </p:grpSp>
      <p:sp>
        <p:nvSpPr>
          <p:cNvPr id="119" name="Rectangle: Rounded Corners 118">
            <a:extLst>
              <a:ext uri="{FF2B5EF4-FFF2-40B4-BE49-F238E27FC236}">
                <a16:creationId xmlns:a16="http://schemas.microsoft.com/office/drawing/2014/main" id="{8A1B6C2F-DA34-4D00-B2B1-E1D77503E852}"/>
              </a:ext>
            </a:extLst>
          </p:cNvPr>
          <p:cNvSpPr/>
          <p:nvPr/>
        </p:nvSpPr>
        <p:spPr>
          <a:xfrm>
            <a:off x="2093106" y="3313756"/>
            <a:ext cx="1193842" cy="319861"/>
          </a:xfrm>
          <a:prstGeom prst="roundRect">
            <a:avLst/>
          </a:prstGeom>
          <a:solidFill>
            <a:srgbClr val="0070C0"/>
          </a:solidFill>
          <a:ln>
            <a:solidFill>
              <a:srgbClr val="3A5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a:solidFill>
                  <a:schemeClr val="bg1"/>
                </a:solidFill>
              </a:rPr>
              <a:t>Specific DSG </a:t>
            </a:r>
          </a:p>
        </p:txBody>
      </p:sp>
      <p:sp>
        <p:nvSpPr>
          <p:cNvPr id="120" name="Rectangle: Rounded Corners 119">
            <a:extLst>
              <a:ext uri="{FF2B5EF4-FFF2-40B4-BE49-F238E27FC236}">
                <a16:creationId xmlns:a16="http://schemas.microsoft.com/office/drawing/2014/main" id="{13112FCB-2D97-49DD-A980-4BFB1F9BC464}"/>
              </a:ext>
            </a:extLst>
          </p:cNvPr>
          <p:cNvSpPr/>
          <p:nvPr/>
        </p:nvSpPr>
        <p:spPr>
          <a:xfrm>
            <a:off x="2016236" y="3254873"/>
            <a:ext cx="1340249" cy="452880"/>
          </a:xfrm>
          <a:prstGeom prst="round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rgbClr val="002060"/>
              </a:solidFill>
            </a:endParaRPr>
          </a:p>
        </p:txBody>
      </p:sp>
      <p:sp>
        <p:nvSpPr>
          <p:cNvPr id="122" name="Rectangle: Rounded Corners 121">
            <a:extLst>
              <a:ext uri="{FF2B5EF4-FFF2-40B4-BE49-F238E27FC236}">
                <a16:creationId xmlns:a16="http://schemas.microsoft.com/office/drawing/2014/main" id="{942F4F9A-77CD-4507-A4A5-BE59AA29EA1C}"/>
              </a:ext>
            </a:extLst>
          </p:cNvPr>
          <p:cNvSpPr/>
          <p:nvPr/>
        </p:nvSpPr>
        <p:spPr>
          <a:xfrm>
            <a:off x="2078336" y="1013411"/>
            <a:ext cx="1168298" cy="319861"/>
          </a:xfrm>
          <a:prstGeom prst="roundRect">
            <a:avLst/>
          </a:prstGeom>
          <a:solidFill>
            <a:srgbClr val="0070C0"/>
          </a:solidFill>
          <a:ln>
            <a:solidFill>
              <a:srgbClr val="3A5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a:solidFill>
                  <a:schemeClr val="bg1"/>
                </a:solidFill>
              </a:rPr>
              <a:t>Requirement Traceability</a:t>
            </a:r>
          </a:p>
        </p:txBody>
      </p:sp>
      <p:sp>
        <p:nvSpPr>
          <p:cNvPr id="123" name="Rectangle: Rounded Corners 122">
            <a:extLst>
              <a:ext uri="{FF2B5EF4-FFF2-40B4-BE49-F238E27FC236}">
                <a16:creationId xmlns:a16="http://schemas.microsoft.com/office/drawing/2014/main" id="{B700C5E3-242C-466F-A6B7-2A4767FBE9B6}"/>
              </a:ext>
            </a:extLst>
          </p:cNvPr>
          <p:cNvSpPr/>
          <p:nvPr/>
        </p:nvSpPr>
        <p:spPr>
          <a:xfrm>
            <a:off x="1994769" y="959890"/>
            <a:ext cx="1340249" cy="434759"/>
          </a:xfrm>
          <a:prstGeom prst="round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rgbClr val="002060"/>
              </a:solidFill>
            </a:endParaRPr>
          </a:p>
        </p:txBody>
      </p:sp>
      <p:sp>
        <p:nvSpPr>
          <p:cNvPr id="125" name="Rectangle: Rounded Corners 124">
            <a:extLst>
              <a:ext uri="{FF2B5EF4-FFF2-40B4-BE49-F238E27FC236}">
                <a16:creationId xmlns:a16="http://schemas.microsoft.com/office/drawing/2014/main" id="{0B301BBD-96FD-41E8-86F1-B994E4A70B64}"/>
              </a:ext>
            </a:extLst>
          </p:cNvPr>
          <p:cNvSpPr/>
          <p:nvPr/>
        </p:nvSpPr>
        <p:spPr>
          <a:xfrm>
            <a:off x="2095487" y="2147668"/>
            <a:ext cx="1168298" cy="319861"/>
          </a:xfrm>
          <a:prstGeom prst="roundRect">
            <a:avLst/>
          </a:prstGeom>
          <a:solidFill>
            <a:srgbClr val="0070C0"/>
          </a:solidFill>
          <a:ln>
            <a:solidFill>
              <a:srgbClr val="3A5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a:solidFill>
                  <a:schemeClr val="bg1"/>
                </a:solidFill>
              </a:rPr>
              <a:t>Process Improvements Identified</a:t>
            </a:r>
          </a:p>
        </p:txBody>
      </p:sp>
      <p:sp>
        <p:nvSpPr>
          <p:cNvPr id="126" name="Rectangle: Rounded Corners 125">
            <a:extLst>
              <a:ext uri="{FF2B5EF4-FFF2-40B4-BE49-F238E27FC236}">
                <a16:creationId xmlns:a16="http://schemas.microsoft.com/office/drawing/2014/main" id="{BB00F1B9-DE21-438C-BDF7-3CE75AB61968}"/>
              </a:ext>
            </a:extLst>
          </p:cNvPr>
          <p:cNvSpPr/>
          <p:nvPr/>
        </p:nvSpPr>
        <p:spPr>
          <a:xfrm>
            <a:off x="2011920" y="2094147"/>
            <a:ext cx="1340249" cy="434759"/>
          </a:xfrm>
          <a:prstGeom prst="round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rgbClr val="002060"/>
              </a:solidFill>
            </a:endParaRPr>
          </a:p>
        </p:txBody>
      </p:sp>
      <p:sp>
        <p:nvSpPr>
          <p:cNvPr id="128" name="Rectangle: Rounded Corners 127">
            <a:extLst>
              <a:ext uri="{FF2B5EF4-FFF2-40B4-BE49-F238E27FC236}">
                <a16:creationId xmlns:a16="http://schemas.microsoft.com/office/drawing/2014/main" id="{ADDB4B6B-7421-4AE0-AA88-16DA49088800}"/>
              </a:ext>
            </a:extLst>
          </p:cNvPr>
          <p:cNvSpPr/>
          <p:nvPr/>
        </p:nvSpPr>
        <p:spPr>
          <a:xfrm>
            <a:off x="6625887" y="1279205"/>
            <a:ext cx="1168298" cy="319861"/>
          </a:xfrm>
          <a:prstGeom prst="roundRect">
            <a:avLst/>
          </a:prstGeom>
          <a:solidFill>
            <a:srgbClr val="0070C0"/>
          </a:solidFill>
          <a:ln>
            <a:solidFill>
              <a:srgbClr val="3A5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a:solidFill>
                  <a:schemeClr val="bg1"/>
                </a:solidFill>
              </a:rPr>
              <a:t>Enhancements</a:t>
            </a:r>
          </a:p>
        </p:txBody>
      </p:sp>
      <p:sp>
        <p:nvSpPr>
          <p:cNvPr id="129" name="Rectangle: Rounded Corners 128">
            <a:extLst>
              <a:ext uri="{FF2B5EF4-FFF2-40B4-BE49-F238E27FC236}">
                <a16:creationId xmlns:a16="http://schemas.microsoft.com/office/drawing/2014/main" id="{03C8E917-BE5D-4FA6-8C82-8949F066F848}"/>
              </a:ext>
            </a:extLst>
          </p:cNvPr>
          <p:cNvSpPr/>
          <p:nvPr/>
        </p:nvSpPr>
        <p:spPr>
          <a:xfrm>
            <a:off x="6542320" y="1225684"/>
            <a:ext cx="1340249" cy="434759"/>
          </a:xfrm>
          <a:prstGeom prst="round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rgbClr val="002060"/>
              </a:solidFill>
            </a:endParaRPr>
          </a:p>
        </p:txBody>
      </p:sp>
      <p:cxnSp>
        <p:nvCxnSpPr>
          <p:cNvPr id="89" name="Straight Connector 88">
            <a:extLst>
              <a:ext uri="{FF2B5EF4-FFF2-40B4-BE49-F238E27FC236}">
                <a16:creationId xmlns:a16="http://schemas.microsoft.com/office/drawing/2014/main" id="{E37BA485-38C7-4712-9AA6-28106243CE01}"/>
              </a:ext>
            </a:extLst>
          </p:cNvPr>
          <p:cNvCxnSpPr>
            <a:cxnSpLocks/>
          </p:cNvCxnSpPr>
          <p:nvPr/>
        </p:nvCxnSpPr>
        <p:spPr>
          <a:xfrm flipV="1">
            <a:off x="7865097" y="878883"/>
            <a:ext cx="0" cy="3514069"/>
          </a:xfrm>
          <a:prstGeom prst="line">
            <a:avLst/>
          </a:prstGeom>
          <a:ln w="19050">
            <a:solidFill>
              <a:schemeClr val="accent1">
                <a:lumMod val="20000"/>
                <a:lumOff val="80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Rectangle: Rounded Corners 92">
            <a:extLst>
              <a:ext uri="{FF2B5EF4-FFF2-40B4-BE49-F238E27FC236}">
                <a16:creationId xmlns:a16="http://schemas.microsoft.com/office/drawing/2014/main" id="{F40678F7-C7A9-7B48-972E-9082F42980FA}"/>
              </a:ext>
            </a:extLst>
          </p:cNvPr>
          <p:cNvSpPr/>
          <p:nvPr/>
        </p:nvSpPr>
        <p:spPr>
          <a:xfrm>
            <a:off x="5259308" y="3411076"/>
            <a:ext cx="1168298" cy="319861"/>
          </a:xfrm>
          <a:prstGeom prst="roundRect">
            <a:avLst/>
          </a:prstGeom>
          <a:solidFill>
            <a:srgbClr val="0070C0"/>
          </a:solidFill>
          <a:ln>
            <a:solidFill>
              <a:srgbClr val="3A5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dirty="0">
                <a:solidFill>
                  <a:schemeClr val="bg1"/>
                </a:solidFill>
              </a:rPr>
              <a:t>Delivery of CMS Rebuild</a:t>
            </a:r>
          </a:p>
        </p:txBody>
      </p:sp>
      <p:sp>
        <p:nvSpPr>
          <p:cNvPr id="59" name="Rectangle: Rounded Corners 93">
            <a:extLst>
              <a:ext uri="{FF2B5EF4-FFF2-40B4-BE49-F238E27FC236}">
                <a16:creationId xmlns:a16="http://schemas.microsoft.com/office/drawing/2014/main" id="{CAA070F4-06C0-8549-9CA2-8E93ED86C539}"/>
              </a:ext>
            </a:extLst>
          </p:cNvPr>
          <p:cNvSpPr/>
          <p:nvPr/>
        </p:nvSpPr>
        <p:spPr>
          <a:xfrm>
            <a:off x="5175740" y="3357555"/>
            <a:ext cx="1340249" cy="434759"/>
          </a:xfrm>
          <a:prstGeom prst="round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rgbClr val="002060"/>
              </a:solidFill>
            </a:endParaRPr>
          </a:p>
        </p:txBody>
      </p:sp>
      <p:sp>
        <p:nvSpPr>
          <p:cNvPr id="62" name="Rectangle: Rounded Corners 95">
            <a:extLst>
              <a:ext uri="{FF2B5EF4-FFF2-40B4-BE49-F238E27FC236}">
                <a16:creationId xmlns:a16="http://schemas.microsoft.com/office/drawing/2014/main" id="{6BE275FE-AB51-F349-B242-53D2EAB7D759}"/>
              </a:ext>
            </a:extLst>
          </p:cNvPr>
          <p:cNvSpPr/>
          <p:nvPr/>
        </p:nvSpPr>
        <p:spPr>
          <a:xfrm>
            <a:off x="5279520" y="2845802"/>
            <a:ext cx="1168298" cy="319861"/>
          </a:xfrm>
          <a:prstGeom prst="roundRect">
            <a:avLst/>
          </a:prstGeom>
          <a:solidFill>
            <a:srgbClr val="0070C0"/>
          </a:solidFill>
          <a:ln>
            <a:solidFill>
              <a:srgbClr val="3A5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99">
                <a:solidFill>
                  <a:schemeClr val="bg1"/>
                </a:solidFill>
              </a:rPr>
              <a:t>Market Trials</a:t>
            </a:r>
          </a:p>
        </p:txBody>
      </p:sp>
      <p:sp>
        <p:nvSpPr>
          <p:cNvPr id="63" name="Rectangle: Rounded Corners 96">
            <a:extLst>
              <a:ext uri="{FF2B5EF4-FFF2-40B4-BE49-F238E27FC236}">
                <a16:creationId xmlns:a16="http://schemas.microsoft.com/office/drawing/2014/main" id="{0243EC5E-5783-B843-A294-14568DBC2B48}"/>
              </a:ext>
            </a:extLst>
          </p:cNvPr>
          <p:cNvSpPr/>
          <p:nvPr/>
        </p:nvSpPr>
        <p:spPr>
          <a:xfrm>
            <a:off x="5170185" y="2786786"/>
            <a:ext cx="1340249" cy="434759"/>
          </a:xfrm>
          <a:prstGeom prst="roundRect">
            <a:avLst/>
          </a:pr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5956" tIns="35956" rIns="35956" bIns="35956" rtlCol="0" anchor="ctr"/>
          <a:lstStyle/>
          <a:p>
            <a:pPr algn="ctr"/>
            <a:endParaRPr lang="en-GB" sz="699">
              <a:solidFill>
                <a:srgbClr val="002060"/>
              </a:solidFill>
            </a:endParaRPr>
          </a:p>
        </p:txBody>
      </p:sp>
      <p:sp>
        <p:nvSpPr>
          <p:cNvPr id="64" name="TextBox 63">
            <a:extLst>
              <a:ext uri="{FF2B5EF4-FFF2-40B4-BE49-F238E27FC236}">
                <a16:creationId xmlns:a16="http://schemas.microsoft.com/office/drawing/2014/main" id="{CF355838-F0FE-1044-8FD1-28DB6C81F3D3}"/>
              </a:ext>
            </a:extLst>
          </p:cNvPr>
          <p:cNvSpPr txBox="1"/>
          <p:nvPr/>
        </p:nvSpPr>
        <p:spPr>
          <a:xfrm>
            <a:off x="3304766" y="3334977"/>
            <a:ext cx="847258" cy="737766"/>
          </a:xfrm>
          <a:prstGeom prst="rect">
            <a:avLst/>
          </a:prstGeom>
          <a:noFill/>
        </p:spPr>
        <p:txBody>
          <a:bodyPr wrap="square" rtlCol="0">
            <a:spAutoFit/>
          </a:bodyPr>
          <a:lstStyle/>
          <a:p>
            <a:pPr algn="ctr"/>
            <a:r>
              <a:rPr lang="en-GB" sz="599" dirty="0">
                <a:solidFill>
                  <a:srgbClr val="002060"/>
                </a:solidFill>
              </a:rPr>
              <a:t>Dedicated focus groups to discuss requirements in low level to </a:t>
            </a:r>
            <a:r>
              <a:rPr lang="en-GB" sz="599" dirty="0" err="1">
                <a:solidFill>
                  <a:srgbClr val="002060"/>
                </a:solidFill>
              </a:rPr>
              <a:t>allwo</a:t>
            </a:r>
            <a:r>
              <a:rPr lang="en-GB" sz="599" dirty="0">
                <a:solidFill>
                  <a:srgbClr val="002060"/>
                </a:solidFill>
              </a:rPr>
              <a:t> customers to attend specific value add sessions</a:t>
            </a:r>
          </a:p>
        </p:txBody>
      </p:sp>
      <p:sp>
        <p:nvSpPr>
          <p:cNvPr id="65" name="TextBox 64">
            <a:extLst>
              <a:ext uri="{FF2B5EF4-FFF2-40B4-BE49-F238E27FC236}">
                <a16:creationId xmlns:a16="http://schemas.microsoft.com/office/drawing/2014/main" id="{A46649D0-0D42-864C-B5AD-50E7250D28F2}"/>
              </a:ext>
            </a:extLst>
          </p:cNvPr>
          <p:cNvSpPr txBox="1"/>
          <p:nvPr/>
        </p:nvSpPr>
        <p:spPr>
          <a:xfrm>
            <a:off x="6441996" y="2747069"/>
            <a:ext cx="1266843" cy="553357"/>
          </a:xfrm>
          <a:prstGeom prst="rect">
            <a:avLst/>
          </a:prstGeom>
          <a:noFill/>
        </p:spPr>
        <p:txBody>
          <a:bodyPr wrap="square" rtlCol="0">
            <a:spAutoFit/>
          </a:bodyPr>
          <a:lstStyle/>
          <a:p>
            <a:pPr algn="ctr"/>
            <a:r>
              <a:rPr lang="en-GB" sz="599" dirty="0">
                <a:solidFill>
                  <a:srgbClr val="002060"/>
                </a:solidFill>
              </a:rPr>
              <a:t>Customer engagement continued, ensuring customer readiness and to remove any bugs to ensure a smooth transition into go live</a:t>
            </a:r>
          </a:p>
        </p:txBody>
      </p:sp>
      <p:sp>
        <p:nvSpPr>
          <p:cNvPr id="68" name="TextBox 67">
            <a:extLst>
              <a:ext uri="{FF2B5EF4-FFF2-40B4-BE49-F238E27FC236}">
                <a16:creationId xmlns:a16="http://schemas.microsoft.com/office/drawing/2014/main" id="{F5DA4184-2348-4946-8277-653C319A909D}"/>
              </a:ext>
            </a:extLst>
          </p:cNvPr>
          <p:cNvSpPr txBox="1"/>
          <p:nvPr/>
        </p:nvSpPr>
        <p:spPr>
          <a:xfrm>
            <a:off x="3330061" y="2635917"/>
            <a:ext cx="847258" cy="461152"/>
          </a:xfrm>
          <a:prstGeom prst="rect">
            <a:avLst/>
          </a:prstGeom>
          <a:noFill/>
        </p:spPr>
        <p:txBody>
          <a:bodyPr wrap="square" rtlCol="0">
            <a:spAutoFit/>
          </a:bodyPr>
          <a:lstStyle/>
          <a:p>
            <a:pPr algn="ctr"/>
            <a:r>
              <a:rPr lang="en-GB" sz="599" dirty="0">
                <a:solidFill>
                  <a:srgbClr val="002060"/>
                </a:solidFill>
              </a:rPr>
              <a:t>Requirements clearly articulated to ensure fully understood</a:t>
            </a:r>
          </a:p>
        </p:txBody>
      </p:sp>
      <p:sp>
        <p:nvSpPr>
          <p:cNvPr id="69" name="TextBox 68">
            <a:extLst>
              <a:ext uri="{FF2B5EF4-FFF2-40B4-BE49-F238E27FC236}">
                <a16:creationId xmlns:a16="http://schemas.microsoft.com/office/drawing/2014/main" id="{6E9E1BFC-5A72-254C-9C3A-7C5525F51E63}"/>
              </a:ext>
            </a:extLst>
          </p:cNvPr>
          <p:cNvSpPr txBox="1"/>
          <p:nvPr/>
        </p:nvSpPr>
        <p:spPr>
          <a:xfrm>
            <a:off x="6529501" y="3406611"/>
            <a:ext cx="1042785" cy="461537"/>
          </a:xfrm>
          <a:prstGeom prst="rect">
            <a:avLst/>
          </a:prstGeom>
          <a:noFill/>
        </p:spPr>
        <p:txBody>
          <a:bodyPr wrap="square" rtlCol="0">
            <a:spAutoFit/>
          </a:bodyPr>
          <a:lstStyle/>
          <a:p>
            <a:pPr algn="ctr"/>
            <a:r>
              <a:rPr lang="en-GB" sz="600" dirty="0"/>
              <a:t>Increased RFT, Cycle Time and Customer Effort</a:t>
            </a:r>
          </a:p>
          <a:p>
            <a:pPr algn="ctr"/>
            <a:endParaRPr lang="en-GB" sz="599" dirty="0">
              <a:solidFill>
                <a:srgbClr val="002060"/>
              </a:solidFill>
            </a:endParaRPr>
          </a:p>
        </p:txBody>
      </p:sp>
      <p:sp>
        <p:nvSpPr>
          <p:cNvPr id="70" name="TextBox 69">
            <a:extLst>
              <a:ext uri="{FF2B5EF4-FFF2-40B4-BE49-F238E27FC236}">
                <a16:creationId xmlns:a16="http://schemas.microsoft.com/office/drawing/2014/main" id="{AD58B3CB-6909-4245-9C3D-EF4488C6BAB7}"/>
              </a:ext>
            </a:extLst>
          </p:cNvPr>
          <p:cNvSpPr txBox="1"/>
          <p:nvPr/>
        </p:nvSpPr>
        <p:spPr>
          <a:xfrm>
            <a:off x="5687074" y="2184739"/>
            <a:ext cx="1042785" cy="553357"/>
          </a:xfrm>
          <a:prstGeom prst="rect">
            <a:avLst/>
          </a:prstGeom>
          <a:noFill/>
        </p:spPr>
        <p:txBody>
          <a:bodyPr wrap="square" rtlCol="0">
            <a:spAutoFit/>
          </a:bodyPr>
          <a:lstStyle/>
          <a:p>
            <a:pPr algn="ctr"/>
            <a:r>
              <a:rPr lang="en-GB" sz="599" dirty="0">
                <a:solidFill>
                  <a:srgbClr val="002060"/>
                </a:solidFill>
              </a:rPr>
              <a:t>Customer’s training needs identified to ensure training is fit for purpose and assist with successful Market Trials</a:t>
            </a:r>
          </a:p>
        </p:txBody>
      </p:sp>
      <p:sp>
        <p:nvSpPr>
          <p:cNvPr id="71" name="TextBox 70">
            <a:extLst>
              <a:ext uri="{FF2B5EF4-FFF2-40B4-BE49-F238E27FC236}">
                <a16:creationId xmlns:a16="http://schemas.microsoft.com/office/drawing/2014/main" id="{F09164A6-4276-AC47-B07A-6BBADDA0F861}"/>
              </a:ext>
            </a:extLst>
          </p:cNvPr>
          <p:cNvSpPr txBox="1"/>
          <p:nvPr/>
        </p:nvSpPr>
        <p:spPr>
          <a:xfrm>
            <a:off x="5700491" y="1173139"/>
            <a:ext cx="847258" cy="737766"/>
          </a:xfrm>
          <a:prstGeom prst="rect">
            <a:avLst/>
          </a:prstGeom>
          <a:noFill/>
        </p:spPr>
        <p:txBody>
          <a:bodyPr wrap="square" rtlCol="0">
            <a:spAutoFit/>
          </a:bodyPr>
          <a:lstStyle/>
          <a:p>
            <a:pPr algn="ctr"/>
            <a:r>
              <a:rPr lang="en-GB" sz="599" dirty="0">
                <a:solidFill>
                  <a:srgbClr val="002060"/>
                </a:solidFill>
              </a:rPr>
              <a:t>Dedicated focus groups to discuss requirements in low level to allow customers to attend specific value add sessions</a:t>
            </a:r>
          </a:p>
        </p:txBody>
      </p:sp>
    </p:spTree>
    <p:extLst>
      <p:ext uri="{BB962C8B-B14F-4D97-AF65-F5344CB8AC3E}">
        <p14:creationId xmlns:p14="http://schemas.microsoft.com/office/powerpoint/2010/main" val="286737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1FF09E3-3AFF-488E-B03F-04351F2FBF49}"/>
              </a:ext>
            </a:extLst>
          </p:cNvPr>
          <p:cNvSpPr txBox="1">
            <a:spLocks/>
          </p:cNvSpPr>
          <p:nvPr/>
        </p:nvSpPr>
        <p:spPr>
          <a:xfrm>
            <a:off x="1" y="123479"/>
            <a:ext cx="8316416" cy="318790"/>
          </a:xfrm>
          <a:prstGeom prst="rect">
            <a:avLst/>
          </a:prstGeom>
        </p:spPr>
        <p:txBody>
          <a:bodyPr vert="horz" wrap="none" lIns="91414" tIns="45708" rIns="91414" bIns="45708" rtlCol="0" anchor="ctr">
            <a:noAutofit/>
          </a:bodyPr>
          <a:lstStyle>
            <a:lvl1pPr>
              <a:spcBef>
                <a:spcPct val="0"/>
              </a:spcBef>
              <a:buNone/>
              <a:defRPr sz="2000" b="1">
                <a:solidFill>
                  <a:schemeClr val="accent5">
                    <a:lumMod val="75000"/>
                  </a:schemeClr>
                </a:solidFill>
                <a:latin typeface="Arial" panose="020B0604020202020204" pitchFamily="34" charset="0"/>
                <a:ea typeface="+mj-ea"/>
                <a:cs typeface="Arial" panose="020B0604020202020204" pitchFamily="34" charset="0"/>
              </a:defRPr>
            </a:lvl1pPr>
          </a:lstStyle>
          <a:p>
            <a:pPr defTabSz="914378"/>
            <a:r>
              <a:rPr lang="en-US" dirty="0">
                <a:solidFill>
                  <a:srgbClr val="40D1F5"/>
                </a:solidFill>
                <a:latin typeface="Arial"/>
                <a:cs typeface="Arial"/>
              </a:rPr>
              <a:t>CMS Rebuild: </a:t>
            </a:r>
            <a:r>
              <a:rPr lang="en-US" dirty="0">
                <a:solidFill>
                  <a:srgbClr val="3E5AA8"/>
                </a:solidFill>
                <a:latin typeface="Arial"/>
                <a:cs typeface="Arial"/>
              </a:rPr>
              <a:t>Associated </a:t>
            </a:r>
            <a:r>
              <a:rPr lang="en-GB" dirty="0">
                <a:solidFill>
                  <a:srgbClr val="3E5AA8"/>
                </a:solidFill>
                <a:latin typeface="Arial"/>
                <a:cs typeface="Arial"/>
              </a:rPr>
              <a:t>Costs</a:t>
            </a:r>
            <a:endParaRPr lang="en-GB" dirty="0">
              <a:solidFill>
                <a:srgbClr val="3E5AA8"/>
              </a:solidFill>
            </a:endParaRPr>
          </a:p>
        </p:txBody>
      </p:sp>
      <p:sp>
        <p:nvSpPr>
          <p:cNvPr id="5" name="Rectangle: Rounded Corners 4">
            <a:extLst>
              <a:ext uri="{FF2B5EF4-FFF2-40B4-BE49-F238E27FC236}">
                <a16:creationId xmlns:a16="http://schemas.microsoft.com/office/drawing/2014/main" id="{D768435F-B7FF-43AF-83A5-0E160CB0545E}"/>
              </a:ext>
            </a:extLst>
          </p:cNvPr>
          <p:cNvSpPr/>
          <p:nvPr/>
        </p:nvSpPr>
        <p:spPr>
          <a:xfrm>
            <a:off x="206864" y="668738"/>
            <a:ext cx="8316416" cy="4161367"/>
          </a:xfrm>
          <a:prstGeom prst="roundRect">
            <a:avLst/>
          </a:prstGeom>
          <a:solidFill>
            <a:schemeClr val="bg1"/>
          </a:solidFill>
          <a:ln>
            <a:solidFill>
              <a:srgbClr val="0877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endParaRPr lang="en-GB" sz="800" dirty="0">
              <a:solidFill>
                <a:schemeClr val="tx1"/>
              </a:solidFill>
            </a:endParaRPr>
          </a:p>
          <a:p>
            <a:pPr marL="171450" indent="-171450">
              <a:buFont typeface="Arial" panose="020B0604020202020204" pitchFamily="34" charset="0"/>
              <a:buChar char="•"/>
            </a:pPr>
            <a:r>
              <a:rPr lang="en-GB" sz="800" dirty="0">
                <a:solidFill>
                  <a:srgbClr val="000000"/>
                </a:solidFill>
              </a:rPr>
              <a:t>Note – BP22 Funding split for Option 2 is assumed to follow the same split as the CMS investment line in BP22.</a:t>
            </a:r>
          </a:p>
          <a:p>
            <a:pPr marL="171450" indent="-171450">
              <a:buFont typeface="Arial" panose="020B0604020202020204" pitchFamily="34" charset="0"/>
              <a:buChar char="•"/>
            </a:pPr>
            <a:r>
              <a:rPr lang="en-GB" sz="800" dirty="0">
                <a:solidFill>
                  <a:srgbClr val="000000"/>
                </a:solidFill>
              </a:rPr>
              <a:t>Note – the above costs do not imply that the preferred option will take longer to deliver, the  difference is that with agile the milestones are not set in stone and can be flexed to support the right outcome, so it will agreed with customers to deliver the right outcome at the right time, understanding that customers want to see benefit as soon as possible and Correla are incentivised to deliver benefit asap in order to commence subscription charges.</a:t>
            </a:r>
          </a:p>
          <a:p>
            <a:endParaRPr lang="en-GB" sz="900" dirty="0">
              <a:solidFill>
                <a:srgbClr val="087793"/>
              </a:solidFill>
            </a:endParaRPr>
          </a:p>
        </p:txBody>
      </p:sp>
      <p:sp>
        <p:nvSpPr>
          <p:cNvPr id="6" name="Rounded Rectangle 26">
            <a:extLst>
              <a:ext uri="{FF2B5EF4-FFF2-40B4-BE49-F238E27FC236}">
                <a16:creationId xmlns:a16="http://schemas.microsoft.com/office/drawing/2014/main" id="{1E53E97D-0409-4325-87CC-E81EB8F9CA27}"/>
              </a:ext>
            </a:extLst>
          </p:cNvPr>
          <p:cNvSpPr/>
          <p:nvPr/>
        </p:nvSpPr>
        <p:spPr>
          <a:xfrm>
            <a:off x="420606" y="496235"/>
            <a:ext cx="7823062" cy="289198"/>
          </a:xfrm>
          <a:prstGeom prst="roundRect">
            <a:avLst/>
          </a:prstGeom>
          <a:solidFill>
            <a:srgbClr val="087793"/>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lt1"/>
                </a:solidFill>
              </a:rPr>
              <a:t>Investment Funding Options</a:t>
            </a:r>
          </a:p>
        </p:txBody>
      </p:sp>
      <p:graphicFrame>
        <p:nvGraphicFramePr>
          <p:cNvPr id="13" name="Table 12">
            <a:extLst>
              <a:ext uri="{FF2B5EF4-FFF2-40B4-BE49-F238E27FC236}">
                <a16:creationId xmlns:a16="http://schemas.microsoft.com/office/drawing/2014/main" id="{5B38C40F-1AE4-3B43-96AA-03A1F585DC0F}"/>
              </a:ext>
            </a:extLst>
          </p:cNvPr>
          <p:cNvGraphicFramePr>
            <a:graphicFrameLocks noGrp="1"/>
          </p:cNvGraphicFramePr>
          <p:nvPr>
            <p:extLst>
              <p:ext uri="{D42A27DB-BD31-4B8C-83A1-F6EECF244321}">
                <p14:modId xmlns:p14="http://schemas.microsoft.com/office/powerpoint/2010/main" val="3788143678"/>
              </p:ext>
            </p:extLst>
          </p:nvPr>
        </p:nvGraphicFramePr>
        <p:xfrm>
          <a:off x="758943" y="3098349"/>
          <a:ext cx="7146386" cy="1087215"/>
        </p:xfrm>
        <a:graphic>
          <a:graphicData uri="http://schemas.openxmlformats.org/drawingml/2006/table">
            <a:tbl>
              <a:tblPr firstRow="1" firstCol="1" bandRow="1">
                <a:tableStyleId>{5C22544A-7EE6-4342-B048-85BDC9FD1C3A}</a:tableStyleId>
              </a:tblPr>
              <a:tblGrid>
                <a:gridCol w="1554480">
                  <a:extLst>
                    <a:ext uri="{9D8B030D-6E8A-4147-A177-3AD203B41FA5}">
                      <a16:colId xmlns:a16="http://schemas.microsoft.com/office/drawing/2014/main" val="3998261689"/>
                    </a:ext>
                  </a:extLst>
                </a:gridCol>
                <a:gridCol w="1240434">
                  <a:extLst>
                    <a:ext uri="{9D8B030D-6E8A-4147-A177-3AD203B41FA5}">
                      <a16:colId xmlns:a16="http://schemas.microsoft.com/office/drawing/2014/main" val="2458471506"/>
                    </a:ext>
                  </a:extLst>
                </a:gridCol>
                <a:gridCol w="1450246">
                  <a:extLst>
                    <a:ext uri="{9D8B030D-6E8A-4147-A177-3AD203B41FA5}">
                      <a16:colId xmlns:a16="http://schemas.microsoft.com/office/drawing/2014/main" val="3415701671"/>
                    </a:ext>
                  </a:extLst>
                </a:gridCol>
                <a:gridCol w="1450980">
                  <a:extLst>
                    <a:ext uri="{9D8B030D-6E8A-4147-A177-3AD203B41FA5}">
                      <a16:colId xmlns:a16="http://schemas.microsoft.com/office/drawing/2014/main" val="3404798404"/>
                    </a:ext>
                  </a:extLst>
                </a:gridCol>
                <a:gridCol w="1450246">
                  <a:extLst>
                    <a:ext uri="{9D8B030D-6E8A-4147-A177-3AD203B41FA5}">
                      <a16:colId xmlns:a16="http://schemas.microsoft.com/office/drawing/2014/main" val="1375496789"/>
                    </a:ext>
                  </a:extLst>
                </a:gridCol>
              </a:tblGrid>
              <a:tr h="126096">
                <a:tc>
                  <a:txBody>
                    <a:bodyPr/>
                    <a:lstStyle/>
                    <a:p>
                      <a:pPr marL="0" algn="ctr" defTabSz="914400" rtl="0" eaLnBrk="1" fontAlgn="b" latinLnBrk="0" hangingPunct="1">
                        <a:lnSpc>
                          <a:spcPct val="107000"/>
                        </a:lnSpc>
                        <a:spcAft>
                          <a:spcPts val="800"/>
                        </a:spcAft>
                      </a:pPr>
                      <a:r>
                        <a:rPr lang="en-US" sz="1000" b="1" u="none" strike="noStrike" kern="1200" dirty="0">
                          <a:solidFill>
                            <a:schemeClr val="bg1"/>
                          </a:solidFill>
                          <a:effectLst/>
                          <a:latin typeface="+mn-lt"/>
                          <a:ea typeface="+mn-ea"/>
                          <a:cs typeface="+mn-cs"/>
                        </a:rPr>
                        <a:t>INVESTMENT FUNDING SPLIT %</a:t>
                      </a:r>
                    </a:p>
                    <a:p>
                      <a:pPr marL="0" algn="ctr" defTabSz="914400" rtl="0" eaLnBrk="1" fontAlgn="b" latinLnBrk="0" hangingPunct="1">
                        <a:lnSpc>
                          <a:spcPct val="107000"/>
                        </a:lnSpc>
                        <a:spcAft>
                          <a:spcPts val="800"/>
                        </a:spcAft>
                      </a:pPr>
                      <a:endParaRPr lang="en-GB" sz="1000" b="1" u="none" strike="noStrike" kern="1200" dirty="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dirty="0">
                          <a:solidFill>
                            <a:schemeClr val="bg1"/>
                          </a:solidFill>
                          <a:effectLst/>
                          <a:latin typeface="+mn-lt"/>
                          <a:ea typeface="+mn-ea"/>
                          <a:cs typeface="+mn-cs"/>
                        </a:rPr>
                        <a:t>NTS</a:t>
                      </a:r>
                      <a:endParaRPr lang="en-GB" sz="1000" b="1" u="none" strike="noStrike" kern="1200" dirty="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dirty="0">
                          <a:solidFill>
                            <a:schemeClr val="bg1"/>
                          </a:solidFill>
                          <a:effectLst/>
                          <a:latin typeface="+mn-lt"/>
                          <a:ea typeface="+mn-ea"/>
                          <a:cs typeface="+mn-cs"/>
                        </a:rPr>
                        <a:t>GDNs</a:t>
                      </a:r>
                      <a:endParaRPr lang="en-GB" sz="1000" b="1" u="none" strike="noStrike" kern="1200" dirty="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dirty="0" err="1">
                          <a:solidFill>
                            <a:schemeClr val="bg1"/>
                          </a:solidFill>
                          <a:effectLst/>
                          <a:latin typeface="+mn-lt"/>
                          <a:ea typeface="+mn-ea"/>
                          <a:cs typeface="+mn-cs"/>
                        </a:rPr>
                        <a:t>iGTS</a:t>
                      </a:r>
                      <a:endParaRPr lang="en-GB" sz="1000" b="1" u="none" strike="noStrike" kern="1200" dirty="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dirty="0">
                          <a:solidFill>
                            <a:schemeClr val="bg1"/>
                          </a:solidFill>
                          <a:effectLst/>
                          <a:latin typeface="+mn-lt"/>
                          <a:ea typeface="+mn-ea"/>
                          <a:cs typeface="+mn-cs"/>
                        </a:rPr>
                        <a:t>Shippers</a:t>
                      </a:r>
                      <a:endParaRPr lang="en-GB" sz="1000" b="1" u="none" strike="noStrike" kern="1200" dirty="0">
                        <a:solidFill>
                          <a:schemeClr val="bg1"/>
                        </a:solidFill>
                        <a:effectLst/>
                        <a:latin typeface="+mn-lt"/>
                        <a:ea typeface="+mn-ea"/>
                        <a:cs typeface="+mn-cs"/>
                      </a:endParaRPr>
                    </a:p>
                  </a:txBody>
                  <a:tcPr marL="68580" marR="68580" marT="0" marB="0">
                    <a:solidFill>
                      <a:srgbClr val="087793"/>
                    </a:solidFill>
                  </a:tcPr>
                </a:tc>
                <a:extLst>
                  <a:ext uri="{0D108BD9-81ED-4DB2-BD59-A6C34878D82A}">
                    <a16:rowId xmlns:a16="http://schemas.microsoft.com/office/drawing/2014/main" val="3806194146"/>
                  </a:ext>
                </a:extLst>
              </a:tr>
              <a:tr h="182276">
                <a:tc>
                  <a:txBody>
                    <a:bodyPr/>
                    <a:lstStyle/>
                    <a:p>
                      <a:pPr marL="0" algn="ctr" defTabSz="914400" rtl="0" eaLnBrk="1" fontAlgn="b" latinLnBrk="0" hangingPunct="1">
                        <a:lnSpc>
                          <a:spcPct val="107000"/>
                        </a:lnSpc>
                        <a:spcAft>
                          <a:spcPts val="800"/>
                        </a:spcAft>
                      </a:pPr>
                      <a:r>
                        <a:rPr lang="en-US" sz="1000" b="1" u="none" strike="noStrike" kern="1200" dirty="0">
                          <a:solidFill>
                            <a:schemeClr val="bg1"/>
                          </a:solidFill>
                          <a:effectLst/>
                          <a:latin typeface="+mn-lt"/>
                          <a:ea typeface="+mn-ea"/>
                          <a:cs typeface="+mn-cs"/>
                        </a:rPr>
                        <a:t>BP21 (2021/22)</a:t>
                      </a:r>
                      <a:endParaRPr lang="en-GB" sz="1000" b="1" u="none" strike="noStrike" kern="1200" dirty="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dirty="0">
                          <a:solidFill>
                            <a:schemeClr val="tx1"/>
                          </a:solidFill>
                          <a:effectLst/>
                          <a:latin typeface="+mn-lt"/>
                          <a:ea typeface="+mn-ea"/>
                          <a:cs typeface="+mn-cs"/>
                        </a:rPr>
                        <a:t>N/A</a:t>
                      </a:r>
                      <a:endParaRPr lang="en-GB" sz="1000" b="1" u="none" strike="noStrike" kern="1200" dirty="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dirty="0">
                          <a:solidFill>
                            <a:schemeClr val="tx1"/>
                          </a:solidFill>
                          <a:effectLst/>
                          <a:latin typeface="+mn-lt"/>
                          <a:ea typeface="+mn-ea"/>
                          <a:cs typeface="+mn-cs"/>
                        </a:rPr>
                        <a:t>N/A</a:t>
                      </a:r>
                      <a:endParaRPr lang="en-GB" sz="1000" b="1" u="none" strike="noStrike" kern="1200" dirty="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N/A</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N/A</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extLst>
                  <a:ext uri="{0D108BD9-81ED-4DB2-BD59-A6C34878D82A}">
                    <a16:rowId xmlns:a16="http://schemas.microsoft.com/office/drawing/2014/main" val="2511300634"/>
                  </a:ext>
                </a:extLst>
              </a:tr>
              <a:tr h="170180">
                <a:tc>
                  <a:txBody>
                    <a:bodyPr/>
                    <a:lstStyle/>
                    <a:p>
                      <a:pPr marL="0" algn="ctr" defTabSz="914400" rtl="0" eaLnBrk="1" fontAlgn="b" latinLnBrk="0" hangingPunct="1">
                        <a:lnSpc>
                          <a:spcPct val="107000"/>
                        </a:lnSpc>
                        <a:spcAft>
                          <a:spcPts val="800"/>
                        </a:spcAft>
                      </a:pPr>
                      <a:r>
                        <a:rPr lang="en-US" sz="1000" b="1" u="none" strike="noStrike" kern="1200">
                          <a:solidFill>
                            <a:schemeClr val="bg1"/>
                          </a:solidFill>
                          <a:effectLst/>
                          <a:latin typeface="+mn-lt"/>
                          <a:ea typeface="+mn-ea"/>
                          <a:cs typeface="+mn-cs"/>
                        </a:rPr>
                        <a:t>BP22 Option 1 </a:t>
                      </a:r>
                      <a:endParaRPr lang="en-GB" sz="1000" b="1" u="none" strike="noStrike" kern="120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N/A</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dirty="0">
                          <a:solidFill>
                            <a:schemeClr val="tx1"/>
                          </a:solidFill>
                          <a:effectLst/>
                          <a:latin typeface="+mn-lt"/>
                          <a:ea typeface="+mn-ea"/>
                          <a:cs typeface="+mn-cs"/>
                        </a:rPr>
                        <a:t>N/A</a:t>
                      </a:r>
                      <a:endParaRPr lang="en-GB" sz="1000" b="1" u="none" strike="noStrike" kern="1200" dirty="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dirty="0">
                          <a:solidFill>
                            <a:schemeClr val="tx1"/>
                          </a:solidFill>
                          <a:effectLst/>
                          <a:latin typeface="+mn-lt"/>
                          <a:ea typeface="+mn-ea"/>
                          <a:cs typeface="+mn-cs"/>
                        </a:rPr>
                        <a:t>N/A</a:t>
                      </a:r>
                      <a:endParaRPr lang="en-GB" sz="1000" b="1" u="none" strike="noStrike" kern="1200" dirty="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dirty="0">
                          <a:solidFill>
                            <a:schemeClr val="tx1"/>
                          </a:solidFill>
                          <a:effectLst/>
                          <a:latin typeface="+mn-lt"/>
                          <a:ea typeface="+mn-ea"/>
                          <a:cs typeface="+mn-cs"/>
                        </a:rPr>
                        <a:t>N/A</a:t>
                      </a:r>
                      <a:endParaRPr lang="en-GB" sz="1000" b="1" u="none" strike="noStrike" kern="1200" dirty="0">
                        <a:solidFill>
                          <a:schemeClr val="tx1"/>
                        </a:solidFill>
                        <a:effectLst/>
                        <a:latin typeface="+mn-lt"/>
                        <a:ea typeface="+mn-ea"/>
                        <a:cs typeface="+mn-cs"/>
                      </a:endParaRPr>
                    </a:p>
                  </a:txBody>
                  <a:tcPr marL="68580" marR="68580" marT="0" marB="0" anchor="ctr">
                    <a:solidFill>
                      <a:schemeClr val="bg1">
                        <a:lumMod val="85000"/>
                      </a:schemeClr>
                    </a:solidFill>
                  </a:tcPr>
                </a:tc>
                <a:extLst>
                  <a:ext uri="{0D108BD9-81ED-4DB2-BD59-A6C34878D82A}">
                    <a16:rowId xmlns:a16="http://schemas.microsoft.com/office/drawing/2014/main" val="420543934"/>
                  </a:ext>
                </a:extLst>
              </a:tr>
              <a:tr h="170180">
                <a:tc>
                  <a:txBody>
                    <a:bodyPr/>
                    <a:lstStyle/>
                    <a:p>
                      <a:pPr marL="0" algn="ctr" defTabSz="914400" rtl="0" eaLnBrk="1" fontAlgn="b" latinLnBrk="0" hangingPunct="1">
                        <a:lnSpc>
                          <a:spcPct val="107000"/>
                        </a:lnSpc>
                        <a:spcAft>
                          <a:spcPts val="800"/>
                        </a:spcAft>
                      </a:pPr>
                      <a:r>
                        <a:rPr lang="en-US" sz="1000" b="1" u="none" strike="noStrike" kern="1200" dirty="0">
                          <a:solidFill>
                            <a:schemeClr val="bg1"/>
                          </a:solidFill>
                          <a:effectLst/>
                          <a:latin typeface="+mn-lt"/>
                          <a:ea typeface="+mn-ea"/>
                          <a:cs typeface="+mn-cs"/>
                        </a:rPr>
                        <a:t>BP22 Option 2 *</a:t>
                      </a:r>
                      <a:endParaRPr lang="en-GB" sz="1000" b="1" u="none" strike="noStrike" kern="1200" dirty="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0%</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dirty="0">
                          <a:solidFill>
                            <a:schemeClr val="tx1"/>
                          </a:solidFill>
                          <a:effectLst/>
                          <a:latin typeface="+mn-lt"/>
                          <a:ea typeface="+mn-ea"/>
                          <a:cs typeface="+mn-cs"/>
                        </a:rPr>
                        <a:t>45%</a:t>
                      </a:r>
                      <a:endParaRPr lang="en-GB" sz="1000" b="1" u="none" strike="noStrike" kern="1200" dirty="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5%</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dirty="0">
                          <a:solidFill>
                            <a:schemeClr val="tx1"/>
                          </a:solidFill>
                          <a:effectLst/>
                          <a:latin typeface="+mn-lt"/>
                          <a:ea typeface="+mn-ea"/>
                          <a:cs typeface="+mn-cs"/>
                        </a:rPr>
                        <a:t>50%</a:t>
                      </a:r>
                      <a:endParaRPr lang="en-GB" sz="1000" b="1" u="none" strike="noStrike" kern="1200" dirty="0">
                        <a:solidFill>
                          <a:schemeClr val="tx1"/>
                        </a:solidFill>
                        <a:effectLst/>
                        <a:latin typeface="+mn-lt"/>
                        <a:ea typeface="+mn-ea"/>
                        <a:cs typeface="+mn-cs"/>
                      </a:endParaRPr>
                    </a:p>
                  </a:txBody>
                  <a:tcPr marL="68580" marR="68580" marT="0" marB="0" anchor="ctr">
                    <a:solidFill>
                      <a:schemeClr val="bg1">
                        <a:lumMod val="85000"/>
                      </a:schemeClr>
                    </a:solidFill>
                  </a:tcPr>
                </a:tc>
                <a:extLst>
                  <a:ext uri="{0D108BD9-81ED-4DB2-BD59-A6C34878D82A}">
                    <a16:rowId xmlns:a16="http://schemas.microsoft.com/office/drawing/2014/main" val="3256911022"/>
                  </a:ext>
                </a:extLst>
              </a:tr>
            </a:tbl>
          </a:graphicData>
        </a:graphic>
      </p:graphicFrame>
      <p:graphicFrame>
        <p:nvGraphicFramePr>
          <p:cNvPr id="17" name="Table 16">
            <a:extLst>
              <a:ext uri="{FF2B5EF4-FFF2-40B4-BE49-F238E27FC236}">
                <a16:creationId xmlns:a16="http://schemas.microsoft.com/office/drawing/2014/main" id="{9BE73290-3FE2-3F4F-949C-BC1EDFA26E87}"/>
              </a:ext>
            </a:extLst>
          </p:cNvPr>
          <p:cNvGraphicFramePr>
            <a:graphicFrameLocks noGrp="1"/>
          </p:cNvGraphicFramePr>
          <p:nvPr>
            <p:extLst>
              <p:ext uri="{D42A27DB-BD31-4B8C-83A1-F6EECF244321}">
                <p14:modId xmlns:p14="http://schemas.microsoft.com/office/powerpoint/2010/main" val="3286142437"/>
              </p:ext>
            </p:extLst>
          </p:nvPr>
        </p:nvGraphicFramePr>
        <p:xfrm>
          <a:off x="361649" y="957936"/>
          <a:ext cx="7940975" cy="880977"/>
        </p:xfrm>
        <a:graphic>
          <a:graphicData uri="http://schemas.openxmlformats.org/drawingml/2006/table">
            <a:tbl>
              <a:tblPr>
                <a:tableStyleId>{5C22544A-7EE6-4342-B048-85BDC9FD1C3A}</a:tableStyleId>
              </a:tblPr>
              <a:tblGrid>
                <a:gridCol w="3021193">
                  <a:extLst>
                    <a:ext uri="{9D8B030D-6E8A-4147-A177-3AD203B41FA5}">
                      <a16:colId xmlns:a16="http://schemas.microsoft.com/office/drawing/2014/main" val="836848871"/>
                    </a:ext>
                  </a:extLst>
                </a:gridCol>
                <a:gridCol w="869110">
                  <a:extLst>
                    <a:ext uri="{9D8B030D-6E8A-4147-A177-3AD203B41FA5}">
                      <a16:colId xmlns:a16="http://schemas.microsoft.com/office/drawing/2014/main" val="2278860786"/>
                    </a:ext>
                  </a:extLst>
                </a:gridCol>
                <a:gridCol w="675112">
                  <a:extLst>
                    <a:ext uri="{9D8B030D-6E8A-4147-A177-3AD203B41FA5}">
                      <a16:colId xmlns:a16="http://schemas.microsoft.com/office/drawing/2014/main" val="1885420972"/>
                    </a:ext>
                  </a:extLst>
                </a:gridCol>
                <a:gridCol w="675112">
                  <a:extLst>
                    <a:ext uri="{9D8B030D-6E8A-4147-A177-3AD203B41FA5}">
                      <a16:colId xmlns:a16="http://schemas.microsoft.com/office/drawing/2014/main" val="1620274393"/>
                    </a:ext>
                  </a:extLst>
                </a:gridCol>
                <a:gridCol w="675112">
                  <a:extLst>
                    <a:ext uri="{9D8B030D-6E8A-4147-A177-3AD203B41FA5}">
                      <a16:colId xmlns:a16="http://schemas.microsoft.com/office/drawing/2014/main" val="798190928"/>
                    </a:ext>
                  </a:extLst>
                </a:gridCol>
                <a:gridCol w="675112">
                  <a:extLst>
                    <a:ext uri="{9D8B030D-6E8A-4147-A177-3AD203B41FA5}">
                      <a16:colId xmlns:a16="http://schemas.microsoft.com/office/drawing/2014/main" val="3804318557"/>
                    </a:ext>
                  </a:extLst>
                </a:gridCol>
                <a:gridCol w="675112">
                  <a:extLst>
                    <a:ext uri="{9D8B030D-6E8A-4147-A177-3AD203B41FA5}">
                      <a16:colId xmlns:a16="http://schemas.microsoft.com/office/drawing/2014/main" val="1235248801"/>
                    </a:ext>
                  </a:extLst>
                </a:gridCol>
                <a:gridCol w="675112">
                  <a:extLst>
                    <a:ext uri="{9D8B030D-6E8A-4147-A177-3AD203B41FA5}">
                      <a16:colId xmlns:a16="http://schemas.microsoft.com/office/drawing/2014/main" val="2991772652"/>
                    </a:ext>
                  </a:extLst>
                </a:gridCol>
              </a:tblGrid>
              <a:tr h="365283">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Option 1 - Platform as a Service (£m 2021/22 Prices)</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Spend Category</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1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2022/23</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2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2023/24</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Year 3 </a:t>
                      </a:r>
                      <a:br>
                        <a:rPr lang="en-GB" sz="1100" b="1" u="none" strike="noStrike" kern="1200" dirty="0">
                          <a:solidFill>
                            <a:schemeClr val="bg1"/>
                          </a:solidFill>
                          <a:effectLst/>
                          <a:latin typeface="+mn-lt"/>
                          <a:ea typeface="+mn-ea"/>
                          <a:cs typeface="+mn-cs"/>
                        </a:rPr>
                      </a:br>
                      <a:r>
                        <a:rPr lang="en-GB" sz="1100" b="1" u="none" strike="noStrike" kern="1200" dirty="0">
                          <a:solidFill>
                            <a:schemeClr val="bg1"/>
                          </a:solidFill>
                          <a:effectLst/>
                          <a:latin typeface="+mn-lt"/>
                          <a:ea typeface="+mn-ea"/>
                          <a:cs typeface="+mn-cs"/>
                        </a:rPr>
                        <a:t>2024/25</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Year 4 </a:t>
                      </a:r>
                      <a:br>
                        <a:rPr lang="en-GB" sz="1100" b="1" u="none" strike="noStrike" kern="1200" dirty="0">
                          <a:solidFill>
                            <a:schemeClr val="bg1"/>
                          </a:solidFill>
                          <a:effectLst/>
                          <a:latin typeface="+mn-lt"/>
                          <a:ea typeface="+mn-ea"/>
                          <a:cs typeface="+mn-cs"/>
                        </a:rPr>
                      </a:br>
                      <a:r>
                        <a:rPr lang="en-GB" sz="1100" b="1" u="none" strike="noStrike" kern="1200" dirty="0">
                          <a:solidFill>
                            <a:schemeClr val="bg1"/>
                          </a:solidFill>
                          <a:effectLst/>
                          <a:latin typeface="+mn-lt"/>
                          <a:ea typeface="+mn-ea"/>
                          <a:cs typeface="+mn-cs"/>
                        </a:rPr>
                        <a:t>2025/26</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Year 5 </a:t>
                      </a:r>
                      <a:br>
                        <a:rPr lang="en-GB" sz="1100" b="1" u="none" strike="noStrike" kern="1200" dirty="0">
                          <a:solidFill>
                            <a:schemeClr val="bg1"/>
                          </a:solidFill>
                          <a:effectLst/>
                          <a:latin typeface="+mn-lt"/>
                          <a:ea typeface="+mn-ea"/>
                          <a:cs typeface="+mn-cs"/>
                        </a:rPr>
                      </a:br>
                      <a:r>
                        <a:rPr lang="en-GB" sz="1100" b="1" u="none" strike="noStrike" kern="1200" dirty="0">
                          <a:solidFill>
                            <a:schemeClr val="bg1"/>
                          </a:solidFill>
                          <a:effectLst/>
                          <a:latin typeface="+mn-lt"/>
                          <a:ea typeface="+mn-ea"/>
                          <a:cs typeface="+mn-cs"/>
                        </a:rPr>
                        <a:t>2026/27</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Total</a:t>
                      </a:r>
                    </a:p>
                  </a:txBody>
                  <a:tcPr marL="8058" marR="8058" marT="8058" marB="0" anchor="b">
                    <a:solidFill>
                      <a:srgbClr val="087793"/>
                    </a:solidFill>
                  </a:tcPr>
                </a:tc>
                <a:extLst>
                  <a:ext uri="{0D108BD9-81ED-4DB2-BD59-A6C34878D82A}">
                    <a16:rowId xmlns:a16="http://schemas.microsoft.com/office/drawing/2014/main" val="749672905"/>
                  </a:ext>
                </a:extLst>
              </a:tr>
              <a:tr h="171898">
                <a:tc>
                  <a:txBody>
                    <a:bodyPr/>
                    <a:lstStyle/>
                    <a:p>
                      <a:pPr algn="l" fontAlgn="b"/>
                      <a:r>
                        <a:rPr lang="en-GB" sz="1000" u="none" strike="noStrike" dirty="0">
                          <a:solidFill>
                            <a:schemeClr val="bg1"/>
                          </a:solidFill>
                          <a:effectLst/>
                        </a:rPr>
                        <a:t>Subscription</a:t>
                      </a:r>
                      <a:endParaRPr lang="en-GB" sz="1000" b="0" i="0" u="none" strike="noStrike" dirty="0">
                        <a:solidFill>
                          <a:schemeClr val="bg1"/>
                        </a:solidFill>
                        <a:effectLst/>
                        <a:latin typeface="Calibri" panose="020F0502020204030204" pitchFamily="34" charset="0"/>
                      </a:endParaRPr>
                    </a:p>
                  </a:txBody>
                  <a:tcPr marL="8058" marR="8058" marT="8058" marB="0" anchor="b">
                    <a:solidFill>
                      <a:srgbClr val="087793"/>
                    </a:solidFill>
                  </a:tcPr>
                </a:tc>
                <a:tc>
                  <a:txBody>
                    <a:bodyPr/>
                    <a:lstStyle/>
                    <a:p>
                      <a:pPr algn="ctr" fontAlgn="b"/>
                      <a:r>
                        <a:rPr lang="en-GB" sz="1000" u="none" strike="noStrike" dirty="0">
                          <a:effectLst/>
                        </a:rPr>
                        <a:t>MTB</a:t>
                      </a:r>
                      <a:endParaRPr lang="en-GB" sz="1000" b="0" i="0" u="none" strike="noStrike" dirty="0">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0.6</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6.6</a:t>
                      </a:r>
                      <a:endParaRPr lang="en-GB" sz="1000" b="0" i="0" u="none" strike="noStrike">
                        <a:solidFill>
                          <a:srgbClr val="000000"/>
                        </a:solidFill>
                        <a:effectLst/>
                        <a:latin typeface="Calibri" panose="020F0502020204030204" pitchFamily="34" charset="0"/>
                      </a:endParaRPr>
                    </a:p>
                  </a:txBody>
                  <a:tcPr marL="8058" marR="8058" marT="8058" marB="0" anchor="b"/>
                </a:tc>
                <a:extLst>
                  <a:ext uri="{0D108BD9-81ED-4DB2-BD59-A6C34878D82A}">
                    <a16:rowId xmlns:a16="http://schemas.microsoft.com/office/drawing/2014/main" val="1542628979"/>
                  </a:ext>
                </a:extLst>
              </a:tr>
              <a:tr h="171898">
                <a:tc>
                  <a:txBody>
                    <a:bodyPr/>
                    <a:lstStyle/>
                    <a:p>
                      <a:pPr algn="l" fontAlgn="b"/>
                      <a:r>
                        <a:rPr lang="en-GB" sz="1000" u="none" strike="noStrike" dirty="0">
                          <a:solidFill>
                            <a:schemeClr val="bg1"/>
                          </a:solidFill>
                          <a:effectLst/>
                        </a:rPr>
                        <a:t>Savings from decommissioning old CMS</a:t>
                      </a:r>
                      <a:endParaRPr lang="en-GB" sz="1000" b="0" i="0" u="none" strike="noStrike" dirty="0">
                        <a:solidFill>
                          <a:schemeClr val="bg1"/>
                        </a:solidFill>
                        <a:effectLst/>
                        <a:latin typeface="Calibri" panose="020F0502020204030204" pitchFamily="34" charset="0"/>
                      </a:endParaRPr>
                    </a:p>
                  </a:txBody>
                  <a:tcPr marL="8058" marR="8058" marT="8058" marB="0" anchor="b">
                    <a:solidFill>
                      <a:srgbClr val="087793"/>
                    </a:solidFill>
                  </a:tcPr>
                </a:tc>
                <a:tc>
                  <a:txBody>
                    <a:bodyPr/>
                    <a:lstStyle/>
                    <a:p>
                      <a:pPr algn="ctr" fontAlgn="b"/>
                      <a:r>
                        <a:rPr lang="en-GB" sz="1000" u="none" strike="noStrike" dirty="0">
                          <a:effectLst/>
                        </a:rPr>
                        <a:t>MTB</a:t>
                      </a:r>
                      <a:endParaRPr lang="en-GB" sz="1000" b="0" i="0" u="none" strike="noStrike" dirty="0">
                        <a:solidFill>
                          <a:srgbClr val="000000"/>
                        </a:solidFill>
                        <a:effectLst/>
                        <a:latin typeface="Calibri" panose="020F0502020204030204" pitchFamily="34" charset="0"/>
                      </a:endParaRPr>
                    </a:p>
                  </a:txBody>
                  <a:tcPr marL="8058" marR="8058" marT="8058"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0.4</a:t>
                      </a:r>
                      <a:endParaRPr lang="en-GB" sz="1000" b="0" i="0" u="none" strike="noStrike">
                        <a:solidFill>
                          <a:srgbClr val="FF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0.4</a:t>
                      </a:r>
                      <a:endParaRPr lang="en-GB" sz="1000" b="0" i="0" u="none" strike="noStrike">
                        <a:solidFill>
                          <a:srgbClr val="FF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0.4</a:t>
                      </a:r>
                      <a:endParaRPr lang="en-GB" sz="1000" b="0" i="0" u="none" strike="noStrike">
                        <a:solidFill>
                          <a:srgbClr val="FF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1.2</a:t>
                      </a:r>
                      <a:endParaRPr lang="en-GB" sz="1000" b="0" i="0" u="none" strike="noStrike">
                        <a:solidFill>
                          <a:srgbClr val="FF0000"/>
                        </a:solidFill>
                        <a:effectLst/>
                        <a:latin typeface="Calibri" panose="020F0502020204030204" pitchFamily="34" charset="0"/>
                      </a:endParaRPr>
                    </a:p>
                  </a:txBody>
                  <a:tcPr marL="8058" marR="8058" marT="8058" marB="0" anchor="b"/>
                </a:tc>
                <a:extLst>
                  <a:ext uri="{0D108BD9-81ED-4DB2-BD59-A6C34878D82A}">
                    <a16:rowId xmlns:a16="http://schemas.microsoft.com/office/drawing/2014/main" val="2475783804"/>
                  </a:ext>
                </a:extLst>
              </a:tr>
              <a:tr h="171898">
                <a:tc>
                  <a:txBody>
                    <a:bodyPr/>
                    <a:lstStyle/>
                    <a:p>
                      <a:pPr algn="l" fontAlgn="b"/>
                      <a:r>
                        <a:rPr lang="en-GB" sz="1000" u="none" strike="noStrike" dirty="0">
                          <a:solidFill>
                            <a:schemeClr val="bg1"/>
                          </a:solidFill>
                          <a:effectLst/>
                        </a:rPr>
                        <a:t>Total </a:t>
                      </a:r>
                      <a:endParaRPr lang="en-GB" sz="1000" b="1" i="0" u="none" strike="noStrike" dirty="0">
                        <a:solidFill>
                          <a:schemeClr val="bg1"/>
                        </a:solidFill>
                        <a:effectLst/>
                        <a:latin typeface="Calibri" panose="020F0502020204030204" pitchFamily="34" charset="0"/>
                      </a:endParaRPr>
                    </a:p>
                  </a:txBody>
                  <a:tcPr marL="8058" marR="8058" marT="8058" marB="0" anchor="b">
                    <a:solidFill>
                      <a:srgbClr val="087793"/>
                    </a:solidFill>
                  </a:tcPr>
                </a:tc>
                <a:tc>
                  <a:txBody>
                    <a:bodyPr/>
                    <a:lstStyle/>
                    <a:p>
                      <a:pPr algn="ctr" fontAlgn="b"/>
                      <a:endParaRPr lang="en-GB" sz="1000" b="0" i="0" u="none" strike="noStrike" dirty="0">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dirty="0">
                          <a:effectLst/>
                        </a:rPr>
                        <a:t>0.6</a:t>
                      </a:r>
                      <a:endParaRPr lang="en-GB" sz="1000" b="0" i="0" u="none" strike="noStrike" dirty="0">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dirty="0">
                          <a:effectLst/>
                        </a:rPr>
                        <a:t>5.4</a:t>
                      </a:r>
                      <a:endParaRPr lang="en-GB" sz="1000" b="0" i="0" u="none" strike="noStrike" dirty="0">
                        <a:solidFill>
                          <a:srgbClr val="000000"/>
                        </a:solidFill>
                        <a:effectLst/>
                        <a:latin typeface="Calibri" panose="020F0502020204030204" pitchFamily="34" charset="0"/>
                      </a:endParaRPr>
                    </a:p>
                  </a:txBody>
                  <a:tcPr marL="8058" marR="8058" marT="8058" marB="0" anchor="b"/>
                </a:tc>
                <a:extLst>
                  <a:ext uri="{0D108BD9-81ED-4DB2-BD59-A6C34878D82A}">
                    <a16:rowId xmlns:a16="http://schemas.microsoft.com/office/drawing/2014/main" val="3055180739"/>
                  </a:ext>
                </a:extLst>
              </a:tr>
            </a:tbl>
          </a:graphicData>
        </a:graphic>
      </p:graphicFrame>
      <p:graphicFrame>
        <p:nvGraphicFramePr>
          <p:cNvPr id="19" name="Table 18">
            <a:extLst>
              <a:ext uri="{FF2B5EF4-FFF2-40B4-BE49-F238E27FC236}">
                <a16:creationId xmlns:a16="http://schemas.microsoft.com/office/drawing/2014/main" id="{685996EC-FB20-AA47-BC62-004F2985A410}"/>
              </a:ext>
            </a:extLst>
          </p:cNvPr>
          <p:cNvGraphicFramePr>
            <a:graphicFrameLocks noGrp="1"/>
          </p:cNvGraphicFramePr>
          <p:nvPr>
            <p:extLst>
              <p:ext uri="{D42A27DB-BD31-4B8C-83A1-F6EECF244321}">
                <p14:modId xmlns:p14="http://schemas.microsoft.com/office/powerpoint/2010/main" val="1094177096"/>
              </p:ext>
            </p:extLst>
          </p:nvPr>
        </p:nvGraphicFramePr>
        <p:xfrm>
          <a:off x="361649" y="1983222"/>
          <a:ext cx="7940976" cy="1039530"/>
        </p:xfrm>
        <a:graphic>
          <a:graphicData uri="http://schemas.openxmlformats.org/drawingml/2006/table">
            <a:tbl>
              <a:tblPr>
                <a:tableStyleId>{5C22544A-7EE6-4342-B048-85BDC9FD1C3A}</a:tableStyleId>
              </a:tblPr>
              <a:tblGrid>
                <a:gridCol w="3021194">
                  <a:extLst>
                    <a:ext uri="{9D8B030D-6E8A-4147-A177-3AD203B41FA5}">
                      <a16:colId xmlns:a16="http://schemas.microsoft.com/office/drawing/2014/main" val="1590124523"/>
                    </a:ext>
                  </a:extLst>
                </a:gridCol>
                <a:gridCol w="869110">
                  <a:extLst>
                    <a:ext uri="{9D8B030D-6E8A-4147-A177-3AD203B41FA5}">
                      <a16:colId xmlns:a16="http://schemas.microsoft.com/office/drawing/2014/main" val="732994477"/>
                    </a:ext>
                  </a:extLst>
                </a:gridCol>
                <a:gridCol w="675112">
                  <a:extLst>
                    <a:ext uri="{9D8B030D-6E8A-4147-A177-3AD203B41FA5}">
                      <a16:colId xmlns:a16="http://schemas.microsoft.com/office/drawing/2014/main" val="19438285"/>
                    </a:ext>
                  </a:extLst>
                </a:gridCol>
                <a:gridCol w="675112">
                  <a:extLst>
                    <a:ext uri="{9D8B030D-6E8A-4147-A177-3AD203B41FA5}">
                      <a16:colId xmlns:a16="http://schemas.microsoft.com/office/drawing/2014/main" val="4021926058"/>
                    </a:ext>
                  </a:extLst>
                </a:gridCol>
                <a:gridCol w="675112">
                  <a:extLst>
                    <a:ext uri="{9D8B030D-6E8A-4147-A177-3AD203B41FA5}">
                      <a16:colId xmlns:a16="http://schemas.microsoft.com/office/drawing/2014/main" val="2365987607"/>
                    </a:ext>
                  </a:extLst>
                </a:gridCol>
                <a:gridCol w="675112">
                  <a:extLst>
                    <a:ext uri="{9D8B030D-6E8A-4147-A177-3AD203B41FA5}">
                      <a16:colId xmlns:a16="http://schemas.microsoft.com/office/drawing/2014/main" val="353295868"/>
                    </a:ext>
                  </a:extLst>
                </a:gridCol>
                <a:gridCol w="675112">
                  <a:extLst>
                    <a:ext uri="{9D8B030D-6E8A-4147-A177-3AD203B41FA5}">
                      <a16:colId xmlns:a16="http://schemas.microsoft.com/office/drawing/2014/main" val="1382544652"/>
                    </a:ext>
                  </a:extLst>
                </a:gridCol>
                <a:gridCol w="675112">
                  <a:extLst>
                    <a:ext uri="{9D8B030D-6E8A-4147-A177-3AD203B41FA5}">
                      <a16:colId xmlns:a16="http://schemas.microsoft.com/office/drawing/2014/main" val="2128508538"/>
                    </a:ext>
                  </a:extLst>
                </a:gridCol>
              </a:tblGrid>
              <a:tr h="365283">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Option 2- DSC Project Delivery(£m 2021/22 Prices)</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Spend Category</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Year 1 </a:t>
                      </a:r>
                      <a:br>
                        <a:rPr lang="en-GB" sz="1100" b="1" u="none" strike="noStrike" kern="1200" dirty="0">
                          <a:solidFill>
                            <a:schemeClr val="bg1"/>
                          </a:solidFill>
                          <a:effectLst/>
                          <a:latin typeface="+mn-lt"/>
                          <a:ea typeface="+mn-ea"/>
                          <a:cs typeface="+mn-cs"/>
                        </a:rPr>
                      </a:br>
                      <a:r>
                        <a:rPr lang="en-GB" sz="1100" b="1" u="none" strike="noStrike" kern="1200" dirty="0">
                          <a:solidFill>
                            <a:schemeClr val="bg1"/>
                          </a:solidFill>
                          <a:effectLst/>
                          <a:latin typeface="+mn-lt"/>
                          <a:ea typeface="+mn-ea"/>
                          <a:cs typeface="+mn-cs"/>
                        </a:rPr>
                        <a:t>2022/23</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Year 2 </a:t>
                      </a:r>
                      <a:br>
                        <a:rPr lang="en-GB" sz="1100" b="1" u="none" strike="noStrike" kern="1200" dirty="0">
                          <a:solidFill>
                            <a:schemeClr val="bg1"/>
                          </a:solidFill>
                          <a:effectLst/>
                          <a:latin typeface="+mn-lt"/>
                          <a:ea typeface="+mn-ea"/>
                          <a:cs typeface="+mn-cs"/>
                        </a:rPr>
                      </a:br>
                      <a:r>
                        <a:rPr lang="en-GB" sz="1100" b="1" u="none" strike="noStrike" kern="1200" dirty="0">
                          <a:solidFill>
                            <a:schemeClr val="bg1"/>
                          </a:solidFill>
                          <a:effectLst/>
                          <a:latin typeface="+mn-lt"/>
                          <a:ea typeface="+mn-ea"/>
                          <a:cs typeface="+mn-cs"/>
                        </a:rPr>
                        <a:t>2023/24</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Year 3 </a:t>
                      </a:r>
                      <a:br>
                        <a:rPr lang="en-GB" sz="1100" b="1" u="none" strike="noStrike" kern="1200" dirty="0">
                          <a:solidFill>
                            <a:schemeClr val="bg1"/>
                          </a:solidFill>
                          <a:effectLst/>
                          <a:latin typeface="+mn-lt"/>
                          <a:ea typeface="+mn-ea"/>
                          <a:cs typeface="+mn-cs"/>
                        </a:rPr>
                      </a:br>
                      <a:r>
                        <a:rPr lang="en-GB" sz="1100" b="1" u="none" strike="noStrike" kern="1200" dirty="0">
                          <a:solidFill>
                            <a:schemeClr val="bg1"/>
                          </a:solidFill>
                          <a:effectLst/>
                          <a:latin typeface="+mn-lt"/>
                          <a:ea typeface="+mn-ea"/>
                          <a:cs typeface="+mn-cs"/>
                        </a:rPr>
                        <a:t>2024/25</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Year 4 </a:t>
                      </a:r>
                      <a:br>
                        <a:rPr lang="en-GB" sz="1100" b="1" u="none" strike="noStrike" kern="1200" dirty="0">
                          <a:solidFill>
                            <a:schemeClr val="bg1"/>
                          </a:solidFill>
                          <a:effectLst/>
                          <a:latin typeface="+mn-lt"/>
                          <a:ea typeface="+mn-ea"/>
                          <a:cs typeface="+mn-cs"/>
                        </a:rPr>
                      </a:br>
                      <a:r>
                        <a:rPr lang="en-GB" sz="1100" b="1" u="none" strike="noStrike" kern="1200" dirty="0">
                          <a:solidFill>
                            <a:schemeClr val="bg1"/>
                          </a:solidFill>
                          <a:effectLst/>
                          <a:latin typeface="+mn-lt"/>
                          <a:ea typeface="+mn-ea"/>
                          <a:cs typeface="+mn-cs"/>
                        </a:rPr>
                        <a:t>2025/26</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Year 5 </a:t>
                      </a:r>
                      <a:br>
                        <a:rPr lang="en-GB" sz="1100" b="1" u="none" strike="noStrike" kern="1200" dirty="0">
                          <a:solidFill>
                            <a:schemeClr val="bg1"/>
                          </a:solidFill>
                          <a:effectLst/>
                          <a:latin typeface="+mn-lt"/>
                          <a:ea typeface="+mn-ea"/>
                          <a:cs typeface="+mn-cs"/>
                        </a:rPr>
                      </a:br>
                      <a:r>
                        <a:rPr lang="en-GB" sz="1100" b="1" u="none" strike="noStrike" kern="1200" dirty="0">
                          <a:solidFill>
                            <a:schemeClr val="bg1"/>
                          </a:solidFill>
                          <a:effectLst/>
                          <a:latin typeface="+mn-lt"/>
                          <a:ea typeface="+mn-ea"/>
                          <a:cs typeface="+mn-cs"/>
                        </a:rPr>
                        <a:t>2026/27</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Total</a:t>
                      </a:r>
                    </a:p>
                  </a:txBody>
                  <a:tcPr marL="8058" marR="8058" marT="8058" marB="0" anchor="b">
                    <a:solidFill>
                      <a:srgbClr val="087793"/>
                    </a:solidFill>
                  </a:tcPr>
                </a:tc>
                <a:extLst>
                  <a:ext uri="{0D108BD9-81ED-4DB2-BD59-A6C34878D82A}">
                    <a16:rowId xmlns:a16="http://schemas.microsoft.com/office/drawing/2014/main" val="2645253093"/>
                  </a:ext>
                </a:extLst>
              </a:tr>
              <a:tr h="171898">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Build &amp; Programme Costs</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Investment</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2.8</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1.3</a:t>
                      </a: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dirty="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dirty="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dirty="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4.1</a:t>
                      </a:r>
                    </a:p>
                  </a:txBody>
                  <a:tcPr marL="8058" marR="8058" marT="8058" marB="0" anchor="b"/>
                </a:tc>
                <a:extLst>
                  <a:ext uri="{0D108BD9-81ED-4DB2-BD59-A6C34878D82A}">
                    <a16:rowId xmlns:a16="http://schemas.microsoft.com/office/drawing/2014/main" val="1740827319"/>
                  </a:ext>
                </a:extLst>
              </a:tr>
              <a:tr h="171898">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New CMS Run Costs</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MTB</a:t>
                      </a: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dirty="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0.6</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1.2</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1.2</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1.2</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4.2</a:t>
                      </a:r>
                    </a:p>
                  </a:txBody>
                  <a:tcPr marL="8058" marR="8058" marT="8058" marB="0" anchor="b"/>
                </a:tc>
                <a:extLst>
                  <a:ext uri="{0D108BD9-81ED-4DB2-BD59-A6C34878D82A}">
                    <a16:rowId xmlns:a16="http://schemas.microsoft.com/office/drawing/2014/main" val="3128842061"/>
                  </a:ext>
                </a:extLst>
              </a:tr>
              <a:tr h="171898">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Savings from decommissioning old CMS</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MTB</a:t>
                      </a: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0.4</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0.4</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0.4</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1.2</a:t>
                      </a:r>
                    </a:p>
                  </a:txBody>
                  <a:tcPr marL="8058" marR="8058" marT="8058" marB="0" anchor="b"/>
                </a:tc>
                <a:extLst>
                  <a:ext uri="{0D108BD9-81ED-4DB2-BD59-A6C34878D82A}">
                    <a16:rowId xmlns:a16="http://schemas.microsoft.com/office/drawing/2014/main" val="1576783576"/>
                  </a:ext>
                </a:extLst>
              </a:tr>
              <a:tr h="0">
                <a:tc>
                  <a:txBody>
                    <a:bodyPr/>
                    <a:lstStyle/>
                    <a:p>
                      <a:pPr marL="0" algn="ctr" defTabSz="914400" rtl="0" eaLnBrk="1" fontAlgn="b" latinLnBrk="0" hangingPunct="1">
                        <a:lnSpc>
                          <a:spcPct val="107000"/>
                        </a:lnSpc>
                        <a:spcAft>
                          <a:spcPts val="800"/>
                        </a:spcAft>
                      </a:pPr>
                      <a:r>
                        <a:rPr lang="en-GB" sz="1100" b="1" u="none" strike="noStrike" kern="1200" dirty="0">
                          <a:solidFill>
                            <a:schemeClr val="bg1"/>
                          </a:solidFill>
                          <a:effectLst/>
                          <a:latin typeface="+mn-lt"/>
                          <a:ea typeface="+mn-ea"/>
                          <a:cs typeface="+mn-cs"/>
                        </a:rPr>
                        <a:t>Total </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endParaRPr lang="en-GB" sz="1000" b="0" u="none" strike="noStrike" kern="120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2.8</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1.9</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0.8</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0.8</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0.8</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dirty="0">
                          <a:solidFill>
                            <a:schemeClr val="tx1"/>
                          </a:solidFill>
                          <a:effectLst/>
                          <a:latin typeface="+mn-lt"/>
                          <a:ea typeface="+mn-ea"/>
                          <a:cs typeface="+mn-cs"/>
                        </a:rPr>
                        <a:t>7.1</a:t>
                      </a:r>
                    </a:p>
                  </a:txBody>
                  <a:tcPr marL="8058" marR="8058" marT="8058" marB="0" anchor="b"/>
                </a:tc>
                <a:extLst>
                  <a:ext uri="{0D108BD9-81ED-4DB2-BD59-A6C34878D82A}">
                    <a16:rowId xmlns:a16="http://schemas.microsoft.com/office/drawing/2014/main" val="2716283470"/>
                  </a:ext>
                </a:extLst>
              </a:tr>
            </a:tbl>
          </a:graphicData>
        </a:graphic>
      </p:graphicFrame>
    </p:spTree>
    <p:extLst>
      <p:ext uri="{BB962C8B-B14F-4D97-AF65-F5344CB8AC3E}">
        <p14:creationId xmlns:p14="http://schemas.microsoft.com/office/powerpoint/2010/main" val="210101474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
        <AccountId xsi:nil="true"/>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purl.org/dc/dcmitype/"/>
    <ds:schemaRef ds:uri="http://www.w3.org/XML/1998/namespace"/>
    <ds:schemaRef ds:uri="http://schemas.microsoft.com/office/infopath/2007/PartnerControls"/>
    <ds:schemaRef ds:uri="http://purl.org/dc/terms/"/>
    <ds:schemaRef ds:uri="http://purl.org/dc/elements/1.1/"/>
    <ds:schemaRef ds:uri="http://schemas.microsoft.com/office/2006/documentManagement/types"/>
    <ds:schemaRef ds:uri="http://schemas.microsoft.com/office/2006/metadata/properties"/>
    <ds:schemaRef ds:uri="3092569d-7549-4f1f-b838-122d264c6bd8"/>
    <ds:schemaRef ds:uri="01f7a547-d57a-44ce-a211-81869c79743b"/>
    <ds:schemaRef ds:uri="http://schemas.openxmlformats.org/package/2006/metadata/core-propertie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413ADC8B-B298-4B7F-9E51-E21A27576076}"/>
</file>

<file path=docProps/app.xml><?xml version="1.0" encoding="utf-8"?>
<Properties xmlns="http://schemas.openxmlformats.org/officeDocument/2006/extended-properties" xmlns:vt="http://schemas.openxmlformats.org/officeDocument/2006/docPropsVTypes">
  <TotalTime>1655</TotalTime>
  <Words>1826</Words>
  <Application>Microsoft Office PowerPoint</Application>
  <PresentationFormat>On-screen Show (16:9)</PresentationFormat>
  <Paragraphs>237</Paragraphs>
  <Slides>8</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Poppins-Light</vt:lpstr>
      <vt:lpstr>Office Theme</vt:lpstr>
      <vt:lpstr>1_Office Theme</vt:lpstr>
      <vt:lpstr>2_Office Theme</vt:lpstr>
      <vt:lpstr>PowerPoint Presentation</vt:lpstr>
      <vt:lpstr>PowerPoint Presentation</vt:lpstr>
      <vt:lpstr>CMS Rebuild: What’s our vision?</vt:lpstr>
      <vt:lpstr>What are the options?</vt:lpstr>
      <vt:lpstr>Recommended Option – Option 1</vt:lpstr>
      <vt:lpstr>PowerPoint Presentation</vt:lpstr>
      <vt:lpstr>BP22: CMS Rebuild: What customer outcomes are we aiming for?</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5</cp:revision>
  <dcterms:created xsi:type="dcterms:W3CDTF">2018-09-02T17:12:15Z</dcterms:created>
  <dcterms:modified xsi:type="dcterms:W3CDTF">2021-11-09T14:10:20Z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0x01010050FB9CDCC5328344A3162B2D7C8A4CE2</vt:lpwstr>
  </property>
  <property fmtid="{D5CDD505-2E9C-101B-9397-08002B2CF9AE}" pid="4" name="Order">
    <vt:r8>16600</vt:r8>
  </property>
  <property fmtid="{D5CDD505-2E9C-101B-9397-08002B2CF9AE}" pid="5" name="xd_Signature">
    <vt:bool>false</vt:bool>
  </property>
  <property fmtid="{D5CDD505-2E9C-101B-9397-08002B2CF9AE}" pid="6" name="xd_ProgID">
    <vt:lpwstr/>
  </property>
  <property fmtid="{D5CDD505-2E9C-101B-9397-08002B2CF9AE}" pid="7" name="_ExtendedDescription">
    <vt:lpwstr/>
  </property>
  <property fmtid="{D5CDD505-2E9C-101B-9397-08002B2CF9AE}" pid="8" name="ComplianceAssetId">
    <vt:lpwstr/>
  </property>
  <property fmtid="{D5CDD505-2E9C-101B-9397-08002B2CF9AE}" pid="9" name="TemplateUrl">
    <vt:lpwstr/>
  </property>
</Properties>
</file>