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 id="2147484155" r:id="rId7"/>
  </p:sldMasterIdLst>
  <p:notesMasterIdLst>
    <p:notesMasterId r:id="rId18"/>
  </p:notesMasterIdLst>
  <p:handoutMasterIdLst>
    <p:handoutMasterId r:id="rId19"/>
  </p:handoutMasterIdLst>
  <p:sldIdLst>
    <p:sldId id="352" r:id="rId8"/>
    <p:sldId id="829" r:id="rId9"/>
    <p:sldId id="787" r:id="rId10"/>
    <p:sldId id="826" r:id="rId11"/>
    <p:sldId id="794" r:id="rId12"/>
    <p:sldId id="3614" r:id="rId13"/>
    <p:sldId id="831" r:id="rId14"/>
    <p:sldId id="830" r:id="rId15"/>
    <p:sldId id="3611" r:id="rId16"/>
    <p:sldId id="3612" r:id="rId17"/>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E8EAF1"/>
    <a:srgbClr val="F09F0E"/>
    <a:srgbClr val="CED1E1"/>
    <a:srgbClr val="CED1E2"/>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E69538-02D1-4E4E-ADB9-04D3516CB858}" v="1" dt="2021-11-29T11:52:14.874"/>
    <p1510:client id="{6AA5D67F-53F1-4DD2-8525-3B99ABAA248E}" v="6268" dt="2021-11-29T15:27:14.4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31" autoAdjust="0"/>
    <p:restoredTop sz="94796" autoAdjust="0"/>
  </p:normalViewPr>
  <p:slideViewPr>
    <p:cSldViewPr snapToGrid="0">
      <p:cViewPr>
        <p:scale>
          <a:sx n="90" d="100"/>
          <a:sy n="90" d="100"/>
        </p:scale>
        <p:origin x="456" y="52"/>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 Lyndon" userId="fefd1f69-c297-4970-add2-0b667d1abc1f" providerId="ADAL" clId="{6AA5D67F-53F1-4DD2-8525-3B99ABAA248E}"/>
    <pc:docChg chg="undo redo custSel addSld delSld modSld">
      <pc:chgData name="Emma J Lyndon" userId="fefd1f69-c297-4970-add2-0b667d1abc1f" providerId="ADAL" clId="{6AA5D67F-53F1-4DD2-8525-3B99ABAA248E}" dt="2021-11-29T15:27:14.404" v="6265" actId="20577"/>
      <pc:docMkLst>
        <pc:docMk/>
      </pc:docMkLst>
      <pc:sldChg chg="modSp">
        <pc:chgData name="Emma J Lyndon" userId="fefd1f69-c297-4970-add2-0b667d1abc1f" providerId="ADAL" clId="{6AA5D67F-53F1-4DD2-8525-3B99ABAA248E}" dt="2021-11-29T15:27:14.404" v="6265" actId="20577"/>
        <pc:sldMkLst>
          <pc:docMk/>
          <pc:sldMk cId="3324695576" sldId="352"/>
        </pc:sldMkLst>
        <pc:spChg chg="mod">
          <ac:chgData name="Emma J Lyndon" userId="fefd1f69-c297-4970-add2-0b667d1abc1f" providerId="ADAL" clId="{6AA5D67F-53F1-4DD2-8525-3B99ABAA248E}" dt="2021-11-29T15:27:14.404" v="6265" actId="20577"/>
          <ac:spMkLst>
            <pc:docMk/>
            <pc:sldMk cId="3324695576" sldId="352"/>
            <ac:spMk id="5" creationId="{00000000-0000-0000-0000-000000000000}"/>
          </ac:spMkLst>
        </pc:spChg>
      </pc:sldChg>
      <pc:sldChg chg="modSp">
        <pc:chgData name="Emma J Lyndon" userId="fefd1f69-c297-4970-add2-0b667d1abc1f" providerId="ADAL" clId="{6AA5D67F-53F1-4DD2-8525-3B99ABAA248E}" dt="2021-11-29T15:04:15.941" v="5501" actId="20577"/>
        <pc:sldMkLst>
          <pc:docMk/>
          <pc:sldMk cId="3651932821" sldId="787"/>
        </pc:sldMkLst>
        <pc:graphicFrameChg chg="mod modGraphic">
          <ac:chgData name="Emma J Lyndon" userId="fefd1f69-c297-4970-add2-0b667d1abc1f" providerId="ADAL" clId="{6AA5D67F-53F1-4DD2-8525-3B99ABAA248E}" dt="2021-11-29T15:04:15.941" v="5501" actId="20577"/>
          <ac:graphicFrameMkLst>
            <pc:docMk/>
            <pc:sldMk cId="3651932821" sldId="787"/>
            <ac:graphicFrameMk id="5" creationId="{219FB592-139D-4CB0-9645-9CA8D04940FF}"/>
          </ac:graphicFrameMkLst>
        </pc:graphicFrameChg>
      </pc:sldChg>
      <pc:sldChg chg="modSp">
        <pc:chgData name="Emma J Lyndon" userId="fefd1f69-c297-4970-add2-0b667d1abc1f" providerId="ADAL" clId="{6AA5D67F-53F1-4DD2-8525-3B99ABAA248E}" dt="2021-11-29T14:00:58.501" v="3383" actId="1035"/>
        <pc:sldMkLst>
          <pc:docMk/>
          <pc:sldMk cId="2731515020" sldId="794"/>
        </pc:sldMkLst>
        <pc:graphicFrameChg chg="mod">
          <ac:chgData name="Emma J Lyndon" userId="fefd1f69-c297-4970-add2-0b667d1abc1f" providerId="ADAL" clId="{6AA5D67F-53F1-4DD2-8525-3B99ABAA248E}" dt="2021-11-29T14:00:58.501" v="3383" actId="1035"/>
          <ac:graphicFrameMkLst>
            <pc:docMk/>
            <pc:sldMk cId="2731515020" sldId="794"/>
            <ac:graphicFrameMk id="3" creationId="{D5B527E8-4FB9-4B6B-AD3A-23B388C7596E}"/>
          </ac:graphicFrameMkLst>
        </pc:graphicFrameChg>
        <pc:graphicFrameChg chg="mod">
          <ac:chgData name="Emma J Lyndon" userId="fefd1f69-c297-4970-add2-0b667d1abc1f" providerId="ADAL" clId="{6AA5D67F-53F1-4DD2-8525-3B99ABAA248E}" dt="2021-11-29T14:00:36.995" v="3294"/>
          <ac:graphicFrameMkLst>
            <pc:docMk/>
            <pc:sldMk cId="2731515020" sldId="794"/>
            <ac:graphicFrameMk id="4" creationId="{E995F62F-2964-4B8F-B8B8-E7B85A14F4E7}"/>
          </ac:graphicFrameMkLst>
        </pc:graphicFrameChg>
      </pc:sldChg>
      <pc:sldChg chg="modSp">
        <pc:chgData name="Emma J Lyndon" userId="fefd1f69-c297-4970-add2-0b667d1abc1f" providerId="ADAL" clId="{6AA5D67F-53F1-4DD2-8525-3B99ABAA248E}" dt="2021-11-29T15:06:08.115" v="5873"/>
        <pc:sldMkLst>
          <pc:docMk/>
          <pc:sldMk cId="1330211914" sldId="826"/>
        </pc:sldMkLst>
        <pc:graphicFrameChg chg="mod modGraphic">
          <ac:chgData name="Emma J Lyndon" userId="fefd1f69-c297-4970-add2-0b667d1abc1f" providerId="ADAL" clId="{6AA5D67F-53F1-4DD2-8525-3B99ABAA248E}" dt="2021-11-29T15:06:08.115" v="5873"/>
          <ac:graphicFrameMkLst>
            <pc:docMk/>
            <pc:sldMk cId="1330211914" sldId="826"/>
            <ac:graphicFrameMk id="5" creationId="{219FB592-139D-4CB0-9645-9CA8D04940FF}"/>
          </ac:graphicFrameMkLst>
        </pc:graphicFrameChg>
      </pc:sldChg>
      <pc:sldChg chg="modSp">
        <pc:chgData name="Emma J Lyndon" userId="fefd1f69-c297-4970-add2-0b667d1abc1f" providerId="ADAL" clId="{6AA5D67F-53F1-4DD2-8525-3B99ABAA248E}" dt="2021-11-29T13:59:28.511" v="3293" actId="255"/>
        <pc:sldMkLst>
          <pc:docMk/>
          <pc:sldMk cId="326600112" sldId="829"/>
        </pc:sldMkLst>
        <pc:graphicFrameChg chg="modGraphic">
          <ac:chgData name="Emma J Lyndon" userId="fefd1f69-c297-4970-add2-0b667d1abc1f" providerId="ADAL" clId="{6AA5D67F-53F1-4DD2-8525-3B99ABAA248E}" dt="2021-11-29T13:59:28.511" v="3293" actId="255"/>
          <ac:graphicFrameMkLst>
            <pc:docMk/>
            <pc:sldMk cId="326600112" sldId="829"/>
            <ac:graphicFrameMk id="4" creationId="{00000000-0000-0000-0000-000000000000}"/>
          </ac:graphicFrameMkLst>
        </pc:graphicFrameChg>
      </pc:sldChg>
      <pc:sldChg chg="addSp delSp modSp">
        <pc:chgData name="Emma J Lyndon" userId="fefd1f69-c297-4970-add2-0b667d1abc1f" providerId="ADAL" clId="{6AA5D67F-53F1-4DD2-8525-3B99ABAA248E}" dt="2021-11-29T15:25:38.659" v="6249" actId="20577"/>
        <pc:sldMkLst>
          <pc:docMk/>
          <pc:sldMk cId="762531625" sldId="3612"/>
        </pc:sldMkLst>
        <pc:graphicFrameChg chg="add del mod">
          <ac:chgData name="Emma J Lyndon" userId="fefd1f69-c297-4970-add2-0b667d1abc1f" providerId="ADAL" clId="{6AA5D67F-53F1-4DD2-8525-3B99ABAA248E}" dt="2021-11-29T15:11:31.428" v="5938"/>
          <ac:graphicFrameMkLst>
            <pc:docMk/>
            <pc:sldMk cId="762531625" sldId="3612"/>
            <ac:graphicFrameMk id="2" creationId="{35C48119-A489-45AC-8476-D98F3A8E1527}"/>
          </ac:graphicFrameMkLst>
        </pc:graphicFrameChg>
        <pc:graphicFrameChg chg="add mod modGraphic">
          <ac:chgData name="Emma J Lyndon" userId="fefd1f69-c297-4970-add2-0b667d1abc1f" providerId="ADAL" clId="{6AA5D67F-53F1-4DD2-8525-3B99ABAA248E}" dt="2021-11-29T15:25:38.659" v="6249" actId="20577"/>
          <ac:graphicFrameMkLst>
            <pc:docMk/>
            <pc:sldMk cId="762531625" sldId="3612"/>
            <ac:graphicFrameMk id="3" creationId="{C3534F1A-6D62-4F85-8CB2-0DD08B5C3A24}"/>
          </ac:graphicFrameMkLst>
        </pc:graphicFrameChg>
        <pc:graphicFrameChg chg="mod modGraphic">
          <ac:chgData name="Emma J Lyndon" userId="fefd1f69-c297-4970-add2-0b667d1abc1f" providerId="ADAL" clId="{6AA5D67F-53F1-4DD2-8525-3B99ABAA248E}" dt="2021-11-29T15:16:54.987" v="6017" actId="13926"/>
          <ac:graphicFrameMkLst>
            <pc:docMk/>
            <pc:sldMk cId="762531625" sldId="3612"/>
            <ac:graphicFrameMk id="4" creationId="{7DA7ADCF-F3B8-4033-A306-6FD935F25AC3}"/>
          </ac:graphicFrameMkLst>
        </pc:graphicFrameChg>
      </pc:sldChg>
      <pc:sldChg chg="add del">
        <pc:chgData name="Emma J Lyndon" userId="fefd1f69-c297-4970-add2-0b667d1abc1f" providerId="ADAL" clId="{6AA5D67F-53F1-4DD2-8525-3B99ABAA248E}" dt="2021-11-29T15:21:35.071" v="6109" actId="2696"/>
        <pc:sldMkLst>
          <pc:docMk/>
          <pc:sldMk cId="4156190424" sldId="3615"/>
        </pc:sldMkLst>
      </pc:sldChg>
      <pc:sldChg chg="add del">
        <pc:chgData name="Emma J Lyndon" userId="fefd1f69-c297-4970-add2-0b667d1abc1f" providerId="ADAL" clId="{6AA5D67F-53F1-4DD2-8525-3B99ABAA248E}" dt="2021-11-29T15:11:33.331" v="5940"/>
        <pc:sldMkLst>
          <pc:docMk/>
          <pc:sldMk cId="483985173" sldId="3616"/>
        </pc:sldMkLst>
      </pc:sldChg>
      <pc:sldChg chg="add del">
        <pc:chgData name="Emma J Lyndon" userId="fefd1f69-c297-4970-add2-0b667d1abc1f" providerId="ADAL" clId="{6AA5D67F-53F1-4DD2-8525-3B99ABAA248E}" dt="2021-11-29T15:11:32.173" v="5939"/>
        <pc:sldMkLst>
          <pc:docMk/>
          <pc:sldMk cId="1019410061" sldId="36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29/11/2021</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29/11/2021</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286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7624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67984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7967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8013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053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1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010406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4980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883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607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theme" Target="../theme/theme4.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448109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December 2021</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7DA7ADCF-F3B8-4033-A306-6FD935F25AC3}"/>
              </a:ext>
            </a:extLst>
          </p:cNvPr>
          <p:cNvGraphicFramePr>
            <a:graphicFrameLocks noGrp="1"/>
          </p:cNvGraphicFramePr>
          <p:nvPr>
            <p:extLst>
              <p:ext uri="{D42A27DB-BD31-4B8C-83A1-F6EECF244321}">
                <p14:modId xmlns:p14="http://schemas.microsoft.com/office/powerpoint/2010/main" val="166143715"/>
              </p:ext>
            </p:extLst>
          </p:nvPr>
        </p:nvGraphicFramePr>
        <p:xfrm>
          <a:off x="104455" y="821008"/>
          <a:ext cx="8830719" cy="1377295"/>
        </p:xfrm>
        <a:graphic>
          <a:graphicData uri="http://schemas.openxmlformats.org/drawingml/2006/table">
            <a:tbl>
              <a:tblPr firstRow="1" bandRow="1">
                <a:tableStyleId>{5C22544A-7EE6-4342-B048-85BDC9FD1C3A}</a:tableStyleId>
              </a:tblPr>
              <a:tblGrid>
                <a:gridCol w="6110891">
                  <a:extLst>
                    <a:ext uri="{9D8B030D-6E8A-4147-A177-3AD203B41FA5}">
                      <a16:colId xmlns:a16="http://schemas.microsoft.com/office/drawing/2014/main" val="997061046"/>
                    </a:ext>
                  </a:extLst>
                </a:gridCol>
                <a:gridCol w="621937">
                  <a:extLst>
                    <a:ext uri="{9D8B030D-6E8A-4147-A177-3AD203B41FA5}">
                      <a16:colId xmlns:a16="http://schemas.microsoft.com/office/drawing/2014/main" val="2723771934"/>
                    </a:ext>
                  </a:extLst>
                </a:gridCol>
                <a:gridCol w="643633">
                  <a:extLst>
                    <a:ext uri="{9D8B030D-6E8A-4147-A177-3AD203B41FA5}">
                      <a16:colId xmlns:a16="http://schemas.microsoft.com/office/drawing/2014/main" val="194189712"/>
                    </a:ext>
                  </a:extLst>
                </a:gridCol>
                <a:gridCol w="1454258">
                  <a:extLst>
                    <a:ext uri="{9D8B030D-6E8A-4147-A177-3AD203B41FA5}">
                      <a16:colId xmlns:a16="http://schemas.microsoft.com/office/drawing/2014/main" val="3065248341"/>
                    </a:ext>
                  </a:extLst>
                </a:gridCol>
              </a:tblGrid>
              <a:tr h="17713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249177">
                <a:tc>
                  <a:txBody>
                    <a:bodyPr/>
                    <a:lstStyle/>
                    <a:p>
                      <a:pPr marL="0" algn="l" fontAlgn="b"/>
                      <a:r>
                        <a:rPr lang="en-US" sz="800" b="0" i="0" u="none" strike="noStrike" dirty="0">
                          <a:solidFill>
                            <a:srgbClr val="000000"/>
                          </a:solidFill>
                          <a:effectLst/>
                          <a:latin typeface="+mj-lt"/>
                          <a:ea typeface="+mn-ea"/>
                          <a:cs typeface="+mn-cs"/>
                        </a:rPr>
                        <a:t>Feasibility study on potential to update Domestic Premises Indicator (DPI) electricity flags to reflect license status during </a:t>
                      </a:r>
                      <a:r>
                        <a:rPr lang="en-US" sz="800" b="0" i="0" u="none" strike="noStrike" kern="1200" dirty="0" err="1">
                          <a:solidFill>
                            <a:srgbClr val="000000"/>
                          </a:solidFill>
                          <a:effectLst/>
                          <a:latin typeface="+mj-lt"/>
                          <a:ea typeface="+mn-ea"/>
                          <a:cs typeface="+mn-cs"/>
                        </a:rPr>
                        <a:t>transtion</a:t>
                      </a:r>
                      <a:r>
                        <a:rPr lang="en-US" sz="800" b="0" i="0" u="none" strike="noStrike" dirty="0">
                          <a:solidFill>
                            <a:srgbClr val="000000"/>
                          </a:solidFill>
                          <a:effectLst/>
                          <a:latin typeface="+mj-lt"/>
                          <a:ea typeface="+mn-ea"/>
                          <a:cs typeface="+mn-cs"/>
                        </a:rPr>
                        <a:t> stages, 1, 2 &amp; 3 </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CR-D093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252884">
                <a:tc>
                  <a:txBody>
                    <a:bodyPr/>
                    <a:lstStyle/>
                    <a:p>
                      <a:pPr marL="0" algn="l" fontAlgn="b"/>
                      <a:r>
                        <a:rPr lang="en-GB" sz="800" b="0" i="0" u="none" strike="noStrike" dirty="0">
                          <a:solidFill>
                            <a:srgbClr val="000000"/>
                          </a:solidFill>
                          <a:effectLst/>
                          <a:latin typeface="+mj-lt"/>
                          <a:ea typeface="+mn-ea"/>
                          <a:cs typeface="+mn-cs"/>
                        </a:rPr>
                        <a:t>Changes to Operational Testing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CR-D094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3830">
                <a:tc>
                  <a:txBody>
                    <a:bodyPr/>
                    <a:lstStyle/>
                    <a:p>
                      <a:pPr marL="0" algn="l" fontAlgn="b"/>
                      <a:r>
                        <a:rPr lang="en-US" sz="800" b="0" i="0" u="none" strike="noStrike" dirty="0">
                          <a:solidFill>
                            <a:srgbClr val="000000"/>
                          </a:solidFill>
                          <a:effectLst/>
                          <a:latin typeface="+mj-lt"/>
                          <a:ea typeface="+mn-ea"/>
                          <a:cs typeface="+mn-cs"/>
                        </a:rPr>
                        <a:t>Changes to milestone date for L3-TE720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CR-D096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29/07/2021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98514">
                <a:tc>
                  <a:txBody>
                    <a:bodyPr/>
                    <a:lstStyle/>
                    <a:p>
                      <a:pPr marL="0" algn="l" fontAlgn="b"/>
                      <a:r>
                        <a:rPr lang="en-US" sz="800" b="0" i="0" u="none" strike="noStrike">
                          <a:solidFill>
                            <a:srgbClr val="000000"/>
                          </a:solidFill>
                          <a:effectLst/>
                          <a:latin typeface="+mj-lt"/>
                          <a:ea typeface="+mn-ea"/>
                          <a:cs typeface="+mn-cs"/>
                        </a:rPr>
                        <a:t>Further consquential changes to DB4 and related artefacts following CR-D071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CR-D100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06/08/2021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0">
                <a:tc>
                  <a:txBody>
                    <a:bodyPr/>
                    <a:lstStyle/>
                    <a:p>
                      <a:pPr marL="0" algn="l" fontAlgn="b"/>
                      <a:r>
                        <a:rPr lang="en-US" sz="800" b="0" i="0" u="none" strike="noStrike" dirty="0">
                          <a:solidFill>
                            <a:srgbClr val="000000"/>
                          </a:solidFill>
                          <a:effectLst/>
                          <a:latin typeface="+mj-lt"/>
                          <a:ea typeface="+mn-ea"/>
                          <a:cs typeface="+mn-cs"/>
                        </a:rPr>
                        <a:t>CSS Stage 1 ECOES Interface Specification Uplift to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CR-D102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4096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mj-lt"/>
                          <a:ea typeface="+mn-ea"/>
                          <a:cs typeface="+mn-cs"/>
                        </a:rPr>
                        <a:t>Addition of assumption on MAD Log in relation to earliest possible Go-Live date</a:t>
                      </a:r>
                    </a:p>
                    <a:p>
                      <a:pPr marL="0" algn="l" fontAlgn="b"/>
                      <a:endParaRPr lang="en-US" sz="800" b="0" i="0" u="none" strike="noStrike" dirty="0">
                        <a:solidFill>
                          <a:srgbClr val="000000"/>
                        </a:solidFill>
                        <a:effectLst/>
                        <a:latin typeface="+mj-lt"/>
                        <a:ea typeface="+mn-ea"/>
                        <a:cs typeface="+mn-cs"/>
                      </a:endParaRP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dirty="0">
                          <a:solidFill>
                            <a:srgbClr val="000000"/>
                          </a:solidFill>
                          <a:effectLst/>
                          <a:latin typeface="+mj-lt"/>
                        </a:rPr>
                        <a:t>CR-D103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851594187"/>
                  </a:ext>
                </a:extLst>
              </a:tr>
            </a:tbl>
          </a:graphicData>
        </a:graphic>
      </p:graphicFrame>
      <p:sp>
        <p:nvSpPr>
          <p:cNvPr id="5" name="Title 1">
            <a:extLst>
              <a:ext uri="{FF2B5EF4-FFF2-40B4-BE49-F238E27FC236}">
                <a16:creationId xmlns:a16="http://schemas.microsoft.com/office/drawing/2014/main" id="{B5F4CFBB-6E36-4A6F-9055-5E323705E668}"/>
              </a:ext>
            </a:extLst>
          </p:cNvPr>
          <p:cNvSpPr txBox="1">
            <a:spLocks/>
          </p:cNvSpPr>
          <p:nvPr/>
        </p:nvSpPr>
        <p:spPr>
          <a:xfrm>
            <a:off x="251353" y="94119"/>
            <a:ext cx="8641293" cy="802206"/>
          </a:xfrm>
          <a:prstGeom prst="rect">
            <a:avLst/>
          </a:prstGeom>
        </p:spPr>
        <p:txBody>
          <a:bodyPr vert="horz" lIns="91325" tIns="45663" rIns="91325" bIns="45663"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defTabSz="913281" fontAlgn="auto">
              <a:spcAft>
                <a:spcPts val="0"/>
              </a:spcAft>
            </a:pPr>
            <a:r>
              <a:rPr lang="en-GB" sz="1600" dirty="0">
                <a:solidFill>
                  <a:schemeClr val="accent1"/>
                </a:solidFill>
                <a:latin typeface="+mn-lt"/>
                <a:cs typeface="Arial"/>
              </a:rPr>
              <a:t>Switching Programme CR Position – CRs not impacting Xoserve (Cost Implication)</a:t>
            </a:r>
          </a:p>
        </p:txBody>
      </p:sp>
      <p:graphicFrame>
        <p:nvGraphicFramePr>
          <p:cNvPr id="3" name="Table 2">
            <a:extLst>
              <a:ext uri="{FF2B5EF4-FFF2-40B4-BE49-F238E27FC236}">
                <a16:creationId xmlns:a16="http://schemas.microsoft.com/office/drawing/2014/main" id="{C3534F1A-6D62-4F85-8CB2-0DD08B5C3A24}"/>
              </a:ext>
            </a:extLst>
          </p:cNvPr>
          <p:cNvGraphicFramePr>
            <a:graphicFrameLocks noGrp="1"/>
          </p:cNvGraphicFramePr>
          <p:nvPr>
            <p:extLst>
              <p:ext uri="{D42A27DB-BD31-4B8C-83A1-F6EECF244321}">
                <p14:modId xmlns:p14="http://schemas.microsoft.com/office/powerpoint/2010/main" val="91692009"/>
              </p:ext>
            </p:extLst>
          </p:nvPr>
        </p:nvGraphicFramePr>
        <p:xfrm>
          <a:off x="97368" y="2207175"/>
          <a:ext cx="9039544" cy="2673622"/>
        </p:xfrm>
        <a:graphic>
          <a:graphicData uri="http://schemas.openxmlformats.org/drawingml/2006/table">
            <a:tbl>
              <a:tblPr firstRow="1" bandRow="1">
                <a:tableStyleId>{5C22544A-7EE6-4342-B048-85BDC9FD1C3A}</a:tableStyleId>
              </a:tblPr>
              <a:tblGrid>
                <a:gridCol w="6126223">
                  <a:extLst>
                    <a:ext uri="{9D8B030D-6E8A-4147-A177-3AD203B41FA5}">
                      <a16:colId xmlns:a16="http://schemas.microsoft.com/office/drawing/2014/main" val="1816243147"/>
                    </a:ext>
                  </a:extLst>
                </a:gridCol>
                <a:gridCol w="559981">
                  <a:extLst>
                    <a:ext uri="{9D8B030D-6E8A-4147-A177-3AD203B41FA5}">
                      <a16:colId xmlns:a16="http://schemas.microsoft.com/office/drawing/2014/main" val="1050241065"/>
                    </a:ext>
                  </a:extLst>
                </a:gridCol>
                <a:gridCol w="723014">
                  <a:extLst>
                    <a:ext uri="{9D8B030D-6E8A-4147-A177-3AD203B41FA5}">
                      <a16:colId xmlns:a16="http://schemas.microsoft.com/office/drawing/2014/main" val="1405695724"/>
                    </a:ext>
                  </a:extLst>
                </a:gridCol>
                <a:gridCol w="1630326">
                  <a:extLst>
                    <a:ext uri="{9D8B030D-6E8A-4147-A177-3AD203B41FA5}">
                      <a16:colId xmlns:a16="http://schemas.microsoft.com/office/drawing/2014/main" val="589345199"/>
                    </a:ext>
                  </a:extLst>
                </a:gridCol>
              </a:tblGrid>
              <a:tr h="196918">
                <a:tc>
                  <a:txBody>
                    <a:bodyPr/>
                    <a:lstStyle/>
                    <a:p>
                      <a:pPr marL="0" algn="l" fontAlgn="t"/>
                      <a:r>
                        <a:rPr lang="en-GB" sz="800" b="0" i="0" u="none" strike="noStrike" dirty="0">
                          <a:solidFill>
                            <a:srgbClr val="000000"/>
                          </a:solidFill>
                          <a:effectLst/>
                          <a:latin typeface="+mj-lt"/>
                          <a:ea typeface="+mn-ea"/>
                          <a:cs typeface="+mn-cs"/>
                        </a:rPr>
                        <a:t>Elaborations for Service Management Requirements DB4</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CR-D104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98548036"/>
                  </a:ext>
                </a:extLst>
              </a:tr>
              <a:tr h="207242">
                <a:tc>
                  <a:txBody>
                    <a:bodyPr/>
                    <a:lstStyle/>
                    <a:p>
                      <a:pPr marL="0" algn="l" fontAlgn="t"/>
                      <a:r>
                        <a:rPr lang="en-US" sz="800" b="0" i="0" u="none" strike="noStrike" dirty="0">
                          <a:solidFill>
                            <a:srgbClr val="000000"/>
                          </a:solidFill>
                          <a:effectLst/>
                          <a:latin typeface="+mj-lt"/>
                          <a:ea typeface="+mn-ea"/>
                          <a:cs typeface="+mn-cs"/>
                        </a:rPr>
                        <a:t>Update of the Code of Connection Document to reflect the Enduring PKI Process Updates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CR-D106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22/09/2021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03175107"/>
                  </a:ext>
                </a:extLst>
              </a:tr>
              <a:tr h="180695">
                <a:tc>
                  <a:txBody>
                    <a:bodyPr/>
                    <a:lstStyle/>
                    <a:p>
                      <a:pPr marL="0" algn="l" fontAlgn="t"/>
                      <a:r>
                        <a:rPr lang="en-US" sz="800" b="0" i="0" u="none" strike="noStrike" dirty="0">
                          <a:solidFill>
                            <a:schemeClr val="bg1"/>
                          </a:solidFill>
                          <a:effectLst/>
                          <a:highlight>
                            <a:srgbClr val="000000"/>
                          </a:highlight>
                          <a:latin typeface="+mj-lt"/>
                          <a:ea typeface="+mn-ea"/>
                          <a:cs typeface="+mn-cs"/>
                        </a:rPr>
                        <a:t>Addition of assumption on MAD Log in relation to earliest possible Go-Live date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CR-D107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87901912"/>
                  </a:ext>
                </a:extLst>
              </a:tr>
              <a:tr h="227433">
                <a:tc>
                  <a:txBody>
                    <a:bodyPr/>
                    <a:lstStyle/>
                    <a:p>
                      <a:pPr marL="0" algn="l" fontAlgn="t"/>
                      <a:r>
                        <a:rPr lang="en-US" sz="800" b="0" i="0" u="none" strike="noStrike" dirty="0">
                          <a:solidFill>
                            <a:srgbClr val="000000"/>
                          </a:solidFill>
                          <a:effectLst/>
                          <a:latin typeface="+mj-lt"/>
                          <a:ea typeface="+mn-ea"/>
                          <a:cs typeface="+mn-cs"/>
                        </a:rPr>
                        <a:t>Change to Data Migration and Transition artefacts following the completion of CR-D093</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CR-D108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016850558"/>
                  </a:ext>
                </a:extLst>
              </a:tr>
              <a:tr h="126448">
                <a:tc>
                  <a:txBody>
                    <a:bodyPr/>
                    <a:lstStyle/>
                    <a:p>
                      <a:pPr marL="0" algn="l" fontAlgn="t"/>
                      <a:r>
                        <a:rPr lang="en-US" sz="800" b="0" i="0" u="none" strike="noStrike" dirty="0">
                          <a:solidFill>
                            <a:srgbClr val="000000"/>
                          </a:solidFill>
                          <a:effectLst/>
                          <a:latin typeface="+mj-lt"/>
                          <a:ea typeface="+mn-ea"/>
                          <a:cs typeface="+mn-cs"/>
                        </a:rPr>
                        <a:t>Change to EES requirements to bring REL search and retrieval into closer alignment with GES and assessment of </a:t>
                      </a:r>
                      <a:r>
                        <a:rPr lang="en-US" sz="800" b="0" i="0" u="none" strike="noStrike" dirty="0" err="1">
                          <a:solidFill>
                            <a:srgbClr val="000000"/>
                          </a:solidFill>
                          <a:effectLst/>
                          <a:latin typeface="+mj-lt"/>
                          <a:ea typeface="+mn-ea"/>
                          <a:cs typeface="+mn-cs"/>
                        </a:rPr>
                        <a:t>programme</a:t>
                      </a:r>
                      <a:r>
                        <a:rPr lang="en-US" sz="800" b="0" i="0" u="none" strike="noStrike" dirty="0">
                          <a:solidFill>
                            <a:srgbClr val="000000"/>
                          </a:solidFill>
                          <a:effectLst/>
                          <a:latin typeface="+mj-lt"/>
                          <a:ea typeface="+mn-ea"/>
                          <a:cs typeface="+mn-cs"/>
                        </a:rPr>
                        <a:t>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CR-D109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93430288"/>
                  </a:ext>
                </a:extLst>
              </a:tr>
              <a:tr h="126448">
                <a:tc>
                  <a:txBody>
                    <a:bodyPr/>
                    <a:lstStyle/>
                    <a:p>
                      <a:pPr marL="0" algn="l" fontAlgn="t"/>
                      <a:r>
                        <a:rPr lang="en-US" sz="800" b="0" i="0" u="none" strike="noStrike" dirty="0">
                          <a:solidFill>
                            <a:srgbClr val="000000"/>
                          </a:solidFill>
                          <a:effectLst/>
                          <a:latin typeface="+mj-lt"/>
                          <a:ea typeface="+mn-ea"/>
                          <a:cs typeface="+mn-cs"/>
                        </a:rPr>
                        <a:t>Changes and additions to PIWG and CWG governed MAD Log v2.4 milestones to address timing and clarity issues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22/09/2021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820372"/>
                  </a:ext>
                </a:extLst>
              </a:tr>
              <a:tr h="227433">
                <a:tc>
                  <a:txBody>
                    <a:bodyPr/>
                    <a:lstStyle/>
                    <a:p>
                      <a:pPr marL="0" algn="l" fontAlgn="t"/>
                      <a:r>
                        <a:rPr lang="en-US" sz="800" b="0" i="0" u="none" strike="noStrike" dirty="0">
                          <a:solidFill>
                            <a:srgbClr val="000000"/>
                          </a:solidFill>
                          <a:effectLst/>
                          <a:latin typeface="+mj-lt"/>
                          <a:ea typeface="+mn-ea"/>
                          <a:cs typeface="+mn-cs"/>
                        </a:rPr>
                        <a:t>Transition Stage 1 – CSS ad-hoc data removal solution development based on Source Data Provider in response to DI-1655 remedial solution]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14/10/2021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42234829"/>
                  </a:ext>
                </a:extLst>
              </a:tr>
              <a:tr h="227433">
                <a:tc>
                  <a:txBody>
                    <a:bodyPr/>
                    <a:lstStyle/>
                    <a:p>
                      <a:pPr marL="0" algn="l" fontAlgn="t"/>
                      <a:r>
                        <a:rPr lang="en-US" sz="800" b="0" i="0" u="none" strike="noStrike" dirty="0">
                          <a:solidFill>
                            <a:srgbClr val="000000"/>
                          </a:solidFill>
                          <a:effectLst/>
                          <a:latin typeface="+mj-lt"/>
                          <a:ea typeface="+mn-ea"/>
                          <a:cs typeface="+mn-cs"/>
                        </a:rPr>
                        <a:t>End to End Test Exit Criteria refinement and clarification of the decision making process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01/10/2021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81040155"/>
                  </a:ext>
                </a:extLst>
              </a:tr>
              <a:tr h="227433">
                <a:tc>
                  <a:txBody>
                    <a:bodyPr/>
                    <a:lstStyle/>
                    <a:p>
                      <a:pPr marL="0" algn="l" fontAlgn="t"/>
                      <a:r>
                        <a:rPr lang="en-US" sz="800" b="0" i="0" u="none" strike="noStrike" dirty="0">
                          <a:solidFill>
                            <a:srgbClr val="000000"/>
                          </a:solidFill>
                          <a:effectLst/>
                          <a:latin typeface="+mj-lt"/>
                          <a:ea typeface="+mn-ea"/>
                          <a:cs typeface="+mn-cs"/>
                        </a:rPr>
                        <a:t>Update to E2E Transition Inflight Switches Management Approach Document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27/10/2021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37789179"/>
                  </a:ext>
                </a:extLst>
              </a:tr>
              <a:tr h="227433">
                <a:tc>
                  <a:txBody>
                    <a:bodyPr/>
                    <a:lstStyle/>
                    <a:p>
                      <a:pPr marL="0" algn="l" fontAlgn="t"/>
                      <a:r>
                        <a:rPr lang="en-US" sz="800" b="0" i="0" u="none" strike="noStrike" dirty="0">
                          <a:solidFill>
                            <a:srgbClr val="000000"/>
                          </a:solidFill>
                          <a:effectLst/>
                          <a:latin typeface="+mj-lt"/>
                          <a:ea typeface="+mn-ea"/>
                          <a:cs typeface="+mn-cs"/>
                        </a:rPr>
                        <a:t>Operational Change Window and Type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25/10/2021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537170710"/>
                  </a:ext>
                </a:extLst>
              </a:tr>
              <a:tr h="227433">
                <a:tc>
                  <a:txBody>
                    <a:bodyPr/>
                    <a:lstStyle/>
                    <a:p>
                      <a:pPr marL="0" algn="l" fontAlgn="t"/>
                      <a:r>
                        <a:rPr lang="en-US" sz="800" b="0" i="0" u="none" strike="noStrike" dirty="0">
                          <a:solidFill>
                            <a:srgbClr val="000000"/>
                          </a:solidFill>
                          <a:effectLst/>
                          <a:latin typeface="+mj-lt"/>
                          <a:ea typeface="+mn-ea"/>
                          <a:cs typeface="+mn-cs"/>
                        </a:rPr>
                        <a:t>Change to effect a Gas Supplier of Last Resort (</a:t>
                      </a:r>
                      <a:r>
                        <a:rPr lang="en-US" sz="800" b="0" i="0" u="none" strike="noStrike" dirty="0" err="1">
                          <a:solidFill>
                            <a:srgbClr val="000000"/>
                          </a:solidFill>
                          <a:effectLst/>
                          <a:latin typeface="+mj-lt"/>
                          <a:ea typeface="+mn-ea"/>
                          <a:cs typeface="+mn-cs"/>
                        </a:rPr>
                        <a:t>SoLR</a:t>
                      </a:r>
                      <a:r>
                        <a:rPr lang="en-US" sz="800" b="0" i="0" u="none" strike="noStrike" dirty="0">
                          <a:solidFill>
                            <a:srgbClr val="000000"/>
                          </a:solidFill>
                          <a:effectLst/>
                          <a:latin typeface="+mj-lt"/>
                          <a:ea typeface="+mn-ea"/>
                          <a:cs typeface="+mn-cs"/>
                        </a:rPr>
                        <a: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03/11/2021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103502429"/>
                  </a:ext>
                </a:extLst>
              </a:tr>
              <a:tr h="227433">
                <a:tc>
                  <a:txBody>
                    <a:bodyPr/>
                    <a:lstStyle/>
                    <a:p>
                      <a:pPr marL="0" algn="l" fontAlgn="t"/>
                      <a:r>
                        <a:rPr lang="en-GB" sz="800" b="0" i="0" u="none" strike="noStrike" dirty="0">
                          <a:solidFill>
                            <a:srgbClr val="000000"/>
                          </a:solidFill>
                          <a:effectLst/>
                          <a:latin typeface="+mj-lt"/>
                          <a:ea typeface="+mn-ea"/>
                          <a:cs typeface="+mn-cs"/>
                        </a:rPr>
                        <a:t>GES Data Refresh SLA</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CR-D119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a:solidFill>
                            <a:srgbClr val="000000"/>
                          </a:solidFill>
                          <a:effectLst/>
                          <a:latin typeface="+mj-lt"/>
                          <a:ea typeface="+mn-ea"/>
                          <a:cs typeface="+mn-cs"/>
                        </a:rPr>
                        <a:t>10/11/2021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309325558"/>
                  </a:ext>
                </a:extLst>
              </a:tr>
              <a:tr h="227433">
                <a:tc>
                  <a:txBody>
                    <a:bodyPr/>
                    <a:lstStyle/>
                    <a:p>
                      <a:pPr marL="0" algn="l" fontAlgn="t"/>
                      <a:r>
                        <a:rPr lang="en-US" sz="800" b="0" i="0" u="none" strike="noStrike" dirty="0">
                          <a:solidFill>
                            <a:srgbClr val="000000"/>
                          </a:solidFill>
                          <a:effectLst/>
                          <a:latin typeface="+mj-lt"/>
                          <a:ea typeface="+mn-ea"/>
                          <a:cs typeface="+mn-cs"/>
                        </a:rPr>
                        <a:t>Updates to NCT-0188 REL Testing Gap Analysis Report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CR-D120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10/11/2021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79132977"/>
                  </a:ext>
                </a:extLst>
              </a:tr>
            </a:tbl>
          </a:graphicData>
        </a:graphic>
      </p:graphicFrame>
    </p:spTree>
    <p:extLst>
      <p:ext uri="{BB962C8B-B14F-4D97-AF65-F5344CB8AC3E}">
        <p14:creationId xmlns:p14="http://schemas.microsoft.com/office/powerpoint/2010/main" val="76253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49034070"/>
              </p:ext>
            </p:extLst>
          </p:nvPr>
        </p:nvGraphicFramePr>
        <p:xfrm>
          <a:off x="157427" y="144420"/>
          <a:ext cx="9036000" cy="4594108"/>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36143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rowSpan="4"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remains at a Green </a:t>
                      </a:r>
                      <a:r>
                        <a:rPr lang="en-US" sz="900" b="0" kern="1200" baseline="0" dirty="0">
                          <a:solidFill>
                            <a:schemeClr val="tx1"/>
                          </a:solidFill>
                          <a:latin typeface="+mn-lt"/>
                          <a:ea typeface="+mn-ea"/>
                          <a:cs typeface="Arial"/>
                        </a:rPr>
                        <a:t>status and all Programme activities remain on track with all key internal and eternal milestones being met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19807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57779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497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056448">
                <a:tc gridSpan="4">
                  <a:txBody>
                    <a:bodyPr/>
                    <a:lstStyle/>
                    <a:p>
                      <a:pPr marL="0" marR="0" lvl="0" indent="0" algn="l">
                        <a:lnSpc>
                          <a:spcPct val="100000"/>
                        </a:lnSpc>
                        <a:spcBef>
                          <a:spcPts val="0"/>
                        </a:spcBef>
                        <a:spcAft>
                          <a:spcPts val="0"/>
                        </a:spcAft>
                        <a:buFont typeface="Arial" panose="020B0604020202020204" pitchFamily="34" charset="0"/>
                        <a:buNone/>
                      </a:pPr>
                      <a:r>
                        <a:rPr lang="en-GB" sz="1000" b="0" kern="1200" baseline="0" dirty="0">
                          <a:solidFill>
                            <a:schemeClr val="tx1"/>
                          </a:solidFill>
                          <a:latin typeface="+mn-lt"/>
                          <a:ea typeface="+mn-ea"/>
                          <a:cs typeface="Arial"/>
                        </a:rPr>
                        <a:t>Key Programme Updates:</a:t>
                      </a:r>
                    </a:p>
                    <a:p>
                      <a:pPr marL="0" marR="0" lvl="0" indent="0" algn="l">
                        <a:lnSpc>
                          <a:spcPct val="100000"/>
                        </a:lnSpc>
                        <a:spcBef>
                          <a:spcPts val="0"/>
                        </a:spcBef>
                        <a:spcAft>
                          <a:spcPts val="0"/>
                        </a:spcAft>
                        <a:buFont typeface="Arial" panose="020B0604020202020204" pitchFamily="34" charset="0"/>
                        <a:buNone/>
                      </a:pPr>
                      <a:endParaRPr lang="en-US" sz="1000" b="0" dirty="0">
                        <a:solidFill>
                          <a:schemeClr val="tx1"/>
                        </a:solidFill>
                      </a:endParaRPr>
                    </a:p>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900" b="1" kern="1200" dirty="0">
                          <a:solidFill>
                            <a:schemeClr val="tx1"/>
                          </a:solidFill>
                          <a:effectLst/>
                          <a:latin typeface="+mn-lt"/>
                          <a:ea typeface="+mn-ea"/>
                          <a:cs typeface="+mn-cs"/>
                        </a:rPr>
                        <a:t>Transition</a:t>
                      </a:r>
                      <a:r>
                        <a:rPr lang="en-GB" sz="900" b="0" kern="1200" dirty="0">
                          <a:solidFill>
                            <a:schemeClr val="tx1"/>
                          </a:solidFill>
                          <a:effectLst/>
                          <a:latin typeface="+mn-lt"/>
                          <a:ea typeface="+mn-ea"/>
                          <a:cs typeface="+mn-cs"/>
                        </a:rPr>
                        <a:t>:</a:t>
                      </a:r>
                      <a:r>
                        <a:rPr lang="en-US" sz="900" b="0" i="0" u="none" strike="noStrike" kern="1200" baseline="0" dirty="0">
                          <a:solidFill>
                            <a:schemeClr val="tx1"/>
                          </a:solidFill>
                          <a:latin typeface="+mn-lt"/>
                          <a:ea typeface="+mn-ea"/>
                          <a:cs typeface="+mn-cs"/>
                        </a:rPr>
                        <a:t> </a:t>
                      </a:r>
                      <a:r>
                        <a:rPr lang="en-US" sz="800" b="0" i="0" u="none" strike="noStrike" kern="1200" baseline="0" dirty="0">
                          <a:solidFill>
                            <a:schemeClr val="tx1"/>
                          </a:solidFill>
                          <a:latin typeface="+mn-lt"/>
                          <a:ea typeface="+mn-ea"/>
                          <a:cs typeface="+mn-cs"/>
                        </a:rPr>
                        <a:t> </a:t>
                      </a:r>
                      <a:r>
                        <a:rPr lang="en-US" sz="900" b="0" i="0" u="none" strike="noStrike" kern="1200" baseline="0" dirty="0">
                          <a:solidFill>
                            <a:schemeClr val="tx1"/>
                          </a:solidFill>
                          <a:latin typeface="+mn-lt"/>
                          <a:ea typeface="+mn-ea"/>
                          <a:cs typeface="+mn-cs"/>
                        </a:rPr>
                        <a:t>A preliminary Go Live date of the 18</a:t>
                      </a:r>
                      <a:r>
                        <a:rPr lang="en-US" sz="900" b="0" i="0" u="none" strike="noStrike" kern="1200" baseline="30000" dirty="0">
                          <a:solidFill>
                            <a:schemeClr val="tx1"/>
                          </a:solidFill>
                          <a:latin typeface="+mn-lt"/>
                          <a:ea typeface="+mn-ea"/>
                          <a:cs typeface="+mn-cs"/>
                        </a:rPr>
                        <a:t>th</a:t>
                      </a:r>
                      <a:r>
                        <a:rPr lang="en-US" sz="900" b="0" i="0" u="none" strike="noStrike" kern="1200" baseline="0" dirty="0">
                          <a:solidFill>
                            <a:schemeClr val="tx1"/>
                          </a:solidFill>
                          <a:latin typeface="+mn-lt"/>
                          <a:ea typeface="+mn-ea"/>
                          <a:cs typeface="+mn-cs"/>
                        </a:rPr>
                        <a:t> July has been released by Ofgem.  The Programme has also confirmed a ‘firebreak’ period of six weeks which will be added to transition phase 2 timelines.  This means that the current transition timelines remain ‘as is’ and do not ‘lift and shift’ with the change in Go Live date from the June date that has been used for transition/cutover planning.  Industry has been consulted on both the Go Live date and the firebreak.  Xoserve have supported both aspects in principle but have called out impacts, for which we have proposed mitigations and are pending Ofgem approval/discussion.</a:t>
                      </a:r>
                      <a:endParaRPr lang="en-US" sz="900" b="0" i="0" u="none" strike="noStrike" kern="1200" baseline="0" dirty="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Font typeface="Arial" panose="020B0604020202020204" pitchFamily="34" charset="0"/>
                        <a:buNone/>
                      </a:pPr>
                      <a:endParaRPr lang="en-US" sz="900" b="0" i="0" kern="1200" dirty="0">
                        <a:solidFill>
                          <a:schemeClr val="dk1"/>
                        </a:solidFill>
                        <a:effectLst/>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baseline="0" dirty="0">
                          <a:solidFill>
                            <a:schemeClr val="tx1"/>
                          </a:solidFill>
                          <a:effectLst/>
                          <a:latin typeface="+mn-lt"/>
                          <a:ea typeface="+mn-ea"/>
                          <a:cs typeface="+mn-cs"/>
                        </a:rPr>
                        <a:t>Internal &amp; External Testing: </a:t>
                      </a:r>
                      <a:r>
                        <a:rPr lang="en-US" sz="900" b="0" kern="1200" baseline="0" dirty="0">
                          <a:solidFill>
                            <a:schemeClr val="tx1"/>
                          </a:solidFill>
                          <a:effectLst/>
                          <a:latin typeface="+mn-lt"/>
                          <a:ea typeface="+mn-ea"/>
                          <a:cs typeface="Arial"/>
                        </a:rPr>
                        <a:t>UEPT has completed, </a:t>
                      </a:r>
                      <a:r>
                        <a:rPr lang="en-US" sz="900" b="0" kern="1200" baseline="0" dirty="0">
                          <a:solidFill>
                            <a:schemeClr val="tx1"/>
                          </a:solidFill>
                          <a:latin typeface="+mn-lt"/>
                          <a:ea typeface="+mn-ea"/>
                          <a:cs typeface="Arial"/>
                        </a:rPr>
                        <a:t>E2E is nearing it’s final stages of Programme testing.  A CR has been approved at Programme delivery group to allow the continuation of testing on the UIT environment for new participants and low priority support.  The SI confirmed that this continuation presently is contained to one participant and would require support from two DNO’s only.</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dirty="0"/>
                    </a:p>
                    <a:p>
                      <a:pPr marL="0" lvl="0" indent="0">
                        <a:buFont typeface="Arial" panose="020B0604020202020204" pitchFamily="34" charset="0"/>
                        <a:buNone/>
                      </a:pPr>
                      <a:r>
                        <a:rPr lang="en-GB" sz="900" b="1" dirty="0"/>
                        <a:t>Data Migration: </a:t>
                      </a:r>
                      <a:r>
                        <a:rPr lang="en-GB" sz="900" b="0" dirty="0"/>
                        <a:t>REL Cycle 5 was delivered on track to Landmark last week.  Landmark have confirmed receipt.  Landmark are now in the process of providing the REL analysis reports on the back of REL cycle 4.  Portfolios will be prepared and issued to customers for investigation into sites where a REL is failing to be identified.</a:t>
                      </a:r>
                    </a:p>
                    <a:p>
                      <a:pPr marL="0" lvl="0" indent="0">
                        <a:buFont typeface="Arial" panose="020B0604020202020204" pitchFamily="34" charset="0"/>
                        <a:buNone/>
                      </a:pPr>
                      <a:endParaRPr lang="en-GB" sz="900" b="0" kern="1200" dirty="0">
                        <a:solidFill>
                          <a:schemeClr val="tx1"/>
                        </a:solidFill>
                        <a:latin typeface="+mn-lt"/>
                        <a:ea typeface="+mn-ea"/>
                        <a:cs typeface="+mn-cs"/>
                      </a:endParaRPr>
                    </a:p>
                    <a:p>
                      <a:pPr marL="0" lvl="0" indent="0">
                        <a:buFont typeface="Arial" panose="020B0604020202020204" pitchFamily="34" charset="0"/>
                        <a:buNone/>
                      </a:pPr>
                      <a:r>
                        <a:rPr lang="en-GB" sz="900" b="1" kern="1200" dirty="0">
                          <a:solidFill>
                            <a:schemeClr val="tx1"/>
                          </a:solidFill>
                          <a:latin typeface="+mn-lt"/>
                          <a:ea typeface="+mn-ea"/>
                          <a:cs typeface="+mn-cs"/>
                        </a:rPr>
                        <a:t>SOLR: </a:t>
                      </a:r>
                      <a:r>
                        <a:rPr lang="en-GB" sz="900" b="0" kern="1200" dirty="0">
                          <a:solidFill>
                            <a:schemeClr val="tx1"/>
                          </a:solidFill>
                          <a:latin typeface="+mn-lt"/>
                          <a:ea typeface="+mn-ea"/>
                          <a:cs typeface="+mn-cs"/>
                        </a:rPr>
                        <a:t>The CR is now out for Industry consultation and is due to be tabled for recommendation for approval at the Ofgem Design Forum on the 6</a:t>
                      </a:r>
                      <a:r>
                        <a:rPr lang="en-GB" sz="900" b="0" kern="1200" baseline="30000" dirty="0">
                          <a:solidFill>
                            <a:schemeClr val="tx1"/>
                          </a:solidFill>
                          <a:latin typeface="+mn-lt"/>
                          <a:ea typeface="+mn-ea"/>
                          <a:cs typeface="+mn-cs"/>
                        </a:rPr>
                        <a:t>th</a:t>
                      </a:r>
                      <a:r>
                        <a:rPr lang="en-GB" sz="900" b="0" kern="1200" dirty="0">
                          <a:solidFill>
                            <a:schemeClr val="tx1"/>
                          </a:solidFill>
                          <a:latin typeface="+mn-lt"/>
                          <a:ea typeface="+mn-ea"/>
                          <a:cs typeface="+mn-cs"/>
                        </a:rPr>
                        <a:t> December.</a:t>
                      </a:r>
                      <a:endParaRPr lang="en-GB" sz="900" b="1" kern="1200" dirty="0">
                        <a:solidFill>
                          <a:schemeClr val="tx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i="0" u="none" strike="noStrike" kern="1200" dirty="0">
                          <a:solidFill>
                            <a:schemeClr val="tx1"/>
                          </a:solidFill>
                          <a:effectLst/>
                          <a:latin typeface="+mn-lt"/>
                          <a:ea typeface="+mn-ea"/>
                          <a:cs typeface="+mn-cs"/>
                        </a:rPr>
                        <a:t>Transition</a:t>
                      </a:r>
                      <a:r>
                        <a:rPr lang="en-GB" sz="1000" b="0" i="0" u="none" strike="noStrike" kern="1200" dirty="0">
                          <a:solidFill>
                            <a:schemeClr val="tx1"/>
                          </a:solidFill>
                          <a:effectLst/>
                          <a:latin typeface="+mn-lt"/>
                          <a:ea typeface="+mn-ea"/>
                          <a:cs typeface="+mn-cs"/>
                        </a:rPr>
                        <a:t>: Completion of transition testing stage 1 and commencement of stage 2. </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i="0" u="none" strike="noStrike" kern="1200" dirty="0">
                          <a:solidFill>
                            <a:schemeClr val="tx1"/>
                          </a:solidFill>
                          <a:effectLst/>
                          <a:latin typeface="+mn-lt"/>
                          <a:ea typeface="+mn-ea"/>
                          <a:cs typeface="+mn-cs"/>
                        </a:rPr>
                        <a:t>Testing: </a:t>
                      </a:r>
                      <a:r>
                        <a:rPr lang="en-GB" sz="1000" b="0" i="0" u="none" strike="noStrike" kern="1200" dirty="0">
                          <a:solidFill>
                            <a:schemeClr val="tx1"/>
                          </a:solidFill>
                          <a:effectLst/>
                          <a:latin typeface="+mn-lt"/>
                          <a:ea typeface="+mn-ea"/>
                          <a:cs typeface="+mn-cs"/>
                        </a:rPr>
                        <a:t>Completion of E2E testing until end of phase.  Continue to review programme CR’s and defect fixes to Programme release plan</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kern="1200" baseline="0" dirty="0">
                          <a:solidFill>
                            <a:schemeClr val="tx1"/>
                          </a:solidFill>
                          <a:effectLst/>
                          <a:latin typeface="+mn-lt"/>
                          <a:ea typeface="+mn-ea"/>
                          <a:cs typeface="+mn-cs"/>
                        </a:rPr>
                        <a:t>DES: </a:t>
                      </a:r>
                      <a:r>
                        <a:rPr lang="en-GB" sz="1000" b="0" kern="1200" baseline="0" dirty="0">
                          <a:solidFill>
                            <a:schemeClr val="tx1"/>
                          </a:solidFill>
                          <a:effectLst/>
                          <a:latin typeface="+mn-lt"/>
                          <a:ea typeface="+mn-ea"/>
                          <a:cs typeface="+mn-cs"/>
                        </a:rPr>
                        <a:t>CR has been raised by Xoserve to clarify the NFR around how quickly CSS data will be displayed in DES.  This CR is being tabled on the 6</a:t>
                      </a:r>
                      <a:r>
                        <a:rPr lang="en-GB" sz="1000" b="0" kern="1200" baseline="30000" dirty="0">
                          <a:solidFill>
                            <a:schemeClr val="tx1"/>
                          </a:solidFill>
                          <a:effectLst/>
                          <a:latin typeface="+mn-lt"/>
                          <a:ea typeface="+mn-ea"/>
                          <a:cs typeface="+mn-cs"/>
                        </a:rPr>
                        <a:t>th</a:t>
                      </a:r>
                      <a:r>
                        <a:rPr lang="en-GB" sz="1000" b="0" kern="1200" baseline="0" dirty="0">
                          <a:solidFill>
                            <a:schemeClr val="tx1"/>
                          </a:solidFill>
                          <a:effectLst/>
                          <a:latin typeface="+mn-lt"/>
                          <a:ea typeface="+mn-ea"/>
                          <a:cs typeface="+mn-cs"/>
                        </a:rPr>
                        <a:t> December at Ofgem Forum with recommendation for approval.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kern="1200" baseline="0" dirty="0">
                        <a:solidFill>
                          <a:schemeClr val="tx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50400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32660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2727584856"/>
              </p:ext>
            </p:extLst>
          </p:nvPr>
        </p:nvGraphicFramePr>
        <p:xfrm>
          <a:off x="0" y="446380"/>
          <a:ext cx="9125999" cy="4535519"/>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910223">
                  <a:extLst>
                    <a:ext uri="{9D8B030D-6E8A-4147-A177-3AD203B41FA5}">
                      <a16:colId xmlns:a16="http://schemas.microsoft.com/office/drawing/2014/main" val="20001"/>
                    </a:ext>
                  </a:extLst>
                </a:gridCol>
                <a:gridCol w="7006576">
                  <a:extLst>
                    <a:ext uri="{9D8B030D-6E8A-4147-A177-3AD203B41FA5}">
                      <a16:colId xmlns:a16="http://schemas.microsoft.com/office/drawing/2014/main" val="20002"/>
                    </a:ext>
                  </a:extLst>
                </a:gridCol>
              </a:tblGrid>
              <a:tr h="734720">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WORK</a:t>
                      </a:r>
                    </a:p>
                    <a:p>
                      <a:pPr algn="ctr"/>
                      <a:r>
                        <a:rPr lang="en-GB" sz="80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dirty="0">
                          <a:solidFill>
                            <a:schemeClr val="tx1"/>
                          </a:solidFill>
                          <a:latin typeface="+mn-lt"/>
                          <a:ea typeface="+mn-ea"/>
                          <a:cs typeface="+mn-cs"/>
                        </a:rPr>
                        <a:t>DES &amp; Secondary API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r>
                        <a:rPr lang="en-GB" sz="800" b="0" i="0" u="none" strike="noStrike" kern="1200" noProof="0" dirty="0"/>
                        <a:t>UEPT/E2E support continues. Defects raised via external testing phases have been fixed and release within the Programme releases.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743038979"/>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1000" b="1" kern="1200" baseline="0" noProof="0" dirty="0">
                          <a:solidFill>
                            <a:schemeClr val="tx1"/>
                          </a:solidFill>
                          <a:latin typeface="+mn-lt"/>
                          <a:ea typeface="+mn-ea"/>
                          <a:cs typeface="+mn-cs"/>
                        </a:rPr>
                        <a:t>Testing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US" sz="800" b="0" i="0" u="none" strike="noStrike" kern="1200" noProof="0" dirty="0">
                          <a:solidFill>
                            <a:schemeClr val="dk1"/>
                          </a:solidFill>
                          <a:effectLst/>
                          <a:latin typeface="+mn-lt"/>
                          <a:ea typeface="+mn-ea"/>
                          <a:cs typeface="+mn-cs"/>
                        </a:rPr>
                        <a:t>UEPT has completed.  E2E is in the final stages of this testing phase.  CR approved to continue low level support testing but at the moment this is related to one party only and requires only DNO support.</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468078"/>
                  </a:ext>
                </a:extLst>
              </a:tr>
              <a:tr h="596648">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Service Management</a:t>
                      </a:r>
                      <a:endParaRPr kumimoji="0" lang="en-GB" sz="1000" b="1"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lvl="0" indent="0">
                        <a:buFont typeface="Arial" panose="020B0604020202020204" pitchFamily="34" charset="0"/>
                        <a:buNone/>
                      </a:pPr>
                      <a:r>
                        <a:rPr lang="en-GB" sz="800" b="0" dirty="0"/>
                        <a:t>Continued operational readiness support.  Internal workshops being held with relevant business teams to continue to work through scenarios.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99251782"/>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US" altLang="en-US" sz="1000" b="1" kern="1200" baseline="0">
                          <a:solidFill>
                            <a:schemeClr val="tx1"/>
                          </a:solidFill>
                          <a:latin typeface="+mn-lt"/>
                          <a:ea typeface="+mn-ea"/>
                          <a:cs typeface="Arial"/>
                        </a:rPr>
                        <a:t>Batch</a:t>
                      </a:r>
                      <a:endParaRPr kumimoji="0" lang="en-GB" sz="1000" b="1" i="0" u="none" strike="noStrike" kern="1200" cap="none" spc="0" normalizeH="0" baseline="0" noProof="0">
                        <a:ln>
                          <a:noFill/>
                        </a:ln>
                        <a:solidFill>
                          <a:prstClr val="black"/>
                        </a:solidFill>
                        <a:effectLst/>
                        <a:uLnTx/>
                        <a:uFillTx/>
                        <a:latin typeface="+mn-lt"/>
                        <a:ea typeface="+mn-ea"/>
                        <a:cs typeface="Aria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800" i="0" baseline="0" dirty="0">
                          <a:solidFill>
                            <a:schemeClr val="tx1"/>
                          </a:solidFill>
                          <a:latin typeface="+mn-lt"/>
                          <a:cs typeface="Arial"/>
                        </a:rPr>
                        <a:t>All internal activities are on track and being managed across workstreams as well as working with other </a:t>
                      </a:r>
                      <a:r>
                        <a:rPr lang="en-US" altLang="en-US" sz="800" i="0" baseline="0" dirty="0" err="1">
                          <a:solidFill>
                            <a:schemeClr val="tx1"/>
                          </a:solidFill>
                          <a:latin typeface="+mn-lt"/>
                          <a:cs typeface="Arial"/>
                        </a:rPr>
                        <a:t>Programmes</a:t>
                      </a:r>
                      <a:r>
                        <a:rPr lang="en-US" altLang="en-US" sz="800" i="0" baseline="0" dirty="0">
                          <a:solidFill>
                            <a:schemeClr val="tx1"/>
                          </a:solidFill>
                          <a:latin typeface="+mn-lt"/>
                          <a:cs typeface="Arial"/>
                        </a:rPr>
                        <a:t> where activities require monitoring and regression tests.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345169"/>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Gemini</a:t>
                      </a:r>
                      <a:endParaRPr lang="en-US" sz="1000" b="1">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800" i="0" kern="1200" baseline="0" dirty="0">
                          <a:solidFill>
                            <a:schemeClr val="tx1"/>
                          </a:solidFill>
                          <a:latin typeface="+mn-lt"/>
                          <a:ea typeface="+mn-ea"/>
                          <a:cs typeface="Arial"/>
                        </a:rPr>
                        <a:t>There are currently no Shippers registered to test the new ACT file. Information has been provided to Shippers but as yet there is still no uptake for anybody to test this file.  We have one Shipper who has been granted access to the testing but they are not testing the ACT file or Exit Zone change scenario. </a:t>
                      </a:r>
                      <a:endParaRPr lang="en-US" altLang="en-US" sz="800" i="0" baseline="0" dirty="0">
                        <a:solidFill>
                          <a:schemeClr val="tx1"/>
                        </a:solidFill>
                        <a:latin typeface="+mn-lt"/>
                        <a:cs typeface="Arial"/>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060194420"/>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kern="1200" baseline="0" noProof="0">
                          <a:solidFill>
                            <a:schemeClr val="tx1"/>
                          </a:solidFill>
                          <a:latin typeface="+mn-lt"/>
                          <a:ea typeface="+mn-ea"/>
                          <a:cs typeface="+mn-cs"/>
                        </a:rPr>
                        <a:t>Reporting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78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800" b="0" i="0" u="none" strike="noStrike" kern="1200" cap="none" spc="0" normalizeH="0" baseline="0" dirty="0">
                          <a:ln>
                            <a:noFill/>
                          </a:ln>
                          <a:solidFill>
                            <a:schemeClr val="tx1"/>
                          </a:solidFill>
                          <a:effectLst/>
                          <a:uLnTx/>
                          <a:uFillTx/>
                          <a:latin typeface="+mn-lt"/>
                          <a:ea typeface="+mn-ea"/>
                          <a:cs typeface="Arial" panose="020B0604020202020204" pitchFamily="34" charset="0"/>
                        </a:rPr>
                        <a:t>Internal CR is being progressed to incorporate known changes to current reporting suites in readiness for Programme Go Live.  Continued review with business teams to identify any further reporting requirement change.</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0238991"/>
                  </a:ext>
                </a:extLst>
              </a:tr>
              <a:tr h="729939">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a:solidFill>
                            <a:schemeClr val="tx1"/>
                          </a:solidFill>
                          <a:latin typeface="+mn-lt"/>
                          <a:ea typeface="+mn-ea"/>
                          <a:cs typeface="+mn-cs"/>
                        </a:rPr>
                        <a:t>UK Link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355" rtl="0" eaLnBrk="1" fontAlgn="base" latinLnBrk="0" hangingPunct="1">
                        <a:lnSpc>
                          <a:spcPct val="100000"/>
                        </a:lnSpc>
                        <a:spcBef>
                          <a:spcPts val="0"/>
                        </a:spcBef>
                        <a:spcAft>
                          <a:spcPts val="0"/>
                        </a:spcAft>
                        <a:buClrTx/>
                        <a:buSzTx/>
                        <a:buFont typeface="Arial" panose="020B0604020202020204" pitchFamily="34" charset="0"/>
                        <a:buNone/>
                        <a:tabLst/>
                        <a:defRPr/>
                      </a:pPr>
                      <a:r>
                        <a:rPr lang="en-US" altLang="en-US" sz="800" b="0" i="0" u="none" strike="noStrike" kern="1200" dirty="0">
                          <a:solidFill>
                            <a:srgbClr val="1E1246"/>
                          </a:solidFill>
                          <a:effectLst/>
                          <a:latin typeface="+mn-lt"/>
                          <a:ea typeface="+mn-ea"/>
                          <a:cs typeface="+mn-cs"/>
                        </a:rPr>
                        <a:t>We are working on a revised retrofit delivery plan for post Jan 2022.  We continue to work on the approval and implementation of internal CR’s within the Programme release timelines</a:t>
                      </a:r>
                      <a:endParaRPr lang="en-GB" sz="800" b="0" i="0" u="none" strike="noStrike" kern="1200" noProof="0" dirty="0">
                        <a:solidFill>
                          <a:srgbClr val="1E1246"/>
                        </a:solidFill>
                        <a:effectLst/>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454093302"/>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365193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335441152"/>
              </p:ext>
            </p:extLst>
          </p:nvPr>
        </p:nvGraphicFramePr>
        <p:xfrm>
          <a:off x="0" y="744083"/>
          <a:ext cx="9125999" cy="3068019"/>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1149371">
                  <a:extLst>
                    <a:ext uri="{9D8B030D-6E8A-4147-A177-3AD203B41FA5}">
                      <a16:colId xmlns:a16="http://schemas.microsoft.com/office/drawing/2014/main" val="20001"/>
                    </a:ext>
                  </a:extLst>
                </a:gridCol>
                <a:gridCol w="6767428">
                  <a:extLst>
                    <a:ext uri="{9D8B030D-6E8A-4147-A177-3AD203B41FA5}">
                      <a16:colId xmlns:a16="http://schemas.microsoft.com/office/drawing/2014/main" val="20002"/>
                    </a:ext>
                  </a:extLst>
                </a:gridCol>
              </a:tblGrid>
              <a:tr h="594664">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WORK</a:t>
                      </a:r>
                    </a:p>
                    <a:p>
                      <a:pPr algn="ctr"/>
                      <a:r>
                        <a:rPr lang="en-GB" sz="800" dirty="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0431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REC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2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u="none" strike="noStrike" kern="1200" baseline="0" noProof="0" dirty="0">
                          <a:solidFill>
                            <a:schemeClr val="tx1"/>
                          </a:solidFill>
                          <a:latin typeface="+mn-lt"/>
                          <a:ea typeface="+mn-ea"/>
                          <a:cs typeface="+mn-cs"/>
                        </a:rPr>
                        <a:t>REC version 3 consultation is complete.</a:t>
                      </a:r>
                      <a:endParaRPr lang="en-US" sz="900" b="0" i="0" u="none" strike="noStrike"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3716675911"/>
                  </a:ext>
                </a:extLst>
              </a:tr>
              <a:tr h="57626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kern="1200" baseline="0" noProof="0" dirty="0">
                          <a:solidFill>
                            <a:schemeClr val="tx1"/>
                          </a:solidFill>
                          <a:latin typeface="+mn-lt"/>
                          <a:ea typeface="+mn-ea"/>
                          <a:cs typeface="+mn-cs"/>
                        </a:rPr>
                        <a:t>Data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1"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u="none" strike="noStrike" kern="1200" dirty="0">
                          <a:solidFill>
                            <a:srgbClr val="1E1246"/>
                          </a:solidFill>
                          <a:effectLst/>
                          <a:latin typeface="+mn-lt"/>
                          <a:ea typeface="+mn-ea"/>
                          <a:cs typeface="+mn-cs"/>
                        </a:rPr>
                        <a:t>REL Cycle 5 has been delivered to Landmark in advance of the delivery milestone.  Landmark are working on providing the REL cycle 4 analysis reports.  Once </a:t>
                      </a:r>
                      <a:r>
                        <a:rPr lang="en-US" sz="900" b="0" i="0" u="none" strike="noStrike" kern="1200" dirty="0" err="1">
                          <a:solidFill>
                            <a:srgbClr val="1E1246"/>
                          </a:solidFill>
                          <a:effectLst/>
                          <a:latin typeface="+mn-lt"/>
                          <a:ea typeface="+mn-ea"/>
                          <a:cs typeface="+mn-cs"/>
                        </a:rPr>
                        <a:t>analysed</a:t>
                      </a:r>
                      <a:r>
                        <a:rPr lang="en-US" sz="900" b="0" i="0" u="none" strike="noStrike" kern="1200" dirty="0">
                          <a:solidFill>
                            <a:srgbClr val="1E1246"/>
                          </a:solidFill>
                          <a:effectLst/>
                          <a:latin typeface="+mn-lt"/>
                          <a:ea typeface="+mn-ea"/>
                          <a:cs typeface="+mn-cs"/>
                        </a:rPr>
                        <a:t> we will issue to the wider industry for industry cleanse.  Continue to work with transition workstream for planning for cutover and transition.</a:t>
                      </a:r>
                    </a:p>
                    <a:p>
                      <a:pPr marL="0" lvl="0" indent="0">
                        <a:buFont typeface="Arial" panose="020B0604020202020204" pitchFamily="34" charset="0"/>
                        <a:buNone/>
                      </a:pPr>
                      <a:endParaRPr lang="en-GB" sz="900" b="0" kern="1200" dirty="0">
                        <a:solidFill>
                          <a:schemeClr val="dk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7209085"/>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a:solidFill>
                            <a:schemeClr val="tx1"/>
                          </a:solidFill>
                          <a:latin typeface="+mn-lt"/>
                          <a:ea typeface="+mn-ea"/>
                          <a:cs typeface="+mn-cs"/>
                        </a:rPr>
                        <a:t>Environments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900" b="0" i="0" u="none" strike="noStrike" kern="1200" dirty="0">
                          <a:solidFill>
                            <a:schemeClr val="tx1"/>
                          </a:solidFill>
                          <a:effectLst/>
                          <a:latin typeface="Arial" panose="020B0604020202020204" pitchFamily="34" charset="0"/>
                          <a:ea typeface="+mn-ea"/>
                          <a:cs typeface="Arial" panose="020B0604020202020204" pitchFamily="34" charset="0"/>
                        </a:rPr>
                        <a:t>All activities continuing to track to plan for all upcoming activities. Environment readiness for Transition is in progress.  Environment requirements will continue to be assessed in line with the Cloud Programme for combined activities.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3140292"/>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MAP C</a:t>
                      </a:r>
                    </a:p>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(XRN-4780C)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effectLst/>
                          <a:latin typeface="+mn-lt"/>
                          <a:ea typeface="+mn-ea"/>
                          <a:cs typeface="+mn-cs"/>
                        </a:rPr>
                        <a:t>Detailed delivery updates are being provided as part of November 21</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7164328"/>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err="1">
                          <a:solidFill>
                            <a:schemeClr val="tx1"/>
                          </a:solidFill>
                          <a:latin typeface="+mn-lt"/>
                          <a:ea typeface="+mn-ea"/>
                          <a:cs typeface="+mn-cs"/>
                        </a:rPr>
                        <a:t>SoLR</a:t>
                      </a:r>
                      <a:r>
                        <a:rPr lang="en-US" sz="1050" b="1" kern="1200" baseline="0" dirty="0">
                          <a:solidFill>
                            <a:schemeClr val="tx1"/>
                          </a:solidFill>
                          <a:latin typeface="+mn-lt"/>
                          <a:ea typeface="+mn-ea"/>
                          <a:cs typeface="+mn-cs"/>
                        </a:rPr>
                        <a:t> (XRN-5144)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GB" sz="900" b="0" kern="1200" dirty="0">
                          <a:solidFill>
                            <a:schemeClr val="tx1"/>
                          </a:solidFill>
                          <a:latin typeface="+mn-lt"/>
                          <a:ea typeface="+mn-ea"/>
                          <a:cs typeface="+mn-cs"/>
                        </a:rPr>
                        <a:t>The CR is now out for Industry consultation and is due to be tabled for recommendation for approval at the Ofgem Design Forum on the 6</a:t>
                      </a:r>
                      <a:r>
                        <a:rPr lang="en-GB" sz="900" b="0" kern="1200" baseline="30000" dirty="0">
                          <a:solidFill>
                            <a:schemeClr val="tx1"/>
                          </a:solidFill>
                          <a:latin typeface="+mn-lt"/>
                          <a:ea typeface="+mn-ea"/>
                          <a:cs typeface="+mn-cs"/>
                        </a:rPr>
                        <a:t>th</a:t>
                      </a:r>
                      <a:r>
                        <a:rPr lang="en-GB" sz="900" b="0" kern="1200" dirty="0">
                          <a:solidFill>
                            <a:schemeClr val="tx1"/>
                          </a:solidFill>
                          <a:latin typeface="+mn-lt"/>
                          <a:ea typeface="+mn-ea"/>
                          <a:cs typeface="+mn-cs"/>
                        </a:rPr>
                        <a:t> December.</a:t>
                      </a:r>
                      <a:endParaRPr lang="en-US" sz="9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3904655"/>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133021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(1/2)</a:t>
            </a:r>
          </a:p>
        </p:txBody>
      </p:sp>
      <p:graphicFrame>
        <p:nvGraphicFramePr>
          <p:cNvPr id="4" name="Table 3">
            <a:extLst>
              <a:ext uri="{FF2B5EF4-FFF2-40B4-BE49-F238E27FC236}">
                <a16:creationId xmlns:a16="http://schemas.microsoft.com/office/drawing/2014/main" id="{E995F62F-2964-4B8F-B8B8-E7B85A14F4E7}"/>
              </a:ext>
            </a:extLst>
          </p:cNvPr>
          <p:cNvGraphicFramePr>
            <a:graphicFrameLocks noGrp="1"/>
          </p:cNvGraphicFramePr>
          <p:nvPr>
            <p:extLst>
              <p:ext uri="{D42A27DB-BD31-4B8C-83A1-F6EECF244321}">
                <p14:modId xmlns:p14="http://schemas.microsoft.com/office/powerpoint/2010/main" val="3495352596"/>
              </p:ext>
            </p:extLst>
          </p:nvPr>
        </p:nvGraphicFramePr>
        <p:xfrm>
          <a:off x="16808" y="714044"/>
          <a:ext cx="9127191" cy="338652"/>
        </p:xfrm>
        <a:graphic>
          <a:graphicData uri="http://schemas.openxmlformats.org/drawingml/2006/table">
            <a:tbl>
              <a:tblPr firstRow="1" bandRow="1">
                <a:tableStyleId>{5C22544A-7EE6-4342-B048-85BDC9FD1C3A}</a:tableStyleId>
              </a:tblPr>
              <a:tblGrid>
                <a:gridCol w="485809">
                  <a:extLst>
                    <a:ext uri="{9D8B030D-6E8A-4147-A177-3AD203B41FA5}">
                      <a16:colId xmlns:a16="http://schemas.microsoft.com/office/drawing/2014/main" val="4143460512"/>
                    </a:ext>
                  </a:extLst>
                </a:gridCol>
                <a:gridCol w="254337">
                  <a:extLst>
                    <a:ext uri="{9D8B030D-6E8A-4147-A177-3AD203B41FA5}">
                      <a16:colId xmlns:a16="http://schemas.microsoft.com/office/drawing/2014/main" val="3886787746"/>
                    </a:ext>
                  </a:extLst>
                </a:gridCol>
                <a:gridCol w="641540">
                  <a:extLst>
                    <a:ext uri="{9D8B030D-6E8A-4147-A177-3AD203B41FA5}">
                      <a16:colId xmlns:a16="http://schemas.microsoft.com/office/drawing/2014/main" val="1615208885"/>
                    </a:ext>
                  </a:extLst>
                </a:gridCol>
                <a:gridCol w="2989089">
                  <a:extLst>
                    <a:ext uri="{9D8B030D-6E8A-4147-A177-3AD203B41FA5}">
                      <a16:colId xmlns:a16="http://schemas.microsoft.com/office/drawing/2014/main" val="2939424069"/>
                    </a:ext>
                  </a:extLst>
                </a:gridCol>
                <a:gridCol w="2082373">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38652">
                <a:tc>
                  <a:txBody>
                    <a:bodyPr/>
                    <a:lstStyle/>
                    <a:p>
                      <a:pPr algn="ctr"/>
                      <a:r>
                        <a:rPr lang="en-GB" sz="700" dirty="0">
                          <a:solidFill>
                            <a:schemeClr val="accent5"/>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accent5"/>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a:solidFill>
                            <a:schemeClr val="accent5"/>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accent5"/>
                          </a:solidFill>
                        </a:rPr>
                        <a:t>Resolution</a:t>
                      </a:r>
                    </a:p>
                    <a:p>
                      <a:pPr algn="ctr"/>
                      <a:r>
                        <a:rPr lang="en-GB" sz="700" dirty="0">
                          <a:solidFill>
                            <a:schemeClr val="accent5"/>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bl>
          </a:graphicData>
        </a:graphic>
      </p:graphicFrame>
      <p:graphicFrame>
        <p:nvGraphicFramePr>
          <p:cNvPr id="3" name="Table 2">
            <a:extLst>
              <a:ext uri="{FF2B5EF4-FFF2-40B4-BE49-F238E27FC236}">
                <a16:creationId xmlns:a16="http://schemas.microsoft.com/office/drawing/2014/main" id="{D5B527E8-4FB9-4B6B-AD3A-23B388C7596E}"/>
              </a:ext>
            </a:extLst>
          </p:cNvPr>
          <p:cNvGraphicFramePr>
            <a:graphicFrameLocks noGrp="1"/>
          </p:cNvGraphicFramePr>
          <p:nvPr>
            <p:extLst>
              <p:ext uri="{D42A27DB-BD31-4B8C-83A1-F6EECF244321}">
                <p14:modId xmlns:p14="http://schemas.microsoft.com/office/powerpoint/2010/main" val="1870288623"/>
              </p:ext>
            </p:extLst>
          </p:nvPr>
        </p:nvGraphicFramePr>
        <p:xfrm>
          <a:off x="16809" y="1038242"/>
          <a:ext cx="9127191" cy="1211964"/>
        </p:xfrm>
        <a:graphic>
          <a:graphicData uri="http://schemas.openxmlformats.org/drawingml/2006/table">
            <a:tbl>
              <a:tblPr firstRow="1" bandRow="1">
                <a:tableStyleId>{5C22544A-7EE6-4342-B048-85BDC9FD1C3A}</a:tableStyleId>
              </a:tblPr>
              <a:tblGrid>
                <a:gridCol w="477461">
                  <a:extLst>
                    <a:ext uri="{9D8B030D-6E8A-4147-A177-3AD203B41FA5}">
                      <a16:colId xmlns:a16="http://schemas.microsoft.com/office/drawing/2014/main" val="2829503204"/>
                    </a:ext>
                  </a:extLst>
                </a:gridCol>
                <a:gridCol w="259492">
                  <a:extLst>
                    <a:ext uri="{9D8B030D-6E8A-4147-A177-3AD203B41FA5}">
                      <a16:colId xmlns:a16="http://schemas.microsoft.com/office/drawing/2014/main" val="2154220820"/>
                    </a:ext>
                  </a:extLst>
                </a:gridCol>
                <a:gridCol w="644733">
                  <a:extLst>
                    <a:ext uri="{9D8B030D-6E8A-4147-A177-3AD203B41FA5}">
                      <a16:colId xmlns:a16="http://schemas.microsoft.com/office/drawing/2014/main" val="1457576149"/>
                    </a:ext>
                  </a:extLst>
                </a:gridCol>
                <a:gridCol w="2989089">
                  <a:extLst>
                    <a:ext uri="{9D8B030D-6E8A-4147-A177-3AD203B41FA5}">
                      <a16:colId xmlns:a16="http://schemas.microsoft.com/office/drawing/2014/main" val="1029585687"/>
                    </a:ext>
                  </a:extLst>
                </a:gridCol>
                <a:gridCol w="2082373">
                  <a:extLst>
                    <a:ext uri="{9D8B030D-6E8A-4147-A177-3AD203B41FA5}">
                      <a16:colId xmlns:a16="http://schemas.microsoft.com/office/drawing/2014/main" val="3933464255"/>
                    </a:ext>
                  </a:extLst>
                </a:gridCol>
                <a:gridCol w="1958726">
                  <a:extLst>
                    <a:ext uri="{9D8B030D-6E8A-4147-A177-3AD203B41FA5}">
                      <a16:colId xmlns:a16="http://schemas.microsoft.com/office/drawing/2014/main" val="1665782537"/>
                    </a:ext>
                  </a:extLst>
                </a:gridCol>
                <a:gridCol w="715317">
                  <a:extLst>
                    <a:ext uri="{9D8B030D-6E8A-4147-A177-3AD203B41FA5}">
                      <a16:colId xmlns:a16="http://schemas.microsoft.com/office/drawing/2014/main" val="805381888"/>
                    </a:ext>
                  </a:extLst>
                </a:gridCol>
              </a:tblGrid>
              <a:tr h="629221">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64171</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a:t>
                      </a:r>
                      <a:r>
                        <a:rPr lang="en-US" sz="650" b="0" i="0" u="none" strike="noStrike" dirty="0" err="1">
                          <a:solidFill>
                            <a:schemeClr val="tx1"/>
                          </a:solidFill>
                          <a:effectLst/>
                          <a:latin typeface="+mj-lt"/>
                        </a:rPr>
                        <a:t>SoLR</a:t>
                      </a:r>
                      <a:r>
                        <a:rPr lang="en-US" sz="650" b="0" i="0" u="none" strike="noStrike" dirty="0">
                          <a:solidFill>
                            <a:schemeClr val="tx1"/>
                          </a:solidFill>
                          <a:effectLst/>
                          <a:latin typeface="+mj-lt"/>
                        </a:rPr>
                        <a:t> process might kick off during the transition period because of a supplier going out of business at that time leading to Landmark needing to cater to additional volumes and also the potential for additional requirements for PUIs to undertake to ensure Transition timelines are maintained</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Raise the risk with Ofgem and SI to understand what non-functional considerations have been applied to enable Landmark to manage the increased volumes</a:t>
                      </a:r>
                    </a:p>
                    <a:p>
                      <a:pPr algn="l" fontAlgn="ctr"/>
                      <a:r>
                        <a:rPr lang="en-US" sz="650" b="0" i="0" u="none" strike="noStrike" dirty="0">
                          <a:solidFill>
                            <a:schemeClr val="tx1"/>
                          </a:solidFill>
                          <a:effectLst/>
                          <a:latin typeface="+mj-lt"/>
                        </a:rPr>
                        <a:t>Raise with the SI to include a transition test scenario if relevant to mitigate this possibility</a:t>
                      </a:r>
                    </a:p>
                  </a:txBody>
                  <a:tcPr marL="0" marR="0" marT="0" marB="0" anchor="ctr">
                    <a:solidFill>
                      <a:srgbClr val="E8EAF1"/>
                    </a:solidFill>
                  </a:tcPr>
                </a:tc>
                <a:tc>
                  <a:txBody>
                    <a:bodyPr/>
                    <a:lstStyle/>
                    <a:p>
                      <a:r>
                        <a:rPr lang="en-US" sz="650" b="0" i="0" u="none" strike="noStrike" kern="1200" dirty="0">
                          <a:solidFill>
                            <a:schemeClr val="tx1"/>
                          </a:solidFill>
                          <a:effectLst/>
                          <a:latin typeface="+mj-lt"/>
                          <a:ea typeface="+mn-ea"/>
                          <a:cs typeface="+mn-cs"/>
                        </a:rPr>
                        <a:t>There is a potential that </a:t>
                      </a:r>
                      <a:r>
                        <a:rPr lang="en-US" sz="650" b="0" i="0" u="none" strike="noStrike" kern="1200" dirty="0" err="1">
                          <a:solidFill>
                            <a:schemeClr val="tx1"/>
                          </a:solidFill>
                          <a:effectLst/>
                          <a:latin typeface="+mj-lt"/>
                          <a:ea typeface="+mn-ea"/>
                          <a:cs typeface="+mn-cs"/>
                        </a:rPr>
                        <a:t>SoLR</a:t>
                      </a:r>
                      <a:r>
                        <a:rPr lang="en-US" sz="650" b="0" i="0" u="none" strike="noStrike" kern="1200" dirty="0">
                          <a:solidFill>
                            <a:schemeClr val="tx1"/>
                          </a:solidFill>
                          <a:effectLst/>
                          <a:latin typeface="+mj-lt"/>
                          <a:ea typeface="+mn-ea"/>
                          <a:cs typeface="+mn-cs"/>
                        </a:rPr>
                        <a:t> related implications during Transition may be considered for Transition Testing. Currently expected to be discussed in September. Dates have been aligned accordingly</a:t>
                      </a:r>
                      <a:endParaRPr lang="en-GB" sz="650" b="0" i="0" u="none" strike="noStrike" kern="1200" dirty="0">
                        <a:solidFill>
                          <a:schemeClr val="tx1"/>
                        </a:solidFill>
                        <a:effectLst/>
                        <a:latin typeface="+mj-lt"/>
                        <a:ea typeface="+mn-ea"/>
                        <a:cs typeface="+mn-cs"/>
                      </a:endParaRPr>
                    </a:p>
                  </a:txBody>
                  <a:tcPr marL="36000" marR="36000" marT="36000" marB="36000" anchor="ctr">
                    <a:solidFill>
                      <a:srgbClr val="E8EAF1"/>
                    </a:solidFill>
                  </a:tcPr>
                </a:tc>
                <a:tc>
                  <a:txBody>
                    <a:bodyPr/>
                    <a:lstStyle/>
                    <a:p>
                      <a:pPr algn="ctr" fontAlgn="ctr"/>
                      <a:r>
                        <a:rPr lang="en-GB" sz="650" b="0" i="0" u="none" strike="noStrike" kern="1200" dirty="0">
                          <a:solidFill>
                            <a:schemeClr val="tx1"/>
                          </a:solidFill>
                          <a:effectLst/>
                          <a:latin typeface="+mj-lt"/>
                          <a:ea typeface="+mn-ea"/>
                          <a:cs typeface="+mn-cs"/>
                        </a:rPr>
                        <a:t>30/12/21</a:t>
                      </a:r>
                    </a:p>
                  </a:txBody>
                  <a:tcPr marL="0" marR="0" marT="0" marB="0" anchor="ctr">
                    <a:solidFill>
                      <a:srgbClr val="E8EAF1"/>
                    </a:solidFill>
                  </a:tcPr>
                </a:tc>
                <a:extLst>
                  <a:ext uri="{0D108BD9-81ED-4DB2-BD59-A6C34878D82A}">
                    <a16:rowId xmlns:a16="http://schemas.microsoft.com/office/drawing/2014/main" val="2468297499"/>
                  </a:ext>
                </a:extLst>
              </a:tr>
              <a:tr h="582743">
                <a:tc>
                  <a:txBody>
                    <a:bodyPr/>
                    <a:lstStyle/>
                    <a:p>
                      <a:pPr algn="ctr" fontAlgn="ctr"/>
                      <a:r>
                        <a:rPr lang="en-GB" sz="650" b="1" i="0" u="none" strike="noStrike" dirty="0">
                          <a:solidFill>
                            <a:schemeClr val="tx1"/>
                          </a:solidFill>
                          <a:effectLst/>
                          <a:latin typeface="+mj-lt"/>
                        </a:rPr>
                        <a:t>64513</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Data</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There is a risk that data cleansing requirements may not be met because </a:t>
                      </a:r>
                      <a:r>
                        <a:rPr lang="en-US" sz="650" b="0" i="0" u="none" strike="noStrike" dirty="0" err="1">
                          <a:solidFill>
                            <a:schemeClr val="tx1"/>
                          </a:solidFill>
                          <a:effectLst/>
                          <a:latin typeface="+mj-lt"/>
                          <a:ea typeface="+mn-ea"/>
                          <a:cs typeface="+mn-cs"/>
                        </a:rPr>
                        <a:t>Xoserve</a:t>
                      </a:r>
                      <a:r>
                        <a:rPr lang="en-US" sz="650" b="0" i="0" u="none" strike="noStrike" dirty="0">
                          <a:solidFill>
                            <a:schemeClr val="tx1"/>
                          </a:solidFill>
                          <a:effectLst/>
                          <a:latin typeface="+mj-lt"/>
                          <a:ea typeface="+mn-ea"/>
                          <a:cs typeface="+mn-cs"/>
                        </a:rPr>
                        <a:t> are not responsible for the data in UK Link, and can't compel shippers / GTs / </a:t>
                      </a:r>
                      <a:r>
                        <a:rPr lang="en-US" sz="650" b="0" i="0" u="none" strike="noStrike" dirty="0" err="1">
                          <a:solidFill>
                            <a:schemeClr val="tx1"/>
                          </a:solidFill>
                          <a:effectLst/>
                          <a:latin typeface="+mj-lt"/>
                          <a:ea typeface="+mn-ea"/>
                          <a:cs typeface="+mn-cs"/>
                        </a:rPr>
                        <a:t>iGTs</a:t>
                      </a:r>
                      <a:r>
                        <a:rPr lang="en-US" sz="650" b="0" i="0" u="none" strike="noStrike" dirty="0">
                          <a:solidFill>
                            <a:schemeClr val="tx1"/>
                          </a:solidFill>
                          <a:effectLst/>
                          <a:latin typeface="+mj-lt"/>
                          <a:ea typeface="+mn-ea"/>
                          <a:cs typeface="+mn-cs"/>
                        </a:rPr>
                        <a:t> to correct their data leading to incorrect data at the point of go live.</a:t>
                      </a:r>
                      <a:endParaRPr lang="en-US" sz="650" b="0" i="0" u="none" strike="noStrike" dirty="0">
                        <a:solidFill>
                          <a:schemeClr val="tx1"/>
                        </a:solidFill>
                        <a:effectLst/>
                        <a:latin typeface="+mj-lt"/>
                      </a:endParaRPr>
                    </a:p>
                  </a:txBody>
                  <a:tcPr marL="0" marR="0" marT="0" marB="0" anchor="ctr">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Communicate requirements through DSG and track progress</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ea typeface="+mn-ea"/>
                          <a:cs typeface="+mn-cs"/>
                        </a:rPr>
                        <a:t> MDD data cleansing is with Customer Advocates to process. Additionally, further work is ongoing on REL reports</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30/12/22</a:t>
                      </a:r>
                    </a:p>
                  </a:txBody>
                  <a:tcPr marL="0" marR="0" marT="0" marB="0" anchor="ctr">
                    <a:solidFill>
                      <a:srgbClr val="E8EAF1"/>
                    </a:solidFill>
                  </a:tcPr>
                </a:tc>
                <a:extLst>
                  <a:ext uri="{0D108BD9-81ED-4DB2-BD59-A6C34878D82A}">
                    <a16:rowId xmlns:a16="http://schemas.microsoft.com/office/drawing/2014/main" val="312046787"/>
                  </a:ext>
                </a:extLst>
              </a:tr>
            </a:tbl>
          </a:graphicData>
        </a:graphic>
      </p:graphicFrame>
    </p:spTree>
    <p:extLst>
      <p:ext uri="{BB962C8B-B14F-4D97-AF65-F5344CB8AC3E}">
        <p14:creationId xmlns:p14="http://schemas.microsoft.com/office/powerpoint/2010/main" val="273151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EDBD9CC-8BE1-427A-97EA-91B018535AB2}"/>
              </a:ext>
            </a:extLst>
          </p:cNvPr>
          <p:cNvSpPr txBox="1">
            <a:spLocks/>
          </p:cNvSpPr>
          <p:nvPr/>
        </p:nvSpPr>
        <p:spPr>
          <a:xfrm>
            <a:off x="457200" y="774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4" name="Picture 3">
            <a:extLst>
              <a:ext uri="{FF2B5EF4-FFF2-40B4-BE49-F238E27FC236}">
                <a16:creationId xmlns:a16="http://schemas.microsoft.com/office/drawing/2014/main" id="{EA9EB250-EE39-44D4-9C68-EC8A8F1E2846}"/>
              </a:ext>
            </a:extLst>
          </p:cNvPr>
          <p:cNvPicPr>
            <a:picLocks/>
          </p:cNvPicPr>
          <p:nvPr/>
        </p:nvPicPr>
        <p:blipFill>
          <a:blip r:embed="rId3"/>
          <a:stretch>
            <a:fillRect/>
          </a:stretch>
        </p:blipFill>
        <p:spPr>
          <a:xfrm>
            <a:off x="243852" y="496301"/>
            <a:ext cx="8656296" cy="4653549"/>
          </a:xfrm>
          <a:prstGeom prst="rect">
            <a:avLst/>
          </a:prstGeom>
          <a:solidFill>
            <a:scrgbClr r="0" g="0" b="0"/>
          </a:solidFill>
        </p:spPr>
      </p:pic>
    </p:spTree>
    <p:extLst>
      <p:ext uri="{BB962C8B-B14F-4D97-AF65-F5344CB8AC3E}">
        <p14:creationId xmlns:p14="http://schemas.microsoft.com/office/powerpoint/2010/main" val="1464886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569649" y="-81503"/>
            <a:ext cx="7876975" cy="638401"/>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impacting </a:t>
            </a:r>
            <a:r>
              <a:rPr lang="en-GB" sz="1998" dirty="0" err="1">
                <a:solidFill>
                  <a:schemeClr val="accent1"/>
                </a:solidFill>
                <a:latin typeface="+mn-lt"/>
                <a:cs typeface="Arial"/>
              </a:rPr>
              <a:t>Xoserve</a:t>
            </a:r>
            <a:endParaRPr lang="en-GB" sz="1998" dirty="0">
              <a:solidFill>
                <a:schemeClr val="accent1"/>
              </a:solidFill>
              <a:latin typeface="+mn-lt"/>
              <a:cs typeface="Arial"/>
            </a:endParaRP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1994982555"/>
              </p:ext>
            </p:extLst>
          </p:nvPr>
        </p:nvGraphicFramePr>
        <p:xfrm>
          <a:off x="114506" y="396589"/>
          <a:ext cx="8960142" cy="4759386"/>
        </p:xfrm>
        <a:graphic>
          <a:graphicData uri="http://schemas.openxmlformats.org/drawingml/2006/table">
            <a:tbl>
              <a:tblPr firstRow="1" bandRow="1">
                <a:tableStyleId>{5C22544A-7EE6-4342-B048-85BDC9FD1C3A}</a:tableStyleId>
              </a:tblPr>
              <a:tblGrid>
                <a:gridCol w="4500486">
                  <a:extLst>
                    <a:ext uri="{9D8B030D-6E8A-4147-A177-3AD203B41FA5}">
                      <a16:colId xmlns:a16="http://schemas.microsoft.com/office/drawing/2014/main" val="997061046"/>
                    </a:ext>
                  </a:extLst>
                </a:gridCol>
                <a:gridCol w="838481">
                  <a:extLst>
                    <a:ext uri="{9D8B030D-6E8A-4147-A177-3AD203B41FA5}">
                      <a16:colId xmlns:a16="http://schemas.microsoft.com/office/drawing/2014/main" val="2723771934"/>
                    </a:ext>
                  </a:extLst>
                </a:gridCol>
                <a:gridCol w="831252">
                  <a:extLst>
                    <a:ext uri="{9D8B030D-6E8A-4147-A177-3AD203B41FA5}">
                      <a16:colId xmlns:a16="http://schemas.microsoft.com/office/drawing/2014/main" val="3830117845"/>
                    </a:ext>
                  </a:extLst>
                </a:gridCol>
                <a:gridCol w="744513">
                  <a:extLst>
                    <a:ext uri="{9D8B030D-6E8A-4147-A177-3AD203B41FA5}">
                      <a16:colId xmlns:a16="http://schemas.microsoft.com/office/drawing/2014/main" val="194189712"/>
                    </a:ext>
                  </a:extLst>
                </a:gridCol>
                <a:gridCol w="2045410">
                  <a:extLst>
                    <a:ext uri="{9D8B030D-6E8A-4147-A177-3AD203B41FA5}">
                      <a16:colId xmlns:a16="http://schemas.microsoft.com/office/drawing/2014/main" val="3065248341"/>
                    </a:ext>
                  </a:extLst>
                </a:gridCol>
              </a:tblGrid>
              <a:tr h="217854">
                <a:tc>
                  <a:txBody>
                    <a:bodyPr/>
                    <a:lstStyle/>
                    <a:p>
                      <a:pPr algn="l"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lnB w="38100" cmpd="sng">
                      <a:noFill/>
                    </a:lnB>
                  </a:tcPr>
                </a:tc>
                <a:tc>
                  <a:txBody>
                    <a:bodyPr/>
                    <a:lstStyle/>
                    <a:p>
                      <a:pPr algn="l" rtl="0" fontAlgn="ctr"/>
                      <a:r>
                        <a:rPr lang="en-US" sz="700" b="1" i="0" u="none" strike="noStrike" dirty="0">
                          <a:solidFill>
                            <a:srgbClr val="FFFFFF"/>
                          </a:solidFill>
                          <a:effectLst/>
                          <a:latin typeface="+mj-lt"/>
                          <a:cs typeface="Arial" panose="020B0604020202020204" pitchFamily="34" charset="0"/>
                        </a:rPr>
                        <a:t>High Level Cost IA Cost</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lnB w="38100" cmpd="sng">
                      <a:noFill/>
                    </a:lnB>
                  </a:tcPr>
                </a:tc>
                <a:extLst>
                  <a:ext uri="{0D108BD9-81ED-4DB2-BD59-A6C34878D82A}">
                    <a16:rowId xmlns:a16="http://schemas.microsoft.com/office/drawing/2014/main" val="4029148686"/>
                  </a:ext>
                </a:extLst>
              </a:tr>
              <a:tr h="136991">
                <a:tc>
                  <a:txBody>
                    <a:bodyPr/>
                    <a:lstStyle/>
                    <a:p>
                      <a:pPr algn="l" fontAlgn="t"/>
                      <a:r>
                        <a:rPr lang="en-GB" sz="900" b="0" i="0" u="none" strike="noStrike" dirty="0">
                          <a:solidFill>
                            <a:srgbClr val="000000"/>
                          </a:solidFill>
                          <a:effectLst/>
                          <a:latin typeface="+mj-lt"/>
                        </a:rPr>
                        <a:t>Programme Plan Re-Baseline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dirty="0">
                          <a:solidFill>
                            <a:srgbClr val="000000"/>
                          </a:solidFill>
                          <a:effectLst/>
                          <a:latin typeface="+mj-lt"/>
                        </a:rPr>
                        <a:t>CR-D002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dirty="0">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07/11/2019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1528655"/>
                  </a:ext>
                </a:extLst>
              </a:tr>
              <a:tr h="136991">
                <a:tc>
                  <a:txBody>
                    <a:bodyPr/>
                    <a:lstStyle/>
                    <a:p>
                      <a:pPr algn="l" fontAlgn="t"/>
                      <a:r>
                        <a:rPr lang="en-US" sz="900" b="0" i="0" u="none" strike="noStrike" dirty="0">
                          <a:solidFill>
                            <a:srgbClr val="000000"/>
                          </a:solidFill>
                          <a:effectLst/>
                          <a:latin typeface="+mj-lt"/>
                        </a:rPr>
                        <a:t>Updates to the CSS Physical Interface Design (</a:t>
                      </a:r>
                      <a:r>
                        <a:rPr lang="en-US" sz="900" b="0" i="0" u="none" strike="noStrike" dirty="0" err="1">
                          <a:solidFill>
                            <a:srgbClr val="000000"/>
                          </a:solidFill>
                          <a:effectLst/>
                          <a:latin typeface="+mj-lt"/>
                        </a:rPr>
                        <a:t>PhID</a:t>
                      </a:r>
                      <a:r>
                        <a:rPr lang="en-US" sz="900" b="0" i="0" u="none" strike="noStrike" dirty="0">
                          <a:solidFill>
                            <a:srgbClr val="000000"/>
                          </a:solidFill>
                          <a:effectLst/>
                          <a:latin typeface="+mj-lt"/>
                        </a:rPr>
                        <a:t>).</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CR-D008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£17,250.00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22/01/2020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7258831"/>
                  </a:ext>
                </a:extLst>
              </a:tr>
              <a:tr h="136991">
                <a:tc>
                  <a:txBody>
                    <a:bodyPr/>
                    <a:lstStyle/>
                    <a:p>
                      <a:pPr algn="l" fontAlgn="t"/>
                      <a:r>
                        <a:rPr lang="en-GB" sz="900" b="0" i="0" u="none" strike="noStrike" dirty="0">
                          <a:solidFill>
                            <a:srgbClr val="000000"/>
                          </a:solidFill>
                          <a:effectLst/>
                          <a:latin typeface="+mj-lt"/>
                        </a:rPr>
                        <a:t>CSS_Exception_Handling_Strategy_v0.2</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9646371"/>
                  </a:ext>
                </a:extLst>
              </a:tr>
              <a:tr h="136991">
                <a:tc>
                  <a:txBody>
                    <a:bodyPr/>
                    <a:lstStyle/>
                    <a:p>
                      <a:pPr algn="l" fontAlgn="t"/>
                      <a:r>
                        <a:rPr lang="en-US" sz="900" b="0" i="0" u="none" strike="noStrike" dirty="0" err="1">
                          <a:solidFill>
                            <a:srgbClr val="000000"/>
                          </a:solidFill>
                          <a:effectLst/>
                          <a:latin typeface="+mj-lt"/>
                        </a:rPr>
                        <a:t>Provide_CSS_RegistrationID_to_PUI_and_LPs</a:t>
                      </a:r>
                      <a:endParaRPr lang="en-US" sz="900" b="0" i="0" u="none" strike="noStrike" dirty="0">
                        <a:solidFill>
                          <a:srgbClr val="000000"/>
                        </a:solidFill>
                        <a:effectLst/>
                        <a:latin typeface="+mj-lt"/>
                      </a:endParaRP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£12,643.00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07/08/2020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945083"/>
                  </a:ext>
                </a:extLst>
              </a:tr>
              <a:tr h="136991">
                <a:tc>
                  <a:txBody>
                    <a:bodyPr/>
                    <a:lstStyle/>
                    <a:p>
                      <a:pPr algn="l" fontAlgn="t"/>
                      <a:r>
                        <a:rPr lang="en-US" sz="900" b="0" i="0" u="none" strike="noStrike" dirty="0" err="1">
                          <a:solidFill>
                            <a:srgbClr val="000000"/>
                          </a:solidFill>
                          <a:effectLst/>
                          <a:latin typeface="+mj-lt"/>
                        </a:rPr>
                        <a:t>Licence</a:t>
                      </a:r>
                      <a:r>
                        <a:rPr lang="en-US" sz="900" b="0" i="0" u="none" strike="noStrike" dirty="0">
                          <a:solidFill>
                            <a:srgbClr val="000000"/>
                          </a:solidFill>
                          <a:effectLst/>
                          <a:latin typeface="+mj-lt"/>
                        </a:rPr>
                        <a:t> Exempt Network Customer Identifier – ABACUS Data Model update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CR-E51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29/10/2019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668744"/>
                  </a:ext>
                </a:extLst>
              </a:tr>
              <a:tr h="136991">
                <a:tc>
                  <a:txBody>
                    <a:bodyPr/>
                    <a:lstStyle/>
                    <a:p>
                      <a:pPr algn="l" fontAlgn="t"/>
                      <a:r>
                        <a:rPr lang="en-US" sz="900" b="0" i="0" u="none" strike="noStrike" dirty="0">
                          <a:solidFill>
                            <a:srgbClr val="000000"/>
                          </a:solidFill>
                          <a:effectLst/>
                          <a:latin typeface="+mj-lt"/>
                        </a:rPr>
                        <a:t>Amendments to the DMS artefact suite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£6,500.00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7033543"/>
                  </a:ext>
                </a:extLst>
              </a:tr>
              <a:tr h="136991">
                <a:tc>
                  <a:txBody>
                    <a:bodyPr/>
                    <a:lstStyle/>
                    <a:p>
                      <a:pPr algn="l" fontAlgn="t"/>
                      <a:r>
                        <a:rPr lang="en-US" sz="900" b="0" i="0" u="none" strike="noStrike" dirty="0">
                          <a:solidFill>
                            <a:srgbClr val="000000"/>
                          </a:solidFill>
                          <a:effectLst/>
                          <a:latin typeface="+mj-lt"/>
                        </a:rPr>
                        <a:t>Migration of Terminated Gas RMPS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CR-D022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077588"/>
                  </a:ext>
                </a:extLst>
              </a:tr>
              <a:tr h="273982">
                <a:tc>
                  <a:txBody>
                    <a:bodyPr/>
                    <a:lstStyle/>
                    <a:p>
                      <a:pPr algn="l" fontAlgn="t"/>
                      <a:r>
                        <a:rPr lang="en-US" sz="900" b="0" i="0" u="none" strike="noStrike" dirty="0">
                          <a:solidFill>
                            <a:srgbClr val="000000"/>
                          </a:solidFill>
                          <a:effectLst/>
                          <a:latin typeface="+mj-lt"/>
                        </a:rPr>
                        <a:t>Amendments to the NC-0079 for REL (Retail Energy Location) Data Migration and Reconciliation</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CR-D024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06/07/2020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3703546"/>
                  </a:ext>
                </a:extLst>
              </a:tr>
              <a:tr h="136991">
                <a:tc>
                  <a:txBody>
                    <a:bodyPr/>
                    <a:lstStyle/>
                    <a:p>
                      <a:pPr algn="l" fontAlgn="b"/>
                      <a:r>
                        <a:rPr lang="en-GB" sz="900" b="0" i="0" u="none" strike="noStrike" dirty="0">
                          <a:solidFill>
                            <a:srgbClr val="000000"/>
                          </a:solidFill>
                          <a:effectLst/>
                          <a:latin typeface="+mj-lt"/>
                        </a:rPr>
                        <a:t>DMS - PHID Alignment Parties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06/07/2020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5974469"/>
                  </a:ext>
                </a:extLst>
              </a:tr>
              <a:tr h="136991">
                <a:tc>
                  <a:txBody>
                    <a:bodyPr/>
                    <a:lstStyle/>
                    <a:p>
                      <a:pPr algn="l" fontAlgn="b"/>
                      <a:r>
                        <a:rPr lang="en-US" sz="900" b="0" i="0" u="none" strike="noStrike">
                          <a:solidFill>
                            <a:srgbClr val="000000"/>
                          </a:solidFill>
                          <a:effectLst/>
                          <a:latin typeface="+mj-lt"/>
                        </a:rPr>
                        <a:t>Request For a New or Upgraded DMT Environment</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£256,009.00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07/08/2020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3742555"/>
                  </a:ext>
                </a:extLst>
              </a:tr>
              <a:tr h="136991">
                <a:tc>
                  <a:txBody>
                    <a:bodyPr/>
                    <a:lstStyle/>
                    <a:p>
                      <a:pPr algn="l" fontAlgn="b"/>
                      <a:r>
                        <a:rPr lang="en-US" sz="900" b="0" i="0" u="none" strike="noStrike">
                          <a:solidFill>
                            <a:srgbClr val="000000"/>
                          </a:solidFill>
                          <a:effectLst/>
                          <a:latin typeface="+mj-lt"/>
                        </a:rPr>
                        <a:t>Enable TLS connection pooling for all directly connected parties to CSS]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3898194"/>
                  </a:ext>
                </a:extLst>
              </a:tr>
              <a:tr h="136991">
                <a:tc>
                  <a:txBody>
                    <a:bodyPr/>
                    <a:lstStyle/>
                    <a:p>
                      <a:pPr algn="l" fontAlgn="b"/>
                      <a:r>
                        <a:rPr lang="en-GB" sz="900" b="0" i="0" u="none" strike="noStrike">
                          <a:solidFill>
                            <a:srgbClr val="000000"/>
                          </a:solidFill>
                          <a:effectLst/>
                          <a:latin typeface="+mj-lt"/>
                        </a:rPr>
                        <a:t>Message Header Format for PKI Certificate Identification]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377997"/>
                  </a:ext>
                </a:extLst>
              </a:tr>
              <a:tr h="136991">
                <a:tc>
                  <a:txBody>
                    <a:bodyPr/>
                    <a:lstStyle/>
                    <a:p>
                      <a:pPr algn="l" fontAlgn="b"/>
                      <a:r>
                        <a:rPr lang="en-US" sz="900" b="0" i="0" u="none" strike="noStrike">
                          <a:solidFill>
                            <a:srgbClr val="000000"/>
                          </a:solidFill>
                          <a:effectLst/>
                          <a:latin typeface="+mj-lt"/>
                        </a:rPr>
                        <a:t>SIT Functional Test Re Plan  Enabling Parallel Testing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£56,000.00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20/07/2020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708138"/>
                  </a:ext>
                </a:extLst>
              </a:tr>
              <a:tr h="136991">
                <a:tc>
                  <a:txBody>
                    <a:bodyPr/>
                    <a:lstStyle/>
                    <a:p>
                      <a:pPr algn="l" fontAlgn="b"/>
                      <a:r>
                        <a:rPr lang="fr-FR" sz="900" b="0" i="0" u="none" strike="noStrike">
                          <a:solidFill>
                            <a:srgbClr val="000000"/>
                          </a:solidFill>
                          <a:effectLst/>
                          <a:latin typeface="+mj-lt"/>
                        </a:rPr>
                        <a:t>DM_Validation Catalogue_Shipper_Effective_Date_Change_</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9725783"/>
                  </a:ext>
                </a:extLst>
              </a:tr>
              <a:tr h="136991">
                <a:tc>
                  <a:txBody>
                    <a:bodyPr/>
                    <a:lstStyle/>
                    <a:p>
                      <a:pPr algn="l" fontAlgn="b"/>
                      <a:r>
                        <a:rPr lang="en-GB" sz="900" b="0" i="0" u="none" strike="noStrike">
                          <a:solidFill>
                            <a:srgbClr val="000000"/>
                          </a:solidFill>
                          <a:effectLst/>
                          <a:latin typeface="+mj-lt"/>
                        </a:rPr>
                        <a:t>Compression During Data Migration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09/09/2020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25048"/>
                  </a:ext>
                </a:extLst>
              </a:tr>
              <a:tr h="136991">
                <a:tc>
                  <a:txBody>
                    <a:bodyPr/>
                    <a:lstStyle/>
                    <a:p>
                      <a:pPr algn="l" fontAlgn="b"/>
                      <a:r>
                        <a:rPr lang="en-US" sz="900" b="0" i="0" u="none" strike="noStrike">
                          <a:solidFill>
                            <a:srgbClr val="000000"/>
                          </a:solidFill>
                          <a:effectLst/>
                          <a:latin typeface="+mj-lt"/>
                        </a:rPr>
                        <a:t>Uplift to the CSS Interface Specifications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£70,000.00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07/10/2020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0169379"/>
                  </a:ext>
                </a:extLst>
              </a:tr>
              <a:tr h="136991">
                <a:tc>
                  <a:txBody>
                    <a:bodyPr/>
                    <a:lstStyle/>
                    <a:p>
                      <a:pPr algn="l" fontAlgn="b"/>
                      <a:r>
                        <a:rPr lang="en-US" sz="900" b="0" i="0" u="none" strike="noStrike">
                          <a:solidFill>
                            <a:srgbClr val="000000"/>
                          </a:solidFill>
                          <a:effectLst/>
                          <a:latin typeface="+mj-lt"/>
                        </a:rPr>
                        <a:t>Uplift to Business Data Validation Rules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581709"/>
                  </a:ext>
                </a:extLst>
              </a:tr>
              <a:tr h="136991">
                <a:tc>
                  <a:txBody>
                    <a:bodyPr/>
                    <a:lstStyle/>
                    <a:p>
                      <a:pPr algn="l" fontAlgn="b"/>
                      <a:r>
                        <a:rPr lang="en-GB" sz="900" b="0" i="0" u="none" strike="noStrike">
                          <a:solidFill>
                            <a:srgbClr val="000000"/>
                          </a:solidFill>
                          <a:effectLst/>
                          <a:latin typeface="+mj-lt"/>
                        </a:rPr>
                        <a:t>Programme Plan Re-Baseline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CR-D042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£14,913,000.00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28/09/2020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307551"/>
                  </a:ext>
                </a:extLst>
              </a:tr>
              <a:tr h="136991">
                <a:tc>
                  <a:txBody>
                    <a:bodyPr/>
                    <a:lstStyle/>
                    <a:p>
                      <a:pPr algn="l" fontAlgn="b"/>
                      <a:r>
                        <a:rPr lang="en-US" sz="900" b="0" i="0" u="none" strike="noStrike">
                          <a:solidFill>
                            <a:srgbClr val="000000"/>
                          </a:solidFill>
                          <a:effectLst/>
                          <a:latin typeface="+mj-lt"/>
                        </a:rPr>
                        <a:t>Changes to Support Energy Company Data</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CR-D059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£37,500.00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82153"/>
                  </a:ext>
                </a:extLst>
              </a:tr>
              <a:tr h="136991">
                <a:tc>
                  <a:txBody>
                    <a:bodyPr/>
                    <a:lstStyle/>
                    <a:p>
                      <a:pPr algn="l" fontAlgn="b"/>
                      <a:r>
                        <a:rPr lang="en-GB" sz="900" b="0" i="0" u="none" strike="noStrike">
                          <a:solidFill>
                            <a:srgbClr val="000000"/>
                          </a:solidFill>
                          <a:effectLst/>
                          <a:latin typeface="+mj-lt"/>
                        </a:rPr>
                        <a:t>Operational Choreography Detection 0.5</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£308,205.00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0541801"/>
                  </a:ext>
                </a:extLst>
              </a:tr>
              <a:tr h="149422">
                <a:tc>
                  <a:txBody>
                    <a:bodyPr/>
                    <a:lstStyle/>
                    <a:p>
                      <a:pPr algn="l" fontAlgn="b"/>
                      <a:r>
                        <a:rPr lang="en-GB" sz="900" b="0" i="0" u="none" strike="noStrike">
                          <a:solidFill>
                            <a:srgbClr val="000000"/>
                          </a:solidFill>
                          <a:effectLst/>
                          <a:latin typeface="+mj-lt"/>
                        </a:rPr>
                        <a:t>Operational Choreography Rectification 0.3</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1576077"/>
                  </a:ext>
                </a:extLst>
              </a:tr>
              <a:tr h="273982">
                <a:tc>
                  <a:txBody>
                    <a:bodyPr/>
                    <a:lstStyle/>
                    <a:p>
                      <a:pPr algn="l" fontAlgn="b"/>
                      <a:r>
                        <a:rPr lang="en-US" sz="900" b="0" i="0" u="none" strike="noStrike">
                          <a:solidFill>
                            <a:srgbClr val="000000"/>
                          </a:solidFill>
                          <a:effectLst/>
                          <a:latin typeface="+mj-lt"/>
                        </a:rPr>
                        <a:t>Amendment of Data Migration Solution to Protect Programme Timescales - Removal of Transition Stage 1 Delta files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£83,490.00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9267783"/>
                  </a:ext>
                </a:extLst>
              </a:tr>
              <a:tr h="136991">
                <a:tc>
                  <a:txBody>
                    <a:bodyPr/>
                    <a:lstStyle/>
                    <a:p>
                      <a:pPr algn="l" fontAlgn="b"/>
                      <a:r>
                        <a:rPr lang="en-US" sz="900" b="0" i="0" u="none" strike="noStrike">
                          <a:solidFill>
                            <a:srgbClr val="000000"/>
                          </a:solidFill>
                          <a:effectLst/>
                          <a:latin typeface="+mj-lt"/>
                        </a:rPr>
                        <a:t>Change to Management of In-Flight Switches Approach</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CR-D071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9916139"/>
                  </a:ext>
                </a:extLst>
              </a:tr>
              <a:tr h="136991">
                <a:tc>
                  <a:txBody>
                    <a:bodyPr/>
                    <a:lstStyle/>
                    <a:p>
                      <a:pPr algn="l" fontAlgn="t"/>
                      <a:r>
                        <a:rPr lang="en-US" sz="900" b="0" i="0" u="none" strike="noStrike">
                          <a:solidFill>
                            <a:srgbClr val="000000"/>
                          </a:solidFill>
                          <a:effectLst/>
                          <a:latin typeface="+mj-lt"/>
                        </a:rPr>
                        <a:t>Increase Cadence of Data cuts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CR-D080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£24,600.00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10/05/2021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0893854"/>
                  </a:ext>
                </a:extLst>
              </a:tr>
              <a:tr h="268466">
                <a:tc>
                  <a:txBody>
                    <a:bodyPr/>
                    <a:lstStyle/>
                    <a:p>
                      <a:pPr algn="l" fontAlgn="b"/>
                      <a:r>
                        <a:rPr lang="en-US" sz="900" b="0" i="0" u="none" strike="noStrike">
                          <a:solidFill>
                            <a:srgbClr val="000000"/>
                          </a:solidFill>
                          <a:effectLst/>
                          <a:latin typeface="+mj-lt"/>
                        </a:rPr>
                        <a:t>Amendment to Assumptions as a result of analysis undertaken during CP1 v0.4]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CR-D083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Approved - Complete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4170076"/>
                  </a:ext>
                </a:extLst>
              </a:tr>
              <a:tr h="136991">
                <a:tc>
                  <a:txBody>
                    <a:bodyPr/>
                    <a:lstStyle/>
                    <a:p>
                      <a:pPr algn="l" fontAlgn="b"/>
                      <a:r>
                        <a:rPr lang="en-US" sz="900" b="0" i="0" u="none" strike="noStrike">
                          <a:solidFill>
                            <a:srgbClr val="000000"/>
                          </a:solidFill>
                          <a:effectLst/>
                          <a:latin typeface="+mj-lt"/>
                        </a:rPr>
                        <a:t>TT Remediation &amp; Paper-Based Testing Workshop</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CR-D095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£34,000.00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Pending PIA</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5997686"/>
                  </a:ext>
                </a:extLst>
              </a:tr>
              <a:tr h="145741">
                <a:tc>
                  <a:txBody>
                    <a:bodyPr/>
                    <a:lstStyle/>
                    <a:p>
                      <a:pPr algn="l" fontAlgn="b"/>
                      <a:r>
                        <a:rPr lang="en-US" sz="900" b="0" i="0" u="none" strike="noStrike" dirty="0">
                          <a:solidFill>
                            <a:srgbClr val="000000"/>
                          </a:solidFill>
                          <a:effectLst/>
                          <a:latin typeface="+mj-lt"/>
                        </a:rPr>
                        <a:t>Continuation of support for UEPT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CR-D098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£308,000.00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5768496"/>
                  </a:ext>
                </a:extLst>
              </a:tr>
              <a:tr h="273982">
                <a:tc>
                  <a:txBody>
                    <a:bodyPr/>
                    <a:lstStyle/>
                    <a:p>
                      <a:pPr algn="l" fontAlgn="b"/>
                      <a:r>
                        <a:rPr lang="en-US" sz="900" b="0" i="0" u="none" strike="noStrike">
                          <a:solidFill>
                            <a:srgbClr val="000000"/>
                          </a:solidFill>
                          <a:effectLst/>
                          <a:latin typeface="+mj-lt"/>
                        </a:rPr>
                        <a:t>Documentation only updates to NCT-0134 DMT Live Rehearsal Test Plan and NCD-0012 Data Migration Solution Design Catalogue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CR-D103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Pending PIA</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1458322"/>
                  </a:ext>
                </a:extLst>
              </a:tr>
              <a:tr h="136991">
                <a:tc>
                  <a:txBody>
                    <a:bodyPr/>
                    <a:lstStyle/>
                    <a:p>
                      <a:pPr algn="l" fontAlgn="b"/>
                      <a:r>
                        <a:rPr lang="en-GB" sz="900" b="0" i="0" u="none" strike="noStrike" dirty="0">
                          <a:solidFill>
                            <a:srgbClr val="000000"/>
                          </a:solidFill>
                          <a:effectLst/>
                          <a:latin typeface="+mj-lt"/>
                        </a:rPr>
                        <a:t>Elaborations for Service Management Requirements DB4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solidFill>
                            <a:srgbClr val="000000"/>
                          </a:solidFill>
                          <a:effectLst/>
                          <a:latin typeface="+mj-lt"/>
                        </a:rPr>
                        <a:t>CR-D104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Pending SI Response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6498678"/>
                  </a:ext>
                </a:extLst>
              </a:tr>
            </a:tbl>
          </a:graphicData>
        </a:graphic>
      </p:graphicFrame>
    </p:spTree>
    <p:extLst>
      <p:ext uri="{BB962C8B-B14F-4D97-AF65-F5344CB8AC3E}">
        <p14:creationId xmlns:p14="http://schemas.microsoft.com/office/powerpoint/2010/main" val="56611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Xoserve ((Cost Implication)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1590519824"/>
              </p:ext>
            </p:extLst>
          </p:nvPr>
        </p:nvGraphicFramePr>
        <p:xfrm>
          <a:off x="5638" y="304897"/>
          <a:ext cx="9132724" cy="4841540"/>
        </p:xfrm>
        <a:graphic>
          <a:graphicData uri="http://schemas.openxmlformats.org/drawingml/2006/table">
            <a:tbl>
              <a:tblPr firstRow="1" bandRow="1">
                <a:tableStyleId>{5C22544A-7EE6-4342-B048-85BDC9FD1C3A}</a:tableStyleId>
              </a:tblPr>
              <a:tblGrid>
                <a:gridCol w="5734501">
                  <a:extLst>
                    <a:ext uri="{9D8B030D-6E8A-4147-A177-3AD203B41FA5}">
                      <a16:colId xmlns:a16="http://schemas.microsoft.com/office/drawing/2014/main" val="997061046"/>
                    </a:ext>
                  </a:extLst>
                </a:gridCol>
                <a:gridCol w="630088">
                  <a:extLst>
                    <a:ext uri="{9D8B030D-6E8A-4147-A177-3AD203B41FA5}">
                      <a16:colId xmlns:a16="http://schemas.microsoft.com/office/drawing/2014/main" val="2723771934"/>
                    </a:ext>
                  </a:extLst>
                </a:gridCol>
                <a:gridCol w="877874">
                  <a:extLst>
                    <a:ext uri="{9D8B030D-6E8A-4147-A177-3AD203B41FA5}">
                      <a16:colId xmlns:a16="http://schemas.microsoft.com/office/drawing/2014/main" val="194189712"/>
                    </a:ext>
                  </a:extLst>
                </a:gridCol>
                <a:gridCol w="1890261">
                  <a:extLst>
                    <a:ext uri="{9D8B030D-6E8A-4147-A177-3AD203B41FA5}">
                      <a16:colId xmlns:a16="http://schemas.microsoft.com/office/drawing/2014/main" val="3065248341"/>
                    </a:ext>
                  </a:extLst>
                </a:gridCol>
              </a:tblGrid>
              <a:tr h="17810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36991">
                <a:tc>
                  <a:txBody>
                    <a:bodyPr/>
                    <a:lstStyle/>
                    <a:p>
                      <a:pPr marL="0" algn="l" fontAlgn="t"/>
                      <a:r>
                        <a:rPr lang="it-IT" sz="900" b="0" i="0" u="none" strike="noStrike" dirty="0">
                          <a:solidFill>
                            <a:srgbClr val="000000"/>
                          </a:solidFill>
                          <a:effectLst/>
                          <a:latin typeface="+mj-lt"/>
                          <a:ea typeface="+mn-ea"/>
                          <a:cs typeface="+mn-cs"/>
                        </a:rPr>
                        <a:t>Non_Mandatory_MPAS_Metered_Indicator_v0.4</a:t>
                      </a:r>
                    </a:p>
                  </a:txBody>
                  <a:tcPr marL="0" marR="0" marT="0" marB="0">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CR-D001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27/01/2020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36991">
                <a:tc>
                  <a:txBody>
                    <a:bodyPr/>
                    <a:lstStyle/>
                    <a:p>
                      <a:pPr marL="0" algn="l" fontAlgn="t"/>
                      <a:r>
                        <a:rPr lang="en-GB" sz="900" b="0" i="0" u="none" strike="noStrike" dirty="0">
                          <a:solidFill>
                            <a:srgbClr val="000000"/>
                          </a:solidFill>
                          <a:effectLst/>
                          <a:latin typeface="+mj-lt"/>
                          <a:ea typeface="+mn-ea"/>
                          <a:cs typeface="+mn-cs"/>
                        </a:rPr>
                        <a:t>REC Manager Procurement Timelines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36991">
                <a:tc>
                  <a:txBody>
                    <a:bodyPr/>
                    <a:lstStyle/>
                    <a:p>
                      <a:pPr marL="0" algn="l" fontAlgn="t"/>
                      <a:r>
                        <a:rPr lang="en-GB" sz="900" b="0" i="0" u="none" strike="noStrike" dirty="0">
                          <a:solidFill>
                            <a:srgbClr val="000000"/>
                          </a:solidFill>
                          <a:effectLst/>
                          <a:latin typeface="+mj-lt"/>
                          <a:ea typeface="+mn-ea"/>
                          <a:cs typeface="+mn-cs"/>
                        </a:rPr>
                        <a:t>MPAS Related MPAN Disconnection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36991">
                <a:tc>
                  <a:txBody>
                    <a:bodyPr/>
                    <a:lstStyle/>
                    <a:p>
                      <a:pPr marL="0" algn="l" fontAlgn="t"/>
                      <a:r>
                        <a:rPr lang="en-US" sz="900" b="0" i="0" u="none" strike="noStrike" dirty="0">
                          <a:solidFill>
                            <a:srgbClr val="000000"/>
                          </a:solidFill>
                          <a:effectLst/>
                          <a:latin typeface="+mj-lt"/>
                          <a:ea typeface="+mn-ea"/>
                          <a:cs typeface="+mn-cs"/>
                        </a:rPr>
                        <a:t>Introduction of Validation Message to Logical Mode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36991">
                <a:tc>
                  <a:txBody>
                    <a:bodyPr/>
                    <a:lstStyle/>
                    <a:p>
                      <a:pPr marL="0" algn="l" fontAlgn="t"/>
                      <a:r>
                        <a:rPr lang="en-US" sz="900" b="0" i="0" u="none" strike="noStrike">
                          <a:solidFill>
                            <a:srgbClr val="000000"/>
                          </a:solidFill>
                          <a:effectLst/>
                          <a:latin typeface="+mj-lt"/>
                          <a:ea typeface="+mn-ea"/>
                          <a:cs typeface="+mn-cs"/>
                        </a:rPr>
                        <a:t>Modification of Related MPAN Cleanse Checkpoint Milestones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36991">
                <a:tc>
                  <a:txBody>
                    <a:bodyPr/>
                    <a:lstStyle/>
                    <a:p>
                      <a:pPr marL="0" algn="l" fontAlgn="t"/>
                      <a:r>
                        <a:rPr lang="en-GB" sz="900" b="0" i="0" u="none" strike="noStrike" dirty="0">
                          <a:solidFill>
                            <a:srgbClr val="000000"/>
                          </a:solidFill>
                          <a:effectLst/>
                          <a:latin typeface="+mj-lt"/>
                          <a:ea typeface="+mn-ea"/>
                          <a:cs typeface="+mn-cs"/>
                        </a:rPr>
                        <a:t>ABACUS Corrections and Re-alignments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04/12/2019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36991">
                <a:tc>
                  <a:txBody>
                    <a:bodyPr/>
                    <a:lstStyle/>
                    <a:p>
                      <a:pPr marL="0" algn="l" fontAlgn="t"/>
                      <a:r>
                        <a:rPr lang="en-GB" sz="900" b="0" i="0" u="none" strike="noStrike">
                          <a:solidFill>
                            <a:srgbClr val="000000"/>
                          </a:solidFill>
                          <a:effectLst/>
                          <a:latin typeface="+mj-lt"/>
                          <a:ea typeface="+mn-ea"/>
                          <a:cs typeface="+mn-cs"/>
                        </a:rPr>
                        <a:t>ECOES REL API Webmethod</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36991">
                <a:tc>
                  <a:txBody>
                    <a:bodyPr/>
                    <a:lstStyle/>
                    <a:p>
                      <a:pPr marL="0" algn="l" fontAlgn="t"/>
                      <a:r>
                        <a:rPr lang="en-GB" sz="900" b="0" i="0" u="none" strike="noStrike">
                          <a:solidFill>
                            <a:srgbClr val="000000"/>
                          </a:solidFill>
                          <a:effectLst/>
                          <a:latin typeface="+mj-lt"/>
                          <a:ea typeface="+mn-ea"/>
                          <a:cs typeface="+mn-cs"/>
                        </a:rPr>
                        <a:t>CSSIA Uplift to Implement IG Recommendations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36991">
                <a:tc>
                  <a:txBody>
                    <a:bodyPr/>
                    <a:lstStyle/>
                    <a:p>
                      <a:pPr marL="0" algn="l" fontAlgn="t"/>
                      <a:r>
                        <a:rPr lang="en-US" sz="900" b="0" i="0" u="none" strike="noStrike">
                          <a:solidFill>
                            <a:srgbClr val="000000"/>
                          </a:solidFill>
                          <a:effectLst/>
                          <a:latin typeface="+mj-lt"/>
                          <a:ea typeface="+mn-ea"/>
                          <a:cs typeface="+mn-cs"/>
                        </a:rPr>
                        <a:t>Update 3 E2Es to align to CSSIA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marL="0" algn="l" fontAlgn="t"/>
                      <a:r>
                        <a:rPr lang="en-US" sz="900" b="0" i="0" u="none" strike="noStrike" dirty="0">
                          <a:solidFill>
                            <a:srgbClr val="000000"/>
                          </a:solidFill>
                          <a:effectLst/>
                          <a:latin typeface="+mj-lt"/>
                          <a:ea typeface="+mn-ea"/>
                          <a:cs typeface="+mn-cs"/>
                        </a:rPr>
                        <a:t>CSS_Physical_Interface_Design_Updates_mpxn_v0.2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30/01/2020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36991">
                <a:tc>
                  <a:txBody>
                    <a:bodyPr/>
                    <a:lstStyle/>
                    <a:p>
                      <a:pPr marL="0" algn="l" fontAlgn="t"/>
                      <a:r>
                        <a:rPr lang="en-US" sz="900" b="0" i="0" u="none" strike="noStrike">
                          <a:solidFill>
                            <a:srgbClr val="000000"/>
                          </a:solidFill>
                          <a:effectLst/>
                          <a:latin typeface="+mj-lt"/>
                          <a:ea typeface="+mn-ea"/>
                          <a:cs typeface="+mn-cs"/>
                        </a:rPr>
                        <a:t>Messaging_Requirements_Revisions_REC_Code_Manager_and_CSS_v0.1 Clean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28/01/2020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36991">
                <a:tc>
                  <a:txBody>
                    <a:bodyPr/>
                    <a:lstStyle/>
                    <a:p>
                      <a:pPr marL="0" algn="l" fontAlgn="t"/>
                      <a:r>
                        <a:rPr lang="en-US" sz="900" b="0" i="0" u="none" strike="noStrike" dirty="0">
                          <a:solidFill>
                            <a:srgbClr val="000000"/>
                          </a:solidFill>
                          <a:effectLst/>
                          <a:latin typeface="+mj-lt"/>
                          <a:ea typeface="+mn-ea"/>
                          <a:cs typeface="+mn-cs"/>
                        </a:rPr>
                        <a:t>Amendment_of_Xoserve_Consequential_Change_Milestone_Delivery_Dates_v0.2[DRAFT]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36991">
                <a:tc>
                  <a:txBody>
                    <a:bodyPr/>
                    <a:lstStyle/>
                    <a:p>
                      <a:pPr marL="0" algn="l" fontAlgn="t"/>
                      <a:r>
                        <a:rPr lang="en-US" sz="900" b="0" i="0" u="none" strike="noStrike" dirty="0">
                          <a:solidFill>
                            <a:srgbClr val="000000"/>
                          </a:solidFill>
                          <a:effectLst/>
                          <a:latin typeface="+mj-lt"/>
                          <a:ea typeface="+mn-ea"/>
                          <a:cs typeface="+mn-cs"/>
                        </a:rPr>
                        <a:t>CSS_Handling_of_MPAS_Business_Dates_v0.2[DRAFT]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20/07/2020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136991">
                <a:tc>
                  <a:txBody>
                    <a:bodyPr/>
                    <a:lstStyle/>
                    <a:p>
                      <a:pPr marL="0" algn="l" fontAlgn="t"/>
                      <a:r>
                        <a:rPr lang="en-GB" sz="900" b="0" i="0" u="none" strike="noStrike" dirty="0">
                          <a:solidFill>
                            <a:srgbClr val="000000"/>
                          </a:solidFill>
                          <a:effectLst/>
                          <a:latin typeface="+mj-lt"/>
                          <a:ea typeface="+mn-ea"/>
                          <a:cs typeface="+mn-cs"/>
                        </a:rPr>
                        <a:t>Confirmation_Responses_to_Outbound_Synchronisations_v0.2[DRAFT]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36991">
                <a:tc>
                  <a:txBody>
                    <a:bodyPr/>
                    <a:lstStyle/>
                    <a:p>
                      <a:pPr marL="0" algn="l" fontAlgn="t"/>
                      <a:r>
                        <a:rPr lang="en-US" sz="900" b="0" i="0" u="none" strike="noStrike">
                          <a:solidFill>
                            <a:srgbClr val="000000"/>
                          </a:solidFill>
                          <a:effectLst/>
                          <a:latin typeface="+mj-lt"/>
                          <a:ea typeface="+mn-ea"/>
                          <a:cs typeface="+mn-cs"/>
                        </a:rPr>
                        <a:t>Regulatory Workstream – Programme Milestones Refresh </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36991">
                <a:tc>
                  <a:txBody>
                    <a:bodyPr/>
                    <a:lstStyle/>
                    <a:p>
                      <a:pPr marL="0" algn="l" fontAlgn="t"/>
                      <a:r>
                        <a:rPr lang="en-GB" sz="900" b="0" i="0" u="none" strike="noStrike">
                          <a:solidFill>
                            <a:srgbClr val="000000"/>
                          </a:solidFill>
                          <a:effectLst/>
                          <a:latin typeface="+mj-lt"/>
                          <a:ea typeface="+mn-ea"/>
                          <a:cs typeface="+mn-cs"/>
                        </a:rPr>
                        <a:t>Remove MPAS Interface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29/04/2020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36991">
                <a:tc>
                  <a:txBody>
                    <a:bodyPr/>
                    <a:lstStyle/>
                    <a:p>
                      <a:pPr marL="0" algn="l" fontAlgn="t"/>
                      <a:r>
                        <a:rPr lang="en-US" sz="900" b="0" i="0" u="none" strike="noStrike">
                          <a:solidFill>
                            <a:srgbClr val="000000"/>
                          </a:solidFill>
                          <a:effectLst/>
                          <a:latin typeface="+mj-lt"/>
                          <a:ea typeface="+mn-ea"/>
                          <a:cs typeface="+mn-cs"/>
                        </a:rPr>
                        <a:t>DSP_Specific_ SIT_ Functional_Exit_Criteria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29/05/2020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36991">
                <a:tc>
                  <a:txBody>
                    <a:bodyPr/>
                    <a:lstStyle/>
                    <a:p>
                      <a:pPr marL="0" algn="l" fontAlgn="t"/>
                      <a:r>
                        <a:rPr lang="en-GB" sz="900" b="0" i="0" u="none" strike="noStrike">
                          <a:solidFill>
                            <a:srgbClr val="000000"/>
                          </a:solidFill>
                          <a:effectLst/>
                          <a:latin typeface="+mj-lt"/>
                          <a:ea typeface="+mn-ea"/>
                          <a:cs typeface="+mn-cs"/>
                        </a:rPr>
                        <a:t>Changes to support enhanced Solar arrangements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36991">
                <a:tc>
                  <a:txBody>
                    <a:bodyPr/>
                    <a:lstStyle/>
                    <a:p>
                      <a:pPr marL="0" algn="l" fontAlgn="t"/>
                      <a:r>
                        <a:rPr lang="en-US" sz="900" b="0" i="0" u="none" strike="noStrike" dirty="0">
                          <a:solidFill>
                            <a:srgbClr val="000000"/>
                          </a:solidFill>
                          <a:effectLst/>
                          <a:latin typeface="+mj-lt"/>
                          <a:ea typeface="+mn-ea"/>
                          <a:cs typeface="+mn-cs"/>
                        </a:rPr>
                        <a:t>CSS Role-based access control (RBAC)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t"/>
                      <a:r>
                        <a:rPr lang="en-US" sz="900" b="0" i="0" u="none" strike="noStrike" dirty="0">
                          <a:solidFill>
                            <a:srgbClr val="000000"/>
                          </a:solidFill>
                          <a:effectLst/>
                          <a:latin typeface="+mj-lt"/>
                          <a:ea typeface="+mn-ea"/>
                          <a:cs typeface="+mn-cs"/>
                        </a:rPr>
                        <a:t>A Quality Analysis Activity of the Data being used for the DMT Non-Functional Test Phase​​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36991">
                <a:tc>
                  <a:txBody>
                    <a:bodyPr/>
                    <a:lstStyle/>
                    <a:p>
                      <a:pPr marL="0" algn="l" fontAlgn="t"/>
                      <a:r>
                        <a:rPr lang="en-US" sz="900" b="0" i="0" u="none" strike="noStrike">
                          <a:solidFill>
                            <a:srgbClr val="000000"/>
                          </a:solidFill>
                          <a:effectLst/>
                          <a:latin typeface="+mj-lt"/>
                          <a:ea typeface="+mn-ea"/>
                          <a:cs typeface="+mn-cs"/>
                        </a:rPr>
                        <a:t>CSS Change from UTC to Local Time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22/09/2020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t"/>
                      <a:r>
                        <a:rPr lang="fr-FR" sz="900" b="0" i="0" u="none" strike="noStrike" dirty="0" err="1">
                          <a:solidFill>
                            <a:srgbClr val="000000"/>
                          </a:solidFill>
                          <a:effectLst/>
                          <a:latin typeface="+mj-lt"/>
                          <a:ea typeface="+mn-ea"/>
                          <a:cs typeface="+mn-cs"/>
                        </a:rPr>
                        <a:t>Xoserve</a:t>
                      </a:r>
                      <a:r>
                        <a:rPr lang="fr-FR" sz="900" b="0" i="0" u="none" strike="noStrike" dirty="0">
                          <a:solidFill>
                            <a:srgbClr val="000000"/>
                          </a:solidFill>
                          <a:effectLst/>
                          <a:latin typeface="+mj-lt"/>
                          <a:ea typeface="+mn-ea"/>
                          <a:cs typeface="+mn-cs"/>
                        </a:rPr>
                        <a:t> CR for DES AI Removal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136991">
                <a:tc>
                  <a:txBody>
                    <a:bodyPr/>
                    <a:lstStyle/>
                    <a:p>
                      <a:pPr marL="0" algn="l" fontAlgn="t"/>
                      <a:r>
                        <a:rPr lang="en-US" sz="900" b="0" i="0" u="none" strike="noStrike">
                          <a:solidFill>
                            <a:srgbClr val="000000"/>
                          </a:solidFill>
                          <a:effectLst/>
                          <a:latin typeface="+mj-lt"/>
                          <a:ea typeface="+mn-ea"/>
                          <a:cs typeface="+mn-cs"/>
                        </a:rPr>
                        <a:t>Provide_CSS_RegistrationID_to_LPs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06/10/2020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36991">
                <a:tc>
                  <a:txBody>
                    <a:bodyPr/>
                    <a:lstStyle/>
                    <a:p>
                      <a:pPr marL="0" algn="l" fontAlgn="t"/>
                      <a:r>
                        <a:rPr lang="en-GB" sz="900" b="0" i="0" u="none" strike="noStrike" dirty="0">
                          <a:solidFill>
                            <a:srgbClr val="000000"/>
                          </a:solidFill>
                          <a:effectLst/>
                          <a:latin typeface="+mj-lt"/>
                          <a:ea typeface="+mn-ea"/>
                          <a:cs typeface="+mn-cs"/>
                        </a:rPr>
                        <a:t>UEPT Tranche Regulatory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N/A</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36991">
                <a:tc>
                  <a:txBody>
                    <a:bodyPr/>
                    <a:lstStyle/>
                    <a:p>
                      <a:pPr marL="0" algn="l" fontAlgn="t"/>
                      <a:r>
                        <a:rPr lang="en-US" sz="900" b="0" i="0" u="none" strike="noStrike">
                          <a:solidFill>
                            <a:srgbClr val="000000"/>
                          </a:solidFill>
                          <a:effectLst/>
                          <a:latin typeface="+mj-lt"/>
                          <a:ea typeface="+mn-ea"/>
                          <a:cs typeface="+mn-cs"/>
                        </a:rPr>
                        <a:t>NCT-0073 Functional Script Master Changes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36991">
                <a:tc>
                  <a:txBody>
                    <a:bodyPr/>
                    <a:lstStyle/>
                    <a:p>
                      <a:pPr marL="0" algn="l" fontAlgn="b"/>
                      <a:r>
                        <a:rPr lang="en-US" sz="900" b="0" i="0" u="none" strike="noStrike" dirty="0">
                          <a:solidFill>
                            <a:srgbClr val="000000"/>
                          </a:solidFill>
                          <a:effectLst/>
                          <a:latin typeface="+mj-lt"/>
                          <a:ea typeface="+mn-ea"/>
                          <a:cs typeface="+mn-cs"/>
                        </a:rPr>
                        <a:t> Update to the End to End Testing Plan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CR-D043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05/10/2020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36991">
                <a:tc>
                  <a:txBody>
                    <a:bodyPr/>
                    <a:lstStyle/>
                    <a:p>
                      <a:pPr algn="l" fontAlgn="b"/>
                      <a:r>
                        <a:rPr lang="en-US" sz="900" b="0" i="0" u="none" strike="noStrike" dirty="0">
                          <a:solidFill>
                            <a:srgbClr val="000000"/>
                          </a:solidFill>
                          <a:effectLst/>
                          <a:latin typeface="+mj-lt"/>
                          <a:ea typeface="+mn-ea"/>
                          <a:cs typeface="+mn-cs"/>
                        </a:rPr>
                        <a:t>Request For a New DMT Environment for DMT Live Rehearsal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23/10/2020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r h="136991">
                <a:tc>
                  <a:txBody>
                    <a:bodyPr/>
                    <a:lstStyle/>
                    <a:p>
                      <a:pPr algn="l" fontAlgn="b"/>
                      <a:r>
                        <a:rPr lang="en-US" sz="900" b="0" i="0" u="none" strike="noStrike" dirty="0">
                          <a:solidFill>
                            <a:srgbClr val="000000"/>
                          </a:solidFill>
                          <a:effectLst/>
                          <a:latin typeface="+mj-lt"/>
                          <a:ea typeface="+mn-ea"/>
                          <a:cs typeface="+mn-cs"/>
                        </a:rPr>
                        <a:t>NC-0079 Adding Post Load Integrity Check Document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136991">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CR-0046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6991">
                <a:tc>
                  <a:txBody>
                    <a:bodyPr/>
                    <a:lstStyle/>
                    <a:p>
                      <a:pPr algn="l" fontAlgn="b"/>
                      <a:r>
                        <a:rPr lang="en-US" sz="900" b="0" i="0" u="none" strike="noStrike">
                          <a:solidFill>
                            <a:srgbClr val="000000"/>
                          </a:solidFill>
                          <a:effectLst/>
                          <a:latin typeface="+mj-lt"/>
                          <a:ea typeface="+mn-ea"/>
                          <a:cs typeface="+mn-cs"/>
                        </a:rPr>
                        <a:t>Correctional Changes to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36991">
                <a:tc>
                  <a:txBody>
                    <a:bodyPr/>
                    <a:lstStyle/>
                    <a:p>
                      <a:pPr algn="l" fontAlgn="b"/>
                      <a:r>
                        <a:rPr lang="en-US" sz="900" b="0" i="0" u="none" strike="noStrike" dirty="0">
                          <a:solidFill>
                            <a:srgbClr val="000000"/>
                          </a:solidFill>
                          <a:effectLst/>
                          <a:latin typeface="+mj-lt"/>
                          <a:ea typeface="+mn-ea"/>
                          <a:cs typeface="+mn-cs"/>
                        </a:rPr>
                        <a:t>Changes to Data Milestones in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136991">
                <a:tc>
                  <a:txBody>
                    <a:bodyPr/>
                    <a:lstStyle/>
                    <a:p>
                      <a:pPr algn="l" fontAlgn="b"/>
                      <a:r>
                        <a:rPr lang="en-US" sz="900" b="0" i="0" u="none" strike="noStrike">
                          <a:solidFill>
                            <a:srgbClr val="000000"/>
                          </a:solidFill>
                          <a:effectLst/>
                          <a:latin typeface="+mj-lt"/>
                          <a:ea typeface="+mn-ea"/>
                          <a:cs typeface="+mn-cs"/>
                        </a:rPr>
                        <a:t>Consequential Changes to Testing Milestones in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36991">
                <a:tc>
                  <a:txBody>
                    <a:bodyPr/>
                    <a:lstStyle/>
                    <a:p>
                      <a:pPr algn="l" fontAlgn="b"/>
                      <a:r>
                        <a:rPr lang="en-US" sz="900" b="0" i="0" u="none" strike="noStrike">
                          <a:solidFill>
                            <a:srgbClr val="000000"/>
                          </a:solidFill>
                          <a:effectLst/>
                          <a:latin typeface="+mj-lt"/>
                          <a:ea typeface="+mn-ea"/>
                          <a:cs typeface="+mn-cs"/>
                        </a:rPr>
                        <a:t>CSS Environments for Faster Switching Enduring Service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37569194"/>
                  </a:ext>
                </a:extLst>
              </a:tr>
              <a:tr h="136991">
                <a:tc>
                  <a:txBody>
                    <a:bodyPr/>
                    <a:lstStyle/>
                    <a:p>
                      <a:pPr algn="l" fontAlgn="b"/>
                      <a:r>
                        <a:rPr lang="en-US" sz="900" b="0" i="0" u="none" strike="noStrike" dirty="0">
                          <a:solidFill>
                            <a:srgbClr val="000000"/>
                          </a:solidFill>
                          <a:effectLst/>
                          <a:latin typeface="+mj-lt"/>
                          <a:ea typeface="+mn-ea"/>
                          <a:cs typeface="+mn-cs"/>
                        </a:rPr>
                        <a:t>Changes to Data Validation Rules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30/11/2020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2388377"/>
                  </a:ext>
                </a:extLst>
              </a:tr>
            </a:tbl>
          </a:graphicData>
        </a:graphic>
      </p:graphicFrame>
    </p:spTree>
    <p:extLst>
      <p:ext uri="{BB962C8B-B14F-4D97-AF65-F5344CB8AC3E}">
        <p14:creationId xmlns:p14="http://schemas.microsoft.com/office/powerpoint/2010/main" val="3659283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Xoserve (Cost Implication)</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2029028268"/>
              </p:ext>
            </p:extLst>
          </p:nvPr>
        </p:nvGraphicFramePr>
        <p:xfrm>
          <a:off x="5638" y="421011"/>
          <a:ext cx="9132724" cy="4422773"/>
        </p:xfrm>
        <a:graphic>
          <a:graphicData uri="http://schemas.openxmlformats.org/drawingml/2006/table">
            <a:tbl>
              <a:tblPr firstRow="1" bandRow="1">
                <a:tableStyleId>{5C22544A-7EE6-4342-B048-85BDC9FD1C3A}</a:tableStyleId>
              </a:tblPr>
              <a:tblGrid>
                <a:gridCol w="5982288">
                  <a:extLst>
                    <a:ext uri="{9D8B030D-6E8A-4147-A177-3AD203B41FA5}">
                      <a16:colId xmlns:a16="http://schemas.microsoft.com/office/drawing/2014/main" val="997061046"/>
                    </a:ext>
                  </a:extLst>
                </a:gridCol>
                <a:gridCol w="608848">
                  <a:extLst>
                    <a:ext uri="{9D8B030D-6E8A-4147-A177-3AD203B41FA5}">
                      <a16:colId xmlns:a16="http://schemas.microsoft.com/office/drawing/2014/main" val="2723771934"/>
                    </a:ext>
                  </a:extLst>
                </a:gridCol>
                <a:gridCol w="630088">
                  <a:extLst>
                    <a:ext uri="{9D8B030D-6E8A-4147-A177-3AD203B41FA5}">
                      <a16:colId xmlns:a16="http://schemas.microsoft.com/office/drawing/2014/main" val="194189712"/>
                    </a:ext>
                  </a:extLst>
                </a:gridCol>
                <a:gridCol w="1911500">
                  <a:extLst>
                    <a:ext uri="{9D8B030D-6E8A-4147-A177-3AD203B41FA5}">
                      <a16:colId xmlns:a16="http://schemas.microsoft.com/office/drawing/2014/main" val="3065248341"/>
                    </a:ext>
                  </a:extLst>
                </a:gridCol>
              </a:tblGrid>
              <a:tr h="111306">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52328">
                <a:tc>
                  <a:txBody>
                    <a:bodyPr/>
                    <a:lstStyle/>
                    <a:p>
                      <a:pPr algn="l" fontAlgn="b"/>
                      <a:r>
                        <a:rPr lang="en-US" sz="900" b="0" i="0" u="none" strike="noStrike" dirty="0">
                          <a:solidFill>
                            <a:srgbClr val="000000"/>
                          </a:solidFill>
                          <a:effectLst/>
                          <a:latin typeface="+mj-lt"/>
                          <a:ea typeface="+mn-ea"/>
                          <a:cs typeface="+mn-cs"/>
                        </a:rPr>
                        <a:t>Additional and Further Correctional Changes to MAD Log v2.0</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CR-D052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dirty="0">
                          <a:solidFill>
                            <a:srgbClr val="000000"/>
                          </a:solidFill>
                          <a:effectLst/>
                          <a:latin typeface="+mj-lt"/>
                          <a:ea typeface="+mn-ea"/>
                          <a:cs typeface="+mn-cs"/>
                        </a:rPr>
                        <a:t>05/12/2020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52328">
                <a:tc>
                  <a:txBody>
                    <a:bodyPr/>
                    <a:lstStyle/>
                    <a:p>
                      <a:pPr algn="l" fontAlgn="b"/>
                      <a:r>
                        <a:rPr lang="en-US" sz="900" b="0" i="0" u="none" strike="noStrike" dirty="0">
                          <a:solidFill>
                            <a:srgbClr val="000000"/>
                          </a:solidFill>
                          <a:effectLst/>
                          <a:latin typeface="+mj-lt"/>
                          <a:ea typeface="+mn-ea"/>
                          <a:cs typeface="+mn-cs"/>
                        </a:rPr>
                        <a:t> Additional Onward Dependencies for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52328">
                <a:tc>
                  <a:txBody>
                    <a:bodyPr/>
                    <a:lstStyle/>
                    <a:p>
                      <a:pPr algn="l" fontAlgn="b"/>
                      <a:r>
                        <a:rPr lang="en-US" sz="900" b="0" i="0" u="none" strike="noStrike">
                          <a:solidFill>
                            <a:srgbClr val="000000"/>
                          </a:solidFill>
                          <a:effectLst/>
                          <a:latin typeface="+mj-lt"/>
                          <a:ea typeface="+mn-ea"/>
                          <a:cs typeface="+mn-cs"/>
                        </a:rPr>
                        <a:t>Changing from GetOrganised to Landmark SFTP for SI receiving files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52328">
                <a:tc>
                  <a:txBody>
                    <a:bodyPr/>
                    <a:lstStyle/>
                    <a:p>
                      <a:pPr algn="l" fontAlgn="b"/>
                      <a:r>
                        <a:rPr lang="en-US" sz="900" b="0" i="0" u="none" strike="noStrike">
                          <a:solidFill>
                            <a:srgbClr val="000000"/>
                          </a:solidFill>
                          <a:effectLst/>
                          <a:latin typeface="+mj-lt"/>
                          <a:ea typeface="+mn-ea"/>
                          <a:cs typeface="+mn-cs"/>
                        </a:rPr>
                        <a:t>Amendments to the Data Cleansing Catalogue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52328">
                <a:tc>
                  <a:txBody>
                    <a:bodyPr/>
                    <a:lstStyle/>
                    <a:p>
                      <a:pPr algn="l" fontAlgn="b"/>
                      <a:r>
                        <a:rPr lang="en-GB" sz="900" b="0" i="0" u="none" strike="noStrike">
                          <a:solidFill>
                            <a:srgbClr val="000000"/>
                          </a:solidFill>
                          <a:effectLst/>
                          <a:latin typeface="+mj-lt"/>
                          <a:ea typeface="+mn-ea"/>
                          <a:cs typeface="+mn-cs"/>
                        </a:rPr>
                        <a:t>MAD Log Changes for UIT Environment Verification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52328">
                <a:tc>
                  <a:txBody>
                    <a:bodyPr/>
                    <a:lstStyle/>
                    <a:p>
                      <a:pPr algn="l" fontAlgn="b"/>
                      <a:r>
                        <a:rPr lang="en-GB" sz="900" b="0" i="0" u="none" strike="noStrike">
                          <a:solidFill>
                            <a:srgbClr val="000000"/>
                          </a:solidFill>
                          <a:effectLst/>
                          <a:latin typeface="+mj-lt"/>
                          <a:ea typeface="+mn-ea"/>
                          <a:cs typeface="+mn-cs"/>
                        </a:rPr>
                        <a:t>Discontinuance of Xoserve Consequential Change Market Trials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52328">
                <a:tc>
                  <a:txBody>
                    <a:bodyPr/>
                    <a:lstStyle/>
                    <a:p>
                      <a:pPr algn="l" fontAlgn="b"/>
                      <a:r>
                        <a:rPr lang="en-GB" sz="900" b="0" i="0" u="none" strike="noStrike">
                          <a:solidFill>
                            <a:srgbClr val="000000"/>
                          </a:solidFill>
                          <a:effectLst/>
                          <a:latin typeface="+mj-lt"/>
                          <a:ea typeface="+mn-ea"/>
                          <a:cs typeface="+mn-cs"/>
                        </a:rPr>
                        <a:t>Uplift to SMS CoCo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52328">
                <a:tc>
                  <a:txBody>
                    <a:bodyPr/>
                    <a:lstStyle/>
                    <a:p>
                      <a:pPr algn="l" fontAlgn="b"/>
                      <a:r>
                        <a:rPr lang="en-US" sz="900" b="0" i="0" u="none" strike="noStrike">
                          <a:solidFill>
                            <a:srgbClr val="000000"/>
                          </a:solidFill>
                          <a:effectLst/>
                          <a:latin typeface="+mj-lt"/>
                          <a:ea typeface="+mn-ea"/>
                          <a:cs typeface="+mn-cs"/>
                        </a:rPr>
                        <a:t>Changes to SIT Functional Test Scenarios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52328">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algn="l" fontAlgn="b"/>
                      <a:r>
                        <a:rPr lang="en-GB" sz="900" b="0" i="0" u="none" strike="noStrike">
                          <a:solidFill>
                            <a:srgbClr val="000000"/>
                          </a:solidFill>
                          <a:effectLst/>
                          <a:latin typeface="+mj-lt"/>
                          <a:ea typeface="+mn-ea"/>
                          <a:cs typeface="+mn-cs"/>
                        </a:rPr>
                        <a:t>In-Flight Reg ID Dissemination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52328">
                <a:tc>
                  <a:txBody>
                    <a:bodyPr/>
                    <a:lstStyle/>
                    <a:p>
                      <a:pPr algn="l" fontAlgn="b"/>
                      <a:r>
                        <a:rPr lang="en-US" sz="900" b="0" i="0" u="none" strike="noStrike">
                          <a:solidFill>
                            <a:srgbClr val="000000"/>
                          </a:solidFill>
                          <a:effectLst/>
                          <a:latin typeface="+mj-lt"/>
                          <a:ea typeface="+mn-ea"/>
                          <a:cs typeface="+mn-cs"/>
                        </a:rPr>
                        <a:t>Uplift to the CSS Business Data Validation Rules Doc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52328">
                <a:tc>
                  <a:txBody>
                    <a:bodyPr/>
                    <a:lstStyle/>
                    <a:p>
                      <a:pPr algn="l" fontAlgn="b"/>
                      <a:r>
                        <a:rPr lang="en-US" sz="900" b="0" i="0" u="none" strike="noStrike">
                          <a:solidFill>
                            <a:srgbClr val="000000"/>
                          </a:solidFill>
                          <a:effectLst/>
                          <a:latin typeface="+mj-lt"/>
                          <a:ea typeface="+mn-ea"/>
                          <a:cs typeface="+mn-cs"/>
                        </a:rPr>
                        <a:t>Uplift to the CSS Interface Specification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52328">
                <a:tc>
                  <a:txBody>
                    <a:bodyPr/>
                    <a:lstStyle/>
                    <a:p>
                      <a:pPr algn="l" fontAlgn="b"/>
                      <a:r>
                        <a:rPr lang="en-US" sz="900" b="0" i="0" u="none" strike="noStrike">
                          <a:solidFill>
                            <a:srgbClr val="000000"/>
                          </a:solidFill>
                          <a:effectLst/>
                          <a:latin typeface="+mj-lt"/>
                          <a:ea typeface="+mn-ea"/>
                          <a:cs typeface="+mn-cs"/>
                        </a:rPr>
                        <a:t>REL Dissemination to iDNO and DNO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273982">
                <a:tc>
                  <a:txBody>
                    <a:bodyPr/>
                    <a:lstStyle/>
                    <a:p>
                      <a:pPr algn="l" fontAlgn="b"/>
                      <a:r>
                        <a:rPr lang="en-US" sz="900" b="0" i="0" u="none" strike="noStrike" dirty="0">
                          <a:solidFill>
                            <a:srgbClr val="000000"/>
                          </a:solidFill>
                          <a:effectLst/>
                          <a:latin typeface="+mj-lt"/>
                          <a:ea typeface="+mn-ea"/>
                          <a:cs typeface="+mn-cs"/>
                        </a:rPr>
                        <a:t>Removal of UEPT Stage 1 Data Allocation and Verification for Tranche 3 and 4 Participants and delivery acceleration of Stage 2 Data Allocation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52328">
                <a:tc>
                  <a:txBody>
                    <a:bodyPr/>
                    <a:lstStyle/>
                    <a:p>
                      <a:pPr algn="l" fontAlgn="b"/>
                      <a:r>
                        <a:rPr lang="en-US" sz="900" b="0" i="0" u="none" strike="noStrike">
                          <a:solidFill>
                            <a:srgbClr val="000000"/>
                          </a:solidFill>
                          <a:effectLst/>
                          <a:latin typeface="+mj-lt"/>
                          <a:ea typeface="+mn-ea"/>
                          <a:cs typeface="+mn-cs"/>
                        </a:rPr>
                        <a:t>Re-align Switching Programme Response SLAs with Xoserve response SLAs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07/05/2021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52328">
                <a:tc>
                  <a:txBody>
                    <a:bodyPr/>
                    <a:lstStyle/>
                    <a:p>
                      <a:pPr algn="l" fontAlgn="b"/>
                      <a:r>
                        <a:rPr lang="en-US" sz="900" b="0" i="0" u="none" strike="noStrike">
                          <a:solidFill>
                            <a:srgbClr val="000000"/>
                          </a:solidFill>
                          <a:effectLst/>
                          <a:latin typeface="+mj-lt"/>
                          <a:ea typeface="+mn-ea"/>
                          <a:cs typeface="+mn-cs"/>
                        </a:rPr>
                        <a:t>Changes to MAD Log v2.2 to rectify incorrect milestone descriptions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52328">
                <a:tc>
                  <a:txBody>
                    <a:bodyPr/>
                    <a:lstStyle/>
                    <a:p>
                      <a:pPr algn="l" fontAlgn="t"/>
                      <a:r>
                        <a:rPr lang="en-GB" sz="900" b="0" i="0" u="none" strike="noStrike" dirty="0">
                          <a:solidFill>
                            <a:srgbClr val="000000"/>
                          </a:solidFill>
                          <a:effectLst/>
                          <a:latin typeface="+mj-lt"/>
                          <a:ea typeface="+mn-ea"/>
                          <a:cs typeface="+mn-cs"/>
                        </a:rPr>
                        <a:t>Update Service Management Baseline Requirement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900" b="0" i="0" u="none" strike="noStrike">
                          <a:solidFill>
                            <a:srgbClr val="000000"/>
                          </a:solidFill>
                          <a:effectLst/>
                          <a:latin typeface="+mj-lt"/>
                          <a:ea typeface="+mn-ea"/>
                          <a:cs typeface="+mn-cs"/>
                        </a:rPr>
                        <a:t>CR-D076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900" b="0" i="0" u="none" strike="noStrike">
                          <a:solidFill>
                            <a:srgbClr val="000000"/>
                          </a:solidFill>
                          <a:effectLst/>
                          <a:latin typeface="+mj-lt"/>
                          <a:ea typeface="+mn-ea"/>
                          <a:cs typeface="+mn-cs"/>
                        </a:rPr>
                        <a:t>20/04/2021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52328">
                <a:tc>
                  <a:txBody>
                    <a:bodyPr/>
                    <a:lstStyle/>
                    <a:p>
                      <a:pPr algn="l" fontAlgn="b"/>
                      <a:r>
                        <a:rPr lang="en-US" sz="900" b="0" i="0" u="none" strike="noStrike">
                          <a:solidFill>
                            <a:srgbClr val="000000"/>
                          </a:solidFill>
                          <a:effectLst/>
                          <a:latin typeface="+mj-lt"/>
                          <a:ea typeface="+mn-ea"/>
                          <a:cs typeface="+mn-cs"/>
                        </a:rPr>
                        <a:t>Amend the Transition Testing Milestones TR210 &amp; TR220 for PUI Production Data Cuts v0.4</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CR-D078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52328">
                <a:tc>
                  <a:txBody>
                    <a:bodyPr/>
                    <a:lstStyle/>
                    <a:p>
                      <a:pPr marL="0" algn="l" fontAlgn="b"/>
                      <a:r>
                        <a:rPr lang="en-US" sz="900" b="0" i="0" u="none" strike="noStrike" dirty="0">
                          <a:solidFill>
                            <a:srgbClr val="000000"/>
                          </a:solidFill>
                          <a:effectLst/>
                          <a:latin typeface="+mj-lt"/>
                          <a:ea typeface="+mn-ea"/>
                          <a:cs typeface="+mn-cs"/>
                        </a:rPr>
                        <a:t>Removal of SMS005 from UEPT Test Scenarios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b"/>
                      <a:r>
                        <a:rPr lang="en-US" sz="900" b="0" i="0" u="none" strike="noStrike" dirty="0">
                          <a:solidFill>
                            <a:srgbClr val="000000"/>
                          </a:solidFill>
                          <a:effectLst/>
                          <a:latin typeface="+mj-lt"/>
                          <a:ea typeface="+mn-ea"/>
                          <a:cs typeface="+mn-cs"/>
                        </a:rPr>
                        <a:t> Engagement for Early E2E Testing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52328">
                <a:tc>
                  <a:txBody>
                    <a:bodyPr/>
                    <a:lstStyle/>
                    <a:p>
                      <a:pPr marL="0" algn="l" fontAlgn="b"/>
                      <a:r>
                        <a:rPr lang="en-US" sz="900" b="0" i="0" u="none" strike="noStrike" dirty="0">
                          <a:solidFill>
                            <a:srgbClr val="000000"/>
                          </a:solidFill>
                          <a:effectLst/>
                          <a:latin typeface="+mj-lt"/>
                          <a:ea typeface="+mn-ea"/>
                          <a:cs typeface="+mn-cs"/>
                        </a:rPr>
                        <a:t>Change to Transition Stage 3 File-Based Migration Sequencing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26/05/2021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b"/>
                      <a:r>
                        <a:rPr lang="en-US" sz="900" b="0" i="0" u="none" strike="noStrike" dirty="0">
                          <a:solidFill>
                            <a:srgbClr val="000000"/>
                          </a:solidFill>
                          <a:effectLst/>
                          <a:latin typeface="+mj-lt"/>
                          <a:ea typeface="+mn-ea"/>
                          <a:cs typeface="+mn-cs"/>
                        </a:rPr>
                        <a:t>Request for an additional Data Reconciliation Activity at the end of DMT Live Rehearsal Cycle 2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273982">
                <a:tc>
                  <a:txBody>
                    <a:bodyPr/>
                    <a:lstStyle/>
                    <a:p>
                      <a:pPr marL="0" algn="l" fontAlgn="b"/>
                      <a:r>
                        <a:rPr lang="en-US" sz="900" b="0" i="0" u="none" strike="noStrike" dirty="0">
                          <a:solidFill>
                            <a:srgbClr val="000000"/>
                          </a:solidFill>
                          <a:effectLst/>
                          <a:latin typeface="+mj-lt"/>
                          <a:ea typeface="+mn-ea"/>
                          <a:cs typeface="+mn-cs"/>
                        </a:rPr>
                        <a:t>Update to UIT E2E Plan and Artefacts to incorporate the additional scope identified on the outcome of REL Gap Analysis v0.7</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17/06/2021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52328">
                <a:tc>
                  <a:txBody>
                    <a:bodyPr/>
                    <a:lstStyle/>
                    <a:p>
                      <a:pPr marL="0" algn="l" fontAlgn="b"/>
                      <a:r>
                        <a:rPr lang="en-US" sz="900" b="0" i="0" u="none" strike="noStrike">
                          <a:solidFill>
                            <a:srgbClr val="000000"/>
                          </a:solidFill>
                          <a:effectLst/>
                          <a:latin typeface="+mj-lt"/>
                          <a:ea typeface="+mn-ea"/>
                          <a:cs typeface="+mn-cs"/>
                        </a:rPr>
                        <a:t>Elevation of L2-TR070 (Transition Stage 1 Start) to a L1 milestone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52328">
                <a:tc>
                  <a:txBody>
                    <a:bodyPr/>
                    <a:lstStyle/>
                    <a:p>
                      <a:pPr marL="0" algn="l" fontAlgn="b"/>
                      <a:r>
                        <a:rPr lang="en-US" sz="900" b="0" i="0" u="none" strike="noStrike">
                          <a:solidFill>
                            <a:srgbClr val="000000"/>
                          </a:solidFill>
                          <a:effectLst/>
                          <a:latin typeface="+mj-lt"/>
                          <a:ea typeface="+mn-ea"/>
                          <a:cs typeface="+mn-cs"/>
                        </a:rPr>
                        <a:t>NC-0107 Master Handover Pack Purpose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52328">
                <a:tc>
                  <a:txBody>
                    <a:bodyPr/>
                    <a:lstStyle/>
                    <a:p>
                      <a:pPr marL="0" algn="l" fontAlgn="b"/>
                      <a:r>
                        <a:rPr lang="en-GB" sz="900" b="0" i="0" u="none" strike="noStrike">
                          <a:solidFill>
                            <a:srgbClr val="000000"/>
                          </a:solidFill>
                          <a:effectLst/>
                          <a:latin typeface="+mj-lt"/>
                          <a:ea typeface="+mn-ea"/>
                          <a:cs typeface="+mn-cs"/>
                        </a:rPr>
                        <a:t>REC Code Manager Market Intelligence Reporting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52328">
                <a:tc>
                  <a:txBody>
                    <a:bodyPr/>
                    <a:lstStyle/>
                    <a:p>
                      <a:pPr marL="0" algn="l" fontAlgn="b"/>
                      <a:r>
                        <a:rPr lang="en-US" sz="900" b="0" i="0" u="none" strike="noStrike" dirty="0">
                          <a:solidFill>
                            <a:srgbClr val="000000"/>
                          </a:solidFill>
                          <a:effectLst/>
                          <a:latin typeface="+mj-lt"/>
                          <a:ea typeface="+mn-ea"/>
                          <a:cs typeface="+mn-cs"/>
                        </a:rPr>
                        <a:t>Removal of Transition Test Artefacts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bl>
          </a:graphicData>
        </a:graphic>
      </p:graphicFrame>
    </p:spTree>
    <p:extLst>
      <p:ext uri="{BB962C8B-B14F-4D97-AF65-F5344CB8AC3E}">
        <p14:creationId xmlns:p14="http://schemas.microsoft.com/office/powerpoint/2010/main" val="414742031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47DCEE8-114D-4D34-8B9D-F92CFC21E0E1}"/>
</file>

<file path=customXml/itemProps3.xml><?xml version="1.0" encoding="utf-8"?>
<ds:datastoreItem xmlns:ds="http://schemas.openxmlformats.org/officeDocument/2006/customXml" ds:itemID="{F8545E1A-EA83-463B-B744-ADE3D05E8049}">
  <ds:schemaRefs>
    <ds:schemaRef ds:uri="http://purl.org/dc/elements/1.1/"/>
    <ds:schemaRef ds:uri="http://schemas.openxmlformats.org/package/2006/metadata/core-properties"/>
    <ds:schemaRef ds:uri="http://purl.org/dc/dcmitype/"/>
    <ds:schemaRef ds:uri="http://schemas.microsoft.com/office/infopath/2007/PartnerControls"/>
    <ds:schemaRef ds:uri="afe9fadc-cf94-4dd1-a692-a3c9fbf85351"/>
    <ds:schemaRef ds:uri="http://www.w3.org/XML/1998/namespace"/>
    <ds:schemaRef ds:uri="http://schemas.microsoft.com/office/2006/documentManagement/types"/>
    <ds:schemaRef ds:uri="b5d8c402-b464-4f85-b954-cddb3da0df20"/>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7496</TotalTime>
  <Words>2871</Words>
  <Application>Microsoft Office PowerPoint</Application>
  <PresentationFormat>On-screen Show (16:9)</PresentationFormat>
  <Paragraphs>598</Paragraphs>
  <Slides>10</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10</vt:i4>
      </vt:variant>
    </vt:vector>
  </HeadingPairs>
  <TitlesOfParts>
    <vt:vector size="18" baseType="lpstr">
      <vt:lpstr>ＭＳ Ｐゴシック</vt:lpstr>
      <vt:lpstr>Arial</vt:lpstr>
      <vt:lpstr>Calibri</vt:lpstr>
      <vt:lpstr>Wingdings</vt:lpstr>
      <vt:lpstr>xoserve templates</vt:lpstr>
      <vt:lpstr>Office Theme</vt:lpstr>
      <vt:lpstr>1_xoserve templates</vt:lpstr>
      <vt:lpstr>Xoserve PowerPoint Template Clean</vt:lpstr>
      <vt:lpstr>CSSC Programme Dashboard</vt:lpstr>
      <vt:lpstr>PowerPoint Presentation</vt:lpstr>
      <vt:lpstr>Green Workstream Updates</vt:lpstr>
      <vt:lpstr>Green Workstream Updates</vt:lpstr>
      <vt:lpstr>Key Programme Risks (1/2)</vt:lpstr>
      <vt:lpstr>PowerPoint Presentation</vt:lpstr>
      <vt:lpstr>Switching Programme CR Position – CRs impacting Xoserve</vt:lpstr>
      <vt:lpstr>Switching Programme CR Position – CRs not impacting Xoserve ((Cost Implication) </vt:lpstr>
      <vt:lpstr>Switching Programme CR Position – CRs not impacting Xoserve (Cost Implication)</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J Lyndon</cp:lastModifiedBy>
  <cp:revision>45</cp:revision>
  <cp:lastPrinted>2019-12-17T14:02:10Z</cp:lastPrinted>
  <dcterms:created xsi:type="dcterms:W3CDTF">2011-09-20T14:58:41Z</dcterms:created>
  <dcterms:modified xsi:type="dcterms:W3CDTF">2021-11-29T15:27:20Z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