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059" r:id="rId5"/>
    <p:sldId id="1759" r:id="rId6"/>
    <p:sldId id="3625" r:id="rId7"/>
    <p:sldId id="309" r:id="rId8"/>
    <p:sldId id="1997" r:id="rId9"/>
    <p:sldId id="3424" r:id="rId10"/>
    <p:sldId id="3425" r:id="rId11"/>
    <p:sldId id="1827" r:id="rId12"/>
    <p:sldId id="291" r:id="rId13"/>
    <p:sldId id="972" r:id="rId14"/>
    <p:sldId id="296" r:id="rId15"/>
    <p:sldId id="3651" r:id="rId16"/>
    <p:sldId id="288" r:id="rId17"/>
    <p:sldId id="313" r:id="rId18"/>
    <p:sldId id="314" r:id="rId19"/>
    <p:sldId id="1829" r:id="rId20"/>
    <p:sldId id="3615" r:id="rId21"/>
    <p:sldId id="3662" r:id="rId22"/>
    <p:sldId id="3663" r:id="rId23"/>
    <p:sldId id="1734" r:id="rId24"/>
    <p:sldId id="3648" r:id="rId25"/>
    <p:sldId id="3447" r:id="rId26"/>
    <p:sldId id="3653" r:id="rId27"/>
    <p:sldId id="3661" r:id="rId28"/>
    <p:sldId id="3649" r:id="rId29"/>
    <p:sldId id="3650" r:id="rId30"/>
    <p:sldId id="883" r:id="rId31"/>
    <p:sldId id="889" r:id="rId32"/>
    <p:sldId id="886" r:id="rId33"/>
    <p:sldId id="3655" r:id="rId34"/>
    <p:sldId id="3656" r:id="rId35"/>
    <p:sldId id="3658" r:id="rId36"/>
    <p:sldId id="303" r:id="rId37"/>
    <p:sldId id="306" r:id="rId38"/>
    <p:sldId id="307" r:id="rId39"/>
    <p:sldId id="3657" r:id="rId40"/>
    <p:sldId id="299" r:id="rId41"/>
    <p:sldId id="3659" r:id="rId42"/>
    <p:sldId id="829" r:id="rId43"/>
    <p:sldId id="1766" r:id="rId44"/>
    <p:sldId id="1989" r:id="rId45"/>
    <p:sldId id="2055" r:id="rId46"/>
    <p:sldId id="2060" r:id="rId47"/>
    <p:sldId id="352" r:id="rId48"/>
    <p:sldId id="3660" r:id="rId49"/>
    <p:sldId id="787" r:id="rId50"/>
    <p:sldId id="826" r:id="rId51"/>
    <p:sldId id="794" r:id="rId52"/>
    <p:sldId id="3614" r:id="rId53"/>
    <p:sldId id="831" r:id="rId54"/>
    <p:sldId id="830" r:id="rId55"/>
    <p:sldId id="3611" r:id="rId56"/>
    <p:sldId id="3612"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1F556-7778-4141-B99E-7EBA795B0503}" v="1399" dt="2021-11-09T11:29:57.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9" autoAdjust="0"/>
    <p:restoredTop sz="94282" autoAdjust="0"/>
  </p:normalViewPr>
  <p:slideViewPr>
    <p:cSldViewPr snapToGrid="0">
      <p:cViewPr varScale="1">
        <p:scale>
          <a:sx n="71" d="100"/>
          <a:sy n="71" d="100"/>
        </p:scale>
        <p:origin x="99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igby" userId="7ade5d71-70eb-452f-8090-262cd4d9bd62" providerId="ADAL" clId="{087A69ED-57AC-4F66-A6A0-105B6C9652A0}"/>
    <pc:docChg chg="modSld">
      <pc:chgData name="James Rigby" userId="7ade5d71-70eb-452f-8090-262cd4d9bd62" providerId="ADAL" clId="{087A69ED-57AC-4F66-A6A0-105B6C9652A0}" dt="2021-10-04T11:01:34.425" v="1"/>
      <pc:docMkLst>
        <pc:docMk/>
      </pc:docMkLst>
    </pc:docChg>
  </pc:docChgLst>
  <pc:docChgLst>
    <pc:chgData name="Rachel Taggart" userId="4f8aad94-55b7-4ba6-8498-7cad127c11eb" providerId="ADAL" clId="{E7C303EB-701D-4F2A-AB2F-8EF8C7B9F360}"/>
    <pc:docChg chg="undo custSel addSld delSld modSld sldOrd delMainMaster">
      <pc:chgData name="Rachel Taggart" userId="4f8aad94-55b7-4ba6-8498-7cad127c11eb" providerId="ADAL" clId="{E7C303EB-701D-4F2A-AB2F-8EF8C7B9F360}" dt="2021-10-13T13:30:23.451" v="874" actId="14100"/>
      <pc:docMkLst>
        <pc:docMk/>
      </pc:docMkLst>
      <pc:sldChg chg="addSp delSp modSp">
        <pc:chgData name="Rachel Taggart" userId="4f8aad94-55b7-4ba6-8498-7cad127c11eb" providerId="ADAL" clId="{E7C303EB-701D-4F2A-AB2F-8EF8C7B9F360}" dt="2021-10-04T09:24:43.504" v="578" actId="1076"/>
        <pc:sldMkLst>
          <pc:docMk/>
          <pc:sldMk cId="16080381" sldId="883"/>
        </pc:sldMkLst>
        <pc:spChg chg="mod">
          <ac:chgData name="Rachel Taggart" userId="4f8aad94-55b7-4ba6-8498-7cad127c11eb" providerId="ADAL" clId="{E7C303EB-701D-4F2A-AB2F-8EF8C7B9F360}" dt="2021-10-04T07:04:21.793" v="450" actId="403"/>
          <ac:spMkLst>
            <pc:docMk/>
            <pc:sldMk cId="16080381" sldId="883"/>
            <ac:spMk id="5" creationId="{202B2A40-B2AB-4CF0-89EC-AD604789A2C3}"/>
          </ac:spMkLst>
        </pc:spChg>
        <pc:graphicFrameChg chg="add mod">
          <ac:chgData name="Rachel Taggart" userId="4f8aad94-55b7-4ba6-8498-7cad127c11eb" providerId="ADAL" clId="{E7C303EB-701D-4F2A-AB2F-8EF8C7B9F360}" dt="2021-10-04T09:24:43.504" v="578" actId="1076"/>
          <ac:graphicFrameMkLst>
            <pc:docMk/>
            <pc:sldMk cId="16080381" sldId="883"/>
            <ac:graphicFrameMk id="3" creationId="{E7DC4D65-497D-48EE-BE5D-46F55F56063E}"/>
          </ac:graphicFrameMkLst>
        </pc:graphicFrameChg>
        <pc:graphicFrameChg chg="del">
          <ac:chgData name="Rachel Taggart" userId="4f8aad94-55b7-4ba6-8498-7cad127c11eb" providerId="ADAL" clId="{E7C303EB-701D-4F2A-AB2F-8EF8C7B9F360}" dt="2021-09-23T11:27:17.342" v="106" actId="478"/>
          <ac:graphicFrameMkLst>
            <pc:docMk/>
            <pc:sldMk cId="16080381" sldId="883"/>
            <ac:graphicFrameMk id="4" creationId="{6EC9A98E-7B07-472E-9B00-204EA505ECB9}"/>
          </ac:graphicFrameMkLst>
        </pc:graphicFrameChg>
      </pc:sldChg>
      <pc:sldChg chg="modSp">
        <pc:chgData name="Rachel Taggart" userId="4f8aad94-55b7-4ba6-8498-7cad127c11eb" providerId="ADAL" clId="{E7C303EB-701D-4F2A-AB2F-8EF8C7B9F360}" dt="2021-09-23T11:22:58.880" v="62" actId="27636"/>
        <pc:sldMkLst>
          <pc:docMk/>
          <pc:sldMk cId="1704502122" sldId="1829"/>
        </pc:sldMkLst>
        <pc:spChg chg="mod">
          <ac:chgData name="Rachel Taggart" userId="4f8aad94-55b7-4ba6-8498-7cad127c11eb" providerId="ADAL" clId="{E7C303EB-701D-4F2A-AB2F-8EF8C7B9F360}" dt="2021-09-23T11:22:58.880" v="62" actId="27636"/>
          <ac:spMkLst>
            <pc:docMk/>
            <pc:sldMk cId="1704502122" sldId="1829"/>
            <ac:spMk id="3" creationId="{8305965E-4D48-4A02-84D8-0877867BBAD2}"/>
          </ac:spMkLst>
        </pc:spChg>
      </pc:sldChg>
      <pc:sldChg chg="addSp delSp modSp add del">
        <pc:chgData name="Rachel Taggart" userId="4f8aad94-55b7-4ba6-8498-7cad127c11eb" providerId="ADAL" clId="{E7C303EB-701D-4F2A-AB2F-8EF8C7B9F360}" dt="2021-09-28T14:08:56.287" v="228" actId="2165"/>
        <pc:sldMkLst>
          <pc:docMk/>
          <pc:sldMk cId="507012517" sldId="2055"/>
        </pc:sldMkLst>
        <pc:spChg chg="mod">
          <ac:chgData name="Rachel Taggart" userId="4f8aad94-55b7-4ba6-8498-7cad127c11eb" providerId="ADAL" clId="{E7C303EB-701D-4F2A-AB2F-8EF8C7B9F360}" dt="2021-09-23T11:45:38.909" v="227" actId="1076"/>
          <ac:spMkLst>
            <pc:docMk/>
            <pc:sldMk cId="507012517" sldId="2055"/>
            <ac:spMk id="2" creationId="{DD8AB9AD-DBC4-49BB-84C3-893A069405D4}"/>
          </ac:spMkLst>
        </pc:spChg>
        <pc:graphicFrameChg chg="add mod modGraphic">
          <ac:chgData name="Rachel Taggart" userId="4f8aad94-55b7-4ba6-8498-7cad127c11eb" providerId="ADAL" clId="{E7C303EB-701D-4F2A-AB2F-8EF8C7B9F360}" dt="2021-09-28T14:08:56.287" v="228" actId="2165"/>
          <ac:graphicFrameMkLst>
            <pc:docMk/>
            <pc:sldMk cId="507012517" sldId="2055"/>
            <ac:graphicFrameMk id="3" creationId="{98B9DF42-2DE5-42BE-BD2A-9D54B9F6234D}"/>
          </ac:graphicFrameMkLst>
        </pc:graphicFrameChg>
        <pc:graphicFrameChg chg="del">
          <ac:chgData name="Rachel Taggart" userId="4f8aad94-55b7-4ba6-8498-7cad127c11eb" providerId="ADAL" clId="{E7C303EB-701D-4F2A-AB2F-8EF8C7B9F360}" dt="2021-09-23T11:32:39.735" v="177" actId="478"/>
          <ac:graphicFrameMkLst>
            <pc:docMk/>
            <pc:sldMk cId="507012517" sldId="2055"/>
            <ac:graphicFrameMk id="4" creationId="{016E20D1-A54F-46B8-BF67-DE13D3E1482C}"/>
          </ac:graphicFrameMkLst>
        </pc:graphicFrameChg>
      </pc:sldChg>
      <pc:sldChg chg="modSp">
        <pc:chgData name="Rachel Taggart" userId="4f8aad94-55b7-4ba6-8498-7cad127c11eb" providerId="ADAL" clId="{E7C303EB-701D-4F2A-AB2F-8EF8C7B9F360}" dt="2021-10-04T13:55:01.178" v="651" actId="20577"/>
        <pc:sldMkLst>
          <pc:docMk/>
          <pc:sldMk cId="1652259684" sldId="2059"/>
        </pc:sldMkLst>
        <pc:spChg chg="mod">
          <ac:chgData name="Rachel Taggart" userId="4f8aad94-55b7-4ba6-8498-7cad127c11eb" providerId="ADAL" clId="{E7C303EB-701D-4F2A-AB2F-8EF8C7B9F360}" dt="2021-10-04T13:55:01.178" v="651" actId="20577"/>
          <ac:spMkLst>
            <pc:docMk/>
            <pc:sldMk cId="1652259684" sldId="2059"/>
            <ac:spMk id="5" creationId="{2004E9F2-34E4-4A47-84CB-31C3D4C6618B}"/>
          </ac:spMkLst>
        </pc:spChg>
      </pc:sldChg>
      <pc:sldChg chg="delSp modSp ord">
        <pc:chgData name="Rachel Taggart" userId="4f8aad94-55b7-4ba6-8498-7cad127c11eb" providerId="ADAL" clId="{E7C303EB-701D-4F2A-AB2F-8EF8C7B9F360}" dt="2021-10-05T06:58:55.038" v="851"/>
        <pc:sldMkLst>
          <pc:docMk/>
          <pc:sldMk cId="479658232" sldId="2060"/>
        </pc:sldMkLst>
        <pc:graphicFrameChg chg="mod">
          <ac:chgData name="Rachel Taggart" userId="4f8aad94-55b7-4ba6-8498-7cad127c11eb" providerId="ADAL" clId="{E7C303EB-701D-4F2A-AB2F-8EF8C7B9F360}" dt="2021-10-05T06:58:55.038" v="851"/>
          <ac:graphicFrameMkLst>
            <pc:docMk/>
            <pc:sldMk cId="479658232" sldId="2060"/>
            <ac:graphicFrameMk id="3" creationId="{E5915FD2-91AC-4532-95E5-37DF610D4773}"/>
          </ac:graphicFrameMkLst>
        </pc:graphicFrameChg>
        <pc:graphicFrameChg chg="del">
          <ac:chgData name="Rachel Taggart" userId="4f8aad94-55b7-4ba6-8498-7cad127c11eb" providerId="ADAL" clId="{E7C303EB-701D-4F2A-AB2F-8EF8C7B9F360}" dt="2021-09-23T11:32:43.797" v="178" actId="478"/>
          <ac:graphicFrameMkLst>
            <pc:docMk/>
            <pc:sldMk cId="479658232" sldId="2060"/>
            <ac:graphicFrameMk id="4" creationId="{8D6EF3EF-BA9A-46AF-80E8-F6BCCF48997B}"/>
          </ac:graphicFrameMkLst>
        </pc:graphicFrameChg>
      </pc:sldChg>
      <pc:sldChg chg="modSp">
        <pc:chgData name="Rachel Taggart" userId="4f8aad94-55b7-4ba6-8498-7cad127c11eb" providerId="ADAL" clId="{E7C303EB-701D-4F2A-AB2F-8EF8C7B9F360}" dt="2021-10-04T14:28:00.936" v="771" actId="14100"/>
        <pc:sldMkLst>
          <pc:docMk/>
          <pc:sldMk cId="2952540390" sldId="3447"/>
        </pc:sldMkLst>
        <pc:spChg chg="mod">
          <ac:chgData name="Rachel Taggart" userId="4f8aad94-55b7-4ba6-8498-7cad127c11eb" providerId="ADAL" clId="{E7C303EB-701D-4F2A-AB2F-8EF8C7B9F360}" dt="2021-10-04T14:27:49.426" v="769" actId="1076"/>
          <ac:spMkLst>
            <pc:docMk/>
            <pc:sldMk cId="2952540390" sldId="3447"/>
            <ac:spMk id="6" creationId="{BA90AE76-AEC0-4FB1-899E-2CC6EF255895}"/>
          </ac:spMkLst>
        </pc:spChg>
        <pc:graphicFrameChg chg="mod modGraphic">
          <ac:chgData name="Rachel Taggart" userId="4f8aad94-55b7-4ba6-8498-7cad127c11eb" providerId="ADAL" clId="{E7C303EB-701D-4F2A-AB2F-8EF8C7B9F360}" dt="2021-10-04T14:28:00.936" v="771" actId="14100"/>
          <ac:graphicFrameMkLst>
            <pc:docMk/>
            <pc:sldMk cId="2952540390" sldId="3447"/>
            <ac:graphicFrameMk id="7" creationId="{59F11301-F06E-448F-B0FA-1BEAB62BBB26}"/>
          </ac:graphicFrameMkLst>
        </pc:graphicFrameChg>
      </pc:sldChg>
      <pc:sldChg chg="modSp">
        <pc:chgData name="Rachel Taggart" userId="4f8aad94-55b7-4ba6-8498-7cad127c11eb" providerId="ADAL" clId="{E7C303EB-701D-4F2A-AB2F-8EF8C7B9F360}" dt="2021-10-04T14:01:21.563" v="655" actId="6549"/>
        <pc:sldMkLst>
          <pc:docMk/>
          <pc:sldMk cId="2257488750" sldId="3615"/>
        </pc:sldMkLst>
        <pc:spChg chg="mod">
          <ac:chgData name="Rachel Taggart" userId="4f8aad94-55b7-4ba6-8498-7cad127c11eb" providerId="ADAL" clId="{E7C303EB-701D-4F2A-AB2F-8EF8C7B9F360}" dt="2021-09-23T11:23:10.384" v="65" actId="20577"/>
          <ac:spMkLst>
            <pc:docMk/>
            <pc:sldMk cId="2257488750" sldId="3615"/>
            <ac:spMk id="2" creationId="{00000000-0000-0000-0000-000000000000}"/>
          </ac:spMkLst>
        </pc:spChg>
        <pc:graphicFrameChg chg="mod modGraphic">
          <ac:chgData name="Rachel Taggart" userId="4f8aad94-55b7-4ba6-8498-7cad127c11eb" providerId="ADAL" clId="{E7C303EB-701D-4F2A-AB2F-8EF8C7B9F360}" dt="2021-10-04T14:01:21.563" v="655" actId="6549"/>
          <ac:graphicFrameMkLst>
            <pc:docMk/>
            <pc:sldMk cId="2257488750" sldId="3615"/>
            <ac:graphicFrameMk id="3" creationId="{00000000-0000-0000-0000-000000000000}"/>
          </ac:graphicFrameMkLst>
        </pc:graphicFrameChg>
      </pc:sldChg>
      <pc:sldChg chg="add">
        <pc:chgData name="Rachel Taggart" userId="4f8aad94-55b7-4ba6-8498-7cad127c11eb" providerId="ADAL" clId="{E7C303EB-701D-4F2A-AB2F-8EF8C7B9F360}" dt="2021-10-01T13:04:39.296" v="230"/>
        <pc:sldMkLst>
          <pc:docMk/>
          <pc:sldMk cId="2622787657" sldId="3625"/>
        </pc:sldMkLst>
      </pc:sldChg>
      <pc:sldMasterChg chg="delSldLayout">
        <pc:chgData name="Rachel Taggart" userId="4f8aad94-55b7-4ba6-8498-7cad127c11eb" providerId="ADAL" clId="{E7C303EB-701D-4F2A-AB2F-8EF8C7B9F360}" dt="2021-09-23T11:18:51.312" v="3" actId="2696"/>
        <pc:sldMasterMkLst>
          <pc:docMk/>
          <pc:sldMasterMk cId="2279291146" sldId="2147483648"/>
        </pc:sldMasterMkLst>
      </pc:sldMasterChg>
    </pc:docChg>
  </pc:docChgLst>
  <pc:docChgLst>
    <pc:chgData name="Megan Troth" userId="575bfc8c-72bc-4c38-a3a3-4d2f44770cfc" providerId="ADAL" clId="{0C137815-92C8-4C47-9156-14C16F80C231}"/>
    <pc:docChg chg="modSld">
      <pc:chgData name="Megan Troth" userId="575bfc8c-72bc-4c38-a3a3-4d2f44770cfc" providerId="ADAL" clId="{0C137815-92C8-4C47-9156-14C16F80C231}" dt="2021-09-01T10:19:09.328" v="32" actId="20577"/>
      <pc:docMkLst>
        <pc:docMk/>
      </pc:docMkLst>
    </pc:docChg>
  </pc:docChgLst>
  <pc:docChgLst>
    <pc:chgData name="Rachel Taggart" userId="4f8aad94-55b7-4ba6-8498-7cad127c11eb" providerId="ADAL" clId="{AC12A589-DA5F-4CDD-9FD8-F91F246C8C6E}"/>
    <pc:docChg chg="custSel modSld">
      <pc:chgData name="Rachel Taggart" userId="4f8aad94-55b7-4ba6-8498-7cad127c11eb" providerId="ADAL" clId="{AC12A589-DA5F-4CDD-9FD8-F91F246C8C6E}" dt="2021-09-15T08:56:44.746" v="261" actId="1076"/>
      <pc:docMkLst>
        <pc:docMk/>
      </pc:docMkLst>
      <pc:sldChg chg="addSp delSp modSp">
        <pc:chgData name="Rachel Taggart" userId="4f8aad94-55b7-4ba6-8498-7cad127c11eb" providerId="ADAL" clId="{AC12A589-DA5F-4CDD-9FD8-F91F246C8C6E}" dt="2021-09-15T08:56:44.746" v="261" actId="1076"/>
        <pc:sldMkLst>
          <pc:docMk/>
          <pc:sldMk cId="16080381" sldId="883"/>
        </pc:sldMkLst>
        <pc:spChg chg="mod">
          <ac:chgData name="Rachel Taggart" userId="4f8aad94-55b7-4ba6-8498-7cad127c11eb" providerId="ADAL" clId="{AC12A589-DA5F-4CDD-9FD8-F91F246C8C6E}" dt="2021-09-15T08:56:07.432" v="258" actId="20577"/>
          <ac:spMkLst>
            <pc:docMk/>
            <pc:sldMk cId="16080381" sldId="883"/>
            <ac:spMk id="5" creationId="{202B2A40-B2AB-4CF0-89EC-AD604789A2C3}"/>
          </ac:spMkLst>
        </pc:spChg>
        <pc:graphicFrameChg chg="del">
          <ac:chgData name="Rachel Taggart" userId="4f8aad94-55b7-4ba6-8498-7cad127c11eb" providerId="ADAL" clId="{AC12A589-DA5F-4CDD-9FD8-F91F246C8C6E}" dt="2021-09-15T08:56:10.258" v="259" actId="478"/>
          <ac:graphicFrameMkLst>
            <pc:docMk/>
            <pc:sldMk cId="16080381" sldId="883"/>
            <ac:graphicFrameMk id="3" creationId="{487D036C-0C05-4018-B734-D24484F38598}"/>
          </ac:graphicFrameMkLst>
        </pc:graphicFrameChg>
        <pc:graphicFrameChg chg="add mod">
          <ac:chgData name="Rachel Taggart" userId="4f8aad94-55b7-4ba6-8498-7cad127c11eb" providerId="ADAL" clId="{AC12A589-DA5F-4CDD-9FD8-F91F246C8C6E}" dt="2021-09-15T08:56:44.746" v="261" actId="1076"/>
          <ac:graphicFrameMkLst>
            <pc:docMk/>
            <pc:sldMk cId="16080381" sldId="883"/>
            <ac:graphicFrameMk id="4" creationId="{6EC9A98E-7B07-472E-9B00-204EA505ECB9}"/>
          </ac:graphicFrameMkLst>
        </pc:graphicFrameChg>
      </pc:sldChg>
      <pc:sldChg chg="modSp">
        <pc:chgData name="Rachel Taggart" userId="4f8aad94-55b7-4ba6-8498-7cad127c11eb" providerId="ADAL" clId="{AC12A589-DA5F-4CDD-9FD8-F91F246C8C6E}" dt="2021-09-06T14:40:51.129" v="159" actId="20577"/>
        <pc:sldMkLst>
          <pc:docMk/>
          <pc:sldMk cId="2952540390" sldId="3447"/>
        </pc:sldMkLst>
        <pc:graphicFrameChg chg="mod modGraphic">
          <ac:chgData name="Rachel Taggart" userId="4f8aad94-55b7-4ba6-8498-7cad127c11eb" providerId="ADAL" clId="{AC12A589-DA5F-4CDD-9FD8-F91F246C8C6E}" dt="2021-09-06T14:40:51.129" v="159" actId="20577"/>
          <ac:graphicFrameMkLst>
            <pc:docMk/>
            <pc:sldMk cId="2952540390" sldId="3447"/>
            <ac:graphicFrameMk id="7" creationId="{59F11301-F06E-448F-B0FA-1BEAB62BBB26}"/>
          </ac:graphicFrameMkLst>
        </pc:graphicFrameChg>
      </pc:sldChg>
      <pc:sldChg chg="modSp">
        <pc:chgData name="Rachel Taggart" userId="4f8aad94-55b7-4ba6-8498-7cad127c11eb" providerId="ADAL" clId="{AC12A589-DA5F-4CDD-9FD8-F91F246C8C6E}" dt="2021-09-06T14:22:24.913" v="48" actId="14734"/>
        <pc:sldMkLst>
          <pc:docMk/>
          <pc:sldMk cId="2257488750" sldId="3615"/>
        </pc:sldMkLst>
        <pc:graphicFrameChg chg="mod modGraphic">
          <ac:chgData name="Rachel Taggart" userId="4f8aad94-55b7-4ba6-8498-7cad127c11eb" providerId="ADAL" clId="{AC12A589-DA5F-4CDD-9FD8-F91F246C8C6E}" dt="2021-09-06T14:22:24.913" v="48" actId="14734"/>
          <ac:graphicFrameMkLst>
            <pc:docMk/>
            <pc:sldMk cId="2257488750" sldId="3615"/>
            <ac:graphicFrameMk id="3" creationId="{00000000-0000-0000-0000-000000000000}"/>
          </ac:graphicFrameMkLst>
        </pc:graphicFrameChg>
      </pc:sldChg>
    </pc:docChg>
  </pc:docChgLst>
  <pc:docChgLst>
    <pc:chgData name="James Rigby" userId="7ade5d71-70eb-452f-8090-262cd4d9bd62" providerId="ADAL" clId="{78156DB8-FCA1-41BE-8A8C-20B954295337}"/>
    <pc:docChg chg="modSld">
      <pc:chgData name="James Rigby" userId="7ade5d71-70eb-452f-8090-262cd4d9bd62" providerId="ADAL" clId="{78156DB8-FCA1-41BE-8A8C-20B954295337}" dt="2021-11-01T10:40:30.306" v="1"/>
      <pc:docMkLst>
        <pc:docMk/>
      </pc:docMkLst>
      <pc:sldChg chg="modSp">
        <pc:chgData name="James Rigby" userId="7ade5d71-70eb-452f-8090-262cd4d9bd62" providerId="ADAL" clId="{78156DB8-FCA1-41BE-8A8C-20B954295337}" dt="2021-11-01T10:40:30.306" v="1"/>
        <pc:sldMkLst>
          <pc:docMk/>
          <pc:sldMk cId="16080381" sldId="883"/>
        </pc:sldMkLst>
        <pc:graphicFrameChg chg="mod">
          <ac:chgData name="James Rigby" userId="7ade5d71-70eb-452f-8090-262cd4d9bd62" providerId="ADAL" clId="{78156DB8-FCA1-41BE-8A8C-20B954295337}" dt="2021-11-01T10:40:30.306" v="1"/>
          <ac:graphicFrameMkLst>
            <pc:docMk/>
            <pc:sldMk cId="16080381" sldId="883"/>
            <ac:graphicFrameMk id="3" creationId="{12AF7356-B237-4EF2-86BB-440AB3AF190A}"/>
          </ac:graphicFrameMkLst>
        </pc:graphicFrameChg>
        <pc:graphicFrameChg chg="mod">
          <ac:chgData name="James Rigby" userId="7ade5d71-70eb-452f-8090-262cd4d9bd62" providerId="ADAL" clId="{78156DB8-FCA1-41BE-8A8C-20B954295337}" dt="2021-11-01T10:39:51.944" v="0"/>
          <ac:graphicFrameMkLst>
            <pc:docMk/>
            <pc:sldMk cId="16080381" sldId="883"/>
            <ac:graphicFrameMk id="4" creationId="{7E3525F6-1C89-4623-90EE-0CA2C9F50DF3}"/>
          </ac:graphicFrameMkLst>
        </pc:graphicFrameChg>
      </pc:sldChg>
    </pc:docChg>
  </pc:docChgLst>
  <pc:docChgLst>
    <pc:chgData name="Charan Singh" userId="e98600a2-3129-43a8-9761-dd98c6ebc41f" providerId="ADAL" clId="{CF634A6B-2FFE-4FAD-BFD1-73BA352468E3}"/>
    <pc:docChg chg="undo custSel addSld delSld modSld">
      <pc:chgData name="Charan Singh" userId="e98600a2-3129-43a8-9761-dd98c6ebc41f" providerId="ADAL" clId="{CF634A6B-2FFE-4FAD-BFD1-73BA352468E3}" dt="2021-11-01T10:25:12.235" v="312"/>
      <pc:docMkLst>
        <pc:docMk/>
      </pc:docMkLst>
      <pc:sldChg chg="delSp modSp">
        <pc:chgData name="Charan Singh" userId="e98600a2-3129-43a8-9761-dd98c6ebc41f" providerId="ADAL" clId="{CF634A6B-2FFE-4FAD-BFD1-73BA352468E3}" dt="2021-11-01T10:25:12.235" v="312"/>
        <pc:sldMkLst>
          <pc:docMk/>
          <pc:sldMk cId="16080381" sldId="883"/>
        </pc:sldMkLst>
        <pc:spChg chg="mod">
          <ac:chgData name="Charan Singh" userId="e98600a2-3129-43a8-9761-dd98c6ebc41f" providerId="ADAL" clId="{CF634A6B-2FFE-4FAD-BFD1-73BA352468E3}" dt="2021-11-01T10:25:12.235" v="312"/>
          <ac:spMkLst>
            <pc:docMk/>
            <pc:sldMk cId="16080381" sldId="883"/>
            <ac:spMk id="5" creationId="{202B2A40-B2AB-4CF0-89EC-AD604789A2C3}"/>
          </ac:spMkLst>
        </pc:spChg>
        <pc:graphicFrameChg chg="mod">
          <ac:chgData name="Charan Singh" userId="e98600a2-3129-43a8-9761-dd98c6ebc41f" providerId="ADAL" clId="{CF634A6B-2FFE-4FAD-BFD1-73BA352468E3}" dt="2021-11-01T10:24:46.655" v="309"/>
          <ac:graphicFrameMkLst>
            <pc:docMk/>
            <pc:sldMk cId="16080381" sldId="883"/>
            <ac:graphicFrameMk id="3" creationId="{12AF7356-B237-4EF2-86BB-440AB3AF190A}"/>
          </ac:graphicFrameMkLst>
        </pc:graphicFrameChg>
        <pc:graphicFrameChg chg="del">
          <ac:chgData name="Charan Singh" userId="e98600a2-3129-43a8-9761-dd98c6ebc41f" providerId="ADAL" clId="{CF634A6B-2FFE-4FAD-BFD1-73BA352468E3}" dt="2021-10-21T10:34:55.782" v="193" actId="478"/>
          <ac:graphicFrameMkLst>
            <pc:docMk/>
            <pc:sldMk cId="16080381" sldId="883"/>
            <ac:graphicFrameMk id="3" creationId="{E7DC4D65-497D-48EE-BE5D-46F55F56063E}"/>
          </ac:graphicFrameMkLst>
        </pc:graphicFrameChg>
      </pc:sldChg>
      <pc:sldChg chg="modSp">
        <pc:chgData name="Charan Singh" userId="e98600a2-3129-43a8-9761-dd98c6ebc41f" providerId="ADAL" clId="{CF634A6B-2FFE-4FAD-BFD1-73BA352468E3}" dt="2021-10-21T10:31:49.936" v="47" actId="20577"/>
        <pc:sldMkLst>
          <pc:docMk/>
          <pc:sldMk cId="1704502122" sldId="1829"/>
        </pc:sldMkLst>
        <pc:spChg chg="mod">
          <ac:chgData name="Charan Singh" userId="e98600a2-3129-43a8-9761-dd98c6ebc41f" providerId="ADAL" clId="{CF634A6B-2FFE-4FAD-BFD1-73BA352468E3}" dt="2021-10-21T10:31:49.936" v="47" actId="20577"/>
          <ac:spMkLst>
            <pc:docMk/>
            <pc:sldMk cId="1704502122" sldId="1829"/>
            <ac:spMk id="3" creationId="{8305965E-4D48-4A02-84D8-0877867BBAD2}"/>
          </ac:spMkLst>
        </pc:spChg>
      </pc:sldChg>
      <pc:sldChg chg="modSp">
        <pc:chgData name="Charan Singh" userId="e98600a2-3129-43a8-9761-dd98c6ebc41f" providerId="ADAL" clId="{CF634A6B-2FFE-4FAD-BFD1-73BA352468E3}" dt="2021-10-21T10:22:56.784" v="16" actId="20577"/>
        <pc:sldMkLst>
          <pc:docMk/>
          <pc:sldMk cId="1652259684" sldId="2059"/>
        </pc:sldMkLst>
        <pc:spChg chg="mod">
          <ac:chgData name="Charan Singh" userId="e98600a2-3129-43a8-9761-dd98c6ebc41f" providerId="ADAL" clId="{CF634A6B-2FFE-4FAD-BFD1-73BA352468E3}" dt="2021-10-21T10:22:56.784" v="16" actId="20577"/>
          <ac:spMkLst>
            <pc:docMk/>
            <pc:sldMk cId="1652259684" sldId="2059"/>
            <ac:spMk id="5" creationId="{2004E9F2-34E4-4A47-84CB-31C3D4C6618B}"/>
          </ac:spMkLst>
        </pc:spChg>
      </pc:sldChg>
      <pc:sldChg chg="delSp">
        <pc:chgData name="Charan Singh" userId="e98600a2-3129-43a8-9761-dd98c6ebc41f" providerId="ADAL" clId="{CF634A6B-2FFE-4FAD-BFD1-73BA352468E3}" dt="2021-10-21T10:48:18.173" v="291" actId="478"/>
        <pc:sldMkLst>
          <pc:docMk/>
          <pc:sldMk cId="479658232" sldId="2060"/>
        </pc:sldMkLst>
        <pc:graphicFrameChg chg="del">
          <ac:chgData name="Charan Singh" userId="e98600a2-3129-43a8-9761-dd98c6ebc41f" providerId="ADAL" clId="{CF634A6B-2FFE-4FAD-BFD1-73BA352468E3}" dt="2021-10-21T10:48:18.173" v="291" actId="478"/>
          <ac:graphicFrameMkLst>
            <pc:docMk/>
            <pc:sldMk cId="479658232" sldId="2060"/>
            <ac:graphicFrameMk id="3" creationId="{E5915FD2-91AC-4532-95E5-37DF610D4773}"/>
          </ac:graphicFrameMkLst>
        </pc:graphicFrameChg>
      </pc:sldChg>
      <pc:sldChg chg="modSp">
        <pc:chgData name="Charan Singh" userId="e98600a2-3129-43a8-9761-dd98c6ebc41f" providerId="ADAL" clId="{CF634A6B-2FFE-4FAD-BFD1-73BA352468E3}" dt="2021-10-21T10:34:45.926" v="191" actId="20577"/>
        <pc:sldMkLst>
          <pc:docMk/>
          <pc:sldMk cId="2952540390" sldId="3447"/>
        </pc:sldMkLst>
        <pc:graphicFrameChg chg="modGraphic">
          <ac:chgData name="Charan Singh" userId="e98600a2-3129-43a8-9761-dd98c6ebc41f" providerId="ADAL" clId="{CF634A6B-2FFE-4FAD-BFD1-73BA352468E3}" dt="2021-10-21T10:34:45.926" v="191" actId="20577"/>
          <ac:graphicFrameMkLst>
            <pc:docMk/>
            <pc:sldMk cId="2952540390" sldId="3447"/>
            <ac:graphicFrameMk id="7" creationId="{59F11301-F06E-448F-B0FA-1BEAB62BBB26}"/>
          </ac:graphicFrameMkLst>
        </pc:graphicFrameChg>
      </pc:sldChg>
      <pc:sldChg chg="modSp">
        <pc:chgData name="Charan Singh" userId="e98600a2-3129-43a8-9761-dd98c6ebc41f" providerId="ADAL" clId="{CF634A6B-2FFE-4FAD-BFD1-73BA352468E3}" dt="2021-10-21T10:32:40.838" v="70" actId="20577"/>
        <pc:sldMkLst>
          <pc:docMk/>
          <pc:sldMk cId="2257488750" sldId="3615"/>
        </pc:sldMkLst>
        <pc:spChg chg="mod">
          <ac:chgData name="Charan Singh" userId="e98600a2-3129-43a8-9761-dd98c6ebc41f" providerId="ADAL" clId="{CF634A6B-2FFE-4FAD-BFD1-73BA352468E3}" dt="2021-10-21T10:32:06.965" v="64" actId="20577"/>
          <ac:spMkLst>
            <pc:docMk/>
            <pc:sldMk cId="2257488750" sldId="3615"/>
            <ac:spMk id="2" creationId="{00000000-0000-0000-0000-000000000000}"/>
          </ac:spMkLst>
        </pc:spChg>
        <pc:graphicFrameChg chg="modGraphic">
          <ac:chgData name="Charan Singh" userId="e98600a2-3129-43a8-9761-dd98c6ebc41f" providerId="ADAL" clId="{CF634A6B-2FFE-4FAD-BFD1-73BA352468E3}" dt="2021-10-21T10:32:40.838" v="70" actId="20577"/>
          <ac:graphicFrameMkLst>
            <pc:docMk/>
            <pc:sldMk cId="2257488750" sldId="3615"/>
            <ac:graphicFrameMk id="3" creationId="{00000000-0000-0000-0000-000000000000}"/>
          </ac:graphicFrameMkLst>
        </pc:graphicFrameChg>
      </pc:sldChg>
      <pc:sldMasterChg chg="delSldLayout">
        <pc:chgData name="Charan Singh" userId="e98600a2-3129-43a8-9761-dd98c6ebc41f" providerId="ADAL" clId="{CF634A6B-2FFE-4FAD-BFD1-73BA352468E3}" dt="2021-10-21T10:23:11.626" v="20" actId="2696"/>
        <pc:sldMasterMkLst>
          <pc:docMk/>
          <pc:sldMasterMk cId="2279291146" sldId="2147483648"/>
        </pc:sldMasterMkLst>
      </pc:sldMasterChg>
    </pc:docChg>
  </pc:docChgLst>
  <pc:docChgLst>
    <pc:chgData name="Rachel Taggart" userId="4f8aad94-55b7-4ba6-8498-7cad127c11eb" providerId="ADAL" clId="{72BCB9C2-4636-4A07-83E3-1D63F1052E23}"/>
    <pc:docChg chg="addSld modSld">
      <pc:chgData name="Rachel Taggart" userId="4f8aad94-55b7-4ba6-8498-7cad127c11eb" providerId="ADAL" clId="{72BCB9C2-4636-4A07-83E3-1D63F1052E23}" dt="2021-09-02T14:28:40.258" v="8"/>
      <pc:docMkLst>
        <pc:docMk/>
      </pc:docMkLst>
      <pc:sldChg chg="delSp modSp">
        <pc:chgData name="Rachel Taggart" userId="4f8aad94-55b7-4ba6-8498-7cad127c11eb" providerId="ADAL" clId="{72BCB9C2-4636-4A07-83E3-1D63F1052E23}" dt="2021-09-02T14:28:36.352" v="7"/>
        <pc:sldMkLst>
          <pc:docMk/>
          <pc:sldMk cId="16080381" sldId="883"/>
        </pc:sldMkLst>
        <pc:picChg chg="del mod">
          <ac:chgData name="Rachel Taggart" userId="4f8aad94-55b7-4ba6-8498-7cad127c11eb" providerId="ADAL" clId="{72BCB9C2-4636-4A07-83E3-1D63F1052E23}" dt="2021-09-02T14:28:36.352" v="7"/>
          <ac:picMkLst>
            <pc:docMk/>
            <pc:sldMk cId="16080381" sldId="883"/>
            <ac:picMk id="3074" creationId="{B4BD4361-AACF-40D4-BB1C-7382BE09AF46}"/>
          </ac:picMkLst>
        </pc:picChg>
      </pc:sldChg>
    </pc:docChg>
  </pc:docChgLst>
  <pc:docChgLst>
    <pc:chgData name="Rachel Taggart" userId="4f8aad94-55b7-4ba6-8498-7cad127c11eb" providerId="ADAL" clId="{3521F556-7778-4141-B99E-7EBA795B0503}"/>
    <pc:docChg chg="undo custSel addSld delSld modSld sldOrd delMainMaster">
      <pc:chgData name="Rachel Taggart" userId="4f8aad94-55b7-4ba6-8498-7cad127c11eb" providerId="ADAL" clId="{3521F556-7778-4141-B99E-7EBA795B0503}" dt="2021-11-09T11:29:57.296" v="1369" actId="122"/>
      <pc:docMkLst>
        <pc:docMk/>
      </pc:docMkLst>
      <pc:sldChg chg="add">
        <pc:chgData name="Rachel Taggart" userId="4f8aad94-55b7-4ba6-8498-7cad127c11eb" providerId="ADAL" clId="{3521F556-7778-4141-B99E-7EBA795B0503}" dt="2021-10-29T15:22:19.059" v="185"/>
        <pc:sldMkLst>
          <pc:docMk/>
          <pc:sldMk cId="3653749228" sldId="288"/>
        </pc:sldMkLst>
      </pc:sldChg>
      <pc:sldChg chg="modSp">
        <pc:chgData name="Rachel Taggart" userId="4f8aad94-55b7-4ba6-8498-7cad127c11eb" providerId="ADAL" clId="{3521F556-7778-4141-B99E-7EBA795B0503}" dt="2021-10-25T16:23:59.029" v="8" actId="20577"/>
        <pc:sldMkLst>
          <pc:docMk/>
          <pc:sldMk cId="3166717112" sldId="291"/>
        </pc:sldMkLst>
        <pc:spChg chg="mod">
          <ac:chgData name="Rachel Taggart" userId="4f8aad94-55b7-4ba6-8498-7cad127c11eb" providerId="ADAL" clId="{3521F556-7778-4141-B99E-7EBA795B0503}" dt="2021-10-25T16:23:59.029" v="8" actId="20577"/>
          <ac:spMkLst>
            <pc:docMk/>
            <pc:sldMk cId="3166717112" sldId="291"/>
            <ac:spMk id="4" creationId="{00000000-0000-0000-0000-000000000000}"/>
          </ac:spMkLst>
        </pc:spChg>
      </pc:sldChg>
      <pc:sldChg chg="modSp">
        <pc:chgData name="Rachel Taggart" userId="4f8aad94-55b7-4ba6-8498-7cad127c11eb" providerId="ADAL" clId="{3521F556-7778-4141-B99E-7EBA795B0503}" dt="2021-11-02T09:59:04.644" v="1179" actId="403"/>
        <pc:sldMkLst>
          <pc:docMk/>
          <pc:sldMk cId="3220794366" sldId="296"/>
        </pc:sldMkLst>
        <pc:graphicFrameChg chg="mod modGraphic">
          <ac:chgData name="Rachel Taggart" userId="4f8aad94-55b7-4ba6-8498-7cad127c11eb" providerId="ADAL" clId="{3521F556-7778-4141-B99E-7EBA795B0503}" dt="2021-11-02T09:59:04.644" v="1179" actId="403"/>
          <ac:graphicFrameMkLst>
            <pc:docMk/>
            <pc:sldMk cId="3220794366" sldId="296"/>
            <ac:graphicFrameMk id="3" creationId="{00000000-0000-0000-0000-000000000000}"/>
          </ac:graphicFrameMkLst>
        </pc:graphicFrameChg>
      </pc:sldChg>
      <pc:sldChg chg="add">
        <pc:chgData name="Rachel Taggart" userId="4f8aad94-55b7-4ba6-8498-7cad127c11eb" providerId="ADAL" clId="{3521F556-7778-4141-B99E-7EBA795B0503}" dt="2021-10-29T18:45:16.857" v="888"/>
        <pc:sldMkLst>
          <pc:docMk/>
          <pc:sldMk cId="841497529" sldId="299"/>
        </pc:sldMkLst>
      </pc:sldChg>
      <pc:sldChg chg="add">
        <pc:chgData name="Rachel Taggart" userId="4f8aad94-55b7-4ba6-8498-7cad127c11eb" providerId="ADAL" clId="{3521F556-7778-4141-B99E-7EBA795B0503}" dt="2021-10-29T18:50:32.496" v="890"/>
        <pc:sldMkLst>
          <pc:docMk/>
          <pc:sldMk cId="433909309" sldId="303"/>
        </pc:sldMkLst>
      </pc:sldChg>
      <pc:sldChg chg="add">
        <pc:chgData name="Rachel Taggart" userId="4f8aad94-55b7-4ba6-8498-7cad127c11eb" providerId="ADAL" clId="{3521F556-7778-4141-B99E-7EBA795B0503}" dt="2021-10-29T18:50:32.496" v="890"/>
        <pc:sldMkLst>
          <pc:docMk/>
          <pc:sldMk cId="3141308906" sldId="306"/>
        </pc:sldMkLst>
      </pc:sldChg>
      <pc:sldChg chg="add">
        <pc:chgData name="Rachel Taggart" userId="4f8aad94-55b7-4ba6-8498-7cad127c11eb" providerId="ADAL" clId="{3521F556-7778-4141-B99E-7EBA795B0503}" dt="2021-10-29T18:50:32.496" v="890"/>
        <pc:sldMkLst>
          <pc:docMk/>
          <pc:sldMk cId="373480792" sldId="307"/>
        </pc:sldMkLst>
      </pc:sldChg>
      <pc:sldChg chg="add">
        <pc:chgData name="Rachel Taggart" userId="4f8aad94-55b7-4ba6-8498-7cad127c11eb" providerId="ADAL" clId="{3521F556-7778-4141-B99E-7EBA795B0503}" dt="2021-11-01T16:33:02.372" v="954"/>
        <pc:sldMkLst>
          <pc:docMk/>
          <pc:sldMk cId="4252492987" sldId="309"/>
        </pc:sldMkLst>
      </pc:sldChg>
      <pc:sldChg chg="add">
        <pc:chgData name="Rachel Taggart" userId="4f8aad94-55b7-4ba6-8498-7cad127c11eb" providerId="ADAL" clId="{3521F556-7778-4141-B99E-7EBA795B0503}" dt="2021-10-29T15:22:19.059" v="185"/>
        <pc:sldMkLst>
          <pc:docMk/>
          <pc:sldMk cId="3140983715" sldId="313"/>
        </pc:sldMkLst>
      </pc:sldChg>
      <pc:sldChg chg="add">
        <pc:chgData name="Rachel Taggart" userId="4f8aad94-55b7-4ba6-8498-7cad127c11eb" providerId="ADAL" clId="{3521F556-7778-4141-B99E-7EBA795B0503}" dt="2021-10-29T15:22:19.059" v="185"/>
        <pc:sldMkLst>
          <pc:docMk/>
          <pc:sldMk cId="3995718957" sldId="314"/>
        </pc:sldMkLst>
      </pc:sldChg>
      <pc:sldChg chg="add del">
        <pc:chgData name="Rachel Taggart" userId="4f8aad94-55b7-4ba6-8498-7cad127c11eb" providerId="ADAL" clId="{3521F556-7778-4141-B99E-7EBA795B0503}" dt="2021-10-29T18:56:33.160" v="908"/>
        <pc:sldMkLst>
          <pc:docMk/>
          <pc:sldMk cId="3324695576" sldId="352"/>
        </pc:sldMkLst>
      </pc:sldChg>
      <pc:sldChg chg="add">
        <pc:chgData name="Rachel Taggart" userId="4f8aad94-55b7-4ba6-8498-7cad127c11eb" providerId="ADAL" clId="{3521F556-7778-4141-B99E-7EBA795B0503}" dt="2021-10-29T18:56:33.160" v="908"/>
        <pc:sldMkLst>
          <pc:docMk/>
          <pc:sldMk cId="3651932821" sldId="787"/>
        </pc:sldMkLst>
      </pc:sldChg>
      <pc:sldChg chg="add">
        <pc:chgData name="Rachel Taggart" userId="4f8aad94-55b7-4ba6-8498-7cad127c11eb" providerId="ADAL" clId="{3521F556-7778-4141-B99E-7EBA795B0503}" dt="2021-10-29T18:56:33.160" v="908"/>
        <pc:sldMkLst>
          <pc:docMk/>
          <pc:sldMk cId="2731515020" sldId="794"/>
        </pc:sldMkLst>
      </pc:sldChg>
      <pc:sldChg chg="add">
        <pc:chgData name="Rachel Taggart" userId="4f8aad94-55b7-4ba6-8498-7cad127c11eb" providerId="ADAL" clId="{3521F556-7778-4141-B99E-7EBA795B0503}" dt="2021-10-29T18:56:33.160" v="908"/>
        <pc:sldMkLst>
          <pc:docMk/>
          <pc:sldMk cId="1330211914" sldId="826"/>
        </pc:sldMkLst>
      </pc:sldChg>
      <pc:sldChg chg="add">
        <pc:chgData name="Rachel Taggart" userId="4f8aad94-55b7-4ba6-8498-7cad127c11eb" providerId="ADAL" clId="{3521F556-7778-4141-B99E-7EBA795B0503}" dt="2021-10-29T18:55:31.447" v="891"/>
        <pc:sldMkLst>
          <pc:docMk/>
          <pc:sldMk cId="326600112" sldId="829"/>
        </pc:sldMkLst>
      </pc:sldChg>
      <pc:sldChg chg="add">
        <pc:chgData name="Rachel Taggart" userId="4f8aad94-55b7-4ba6-8498-7cad127c11eb" providerId="ADAL" clId="{3521F556-7778-4141-B99E-7EBA795B0503}" dt="2021-10-29T18:56:33.160" v="908"/>
        <pc:sldMkLst>
          <pc:docMk/>
          <pc:sldMk cId="3659283059" sldId="830"/>
        </pc:sldMkLst>
      </pc:sldChg>
      <pc:sldChg chg="add">
        <pc:chgData name="Rachel Taggart" userId="4f8aad94-55b7-4ba6-8498-7cad127c11eb" providerId="ADAL" clId="{3521F556-7778-4141-B99E-7EBA795B0503}" dt="2021-10-29T18:56:33.160" v="908"/>
        <pc:sldMkLst>
          <pc:docMk/>
          <pc:sldMk cId="566117223" sldId="831"/>
        </pc:sldMkLst>
      </pc:sldChg>
      <pc:sldChg chg="addSp modSp">
        <pc:chgData name="Rachel Taggart" userId="4f8aad94-55b7-4ba6-8498-7cad127c11eb" providerId="ADAL" clId="{3521F556-7778-4141-B99E-7EBA795B0503}" dt="2021-10-29T18:42:46.751" v="883" actId="1076"/>
        <pc:sldMkLst>
          <pc:docMk/>
          <pc:sldMk cId="16080381" sldId="883"/>
        </pc:sldMkLst>
        <pc:spChg chg="mod">
          <ac:chgData name="Rachel Taggart" userId="4f8aad94-55b7-4ba6-8498-7cad127c11eb" providerId="ADAL" clId="{3521F556-7778-4141-B99E-7EBA795B0503}" dt="2021-10-29T18:42:32.528" v="880"/>
          <ac:spMkLst>
            <pc:docMk/>
            <pc:sldMk cId="16080381" sldId="883"/>
            <ac:spMk id="5" creationId="{202B2A40-B2AB-4CF0-89EC-AD604789A2C3}"/>
          </ac:spMkLst>
        </pc:spChg>
        <pc:graphicFrameChg chg="add mod">
          <ac:chgData name="Rachel Taggart" userId="4f8aad94-55b7-4ba6-8498-7cad127c11eb" providerId="ADAL" clId="{3521F556-7778-4141-B99E-7EBA795B0503}" dt="2021-10-29T18:42:46.751" v="883" actId="1076"/>
          <ac:graphicFrameMkLst>
            <pc:docMk/>
            <pc:sldMk cId="16080381" sldId="883"/>
            <ac:graphicFrameMk id="3" creationId="{12AF7356-B237-4EF2-86BB-440AB3AF190A}"/>
          </ac:graphicFrameMkLst>
        </pc:graphicFrameChg>
        <pc:graphicFrameChg chg="add mod">
          <ac:chgData name="Rachel Taggart" userId="4f8aad94-55b7-4ba6-8498-7cad127c11eb" providerId="ADAL" clId="{3521F556-7778-4141-B99E-7EBA795B0503}" dt="2021-10-29T18:42:42.270" v="882" actId="1076"/>
          <ac:graphicFrameMkLst>
            <pc:docMk/>
            <pc:sldMk cId="16080381" sldId="883"/>
            <ac:graphicFrameMk id="4" creationId="{7E3525F6-1C89-4623-90EE-0CA2C9F50DF3}"/>
          </ac:graphicFrameMkLst>
        </pc:graphicFrameChg>
      </pc:sldChg>
      <pc:sldChg chg="add">
        <pc:chgData name="Rachel Taggart" userId="4f8aad94-55b7-4ba6-8498-7cad127c11eb" providerId="ADAL" clId="{3521F556-7778-4141-B99E-7EBA795B0503}" dt="2021-11-01T16:37:18.342" v="1004"/>
        <pc:sldMkLst>
          <pc:docMk/>
          <pc:sldMk cId="2823117111" sldId="886"/>
        </pc:sldMkLst>
      </pc:sldChg>
      <pc:sldChg chg="add del">
        <pc:chgData name="Rachel Taggart" userId="4f8aad94-55b7-4ba6-8498-7cad127c11eb" providerId="ADAL" clId="{3521F556-7778-4141-B99E-7EBA795B0503}" dt="2021-11-01T16:37:53.566" v="1006" actId="2696"/>
        <pc:sldMkLst>
          <pc:docMk/>
          <pc:sldMk cId="684685687" sldId="889"/>
        </pc:sldMkLst>
      </pc:sldChg>
      <pc:sldChg chg="delSp modSp">
        <pc:chgData name="Rachel Taggart" userId="4f8aad94-55b7-4ba6-8498-7cad127c11eb" providerId="ADAL" clId="{3521F556-7778-4141-B99E-7EBA795B0503}" dt="2021-10-29T15:40:29.948" v="207" actId="20577"/>
        <pc:sldMkLst>
          <pc:docMk/>
          <pc:sldMk cId="1160652962" sldId="972"/>
        </pc:sldMkLst>
        <pc:spChg chg="mod">
          <ac:chgData name="Rachel Taggart" userId="4f8aad94-55b7-4ba6-8498-7cad127c11eb" providerId="ADAL" clId="{3521F556-7778-4141-B99E-7EBA795B0503}" dt="2021-10-25T16:27:35.784" v="33"/>
          <ac:spMkLst>
            <pc:docMk/>
            <pc:sldMk cId="1160652962" sldId="972"/>
            <ac:spMk id="23" creationId="{BF56EF1E-11A4-4887-9595-4A310E9B6BE2}"/>
          </ac:spMkLst>
        </pc:spChg>
        <pc:spChg chg="mod">
          <ac:chgData name="Rachel Taggart" userId="4f8aad94-55b7-4ba6-8498-7cad127c11eb" providerId="ADAL" clId="{3521F556-7778-4141-B99E-7EBA795B0503}" dt="2021-10-25T16:27:50.591" v="34" actId="1076"/>
          <ac:spMkLst>
            <pc:docMk/>
            <pc:sldMk cId="1160652962" sldId="972"/>
            <ac:spMk id="25" creationId="{1DDED9B7-9735-4EF5-A1E1-ED47381E801C}"/>
          </ac:spMkLst>
        </pc:spChg>
        <pc:graphicFrameChg chg="mod modGraphic">
          <ac:chgData name="Rachel Taggart" userId="4f8aad94-55b7-4ba6-8498-7cad127c11eb" providerId="ADAL" clId="{3521F556-7778-4141-B99E-7EBA795B0503}" dt="2021-10-25T16:26:16.102" v="21" actId="403"/>
          <ac:graphicFrameMkLst>
            <pc:docMk/>
            <pc:sldMk cId="1160652962" sldId="972"/>
            <ac:graphicFrameMk id="5" creationId="{00000000-0000-0000-0000-000000000000}"/>
          </ac:graphicFrameMkLst>
        </pc:graphicFrameChg>
        <pc:graphicFrameChg chg="mod modGraphic">
          <ac:chgData name="Rachel Taggart" userId="4f8aad94-55b7-4ba6-8498-7cad127c11eb" providerId="ADAL" clId="{3521F556-7778-4141-B99E-7EBA795B0503}" dt="2021-10-29T15:40:29.948" v="207" actId="20577"/>
          <ac:graphicFrameMkLst>
            <pc:docMk/>
            <pc:sldMk cId="1160652962" sldId="972"/>
            <ac:graphicFrameMk id="8" creationId="{00000000-0000-0000-0000-000000000000}"/>
          </ac:graphicFrameMkLst>
        </pc:graphicFrameChg>
        <pc:graphicFrameChg chg="mod modGraphic">
          <ac:chgData name="Rachel Taggart" userId="4f8aad94-55b7-4ba6-8498-7cad127c11eb" providerId="ADAL" clId="{3521F556-7778-4141-B99E-7EBA795B0503}" dt="2021-10-29T15:27:52.410" v="202" actId="14734"/>
          <ac:graphicFrameMkLst>
            <pc:docMk/>
            <pc:sldMk cId="1160652962" sldId="972"/>
            <ac:graphicFrameMk id="14" creationId="{00000000-0000-0000-0000-000000000000}"/>
          </ac:graphicFrameMkLst>
        </pc:graphicFrameChg>
        <pc:graphicFrameChg chg="del modGraphic">
          <ac:chgData name="Rachel Taggart" userId="4f8aad94-55b7-4ba6-8498-7cad127c11eb" providerId="ADAL" clId="{3521F556-7778-4141-B99E-7EBA795B0503}" dt="2021-10-29T15:25:26.077" v="186" actId="478"/>
          <ac:graphicFrameMkLst>
            <pc:docMk/>
            <pc:sldMk cId="1160652962" sldId="972"/>
            <ac:graphicFrameMk id="15" creationId="{00000000-0000-0000-0000-000000000000}"/>
          </ac:graphicFrameMkLst>
        </pc:graphicFrameChg>
        <pc:graphicFrameChg chg="mod modGraphic">
          <ac:chgData name="Rachel Taggart" userId="4f8aad94-55b7-4ba6-8498-7cad127c11eb" providerId="ADAL" clId="{3521F556-7778-4141-B99E-7EBA795B0503}" dt="2021-10-29T15:28:13.834" v="204" actId="20577"/>
          <ac:graphicFrameMkLst>
            <pc:docMk/>
            <pc:sldMk cId="1160652962" sldId="972"/>
            <ac:graphicFrameMk id="24" creationId="{E9D0182D-CE89-4F83-86BE-FB086E833CF6}"/>
          </ac:graphicFrameMkLst>
        </pc:graphicFrameChg>
      </pc:sldChg>
      <pc:sldChg chg="modSp">
        <pc:chgData name="Rachel Taggart" userId="4f8aad94-55b7-4ba6-8498-7cad127c11eb" providerId="ADAL" clId="{3521F556-7778-4141-B99E-7EBA795B0503}" dt="2021-11-01T09:31:38.048" v="913" actId="5793"/>
        <pc:sldMkLst>
          <pc:docMk/>
          <pc:sldMk cId="1704502122" sldId="1829"/>
        </pc:sldMkLst>
        <pc:spChg chg="mod">
          <ac:chgData name="Rachel Taggart" userId="4f8aad94-55b7-4ba6-8498-7cad127c11eb" providerId="ADAL" clId="{3521F556-7778-4141-B99E-7EBA795B0503}" dt="2021-11-01T09:31:38.048" v="913" actId="5793"/>
          <ac:spMkLst>
            <pc:docMk/>
            <pc:sldMk cId="1704502122" sldId="1829"/>
            <ac:spMk id="3" creationId="{8305965E-4D48-4A02-84D8-0877867BBAD2}"/>
          </ac:spMkLst>
        </pc:spChg>
        <pc:spChg chg="mod">
          <ac:chgData name="Rachel Taggart" userId="4f8aad94-55b7-4ba6-8498-7cad127c11eb" providerId="ADAL" clId="{3521F556-7778-4141-B99E-7EBA795B0503}" dt="2021-10-25T16:31:29.795" v="116" actId="20577"/>
          <ac:spMkLst>
            <pc:docMk/>
            <pc:sldMk cId="1704502122" sldId="1829"/>
            <ac:spMk id="4" creationId="{00000000-0000-0000-0000-000000000000}"/>
          </ac:spMkLst>
        </pc:spChg>
      </pc:sldChg>
      <pc:sldChg chg="modSp">
        <pc:chgData name="Rachel Taggart" userId="4f8aad94-55b7-4ba6-8498-7cad127c11eb" providerId="ADAL" clId="{3521F556-7778-4141-B99E-7EBA795B0503}" dt="2021-10-25T15:12:40.043" v="0" actId="20577"/>
        <pc:sldMkLst>
          <pc:docMk/>
          <pc:sldMk cId="1652259684" sldId="2059"/>
        </pc:sldMkLst>
        <pc:spChg chg="mod">
          <ac:chgData name="Rachel Taggart" userId="4f8aad94-55b7-4ba6-8498-7cad127c11eb" providerId="ADAL" clId="{3521F556-7778-4141-B99E-7EBA795B0503}" dt="2021-10-25T15:12:40.043" v="0" actId="20577"/>
          <ac:spMkLst>
            <pc:docMk/>
            <pc:sldMk cId="1652259684" sldId="2059"/>
            <ac:spMk id="5" creationId="{2004E9F2-34E4-4A47-84CB-31C3D4C6618B}"/>
          </ac:spMkLst>
        </pc:spChg>
      </pc:sldChg>
      <pc:sldChg chg="addSp modSp">
        <pc:chgData name="Rachel Taggart" userId="4f8aad94-55b7-4ba6-8498-7cad127c11eb" providerId="ADAL" clId="{3521F556-7778-4141-B99E-7EBA795B0503}" dt="2021-10-29T18:57:02.385" v="909"/>
        <pc:sldMkLst>
          <pc:docMk/>
          <pc:sldMk cId="479658232" sldId="2060"/>
        </pc:sldMkLst>
        <pc:graphicFrameChg chg="add mod">
          <ac:chgData name="Rachel Taggart" userId="4f8aad94-55b7-4ba6-8498-7cad127c11eb" providerId="ADAL" clId="{3521F556-7778-4141-B99E-7EBA795B0503}" dt="2021-10-29T18:57:02.385" v="909"/>
          <ac:graphicFrameMkLst>
            <pc:docMk/>
            <pc:sldMk cId="479658232" sldId="2060"/>
            <ac:graphicFrameMk id="3" creationId="{19FE2D04-FEE4-4511-8DAF-A8E904E93DDA}"/>
          </ac:graphicFrameMkLst>
        </pc:graphicFrameChg>
      </pc:sldChg>
      <pc:sldChg chg="add">
        <pc:chgData name="Rachel Taggart" userId="4f8aad94-55b7-4ba6-8498-7cad127c11eb" providerId="ADAL" clId="{3521F556-7778-4141-B99E-7EBA795B0503}" dt="2021-11-01T16:28:32.963" v="953"/>
        <pc:sldMkLst>
          <pc:docMk/>
          <pc:sldMk cId="216446310" sldId="3424"/>
        </pc:sldMkLst>
      </pc:sldChg>
      <pc:sldChg chg="add">
        <pc:chgData name="Rachel Taggart" userId="4f8aad94-55b7-4ba6-8498-7cad127c11eb" providerId="ADAL" clId="{3521F556-7778-4141-B99E-7EBA795B0503}" dt="2021-11-01T16:28:32.963" v="953"/>
        <pc:sldMkLst>
          <pc:docMk/>
          <pc:sldMk cId="2574320445" sldId="3425"/>
        </pc:sldMkLst>
      </pc:sldChg>
      <pc:sldChg chg="delSp modSp">
        <pc:chgData name="Rachel Taggart" userId="4f8aad94-55b7-4ba6-8498-7cad127c11eb" providerId="ADAL" clId="{3521F556-7778-4141-B99E-7EBA795B0503}" dt="2021-11-02T09:53:01.681" v="1084" actId="14734"/>
        <pc:sldMkLst>
          <pc:docMk/>
          <pc:sldMk cId="2952540390" sldId="3447"/>
        </pc:sldMkLst>
        <pc:spChg chg="mod">
          <ac:chgData name="Rachel Taggart" userId="4f8aad94-55b7-4ba6-8498-7cad127c11eb" providerId="ADAL" clId="{3521F556-7778-4141-B99E-7EBA795B0503}" dt="2021-10-29T16:30:58.236" v="369" actId="14100"/>
          <ac:spMkLst>
            <pc:docMk/>
            <pc:sldMk cId="2952540390" sldId="3447"/>
            <ac:spMk id="4" creationId="{6FC255CE-7EF3-4264-B504-3927C5BF82BD}"/>
          </ac:spMkLst>
        </pc:spChg>
        <pc:spChg chg="del">
          <ac:chgData name="Rachel Taggart" userId="4f8aad94-55b7-4ba6-8498-7cad127c11eb" providerId="ADAL" clId="{3521F556-7778-4141-B99E-7EBA795B0503}" dt="2021-10-29T16:30:47.198" v="367" actId="478"/>
          <ac:spMkLst>
            <pc:docMk/>
            <pc:sldMk cId="2952540390" sldId="3447"/>
            <ac:spMk id="6" creationId="{BA90AE76-AEC0-4FB1-899E-2CC6EF255895}"/>
          </ac:spMkLst>
        </pc:spChg>
        <pc:graphicFrameChg chg="mod modGraphic">
          <ac:chgData name="Rachel Taggart" userId="4f8aad94-55b7-4ba6-8498-7cad127c11eb" providerId="ADAL" clId="{3521F556-7778-4141-B99E-7EBA795B0503}" dt="2021-11-02T09:53:01.681" v="1084" actId="14734"/>
          <ac:graphicFrameMkLst>
            <pc:docMk/>
            <pc:sldMk cId="2952540390" sldId="3447"/>
            <ac:graphicFrameMk id="7" creationId="{59F11301-F06E-448F-B0FA-1BEAB62BBB26}"/>
          </ac:graphicFrameMkLst>
        </pc:graphicFrameChg>
      </pc:sldChg>
      <pc:sldChg chg="add">
        <pc:chgData name="Rachel Taggart" userId="4f8aad94-55b7-4ba6-8498-7cad127c11eb" providerId="ADAL" clId="{3521F556-7778-4141-B99E-7EBA795B0503}" dt="2021-10-29T18:56:33.160" v="908"/>
        <pc:sldMkLst>
          <pc:docMk/>
          <pc:sldMk cId="4147420316" sldId="3611"/>
        </pc:sldMkLst>
      </pc:sldChg>
      <pc:sldChg chg="add">
        <pc:chgData name="Rachel Taggart" userId="4f8aad94-55b7-4ba6-8498-7cad127c11eb" providerId="ADAL" clId="{3521F556-7778-4141-B99E-7EBA795B0503}" dt="2021-10-29T18:56:33.160" v="908"/>
        <pc:sldMkLst>
          <pc:docMk/>
          <pc:sldMk cId="762531625" sldId="3612"/>
        </pc:sldMkLst>
      </pc:sldChg>
      <pc:sldChg chg="add">
        <pc:chgData name="Rachel Taggart" userId="4f8aad94-55b7-4ba6-8498-7cad127c11eb" providerId="ADAL" clId="{3521F556-7778-4141-B99E-7EBA795B0503}" dt="2021-10-29T18:56:33.160" v="908"/>
        <pc:sldMkLst>
          <pc:docMk/>
          <pc:sldMk cId="1464886784" sldId="3614"/>
        </pc:sldMkLst>
      </pc:sldChg>
      <pc:sldChg chg="addSp modSp">
        <pc:chgData name="Rachel Taggart" userId="4f8aad94-55b7-4ba6-8498-7cad127c11eb" providerId="ADAL" clId="{3521F556-7778-4141-B99E-7EBA795B0503}" dt="2021-11-09T11:29:57.296" v="1369" actId="122"/>
        <pc:sldMkLst>
          <pc:docMk/>
          <pc:sldMk cId="2257488750" sldId="3615"/>
        </pc:sldMkLst>
        <pc:spChg chg="mod">
          <ac:chgData name="Rachel Taggart" userId="4f8aad94-55b7-4ba6-8498-7cad127c11eb" providerId="ADAL" clId="{3521F556-7778-4141-B99E-7EBA795B0503}" dt="2021-11-09T11:25:37.314" v="1330" actId="403"/>
          <ac:spMkLst>
            <pc:docMk/>
            <pc:sldMk cId="2257488750" sldId="3615"/>
            <ac:spMk id="2" creationId="{00000000-0000-0000-0000-000000000000}"/>
          </ac:spMkLst>
        </pc:spChg>
        <pc:spChg chg="add mod">
          <ac:chgData name="Rachel Taggart" userId="4f8aad94-55b7-4ba6-8498-7cad127c11eb" providerId="ADAL" clId="{3521F556-7778-4141-B99E-7EBA795B0503}" dt="2021-11-09T11:25:41.163" v="1331" actId="1076"/>
          <ac:spMkLst>
            <pc:docMk/>
            <pc:sldMk cId="2257488750" sldId="3615"/>
            <ac:spMk id="4" creationId="{5017FE3A-3EC0-48EB-8FA6-60FBEBD4EA47}"/>
          </ac:spMkLst>
        </pc:spChg>
        <pc:graphicFrameChg chg="mod modGraphic">
          <ac:chgData name="Rachel Taggart" userId="4f8aad94-55b7-4ba6-8498-7cad127c11eb" providerId="ADAL" clId="{3521F556-7778-4141-B99E-7EBA795B0503}" dt="2021-11-09T11:25:32.327" v="1328" actId="1076"/>
          <ac:graphicFrameMkLst>
            <pc:docMk/>
            <pc:sldMk cId="2257488750" sldId="3615"/>
            <ac:graphicFrameMk id="3" creationId="{00000000-0000-0000-0000-000000000000}"/>
          </ac:graphicFrameMkLst>
        </pc:graphicFrameChg>
        <pc:graphicFrameChg chg="add mod modGraphic">
          <ac:chgData name="Rachel Taggart" userId="4f8aad94-55b7-4ba6-8498-7cad127c11eb" providerId="ADAL" clId="{3521F556-7778-4141-B99E-7EBA795B0503}" dt="2021-11-09T11:29:57.296" v="1369" actId="122"/>
          <ac:graphicFrameMkLst>
            <pc:docMk/>
            <pc:sldMk cId="2257488750" sldId="3615"/>
            <ac:graphicFrameMk id="5" creationId="{ECD45FFA-B18E-42B7-BF55-ACF9212C405B}"/>
          </ac:graphicFrameMkLst>
        </pc:graphicFrameChg>
      </pc:sldChg>
      <pc:sldChg chg="modSp add ord">
        <pc:chgData name="Rachel Taggart" userId="4f8aad94-55b7-4ba6-8498-7cad127c11eb" providerId="ADAL" clId="{3521F556-7778-4141-B99E-7EBA795B0503}" dt="2021-10-25T16:34:03.989" v="170" actId="5793"/>
        <pc:sldMkLst>
          <pc:docMk/>
          <pc:sldMk cId="3235687305" sldId="3648"/>
        </pc:sldMkLst>
        <pc:spChg chg="mod">
          <ac:chgData name="Rachel Taggart" userId="4f8aad94-55b7-4ba6-8498-7cad127c11eb" providerId="ADAL" clId="{3521F556-7778-4141-B99E-7EBA795B0503}" dt="2021-10-25T16:34:03.989" v="170" actId="5793"/>
          <ac:spMkLst>
            <pc:docMk/>
            <pc:sldMk cId="3235687305" sldId="3648"/>
            <ac:spMk id="3" creationId="{8305965E-4D48-4A02-84D8-0877867BBAD2}"/>
          </ac:spMkLst>
        </pc:spChg>
        <pc:spChg chg="mod">
          <ac:chgData name="Rachel Taggart" userId="4f8aad94-55b7-4ba6-8498-7cad127c11eb" providerId="ADAL" clId="{3521F556-7778-4141-B99E-7EBA795B0503}" dt="2021-10-25T16:33:38.531" v="159" actId="6549"/>
          <ac:spMkLst>
            <pc:docMk/>
            <pc:sldMk cId="3235687305" sldId="3648"/>
            <ac:spMk id="4" creationId="{00000000-0000-0000-0000-000000000000}"/>
          </ac:spMkLst>
        </pc:spChg>
      </pc:sldChg>
      <pc:sldChg chg="delSp modSp add">
        <pc:chgData name="Rachel Taggart" userId="4f8aad94-55b7-4ba6-8498-7cad127c11eb" providerId="ADAL" clId="{3521F556-7778-4141-B99E-7EBA795B0503}" dt="2021-11-02T08:43:26.310" v="1062" actId="403"/>
        <pc:sldMkLst>
          <pc:docMk/>
          <pc:sldMk cId="2714548832" sldId="3649"/>
        </pc:sldMkLst>
        <pc:spChg chg="del">
          <ac:chgData name="Rachel Taggart" userId="4f8aad94-55b7-4ba6-8498-7cad127c11eb" providerId="ADAL" clId="{3521F556-7778-4141-B99E-7EBA795B0503}" dt="2021-10-29T16:43:20.426" v="498" actId="478"/>
          <ac:spMkLst>
            <pc:docMk/>
            <pc:sldMk cId="2714548832" sldId="3649"/>
            <ac:spMk id="4" creationId="{6FC255CE-7EF3-4264-B504-3927C5BF82BD}"/>
          </ac:spMkLst>
        </pc:spChg>
        <pc:spChg chg="mod">
          <ac:chgData name="Rachel Taggart" userId="4f8aad94-55b7-4ba6-8498-7cad127c11eb" providerId="ADAL" clId="{3521F556-7778-4141-B99E-7EBA795B0503}" dt="2021-10-29T16:43:41.742" v="502" actId="122"/>
          <ac:spMkLst>
            <pc:docMk/>
            <pc:sldMk cId="2714548832" sldId="3649"/>
            <ac:spMk id="6" creationId="{BA90AE76-AEC0-4FB1-899E-2CC6EF255895}"/>
          </ac:spMkLst>
        </pc:spChg>
        <pc:graphicFrameChg chg="mod modGraphic">
          <ac:chgData name="Rachel Taggart" userId="4f8aad94-55b7-4ba6-8498-7cad127c11eb" providerId="ADAL" clId="{3521F556-7778-4141-B99E-7EBA795B0503}" dt="2021-11-02T08:43:26.310" v="1062" actId="403"/>
          <ac:graphicFrameMkLst>
            <pc:docMk/>
            <pc:sldMk cId="2714548832" sldId="3649"/>
            <ac:graphicFrameMk id="7" creationId="{59F11301-F06E-448F-B0FA-1BEAB62BBB26}"/>
          </ac:graphicFrameMkLst>
        </pc:graphicFrameChg>
      </pc:sldChg>
      <pc:sldChg chg="delSp modSp add">
        <pc:chgData name="Rachel Taggart" userId="4f8aad94-55b7-4ba6-8498-7cad127c11eb" providerId="ADAL" clId="{3521F556-7778-4141-B99E-7EBA795B0503}" dt="2021-11-02T08:42:31.277" v="1057" actId="403"/>
        <pc:sldMkLst>
          <pc:docMk/>
          <pc:sldMk cId="1103797091" sldId="3650"/>
        </pc:sldMkLst>
        <pc:spChg chg="mod">
          <ac:chgData name="Rachel Taggart" userId="4f8aad94-55b7-4ba6-8498-7cad127c11eb" providerId="ADAL" clId="{3521F556-7778-4141-B99E-7EBA795B0503}" dt="2021-10-29T16:46:19.326" v="523" actId="14100"/>
          <ac:spMkLst>
            <pc:docMk/>
            <pc:sldMk cId="1103797091" sldId="3650"/>
            <ac:spMk id="4" creationId="{6FC255CE-7EF3-4264-B504-3927C5BF82BD}"/>
          </ac:spMkLst>
        </pc:spChg>
        <pc:spChg chg="del mod">
          <ac:chgData name="Rachel Taggart" userId="4f8aad94-55b7-4ba6-8498-7cad127c11eb" providerId="ADAL" clId="{3521F556-7778-4141-B99E-7EBA795B0503}" dt="2021-10-29T16:46:10.096" v="521" actId="478"/>
          <ac:spMkLst>
            <pc:docMk/>
            <pc:sldMk cId="1103797091" sldId="3650"/>
            <ac:spMk id="6" creationId="{BA90AE76-AEC0-4FB1-899E-2CC6EF255895}"/>
          </ac:spMkLst>
        </pc:spChg>
        <pc:graphicFrameChg chg="mod modGraphic">
          <ac:chgData name="Rachel Taggart" userId="4f8aad94-55b7-4ba6-8498-7cad127c11eb" providerId="ADAL" clId="{3521F556-7778-4141-B99E-7EBA795B0503}" dt="2021-11-02T08:42:31.277" v="1057" actId="403"/>
          <ac:graphicFrameMkLst>
            <pc:docMk/>
            <pc:sldMk cId="1103797091" sldId="3650"/>
            <ac:graphicFrameMk id="7" creationId="{59F11301-F06E-448F-B0FA-1BEAB62BBB26}"/>
          </ac:graphicFrameMkLst>
        </pc:graphicFrameChg>
      </pc:sldChg>
      <pc:sldChg chg="modSp add ord">
        <pc:chgData name="Rachel Taggart" userId="4f8aad94-55b7-4ba6-8498-7cad127c11eb" providerId="ADAL" clId="{3521F556-7778-4141-B99E-7EBA795B0503}" dt="2021-10-29T15:21:45.696" v="184" actId="122"/>
        <pc:sldMkLst>
          <pc:docMk/>
          <pc:sldMk cId="1541140684" sldId="3651"/>
        </pc:sldMkLst>
        <pc:spChg chg="mod">
          <ac:chgData name="Rachel Taggart" userId="4f8aad94-55b7-4ba6-8498-7cad127c11eb" providerId="ADAL" clId="{3521F556-7778-4141-B99E-7EBA795B0503}" dt="2021-10-29T15:21:45.696" v="184" actId="122"/>
          <ac:spMkLst>
            <pc:docMk/>
            <pc:sldMk cId="1541140684" sldId="3651"/>
            <ac:spMk id="4" creationId="{00000000-0000-0000-0000-000000000000}"/>
          </ac:spMkLst>
        </pc:spChg>
      </pc:sldChg>
      <pc:sldChg chg="addSp delSp modSp add">
        <pc:chgData name="Rachel Taggart" userId="4f8aad94-55b7-4ba6-8498-7cad127c11eb" providerId="ADAL" clId="{3521F556-7778-4141-B99E-7EBA795B0503}" dt="2021-11-01T10:55:03.340" v="952" actId="108"/>
        <pc:sldMkLst>
          <pc:docMk/>
          <pc:sldMk cId="3952863504" sldId="3653"/>
        </pc:sldMkLst>
        <pc:spChg chg="del">
          <ac:chgData name="Rachel Taggart" userId="4f8aad94-55b7-4ba6-8498-7cad127c11eb" providerId="ADAL" clId="{3521F556-7778-4141-B99E-7EBA795B0503}" dt="2021-10-29T18:27:15.587" v="780" actId="478"/>
          <ac:spMkLst>
            <pc:docMk/>
            <pc:sldMk cId="3952863504" sldId="3653"/>
            <ac:spMk id="4" creationId="{6FC255CE-7EF3-4264-B504-3927C5BF82BD}"/>
          </ac:spMkLst>
        </pc:spChg>
        <pc:graphicFrameChg chg="mod modGraphic">
          <ac:chgData name="Rachel Taggart" userId="4f8aad94-55b7-4ba6-8498-7cad127c11eb" providerId="ADAL" clId="{3521F556-7778-4141-B99E-7EBA795B0503}" dt="2021-11-01T10:55:03.340" v="952" actId="108"/>
          <ac:graphicFrameMkLst>
            <pc:docMk/>
            <pc:sldMk cId="3952863504" sldId="3653"/>
            <ac:graphicFrameMk id="7" creationId="{59F11301-F06E-448F-B0FA-1BEAB62BBB26}"/>
          </ac:graphicFrameMkLst>
        </pc:graphicFrameChg>
        <pc:picChg chg="add del mod">
          <ac:chgData name="Rachel Taggart" userId="4f8aad94-55b7-4ba6-8498-7cad127c11eb" providerId="ADAL" clId="{3521F556-7778-4141-B99E-7EBA795B0503}" dt="2021-10-29T18:17:43.689" v="699"/>
          <ac:picMkLst>
            <pc:docMk/>
            <pc:sldMk cId="3952863504" sldId="3653"/>
            <ac:picMk id="2" creationId="{A3160CF5-EE73-4D5E-83BC-087169232DAF}"/>
          </ac:picMkLst>
        </pc:picChg>
      </pc:sldChg>
      <pc:sldChg chg="add">
        <pc:chgData name="Rachel Taggart" userId="4f8aad94-55b7-4ba6-8498-7cad127c11eb" providerId="ADAL" clId="{3521F556-7778-4141-B99E-7EBA795B0503}" dt="2021-10-29T18:43:43.784" v="884"/>
        <pc:sldMkLst>
          <pc:docMk/>
          <pc:sldMk cId="2674652954" sldId="3655"/>
        </pc:sldMkLst>
      </pc:sldChg>
      <pc:sldChg chg="add">
        <pc:chgData name="Rachel Taggart" userId="4f8aad94-55b7-4ba6-8498-7cad127c11eb" providerId="ADAL" clId="{3521F556-7778-4141-B99E-7EBA795B0503}" dt="2021-10-29T18:44:27.345" v="886"/>
        <pc:sldMkLst>
          <pc:docMk/>
          <pc:sldMk cId="767318892" sldId="3656"/>
        </pc:sldMkLst>
      </pc:sldChg>
      <pc:sldChg chg="add">
        <pc:chgData name="Rachel Taggart" userId="4f8aad94-55b7-4ba6-8498-7cad127c11eb" providerId="ADAL" clId="{3521F556-7778-4141-B99E-7EBA795B0503}" dt="2021-10-29T18:45:16.857" v="888"/>
        <pc:sldMkLst>
          <pc:docMk/>
          <pc:sldMk cId="580155070" sldId="3657"/>
        </pc:sldMkLst>
      </pc:sldChg>
      <pc:sldChg chg="add">
        <pc:chgData name="Rachel Taggart" userId="4f8aad94-55b7-4ba6-8498-7cad127c11eb" providerId="ADAL" clId="{3521F556-7778-4141-B99E-7EBA795B0503}" dt="2021-10-29T18:50:32.496" v="890"/>
        <pc:sldMkLst>
          <pc:docMk/>
          <pc:sldMk cId="3351034247" sldId="3658"/>
        </pc:sldMkLst>
      </pc:sldChg>
      <pc:sldChg chg="add">
        <pc:chgData name="Rachel Taggart" userId="4f8aad94-55b7-4ba6-8498-7cad127c11eb" providerId="ADAL" clId="{3521F556-7778-4141-B99E-7EBA795B0503}" dt="2021-10-29T18:55:31.447" v="891"/>
        <pc:sldMkLst>
          <pc:docMk/>
          <pc:sldMk cId="1150680525" sldId="3659"/>
        </pc:sldMkLst>
      </pc:sldChg>
      <pc:sldChg chg="add">
        <pc:chgData name="Rachel Taggart" userId="4f8aad94-55b7-4ba6-8498-7cad127c11eb" providerId="ADAL" clId="{3521F556-7778-4141-B99E-7EBA795B0503}" dt="2021-10-29T18:56:33.160" v="908"/>
        <pc:sldMkLst>
          <pc:docMk/>
          <pc:sldMk cId="2792179997" sldId="3660"/>
        </pc:sldMkLst>
      </pc:sldChg>
      <pc:sldChg chg="modSp add">
        <pc:chgData name="Rachel Taggart" userId="4f8aad94-55b7-4ba6-8498-7cad127c11eb" providerId="ADAL" clId="{3521F556-7778-4141-B99E-7EBA795B0503}" dt="2021-11-02T09:52:33.421" v="1082" actId="20577"/>
        <pc:sldMkLst>
          <pc:docMk/>
          <pc:sldMk cId="1532922200" sldId="3661"/>
        </pc:sldMkLst>
        <pc:graphicFrameChg chg="mod modGraphic">
          <ac:chgData name="Rachel Taggart" userId="4f8aad94-55b7-4ba6-8498-7cad127c11eb" providerId="ADAL" clId="{3521F556-7778-4141-B99E-7EBA795B0503}" dt="2021-11-02T09:52:33.421" v="1082" actId="20577"/>
          <ac:graphicFrameMkLst>
            <pc:docMk/>
            <pc:sldMk cId="1532922200" sldId="3661"/>
            <ac:graphicFrameMk id="7" creationId="{59F11301-F06E-448F-B0FA-1BEAB62BBB26}"/>
          </ac:graphicFrameMkLst>
        </pc:graphicFrameChg>
      </pc:sldChg>
      <pc:sldChg chg="modSp add ord">
        <pc:chgData name="Rachel Taggart" userId="4f8aad94-55b7-4ba6-8498-7cad127c11eb" providerId="ADAL" clId="{3521F556-7778-4141-B99E-7EBA795B0503}" dt="2021-11-09T11:21:49.183" v="1293" actId="14734"/>
        <pc:sldMkLst>
          <pc:docMk/>
          <pc:sldMk cId="1821774117" sldId="3662"/>
        </pc:sldMkLst>
        <pc:graphicFrameChg chg="mod modGraphic">
          <ac:chgData name="Rachel Taggart" userId="4f8aad94-55b7-4ba6-8498-7cad127c11eb" providerId="ADAL" clId="{3521F556-7778-4141-B99E-7EBA795B0503}" dt="2021-11-09T11:21:49.183" v="1293" actId="14734"/>
          <ac:graphicFrameMkLst>
            <pc:docMk/>
            <pc:sldMk cId="1821774117" sldId="3662"/>
            <ac:graphicFrameMk id="7" creationId="{59F11301-F06E-448F-B0FA-1BEAB62BBB26}"/>
          </ac:graphicFrameMkLst>
        </pc:graphicFrameChg>
      </pc:sldChg>
      <pc:sldChg chg="modSp add">
        <pc:chgData name="Rachel Taggart" userId="4f8aad94-55b7-4ba6-8498-7cad127c11eb" providerId="ADAL" clId="{3521F556-7778-4141-B99E-7EBA795B0503}" dt="2021-11-09T11:23:16.828" v="1313" actId="20577"/>
        <pc:sldMkLst>
          <pc:docMk/>
          <pc:sldMk cId="2444099687" sldId="3663"/>
        </pc:sldMkLst>
        <pc:graphicFrameChg chg="mod modGraphic">
          <ac:chgData name="Rachel Taggart" userId="4f8aad94-55b7-4ba6-8498-7cad127c11eb" providerId="ADAL" clId="{3521F556-7778-4141-B99E-7EBA795B0503}" dt="2021-11-09T11:23:16.828" v="1313" actId="20577"/>
          <ac:graphicFrameMkLst>
            <pc:docMk/>
            <pc:sldMk cId="2444099687" sldId="3663"/>
            <ac:graphicFrameMk id="7" creationId="{59F11301-F06E-448F-B0FA-1BEAB62BBB26}"/>
          </ac:graphicFrameMkLst>
        </pc:graphicFrameChg>
      </pc:sldChg>
    </pc:docChg>
  </pc:docChgLst>
  <pc:docChgLst>
    <pc:chgData name="Charan Singh" userId="e98600a2-3129-43a8-9761-dd98c6ebc41f" providerId="ADAL" clId="{BA74C6C7-FF6B-478B-8F48-0DDCA688F158}"/>
    <pc:docChg chg="undo custSel addSld delSld modSld">
      <pc:chgData name="Charan Singh" userId="e98600a2-3129-43a8-9761-dd98c6ebc41f" providerId="ADAL" clId="{BA74C6C7-FF6B-478B-8F48-0DDCA688F158}" dt="2021-09-29T15:26:41.865" v="927" actId="2696"/>
      <pc:docMkLst>
        <pc:docMk/>
      </pc:docMkLst>
      <pc:sldChg chg="modSp">
        <pc:chgData name="Charan Singh" userId="e98600a2-3129-43a8-9761-dd98c6ebc41f" providerId="ADAL" clId="{BA74C6C7-FF6B-478B-8F48-0DDCA688F158}" dt="2021-09-29T14:06:35.302" v="615" actId="5793"/>
        <pc:sldMkLst>
          <pc:docMk/>
          <pc:sldMk cId="1704502122" sldId="1829"/>
        </pc:sldMkLst>
        <pc:spChg chg="mod">
          <ac:chgData name="Charan Singh" userId="e98600a2-3129-43a8-9761-dd98c6ebc41f" providerId="ADAL" clId="{BA74C6C7-FF6B-478B-8F48-0DDCA688F158}" dt="2021-09-29T14:06:35.302" v="615" actId="5793"/>
          <ac:spMkLst>
            <pc:docMk/>
            <pc:sldMk cId="1704502122" sldId="1829"/>
            <ac:spMk id="3" creationId="{8305965E-4D48-4A02-84D8-0877867BBAD2}"/>
          </ac:spMkLst>
        </pc:spChg>
      </pc:sldChg>
      <pc:sldChg chg="addSp delSp">
        <pc:chgData name="Charan Singh" userId="e98600a2-3129-43a8-9761-dd98c6ebc41f" providerId="ADAL" clId="{BA74C6C7-FF6B-478B-8F48-0DDCA688F158}" dt="2021-09-29T15:15:41.264" v="920"/>
        <pc:sldMkLst>
          <pc:docMk/>
          <pc:sldMk cId="3657548807" sldId="1997"/>
        </pc:sldMkLst>
        <pc:picChg chg="add del">
          <ac:chgData name="Charan Singh" userId="e98600a2-3129-43a8-9761-dd98c6ebc41f" providerId="ADAL" clId="{BA74C6C7-FF6B-478B-8F48-0DDCA688F158}" dt="2021-09-29T15:15:36.953" v="918"/>
          <ac:picMkLst>
            <pc:docMk/>
            <pc:sldMk cId="3657548807" sldId="1997"/>
            <ac:picMk id="2050" creationId="{2B74CE95-04B7-49C4-8811-BAD9D965300E}"/>
          </ac:picMkLst>
        </pc:picChg>
        <pc:picChg chg="add del">
          <ac:chgData name="Charan Singh" userId="e98600a2-3129-43a8-9761-dd98c6ebc41f" providerId="ADAL" clId="{BA74C6C7-FF6B-478B-8F48-0DDCA688F158}" dt="2021-09-29T15:15:41.264" v="920"/>
          <ac:picMkLst>
            <pc:docMk/>
            <pc:sldMk cId="3657548807" sldId="1997"/>
            <ac:picMk id="2052" creationId="{38EB5CE0-9E30-40E3-B734-817BD1E1EF47}"/>
          </ac:picMkLst>
        </pc:picChg>
      </pc:sldChg>
      <pc:sldChg chg="addSp modSp">
        <pc:chgData name="Charan Singh" userId="e98600a2-3129-43a8-9761-dd98c6ebc41f" providerId="ADAL" clId="{BA74C6C7-FF6B-478B-8F48-0DDCA688F158}" dt="2021-09-29T14:37:51.029" v="915" actId="1076"/>
        <pc:sldMkLst>
          <pc:docMk/>
          <pc:sldMk cId="479658232" sldId="2060"/>
        </pc:sldMkLst>
        <pc:graphicFrameChg chg="add mod">
          <ac:chgData name="Charan Singh" userId="e98600a2-3129-43a8-9761-dd98c6ebc41f" providerId="ADAL" clId="{BA74C6C7-FF6B-478B-8F48-0DDCA688F158}" dt="2021-09-29T14:37:51.029" v="915" actId="1076"/>
          <ac:graphicFrameMkLst>
            <pc:docMk/>
            <pc:sldMk cId="479658232" sldId="2060"/>
            <ac:graphicFrameMk id="3" creationId="{E5915FD2-91AC-4532-95E5-37DF610D4773}"/>
          </ac:graphicFrameMkLst>
        </pc:graphicFrameChg>
      </pc:sldChg>
      <pc:sldChg chg="addSp modSp">
        <pc:chgData name="Charan Singh" userId="e98600a2-3129-43a8-9761-dd98c6ebc41f" providerId="ADAL" clId="{BA74C6C7-FF6B-478B-8F48-0DDCA688F158}" dt="2021-09-29T14:20:00.329" v="841" actId="20577"/>
        <pc:sldMkLst>
          <pc:docMk/>
          <pc:sldMk cId="2952540390" sldId="3447"/>
        </pc:sldMkLst>
        <pc:spChg chg="add">
          <ac:chgData name="Charan Singh" userId="e98600a2-3129-43a8-9761-dd98c6ebc41f" providerId="ADAL" clId="{BA74C6C7-FF6B-478B-8F48-0DDCA688F158}" dt="2021-09-29T14:09:36.967" v="623"/>
          <ac:spMkLst>
            <pc:docMk/>
            <pc:sldMk cId="2952540390" sldId="3447"/>
            <ac:spMk id="4" creationId="{6FC255CE-7EF3-4264-B504-3927C5BF82BD}"/>
          </ac:spMkLst>
        </pc:spChg>
        <pc:spChg chg="mod">
          <ac:chgData name="Charan Singh" userId="e98600a2-3129-43a8-9761-dd98c6ebc41f" providerId="ADAL" clId="{BA74C6C7-FF6B-478B-8F48-0DDCA688F158}" dt="2021-09-29T14:09:35.249" v="622" actId="1076"/>
          <ac:spMkLst>
            <pc:docMk/>
            <pc:sldMk cId="2952540390" sldId="3447"/>
            <ac:spMk id="6" creationId="{BA90AE76-AEC0-4FB1-899E-2CC6EF255895}"/>
          </ac:spMkLst>
        </pc:spChg>
        <pc:graphicFrameChg chg="mod modGraphic">
          <ac:chgData name="Charan Singh" userId="e98600a2-3129-43a8-9761-dd98c6ebc41f" providerId="ADAL" clId="{BA74C6C7-FF6B-478B-8F48-0DDCA688F158}" dt="2021-09-29T14:20:00.329" v="841" actId="20577"/>
          <ac:graphicFrameMkLst>
            <pc:docMk/>
            <pc:sldMk cId="2952540390" sldId="3447"/>
            <ac:graphicFrameMk id="7" creationId="{59F11301-F06E-448F-B0FA-1BEAB62BBB26}"/>
          </ac:graphicFrameMkLst>
        </pc:graphicFrameChg>
      </pc:sldChg>
      <pc:sldChg chg="modSp">
        <pc:chgData name="Charan Singh" userId="e98600a2-3129-43a8-9761-dd98c6ebc41f" providerId="ADAL" clId="{BA74C6C7-FF6B-478B-8F48-0DDCA688F158}" dt="2021-09-29T11:30:07.823" v="480" actId="20577"/>
        <pc:sldMkLst>
          <pc:docMk/>
          <pc:sldMk cId="2257488750" sldId="3615"/>
        </pc:sldMkLst>
        <pc:graphicFrameChg chg="mod modGraphic">
          <ac:chgData name="Charan Singh" userId="e98600a2-3129-43a8-9761-dd98c6ebc41f" providerId="ADAL" clId="{BA74C6C7-FF6B-478B-8F48-0DDCA688F158}" dt="2021-09-29T11:30:07.823" v="480" actId="20577"/>
          <ac:graphicFrameMkLst>
            <pc:docMk/>
            <pc:sldMk cId="2257488750" sldId="3615"/>
            <ac:graphicFrameMk id="3"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November%202021%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dirty="0"/>
              <a:t>Shipper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Direct'!$B$2</c:f>
              <c:strCache>
                <c:ptCount val="1"/>
                <c:pt idx="0">
                  <c:v>Budget</c:v>
                </c:pt>
              </c:strCache>
            </c:strRef>
          </c:tx>
          <c:spPr>
            <a:solidFill>
              <a:schemeClr val="accent1"/>
            </a:solidFill>
            <a:ln>
              <a:noFill/>
            </a:ln>
            <a:effectLst/>
          </c:spPr>
          <c:invertIfNegative val="0"/>
          <c:cat>
            <c:strRef>
              <c:f>'BP21-22 Direct'!$A$8</c:f>
              <c:strCache>
                <c:ptCount val="1"/>
                <c:pt idx="0">
                  <c:v>Total</c:v>
                </c:pt>
              </c:strCache>
            </c:strRef>
          </c:cat>
          <c:val>
            <c:numRef>
              <c:f>'BP21-22 Direct'!$B$8</c:f>
              <c:numCache>
                <c:formatCode>"£"#,##0</c:formatCode>
                <c:ptCount val="1"/>
                <c:pt idx="0">
                  <c:v>2073012.3132530118</c:v>
                </c:pt>
              </c:numCache>
            </c:numRef>
          </c:val>
          <c:extLst>
            <c:ext xmlns:c16="http://schemas.microsoft.com/office/drawing/2014/chart" uri="{C3380CC4-5D6E-409C-BE32-E72D297353CC}">
              <c16:uniqueId val="{00000000-8621-420E-B370-0701BEEF27F8}"/>
            </c:ext>
          </c:extLst>
        </c:ser>
        <c:ser>
          <c:idx val="1"/>
          <c:order val="1"/>
          <c:tx>
            <c:strRef>
              <c:f>'BP21-22 Direct'!$C$2</c:f>
              <c:strCache>
                <c:ptCount val="1"/>
                <c:pt idx="0">
                  <c:v>Spend</c:v>
                </c:pt>
              </c:strCache>
            </c:strRef>
          </c:tx>
          <c:spPr>
            <a:solidFill>
              <a:schemeClr val="accent2"/>
            </a:solidFill>
            <a:ln>
              <a:noFill/>
            </a:ln>
            <a:effectLst/>
          </c:spPr>
          <c:invertIfNegative val="0"/>
          <c:cat>
            <c:strRef>
              <c:f>'BP21-22 Direct'!$A$8</c:f>
              <c:strCache>
                <c:ptCount val="1"/>
                <c:pt idx="0">
                  <c:v>Total</c:v>
                </c:pt>
              </c:strCache>
            </c:strRef>
          </c:cat>
          <c:val>
            <c:numRef>
              <c:f>'BP21-22 Direct'!$C$8</c:f>
              <c:numCache>
                <c:formatCode>"£"#,##0</c:formatCode>
                <c:ptCount val="1"/>
                <c:pt idx="0">
                  <c:v>1285420.5323307791</c:v>
                </c:pt>
              </c:numCache>
            </c:numRef>
          </c:val>
          <c:extLst>
            <c:ext xmlns:c16="http://schemas.microsoft.com/office/drawing/2014/chart" uri="{C3380CC4-5D6E-409C-BE32-E72D297353CC}">
              <c16:uniqueId val="{00000001-8621-420E-B370-0701BEEF27F8}"/>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a:t>DN </a:t>
            </a:r>
            <a:r>
              <a:rPr lang="en-GB" sz="800" b="0" i="0" u="none" strike="noStrike" baseline="0">
                <a:effectLst/>
              </a:rPr>
              <a:t>Committed Spend v Approved Budget </a:t>
            </a:r>
            <a:endParaRPr lang="en-GB" sz="80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Direct'!$D$2</c:f>
              <c:strCache>
                <c:ptCount val="1"/>
                <c:pt idx="0">
                  <c:v>Budget</c:v>
                </c:pt>
              </c:strCache>
            </c:strRef>
          </c:tx>
          <c:spPr>
            <a:solidFill>
              <a:schemeClr val="accent1"/>
            </a:solidFill>
            <a:ln>
              <a:noFill/>
            </a:ln>
            <a:effectLst/>
          </c:spPr>
          <c:invertIfNegative val="0"/>
          <c:cat>
            <c:strRef>
              <c:f>'BP21-22 Direct'!$A$8</c:f>
              <c:strCache>
                <c:ptCount val="1"/>
                <c:pt idx="0">
                  <c:v>Total</c:v>
                </c:pt>
              </c:strCache>
            </c:strRef>
          </c:cat>
          <c:val>
            <c:numRef>
              <c:f>'BP21-22 Direct'!$D$8</c:f>
              <c:numCache>
                <c:formatCode>"£"#,##0</c:formatCode>
                <c:ptCount val="1"/>
                <c:pt idx="0">
                  <c:v>1248246.6200185358</c:v>
                </c:pt>
              </c:numCache>
            </c:numRef>
          </c:val>
          <c:extLst>
            <c:ext xmlns:c16="http://schemas.microsoft.com/office/drawing/2014/chart" uri="{C3380CC4-5D6E-409C-BE32-E72D297353CC}">
              <c16:uniqueId val="{00000000-74C6-4BD2-A028-00443AC5A0DF}"/>
            </c:ext>
          </c:extLst>
        </c:ser>
        <c:ser>
          <c:idx val="1"/>
          <c:order val="1"/>
          <c:tx>
            <c:strRef>
              <c:f>'BP21-22 Direct'!$E$2</c:f>
              <c:strCache>
                <c:ptCount val="1"/>
                <c:pt idx="0">
                  <c:v>Spend</c:v>
                </c:pt>
              </c:strCache>
            </c:strRef>
          </c:tx>
          <c:spPr>
            <a:solidFill>
              <a:schemeClr val="accent2"/>
            </a:solidFill>
            <a:ln>
              <a:noFill/>
            </a:ln>
            <a:effectLst/>
          </c:spPr>
          <c:invertIfNegative val="0"/>
          <c:cat>
            <c:strRef>
              <c:f>'BP21-22 Direct'!$A$8</c:f>
              <c:strCache>
                <c:ptCount val="1"/>
                <c:pt idx="0">
                  <c:v>Total</c:v>
                </c:pt>
              </c:strCache>
            </c:strRef>
          </c:cat>
          <c:val>
            <c:numRef>
              <c:f>'BP21-22 Direct'!$E$8</c:f>
              <c:numCache>
                <c:formatCode>"£"#,##0</c:formatCode>
                <c:ptCount val="1"/>
                <c:pt idx="0">
                  <c:v>1256245.8414882817</c:v>
                </c:pt>
              </c:numCache>
            </c:numRef>
          </c:val>
          <c:extLst>
            <c:ext xmlns:c16="http://schemas.microsoft.com/office/drawing/2014/chart" uri="{C3380CC4-5D6E-409C-BE32-E72D297353CC}">
              <c16:uniqueId val="{00000001-74C6-4BD2-A028-00443AC5A0DF}"/>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a:t>IGT Committed</a:t>
            </a:r>
            <a:r>
              <a:rPr lang="en-GB" sz="800" baseline="0"/>
              <a:t> Spend v Approved Budget </a:t>
            </a:r>
            <a:endParaRPr lang="en-GB" sz="80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Direct'!$F$2</c:f>
              <c:strCache>
                <c:ptCount val="1"/>
                <c:pt idx="0">
                  <c:v>Budget</c:v>
                </c:pt>
              </c:strCache>
            </c:strRef>
          </c:tx>
          <c:spPr>
            <a:solidFill>
              <a:schemeClr val="accent1"/>
            </a:solidFill>
            <a:ln>
              <a:noFill/>
            </a:ln>
            <a:effectLst/>
          </c:spPr>
          <c:invertIfNegative val="0"/>
          <c:cat>
            <c:strRef>
              <c:f>'BP21-22 Direct'!$A$8</c:f>
              <c:strCache>
                <c:ptCount val="1"/>
                <c:pt idx="0">
                  <c:v>Total</c:v>
                </c:pt>
              </c:strCache>
            </c:strRef>
          </c:cat>
          <c:val>
            <c:numRef>
              <c:f>'BP21-22 Direct'!$F$8</c:f>
              <c:numCache>
                <c:formatCode>"£"#,##0</c:formatCode>
                <c:ptCount val="1"/>
                <c:pt idx="0">
                  <c:v>194765.16311399444</c:v>
                </c:pt>
              </c:numCache>
            </c:numRef>
          </c:val>
          <c:extLst>
            <c:ext xmlns:c16="http://schemas.microsoft.com/office/drawing/2014/chart" uri="{C3380CC4-5D6E-409C-BE32-E72D297353CC}">
              <c16:uniqueId val="{00000000-D866-4583-9592-B3DDAE804C38}"/>
            </c:ext>
          </c:extLst>
        </c:ser>
        <c:ser>
          <c:idx val="1"/>
          <c:order val="1"/>
          <c:tx>
            <c:strRef>
              <c:f>'BP21-22 Direct'!$G$2</c:f>
              <c:strCache>
                <c:ptCount val="1"/>
                <c:pt idx="0">
                  <c:v>Spend</c:v>
                </c:pt>
              </c:strCache>
            </c:strRef>
          </c:tx>
          <c:spPr>
            <a:solidFill>
              <a:schemeClr val="accent2"/>
            </a:solidFill>
            <a:ln>
              <a:noFill/>
            </a:ln>
            <a:effectLst/>
          </c:spPr>
          <c:invertIfNegative val="0"/>
          <c:cat>
            <c:strRef>
              <c:f>'BP21-22 Direct'!$A$8</c:f>
              <c:strCache>
                <c:ptCount val="1"/>
                <c:pt idx="0">
                  <c:v>Total</c:v>
                </c:pt>
              </c:strCache>
            </c:strRef>
          </c:cat>
          <c:val>
            <c:numRef>
              <c:f>'BP21-22 Direct'!$G$8</c:f>
              <c:numCache>
                <c:formatCode>"£"#,##0</c:formatCode>
                <c:ptCount val="1"/>
                <c:pt idx="0">
                  <c:v>33874.262817999384</c:v>
                </c:pt>
              </c:numCache>
            </c:numRef>
          </c:val>
          <c:extLst>
            <c:ext xmlns:c16="http://schemas.microsoft.com/office/drawing/2014/chart" uri="{C3380CC4-5D6E-409C-BE32-E72D297353CC}">
              <c16:uniqueId val="{00000001-D866-4583-9592-B3DDAE804C38}"/>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a:t>NTS </a:t>
            </a:r>
            <a:r>
              <a:rPr lang="en-GB" sz="800" b="0" i="0" u="none" strike="noStrike" baseline="0">
                <a:effectLst/>
              </a:rPr>
              <a:t>Committed Spend v Approved Budget </a:t>
            </a:r>
            <a:endParaRPr lang="en-GB" sz="80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Direct'!$H$2</c:f>
              <c:strCache>
                <c:ptCount val="1"/>
                <c:pt idx="0">
                  <c:v>Budget</c:v>
                </c:pt>
              </c:strCache>
            </c:strRef>
          </c:tx>
          <c:spPr>
            <a:solidFill>
              <a:schemeClr val="accent1"/>
            </a:solidFill>
            <a:ln>
              <a:noFill/>
            </a:ln>
            <a:effectLst/>
          </c:spPr>
          <c:invertIfNegative val="0"/>
          <c:cat>
            <c:strRef>
              <c:f>'BP21-22 Direct'!$A$8</c:f>
              <c:strCache>
                <c:ptCount val="1"/>
                <c:pt idx="0">
                  <c:v>Total</c:v>
                </c:pt>
              </c:strCache>
            </c:strRef>
          </c:cat>
          <c:val>
            <c:numRef>
              <c:f>'BP21-22 Direct'!$H$8</c:f>
              <c:numCache>
                <c:formatCode>"£"#,##0</c:formatCode>
                <c:ptCount val="1"/>
                <c:pt idx="0">
                  <c:v>73575.903614457842</c:v>
                </c:pt>
              </c:numCache>
            </c:numRef>
          </c:val>
          <c:extLst>
            <c:ext xmlns:c16="http://schemas.microsoft.com/office/drawing/2014/chart" uri="{C3380CC4-5D6E-409C-BE32-E72D297353CC}">
              <c16:uniqueId val="{00000000-5A8A-49FC-8062-25F4018AA8A2}"/>
            </c:ext>
          </c:extLst>
        </c:ser>
        <c:ser>
          <c:idx val="1"/>
          <c:order val="1"/>
          <c:tx>
            <c:strRef>
              <c:f>'BP21-22 Direct'!$I$2</c:f>
              <c:strCache>
                <c:ptCount val="1"/>
                <c:pt idx="0">
                  <c:v>Spend</c:v>
                </c:pt>
              </c:strCache>
            </c:strRef>
          </c:tx>
          <c:spPr>
            <a:solidFill>
              <a:schemeClr val="accent2"/>
            </a:solidFill>
            <a:ln>
              <a:noFill/>
            </a:ln>
            <a:effectLst/>
          </c:spPr>
          <c:invertIfNegative val="0"/>
          <c:cat>
            <c:strRef>
              <c:f>'BP21-22 Direct'!$A$8</c:f>
              <c:strCache>
                <c:ptCount val="1"/>
                <c:pt idx="0">
                  <c:v>Total</c:v>
                </c:pt>
              </c:strCache>
            </c:strRef>
          </c:cat>
          <c:val>
            <c:numRef>
              <c:f>'BP21-22 Direct'!$I$8</c:f>
              <c:numCache>
                <c:formatCode>"£"#,##0</c:formatCode>
                <c:ptCount val="1"/>
                <c:pt idx="0">
                  <c:v>0</c:v>
                </c:pt>
              </c:numCache>
            </c:numRef>
          </c:val>
          <c:extLst>
            <c:ext xmlns:c16="http://schemas.microsoft.com/office/drawing/2014/chart" uri="{C3380CC4-5D6E-409C-BE32-E72D297353CC}">
              <c16:uniqueId val="{00000001-5A8A-49FC-8062-25F4018AA8A2}"/>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Committed Spend</a:t>
            </a:r>
            <a:r>
              <a:rPr lang="en-GB" baseline="0"/>
              <a:t> v Approved Budget</a:t>
            </a:r>
            <a:r>
              <a:rPr lang="en-GB"/>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Direct'!$J$2</c:f>
              <c:strCache>
                <c:ptCount val="1"/>
                <c:pt idx="0">
                  <c:v>Budget</c:v>
                </c:pt>
              </c:strCache>
            </c:strRef>
          </c:tx>
          <c:spPr>
            <a:solidFill>
              <a:schemeClr val="accent1"/>
            </a:solidFill>
            <a:ln>
              <a:noFill/>
            </a:ln>
            <a:effectLst/>
          </c:spPr>
          <c:invertIfNegative val="0"/>
          <c:cat>
            <c:strRef>
              <c:f>'BP21-22 Direct'!$A$8</c:f>
              <c:strCache>
                <c:ptCount val="1"/>
                <c:pt idx="0">
                  <c:v>Total</c:v>
                </c:pt>
              </c:strCache>
            </c:strRef>
          </c:cat>
          <c:val>
            <c:numRef>
              <c:f>'BP21-22 Direct'!$J$8</c:f>
              <c:numCache>
                <c:formatCode>"£"#,##0</c:formatCode>
                <c:ptCount val="1"/>
                <c:pt idx="0">
                  <c:v>3589600</c:v>
                </c:pt>
              </c:numCache>
            </c:numRef>
          </c:val>
          <c:extLst>
            <c:ext xmlns:c16="http://schemas.microsoft.com/office/drawing/2014/chart" uri="{C3380CC4-5D6E-409C-BE32-E72D297353CC}">
              <c16:uniqueId val="{00000000-0745-4F9D-A1D6-1A96AA2E5548}"/>
            </c:ext>
          </c:extLst>
        </c:ser>
        <c:ser>
          <c:idx val="1"/>
          <c:order val="1"/>
          <c:tx>
            <c:strRef>
              <c:f>'BP21-22 Direct'!$K$2</c:f>
              <c:strCache>
                <c:ptCount val="1"/>
                <c:pt idx="0">
                  <c:v>Spend</c:v>
                </c:pt>
              </c:strCache>
            </c:strRef>
          </c:tx>
          <c:spPr>
            <a:solidFill>
              <a:schemeClr val="accent2"/>
            </a:solidFill>
            <a:ln>
              <a:noFill/>
            </a:ln>
            <a:effectLst/>
          </c:spPr>
          <c:invertIfNegative val="0"/>
          <c:cat>
            <c:strRef>
              <c:f>'BP21-22 Direct'!$A$8</c:f>
              <c:strCache>
                <c:ptCount val="1"/>
                <c:pt idx="0">
                  <c:v>Total</c:v>
                </c:pt>
              </c:strCache>
            </c:strRef>
          </c:cat>
          <c:val>
            <c:numRef>
              <c:f>'BP21-22 Direct'!$K$8</c:f>
              <c:numCache>
                <c:formatCode>"£"#,##0</c:formatCode>
                <c:ptCount val="1"/>
                <c:pt idx="0">
                  <c:v>2575540.6366370604</c:v>
                </c:pt>
              </c:numCache>
            </c:numRef>
          </c:val>
          <c:extLst>
            <c:ext xmlns:c16="http://schemas.microsoft.com/office/drawing/2014/chart" uri="{C3380CC4-5D6E-409C-BE32-E72D297353CC}">
              <c16:uniqueId val="{00000001-0745-4F9D-A1D6-1A96AA2E5548}"/>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Variance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'BP21-22 Direct'!$B$19:$I$19</c:f>
              <c:strCache>
                <c:ptCount val="7"/>
                <c:pt idx="0">
                  <c:v>Shipper</c:v>
                </c:pt>
                <c:pt idx="2">
                  <c:v>DN</c:v>
                </c:pt>
                <c:pt idx="4">
                  <c:v>IGT</c:v>
                </c:pt>
                <c:pt idx="6">
                  <c:v>NTS</c:v>
                </c:pt>
              </c:strCache>
            </c:strRef>
          </c:cat>
          <c:val>
            <c:numRef>
              <c:f>'BP21-22 Direct'!$B$20:$I$20</c:f>
              <c:numCache>
                <c:formatCode>General</c:formatCode>
                <c:ptCount val="8"/>
                <c:pt idx="0" formatCode="&quot;£&quot;#,##0">
                  <c:v>90000</c:v>
                </c:pt>
                <c:pt idx="2" formatCode="&quot;£&quot;#,##0">
                  <c:v>-677300</c:v>
                </c:pt>
                <c:pt idx="4" formatCode="&quot;£&quot;#,##0">
                  <c:v>0</c:v>
                </c:pt>
                <c:pt idx="6" formatCode="&quot;£&quot;#,##0">
                  <c:v>0</c:v>
                </c:pt>
              </c:numCache>
            </c:numRef>
          </c:val>
          <c:extLst>
            <c:ext xmlns:c16="http://schemas.microsoft.com/office/drawing/2014/chart" uri="{C3380CC4-5D6E-409C-BE32-E72D297353CC}">
              <c16:uniqueId val="{00000000-7453-4A34-8E6E-C6EDB290A693}"/>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November 2021.xlsx]Current Period Change!PivotTable3</c:name>
    <c:fmtId val="2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Change'!$G$4:$G$8</c:f>
              <c:strCache>
                <c:ptCount val="4"/>
                <c:pt idx="0">
                  <c:v>Capture</c:v>
                </c:pt>
                <c:pt idx="1">
                  <c:v>Initial Review</c:v>
                </c:pt>
                <c:pt idx="2">
                  <c:v>Pre-capture</c:v>
                </c:pt>
                <c:pt idx="3">
                  <c:v>Solution Review</c:v>
                </c:pt>
              </c:strCache>
            </c:strRef>
          </c:cat>
          <c:val>
            <c:numRef>
              <c:f>'Current Period Change'!$H$4:$H$8</c:f>
              <c:numCache>
                <c:formatCode>General</c:formatCode>
                <c:ptCount val="4"/>
                <c:pt idx="0">
                  <c:v>21</c:v>
                </c:pt>
                <c:pt idx="1">
                  <c:v>4</c:v>
                </c:pt>
                <c:pt idx="2">
                  <c:v>32</c:v>
                </c:pt>
                <c:pt idx="3">
                  <c:v>2</c:v>
                </c:pt>
              </c:numCache>
            </c:numRef>
          </c:val>
          <c:extLst>
            <c:ext xmlns:c16="http://schemas.microsoft.com/office/drawing/2014/chart" uri="{C3380CC4-5D6E-409C-BE32-E72D297353CC}">
              <c16:uniqueId val="{00000000-B5DD-4780-A55D-82EC33A97231}"/>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November 2021.xlsx]In Delivery!PivotTable4</c:name>
    <c:fmtId val="3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pivotFmt>
      <c:pivotFmt>
        <c:idx val="9"/>
        <c:spPr>
          <a:solidFill>
            <a:schemeClr val="accent2"/>
          </a:solidFill>
          <a:ln>
            <a:noFill/>
          </a:ln>
          <a:effectLst/>
        </c:spPr>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F1-4120-B0E9-6B8FEA649D0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4F1-4120-B0E9-6B8FEA649D01}"/>
              </c:ext>
            </c:extLst>
          </c:dPt>
          <c:dPt>
            <c:idx val="2"/>
            <c:invertIfNegative val="0"/>
            <c:bubble3D val="0"/>
            <c:extLst>
              <c:ext xmlns:c16="http://schemas.microsoft.com/office/drawing/2014/chart" uri="{C3380CC4-5D6E-409C-BE32-E72D297353CC}">
                <c16:uniqueId val="{00000004-84F1-4120-B0E9-6B8FEA649D0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 Delivery'!$I$7:$I$16</c:f>
              <c:multiLvlStrCache>
                <c:ptCount val="7"/>
                <c:lvl>
                  <c:pt idx="0">
                    <c:v>Standalone</c:v>
                  </c:pt>
                  <c:pt idx="1">
                    <c:v>Unallocated</c:v>
                  </c:pt>
                  <c:pt idx="2">
                    <c:v>CSSC</c:v>
                  </c:pt>
                  <c:pt idx="3">
                    <c:v>Jun 21</c:v>
                  </c:pt>
                  <c:pt idx="4">
                    <c:v>Nov 21</c:v>
                  </c:pt>
                  <c:pt idx="5">
                    <c:v>Standalone</c:v>
                  </c:pt>
                  <c:pt idx="6">
                    <c:v>Nov 22</c:v>
                  </c:pt>
                </c:lvl>
                <c:lvl>
                  <c:pt idx="0">
                    <c:v>Awaiting Delivery</c:v>
                  </c:pt>
                  <c:pt idx="2">
                    <c:v>In Delivery</c:v>
                  </c:pt>
                </c:lvl>
              </c:multiLvlStrCache>
            </c:multiLvlStrRef>
          </c:cat>
          <c:val>
            <c:numRef>
              <c:f>'In Delivery'!$J$7:$J$16</c:f>
              <c:numCache>
                <c:formatCode>General</c:formatCode>
                <c:ptCount val="7"/>
                <c:pt idx="0">
                  <c:v>1</c:v>
                </c:pt>
                <c:pt idx="1">
                  <c:v>6</c:v>
                </c:pt>
                <c:pt idx="2">
                  <c:v>4</c:v>
                </c:pt>
                <c:pt idx="3">
                  <c:v>1</c:v>
                </c:pt>
                <c:pt idx="4">
                  <c:v>6</c:v>
                </c:pt>
                <c:pt idx="5">
                  <c:v>8</c:v>
                </c:pt>
                <c:pt idx="6">
                  <c:v>1</c:v>
                </c:pt>
              </c:numCache>
            </c:numRef>
          </c:val>
          <c:extLst>
            <c:ext xmlns:c16="http://schemas.microsoft.com/office/drawing/2014/chart" uri="{C3380CC4-5D6E-409C-BE32-E72D297353CC}">
              <c16:uniqueId val="{00000005-84F1-4120-B0E9-6B8FEA649D01}"/>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November 2021.xlsx]Period updates!PivotTable5</c:name>
    <c:fmtId val="29"/>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9999FF"/>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chemeClr val="accent2">
              <a:lumMod val="75000"/>
            </a:schemeClr>
          </a:solidFill>
          <a:ln w="19050">
            <a:solidFill>
              <a:schemeClr val="lt1"/>
            </a:solidFill>
          </a:ln>
          <a:effectLst/>
        </c:spPr>
      </c:pivotFmt>
      <c:pivotFmt>
        <c:idx val="20"/>
        <c:spPr>
          <a:solidFill>
            <a:srgbClr val="92D050"/>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9999FF"/>
          </a:solidFill>
          <a:ln w="19050">
            <a:solidFill>
              <a:schemeClr val="lt1"/>
            </a:solidFill>
          </a:ln>
          <a:effectLst/>
        </c:spPr>
      </c:pivotFmt>
      <c:pivotFmt>
        <c:idx val="23"/>
        <c:spPr>
          <a:solidFill>
            <a:srgbClr val="00B0F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chemeClr val="accent2"/>
          </a:solidFill>
          <a:ln w="19050">
            <a:solidFill>
              <a:schemeClr val="lt1"/>
            </a:solidFill>
          </a:ln>
          <a:effectLst/>
        </c:spPr>
      </c:pivotFmt>
      <c:pivotFmt>
        <c:idx val="26"/>
        <c:spPr>
          <a:solidFill>
            <a:srgbClr val="92D050"/>
          </a:solidFill>
          <a:ln w="19050">
            <a:solidFill>
              <a:schemeClr val="lt1"/>
            </a:solidFill>
          </a:ln>
          <a:effectLst/>
        </c:spPr>
      </c:pivotFmt>
      <c:pivotFmt>
        <c:idx val="2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00B0F0"/>
          </a:solidFill>
          <a:ln w="19050">
            <a:solidFill>
              <a:schemeClr val="lt1"/>
            </a:solidFill>
          </a:ln>
          <a:effectLst/>
        </c:spPr>
      </c:pivotFmt>
      <c:pivotFmt>
        <c:idx val="29"/>
        <c:spPr>
          <a:solidFill>
            <a:srgbClr val="9999FF"/>
          </a:solidFill>
          <a:ln w="19050">
            <a:solidFill>
              <a:schemeClr val="lt1"/>
            </a:solidFill>
          </a:ln>
          <a:effectLst/>
        </c:spPr>
      </c:pivotFmt>
      <c:pivotFmt>
        <c:idx val="30"/>
        <c:spPr>
          <a:solidFill>
            <a:srgbClr val="7030A0"/>
          </a:solidFill>
          <a:ln w="19050">
            <a:solidFill>
              <a:schemeClr val="lt1"/>
            </a:solidFill>
          </a:ln>
          <a:effectLst/>
        </c:spPr>
      </c:pivotFmt>
      <c:pivotFmt>
        <c:idx val="31"/>
        <c:spPr>
          <a:solidFill>
            <a:schemeClr val="accent2"/>
          </a:solidFill>
          <a:ln w="19050">
            <a:solidFill>
              <a:schemeClr val="lt1"/>
            </a:solidFill>
          </a:ln>
          <a:effectLst/>
        </c:spPr>
      </c:pivotFmt>
      <c:pivotFmt>
        <c:idx val="32"/>
        <c:spPr>
          <a:solidFill>
            <a:srgbClr val="92D050"/>
          </a:solidFill>
          <a:ln w="19050">
            <a:solidFill>
              <a:schemeClr val="lt1"/>
            </a:solidFill>
          </a:ln>
          <a:effectLst/>
        </c:spPr>
      </c:pivotFmt>
      <c:pivotFmt>
        <c:idx val="3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00B0F0"/>
          </a:solidFill>
          <a:ln w="19050">
            <a:solidFill>
              <a:schemeClr val="lt1"/>
            </a:solidFill>
          </a:ln>
          <a:effectLst/>
        </c:spPr>
      </c:pivotFmt>
      <c:pivotFmt>
        <c:idx val="35"/>
        <c:spPr>
          <a:solidFill>
            <a:srgbClr val="9999FF"/>
          </a:solidFill>
          <a:ln w="19050">
            <a:solidFill>
              <a:schemeClr val="lt1"/>
            </a:solidFill>
          </a:ln>
          <a:effectLst/>
        </c:spPr>
      </c:pivotFmt>
      <c:pivotFmt>
        <c:idx val="36"/>
        <c:spPr>
          <a:solidFill>
            <a:srgbClr val="7030A0"/>
          </a:solidFill>
          <a:ln w="19050">
            <a:solidFill>
              <a:schemeClr val="lt1"/>
            </a:solidFill>
          </a:ln>
          <a:effectLst/>
        </c:spPr>
      </c:pivotFmt>
      <c:pivotFmt>
        <c:idx val="37"/>
        <c:spPr>
          <a:solidFill>
            <a:schemeClr val="accent2"/>
          </a:solidFill>
          <a:ln w="19050">
            <a:solidFill>
              <a:schemeClr val="lt1"/>
            </a:solidFill>
          </a:ln>
          <a:effectLst/>
        </c:spPr>
      </c:pivotFmt>
      <c:pivotFmt>
        <c:idx val="38"/>
        <c:spPr>
          <a:solidFill>
            <a:srgbClr val="92D050"/>
          </a:solidFill>
          <a:ln w="19050">
            <a:solidFill>
              <a:schemeClr val="lt1"/>
            </a:solidFill>
          </a:ln>
          <a:effectLst/>
        </c:spPr>
      </c:pivotFmt>
    </c:pivotFmts>
    <c:plotArea>
      <c:layout/>
      <c:pieChart>
        <c:varyColors val="1"/>
        <c:ser>
          <c:idx val="0"/>
          <c:order val="0"/>
          <c:tx>
            <c:strRef>
              <c:f>'Period updates'!$B$23</c:f>
              <c:strCache>
                <c:ptCount val="1"/>
                <c:pt idx="0">
                  <c:v>Total</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CF7F-4771-AF72-DFD8F66591E5}"/>
              </c:ext>
            </c:extLst>
          </c:dPt>
          <c:dPt>
            <c:idx val="1"/>
            <c:bubble3D val="0"/>
            <c:explosion val="2"/>
            <c:spPr>
              <a:solidFill>
                <a:srgbClr val="9999FF"/>
              </a:solidFill>
              <a:ln w="19050">
                <a:solidFill>
                  <a:schemeClr val="lt1"/>
                </a:solidFill>
              </a:ln>
              <a:effectLst/>
            </c:spPr>
            <c:extLst>
              <c:ext xmlns:c16="http://schemas.microsoft.com/office/drawing/2014/chart" uri="{C3380CC4-5D6E-409C-BE32-E72D297353CC}">
                <c16:uniqueId val="{00000003-CF7F-4771-AF72-DFD8F66591E5}"/>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CF7F-4771-AF72-DFD8F66591E5}"/>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CF7F-4771-AF72-DFD8F66591E5}"/>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CF7F-4771-AF72-DFD8F66591E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updates'!$A$24:$A$29</c:f>
              <c:strCache>
                <c:ptCount val="5"/>
                <c:pt idx="0">
                  <c:v>Implemented</c:v>
                </c:pt>
                <c:pt idx="1">
                  <c:v>New MOD</c:v>
                </c:pt>
                <c:pt idx="2">
                  <c:v>New CP</c:v>
                </c:pt>
                <c:pt idx="3">
                  <c:v>Awaiting/In Delivery</c:v>
                </c:pt>
                <c:pt idx="4">
                  <c:v>To be implemented</c:v>
                </c:pt>
              </c:strCache>
            </c:strRef>
          </c:cat>
          <c:val>
            <c:numRef>
              <c:f>'Period updates'!$B$24:$B$29</c:f>
              <c:numCache>
                <c:formatCode>General</c:formatCode>
                <c:ptCount val="5"/>
                <c:pt idx="0">
                  <c:v>1</c:v>
                </c:pt>
                <c:pt idx="1">
                  <c:v>7</c:v>
                </c:pt>
                <c:pt idx="2">
                  <c:v>1</c:v>
                </c:pt>
                <c:pt idx="3">
                  <c:v>1</c:v>
                </c:pt>
                <c:pt idx="4">
                  <c:v>2</c:v>
                </c:pt>
              </c:numCache>
            </c:numRef>
          </c:val>
          <c:extLst>
            <c:ext xmlns:c16="http://schemas.microsoft.com/office/drawing/2014/chart" uri="{C3380CC4-5D6E-409C-BE32-E72D297353CC}">
              <c16:uniqueId val="{0000000A-CF7F-4771-AF72-DFD8F66591E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546168854074314"/>
          <c:y val="0.19358839760414565"/>
          <c:w val="0.36097721966776986"/>
          <c:h val="0.651177737398209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09/11/2021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dirty="0"/>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25</a:t>
            </a:fld>
            <a:endParaRPr lang="en-GB"/>
          </a:p>
        </p:txBody>
      </p:sp>
    </p:spTree>
    <p:extLst>
      <p:ext uri="{BB962C8B-B14F-4D97-AF65-F5344CB8AC3E}">
        <p14:creationId xmlns:p14="http://schemas.microsoft.com/office/powerpoint/2010/main" val="216769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315615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dirty="0"/>
          </a:p>
        </p:txBody>
      </p:sp>
    </p:spTree>
    <p:extLst>
      <p:ext uri="{BB962C8B-B14F-4D97-AF65-F5344CB8AC3E}">
        <p14:creationId xmlns:p14="http://schemas.microsoft.com/office/powerpoint/2010/main" val="218650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29</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299332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38</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44</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17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17</a:t>
            </a:fld>
            <a:endParaRPr lang="en-GB"/>
          </a:p>
        </p:txBody>
      </p:sp>
    </p:spTree>
    <p:extLst>
      <p:ext uri="{BB962C8B-B14F-4D97-AF65-F5344CB8AC3E}">
        <p14:creationId xmlns:p14="http://schemas.microsoft.com/office/powerpoint/2010/main" val="383820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109981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19</a:t>
            </a:fld>
            <a:endParaRPr lang="en-GB"/>
          </a:p>
        </p:txBody>
      </p:sp>
    </p:spTree>
    <p:extLst>
      <p:ext uri="{BB962C8B-B14F-4D97-AF65-F5344CB8AC3E}">
        <p14:creationId xmlns:p14="http://schemas.microsoft.com/office/powerpoint/2010/main" val="40854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34200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60790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722252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869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144-enabling-re-assignment-of-supplier-short-codes-to-implement-supplier-of-last-resort-direc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xoserve.com/change/change-packs/2918-mt-po-change-pack-october-2021/"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gasgovernance.co.uk/073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roposals/xrn-5298-h100-fife-project-phase-1-initial-assessmen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xoserve.com/change/change-packs/2918-mt-po-change-pack-october-202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acks/2918-mt-po-change-pack-october-202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hange-packs/2918-mt-po-change-pack-october-202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xoserve.com/change/change-packs/2919-mt-po-css-change-pack-october-2021/"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4.docx"/><Relationship Id="rId5" Type="http://schemas.openxmlformats.org/officeDocument/2006/relationships/image" Target="../media/image6.wmf"/><Relationship Id="rId4" Type="http://schemas.openxmlformats.org/officeDocument/2006/relationships/package" Target="../embeddings/Microsoft_Word_Document.docx"/></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package" Target="../embeddings/Microsoft_PowerPoint_Presentation9.pptx"/><Relationship Id="rId3" Type="http://schemas.openxmlformats.org/officeDocument/2006/relationships/package" Target="../embeddings/Microsoft_PowerPoint_Presentation.pptx"/><Relationship Id="rId7" Type="http://schemas.openxmlformats.org/officeDocument/2006/relationships/package" Target="../embeddings/Microsoft_PowerPoint_Presentation6.pptx"/><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package" Target="../embeddings/Microsoft_PowerPoint_Presentation8.pptx"/><Relationship Id="rId5" Type="http://schemas.openxmlformats.org/officeDocument/2006/relationships/package" Target="../embeddings/Microsoft_PowerPoint_Presentation5.pptx"/><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package" Target="../embeddings/Microsoft_PowerPoint_Presentation7.pptx"/><Relationship Id="rId14" Type="http://schemas.openxmlformats.org/officeDocument/2006/relationships/image" Target="../media/image1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www.xoserve.com/change/"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a:xfrm>
            <a:off x="1371600" y="2914650"/>
            <a:ext cx="6400800" cy="776568"/>
          </a:xfrm>
        </p:spPr>
        <p:txBody>
          <a:bodyPr/>
          <a:lstStyle/>
          <a:p>
            <a:r>
              <a:rPr lang="en-GB" dirty="0"/>
              <a:t>10</a:t>
            </a:r>
            <a:r>
              <a:rPr lang="en-GB" baseline="30000" dirty="0"/>
              <a:t>th</a:t>
            </a:r>
            <a:r>
              <a:rPr lang="en-GB" dirty="0"/>
              <a:t> November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43836150"/>
              </p:ext>
            </p:extLst>
          </p:nvPr>
        </p:nvGraphicFramePr>
        <p:xfrm>
          <a:off x="90637" y="986635"/>
          <a:ext cx="4267997" cy="1474606"/>
        </p:xfrm>
        <a:graphic>
          <a:graphicData uri="http://schemas.openxmlformats.org/drawingml/2006/table">
            <a:tbl>
              <a:tblPr firstRow="1" bandRow="1">
                <a:tableStyleId>{E8B1032C-EA38-4F05-BA0D-38AFFFC7BED3}</a:tableStyleId>
              </a:tblPr>
              <a:tblGrid>
                <a:gridCol w="3028229">
                  <a:extLst>
                    <a:ext uri="{9D8B030D-6E8A-4147-A177-3AD203B41FA5}">
                      <a16:colId xmlns:a16="http://schemas.microsoft.com/office/drawing/2014/main" val="20000"/>
                    </a:ext>
                  </a:extLst>
                </a:gridCol>
                <a:gridCol w="1239768">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Customer</a:t>
                      </a:r>
                      <a:r>
                        <a:rPr lang="en-GB" sz="1200" b="1" kern="1200" baseline="0" dirty="0">
                          <a:solidFill>
                            <a:schemeClr val="bg1"/>
                          </a:solidFill>
                          <a:latin typeface="+mn-lt"/>
                          <a:ea typeface="+mn-ea"/>
                          <a:cs typeface="+mn-cs"/>
                        </a:rPr>
                        <a:t> Class</a:t>
                      </a:r>
                      <a:endParaRPr lang="en-GB" sz="12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2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2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2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2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251520" y="669259"/>
            <a:ext cx="30243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Arial"/>
                <a:ea typeface="+mn-ea"/>
                <a:cs typeface="+mn-cs"/>
              </a:rPr>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272943939"/>
              </p:ext>
            </p:extLst>
          </p:nvPr>
        </p:nvGraphicFramePr>
        <p:xfrm>
          <a:off x="100399" y="2668772"/>
          <a:ext cx="4248471" cy="930046"/>
        </p:xfrm>
        <a:graphic>
          <a:graphicData uri="http://schemas.openxmlformats.org/drawingml/2006/table">
            <a:tbl>
              <a:tblPr firstRow="1" bandRow="1">
                <a:tableStyleId>{E8B1032C-EA38-4F05-BA0D-38AFFFC7BED3}</a:tableStyleId>
              </a:tblPr>
              <a:tblGrid>
                <a:gridCol w="2376263">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482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47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hlinkClick r:id="rId3"/>
                        </a:rPr>
                        <a:t>Link to CP</a:t>
                      </a:r>
                      <a:endParaRPr lang="en-GB" sz="12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499992" y="761058"/>
            <a:ext cx="0" cy="3721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80397" y="671781"/>
            <a:ext cx="30243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Arial"/>
                <a:ea typeface="+mn-ea"/>
                <a:cs typeface="+mn-cs"/>
              </a:rPr>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965177811"/>
              </p:ext>
            </p:extLst>
          </p:nvPr>
        </p:nvGraphicFramePr>
        <p:xfrm>
          <a:off x="4680397" y="977036"/>
          <a:ext cx="4340762" cy="3890139"/>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293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Purpose</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397982">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The purpose of this Initial Review Change Pack, being issued at the request of ChMC following the meeting held on the 13th October 2021, is to gather member views regarding Change Proposal XRN5235. The CDSP discussed this change at ChMC to ask if constituents are happy to progress with XRN5235 as a DSC funded Change Proposal, as well as if they are likely to find the information being shared as a result of this useful. Some constituencies did not feel it would benefit them based on the potential costs to the DSC of setting a service up however, post ChMC, the costs of the proposed solution to meet the requirements have been confirmed to be zero, meaning no drawdown on the DSC Change Budget will be made to deliver the service.</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As per agreement at ChMC, we are seeking feedback on the proposal to progress this as a DSC Change Proposal however, it is the CDSPs recommendation that this be approved to move forward into delivery. For the avoidance of doubt, we will, if approved, look to move this Change Proposal directly into delivery (pending </a:t>
                      </a:r>
                      <a:r>
                        <a:rPr lang="en-US" sz="1000" b="0" kern="1200" baseline="0" dirty="0" err="1">
                          <a:solidFill>
                            <a:schemeClr val="tx1"/>
                          </a:solidFill>
                          <a:latin typeface="Arial" panose="020B0604020202020204" pitchFamily="34" charset="0"/>
                          <a:ea typeface="+mn-ea"/>
                          <a:cs typeface="Arial" panose="020B0604020202020204" pitchFamily="34" charset="0"/>
                        </a:rPr>
                        <a:t>CoMC</a:t>
                      </a:r>
                      <a:r>
                        <a:rPr lang="en-US" sz="1000" b="0" kern="1200" baseline="0" dirty="0">
                          <a:solidFill>
                            <a:schemeClr val="tx1"/>
                          </a:solidFill>
                          <a:latin typeface="Arial" panose="020B0604020202020204" pitchFamily="34" charset="0"/>
                          <a:ea typeface="+mn-ea"/>
                          <a:cs typeface="Arial" panose="020B0604020202020204" pitchFamily="34" charset="0"/>
                        </a:rPr>
                        <a:t> approval).</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Due to the zero cost of the solution it is proposed that, if approved to progress, we proceed directly into delivery. This means that the CDSP will not produce Solution Option or Detail Design Change Packs. However, a CCR will be brought to ChMC for approval to formally close down the Change Proposal post implementation.</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Title 22">
            <a:extLst>
              <a:ext uri="{FF2B5EF4-FFF2-40B4-BE49-F238E27FC236}">
                <a16:creationId xmlns:a16="http://schemas.microsoft.com/office/drawing/2014/main" id="{BF56EF1E-11A4-4887-9595-4A310E9B6BE2}"/>
              </a:ext>
            </a:extLst>
          </p:cNvPr>
          <p:cNvSpPr>
            <a:spLocks noGrp="1"/>
          </p:cNvSpPr>
          <p:nvPr>
            <p:ph type="title"/>
          </p:nvPr>
        </p:nvSpPr>
        <p:spPr>
          <a:xfrm>
            <a:off x="90637" y="63863"/>
            <a:ext cx="8930503" cy="637580"/>
          </a:xfrm>
        </p:spPr>
        <p:txBody>
          <a:bodyPr>
            <a:noAutofit/>
          </a:bodyPr>
          <a:lstStyle/>
          <a:p>
            <a:r>
              <a:rPr lang="en-US" sz="1800" dirty="0"/>
              <a:t>XRN5235 Request for access to SOQ data &amp; capacity figures which influence transportation charges </a:t>
            </a:r>
            <a:endParaRPr lang="en-GB" sz="1800" dirty="0"/>
          </a:p>
        </p:txBody>
      </p:sp>
      <p:graphicFrame>
        <p:nvGraphicFramePr>
          <p:cNvPr id="24" name="Table 23">
            <a:extLst>
              <a:ext uri="{FF2B5EF4-FFF2-40B4-BE49-F238E27FC236}">
                <a16:creationId xmlns:a16="http://schemas.microsoft.com/office/drawing/2014/main" id="{E9D0182D-CE89-4F83-86BE-FB086E833CF6}"/>
              </a:ext>
            </a:extLst>
          </p:cNvPr>
          <p:cNvGraphicFramePr>
            <a:graphicFrameLocks noGrp="1"/>
          </p:cNvGraphicFramePr>
          <p:nvPr>
            <p:extLst>
              <p:ext uri="{D42A27DB-BD31-4B8C-83A1-F6EECF244321}">
                <p14:modId xmlns:p14="http://schemas.microsoft.com/office/powerpoint/2010/main" val="297995358"/>
              </p:ext>
            </p:extLst>
          </p:nvPr>
        </p:nvGraphicFramePr>
        <p:xfrm>
          <a:off x="89318" y="4217812"/>
          <a:ext cx="4320479" cy="563880"/>
        </p:xfrm>
        <a:graphic>
          <a:graphicData uri="http://schemas.openxmlformats.org/drawingml/2006/table">
            <a:tbl>
              <a:tblPr firstRow="1" bandRow="1">
                <a:tableStyleId>{E8B1032C-EA38-4F05-BA0D-38AFFFC7BED3}</a:tableStyleId>
              </a:tblPr>
              <a:tblGrid>
                <a:gridCol w="1420597">
                  <a:extLst>
                    <a:ext uri="{9D8B030D-6E8A-4147-A177-3AD203B41FA5}">
                      <a16:colId xmlns:a16="http://schemas.microsoft.com/office/drawing/2014/main" val="2239852622"/>
                    </a:ext>
                  </a:extLst>
                </a:gridCol>
                <a:gridCol w="1449941">
                  <a:extLst>
                    <a:ext uri="{9D8B030D-6E8A-4147-A177-3AD203B41FA5}">
                      <a16:colId xmlns:a16="http://schemas.microsoft.com/office/drawing/2014/main" val="527004886"/>
                    </a:ext>
                  </a:extLst>
                </a:gridCol>
                <a:gridCol w="1449941">
                  <a:extLst>
                    <a:ext uri="{9D8B030D-6E8A-4147-A177-3AD203B41FA5}">
                      <a16:colId xmlns:a16="http://schemas.microsoft.com/office/drawing/2014/main" val="2564467737"/>
                    </a:ext>
                  </a:extLst>
                </a:gridCol>
              </a:tblGrid>
              <a:tr h="196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Approvals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Deferrals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FB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Rejections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F0000"/>
                    </a:solidFill>
                  </a:tcPr>
                </a:tc>
                <a:extLst>
                  <a:ext uri="{0D108BD9-81ED-4DB2-BD59-A6C34878D82A}">
                    <a16:rowId xmlns:a16="http://schemas.microsoft.com/office/drawing/2014/main" val="1861519603"/>
                  </a:ext>
                </a:extLst>
              </a:tr>
              <a:tr h="249689">
                <a:tc>
                  <a:txBody>
                    <a:bodyPr/>
                    <a:lstStyle/>
                    <a:p>
                      <a:pPr algn="ctr"/>
                      <a:endParaRPr lang="en-GB" sz="11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4253217641"/>
                  </a:ext>
                </a:extLst>
              </a:tr>
            </a:tbl>
          </a:graphicData>
        </a:graphic>
      </p:graphicFrame>
      <p:sp>
        <p:nvSpPr>
          <p:cNvPr id="25" name="TextBox 24">
            <a:extLst>
              <a:ext uri="{FF2B5EF4-FFF2-40B4-BE49-F238E27FC236}">
                <a16:creationId xmlns:a16="http://schemas.microsoft.com/office/drawing/2014/main" id="{1DDED9B7-9735-4EF5-A1E1-ED47381E801C}"/>
              </a:ext>
            </a:extLst>
          </p:cNvPr>
          <p:cNvSpPr txBox="1"/>
          <p:nvPr/>
        </p:nvSpPr>
        <p:spPr>
          <a:xfrm>
            <a:off x="30581" y="3787498"/>
            <a:ext cx="23042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Consultation Summary</a:t>
            </a:r>
          </a:p>
        </p:txBody>
      </p:sp>
    </p:spTree>
    <p:extLst>
      <p:ext uri="{BB962C8B-B14F-4D97-AF65-F5344CB8AC3E}">
        <p14:creationId xmlns:p14="http://schemas.microsoft.com/office/powerpoint/2010/main" val="116065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1241930"/>
              </p:ext>
            </p:extLst>
          </p:nvPr>
        </p:nvGraphicFramePr>
        <p:xfrm>
          <a:off x="104805" y="914227"/>
          <a:ext cx="8934390" cy="3402592"/>
        </p:xfrm>
        <a:graphic>
          <a:graphicData uri="http://schemas.openxmlformats.org/drawingml/2006/table">
            <a:tbl>
              <a:tblPr firstRow="1" firstCol="1" bandRow="1">
                <a:tableStyleId>{5940675A-B579-460E-94D1-54222C63F5DA}</a:tableStyleId>
              </a:tblPr>
              <a:tblGrid>
                <a:gridCol w="1463785">
                  <a:extLst>
                    <a:ext uri="{9D8B030D-6E8A-4147-A177-3AD203B41FA5}">
                      <a16:colId xmlns:a16="http://schemas.microsoft.com/office/drawing/2014/main" val="20001"/>
                    </a:ext>
                  </a:extLst>
                </a:gridCol>
                <a:gridCol w="797538">
                  <a:extLst>
                    <a:ext uri="{9D8B030D-6E8A-4147-A177-3AD203B41FA5}">
                      <a16:colId xmlns:a16="http://schemas.microsoft.com/office/drawing/2014/main" val="3340208386"/>
                    </a:ext>
                  </a:extLst>
                </a:gridCol>
                <a:gridCol w="5951957">
                  <a:extLst>
                    <a:ext uri="{9D8B030D-6E8A-4147-A177-3AD203B41FA5}">
                      <a16:colId xmlns:a16="http://schemas.microsoft.com/office/drawing/2014/main" val="20007"/>
                    </a:ext>
                  </a:extLst>
                </a:gridCol>
                <a:gridCol w="721110">
                  <a:extLst>
                    <a:ext uri="{9D8B030D-6E8A-4147-A177-3AD203B41FA5}">
                      <a16:colId xmlns:a16="http://schemas.microsoft.com/office/drawing/2014/main" val="20011"/>
                    </a:ext>
                  </a:extLst>
                </a:gridCol>
              </a:tblGrid>
              <a:tr h="925984">
                <a:tc>
                  <a:txBody>
                    <a:bodyPr/>
                    <a:lstStyle/>
                    <a:p>
                      <a:r>
                        <a:rPr lang="en-GB" sz="1000" dirty="0"/>
                        <a:t>XRN and Title</a:t>
                      </a:r>
                    </a:p>
                    <a:p>
                      <a:r>
                        <a:rPr lang="en-GB" sz="1000" dirty="0"/>
                        <a:t>Voting Party</a:t>
                      </a:r>
                    </a:p>
                    <a:p>
                      <a:r>
                        <a:rPr lang="en-GB" sz="1000" dirty="0"/>
                        <a:t>Change Pack Ref</a:t>
                      </a:r>
                    </a:p>
                  </a:txBody>
                  <a:tcPr>
                    <a:solidFill>
                      <a:schemeClr val="tx2">
                        <a:lumMod val="40000"/>
                        <a:lumOff val="60000"/>
                      </a:schemeClr>
                    </a:solidFill>
                  </a:tcPr>
                </a:tc>
                <a:tc>
                  <a:txBody>
                    <a:bodyPr/>
                    <a:lstStyle/>
                    <a:p>
                      <a:pPr>
                        <a:lnSpc>
                          <a:spcPct val="115000"/>
                        </a:lnSpc>
                        <a:spcAft>
                          <a:spcPts val="0"/>
                        </a:spcAft>
                      </a:pPr>
                      <a:r>
                        <a:rPr lang="en-GB" sz="900" dirty="0">
                          <a:effectLst/>
                          <a:latin typeface="+mn-lt"/>
                          <a:ea typeface="Calibri"/>
                          <a:cs typeface="Times New Roman"/>
                        </a:rPr>
                        <a:t>Organisation</a:t>
                      </a:r>
                    </a:p>
                  </a:txBody>
                  <a:tcPr marL="59044" marR="59044" marT="0" marB="0">
                    <a:solidFill>
                      <a:schemeClr val="accent4">
                        <a:lumMod val="40000"/>
                        <a:lumOff val="60000"/>
                      </a:schemeClr>
                    </a:solidFill>
                  </a:tcPr>
                </a:tc>
                <a:tc>
                  <a:txBody>
                    <a:bodyPr/>
                    <a:lstStyle/>
                    <a:p>
                      <a:pPr>
                        <a:lnSpc>
                          <a:spcPct val="115000"/>
                        </a:lnSpc>
                        <a:spcAft>
                          <a:spcPts val="0"/>
                        </a:spcAft>
                      </a:pPr>
                      <a:endParaRPr lang="en-GB" sz="900" dirty="0">
                        <a:effectLst/>
                        <a:latin typeface="+mn-lt"/>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latin typeface="+mn-lt"/>
                          <a:ea typeface="Calibri"/>
                          <a:cs typeface="Times New Roman"/>
                        </a:rPr>
                        <a:t>Change Proposal in Principle :</a:t>
                      </a:r>
                    </a:p>
                    <a:p>
                      <a:pPr marL="171450" indent="-171450">
                        <a:lnSpc>
                          <a:spcPct val="115000"/>
                        </a:lnSpc>
                        <a:spcAft>
                          <a:spcPts val="0"/>
                        </a:spcAft>
                        <a:buFont typeface="Arial" panose="020B0604020202020204" pitchFamily="34" charset="0"/>
                        <a:buChar char="•"/>
                      </a:pPr>
                      <a:r>
                        <a:rPr lang="en-GB" sz="700" dirty="0">
                          <a:effectLst/>
                          <a:latin typeface="+mn-lt"/>
                          <a:ea typeface="Calibri"/>
                          <a:cs typeface="Times New Roman"/>
                        </a:rPr>
                        <a:t>Approve</a:t>
                      </a:r>
                    </a:p>
                    <a:p>
                      <a:pPr marL="171450" indent="-171450">
                        <a:lnSpc>
                          <a:spcPct val="115000"/>
                        </a:lnSpc>
                        <a:spcAft>
                          <a:spcPts val="0"/>
                        </a:spcAft>
                        <a:buFont typeface="Arial" panose="020B0604020202020204" pitchFamily="34" charset="0"/>
                        <a:buChar char="•"/>
                      </a:pPr>
                      <a:r>
                        <a:rPr lang="en-GB" sz="700" dirty="0">
                          <a:effectLst/>
                          <a:latin typeface="+mn-lt"/>
                          <a:ea typeface="Calibri"/>
                          <a:cs typeface="Times New Roman"/>
                        </a:rPr>
                        <a:t>Reject</a:t>
                      </a:r>
                    </a:p>
                    <a:p>
                      <a:pPr marL="171450" indent="-171450">
                        <a:lnSpc>
                          <a:spcPct val="115000"/>
                        </a:lnSpc>
                        <a:spcAft>
                          <a:spcPts val="0"/>
                        </a:spcAft>
                        <a:buFont typeface="Arial" panose="020B0604020202020204" pitchFamily="34" charset="0"/>
                        <a:buChar char="•"/>
                      </a:pPr>
                      <a:r>
                        <a:rPr lang="en-GB" sz="700" dirty="0">
                          <a:effectLst/>
                          <a:latin typeface="+mn-lt"/>
                          <a:ea typeface="Calibri"/>
                          <a:cs typeface="Times New Roman"/>
                        </a:rPr>
                        <a:t>Defer</a:t>
                      </a:r>
                    </a:p>
                  </a:txBody>
                  <a:tcPr marL="59044" marR="59044" marT="0" marB="0">
                    <a:solidFill>
                      <a:schemeClr val="accent4">
                        <a:lumMod val="40000"/>
                        <a:lumOff val="60000"/>
                      </a:schemeClr>
                    </a:solidFill>
                  </a:tcPr>
                </a:tc>
                <a:extLst>
                  <a:ext uri="{0D108BD9-81ED-4DB2-BD59-A6C34878D82A}">
                    <a16:rowId xmlns:a16="http://schemas.microsoft.com/office/drawing/2014/main" val="10001"/>
                  </a:ext>
                </a:extLst>
              </a:tr>
              <a:tr h="2476608">
                <a:tc>
                  <a:txBody>
                    <a:bodyPr/>
                    <a:lstStyle/>
                    <a:p>
                      <a:pPr>
                        <a:lnSpc>
                          <a:spcPct val="115000"/>
                        </a:lnSpc>
                        <a:spcAft>
                          <a:spcPts val="0"/>
                        </a:spcAft>
                      </a:pPr>
                      <a:endParaRPr lang="en-GB" sz="900" dirty="0">
                        <a:effectLst/>
                        <a:latin typeface="+mn-lt"/>
                      </a:endParaRPr>
                    </a:p>
                    <a:p>
                      <a:pPr>
                        <a:lnSpc>
                          <a:spcPct val="115000"/>
                        </a:lnSpc>
                        <a:spcAft>
                          <a:spcPts val="0"/>
                        </a:spcAft>
                      </a:pPr>
                      <a:r>
                        <a:rPr lang="en-US" sz="900" dirty="0">
                          <a:effectLst/>
                          <a:latin typeface="+mn-lt"/>
                        </a:rPr>
                        <a:t>XRN5235 Request for access to SOQ data &amp; capacity figures which influence transportation charges </a:t>
                      </a: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Voting Party: Shipper</a:t>
                      </a:r>
                    </a:p>
                    <a:p>
                      <a:pPr>
                        <a:lnSpc>
                          <a:spcPct val="115000"/>
                        </a:lnSpc>
                        <a:spcAft>
                          <a:spcPts val="0"/>
                        </a:spcAft>
                      </a:pPr>
                      <a:r>
                        <a:rPr lang="en-GB" sz="900" dirty="0">
                          <a:effectLst/>
                          <a:latin typeface="+mn-lt"/>
                        </a:rPr>
                        <a:t> </a:t>
                      </a: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Change Pack Ref:</a:t>
                      </a:r>
                    </a:p>
                    <a:p>
                      <a:pPr>
                        <a:lnSpc>
                          <a:spcPct val="115000"/>
                        </a:lnSpc>
                        <a:spcAft>
                          <a:spcPts val="0"/>
                        </a:spcAft>
                      </a:pPr>
                      <a:r>
                        <a:rPr lang="en-GB" sz="900" dirty="0">
                          <a:effectLst/>
                          <a:latin typeface="+mn-lt"/>
                          <a:ea typeface="Calibri"/>
                          <a:cs typeface="Times New Roman"/>
                          <a:hlinkClick r:id="rId2"/>
                        </a:rPr>
                        <a:t>2918.3 - MT - PO</a:t>
                      </a:r>
                      <a:endParaRPr lang="en-GB" sz="900" dirty="0">
                        <a:effectLst/>
                        <a:latin typeface="+mn-lt"/>
                        <a:ea typeface="Calibri"/>
                        <a:cs typeface="Times New Roman"/>
                      </a:endParaRPr>
                    </a:p>
                  </a:txBody>
                  <a:tcPr marL="59044" marR="59044" marT="0" marB="0"/>
                </a:tc>
                <a:tc>
                  <a:txBody>
                    <a:bodyPr/>
                    <a:lstStyle/>
                    <a:p>
                      <a:pPr>
                        <a:lnSpc>
                          <a:spcPct val="115000"/>
                        </a:lnSpc>
                        <a:spcAft>
                          <a:spcPts val="0"/>
                        </a:spcAft>
                      </a:pPr>
                      <a:endParaRPr lang="en-GB" sz="900" dirty="0">
                        <a:effectLst/>
                        <a:latin typeface="+mn-lt"/>
                        <a:ea typeface="Calibri"/>
                        <a:cs typeface="Times New Roman"/>
                      </a:endParaRPr>
                    </a:p>
                  </a:txBody>
                  <a:tcPr marL="59044" marR="59044"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50" b="0" kern="1200" dirty="0">
                          <a:solidFill>
                            <a:schemeClr val="tx1"/>
                          </a:solidFill>
                          <a:effectLst/>
                          <a:latin typeface="+mn-lt"/>
                          <a:cs typeface="Arial"/>
                        </a:rPr>
                        <a:t>No representations received</a:t>
                      </a:r>
                    </a:p>
                  </a:txBody>
                  <a:tcPr marL="59044" marR="59044"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mn-lt"/>
                        <a:ea typeface="+mn-ea"/>
                        <a:cs typeface="+mn-cs"/>
                      </a:endParaRPr>
                    </a:p>
                  </a:txBody>
                  <a:tcPr marL="59044" marR="59044" marT="0" marB="0"/>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09B4BD36-431B-4E9E-A72D-4966E096B0F4}"/>
              </a:ext>
            </a:extLst>
          </p:cNvPr>
          <p:cNvSpPr txBox="1"/>
          <p:nvPr/>
        </p:nvSpPr>
        <p:spPr>
          <a:xfrm>
            <a:off x="104805" y="106314"/>
            <a:ext cx="8934390" cy="8079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Initial review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1. Do you think the change proposed poses a material risk/cost to your </a:t>
            </a:r>
            <a:r>
              <a:rPr kumimoji="0" lang="en-US" sz="900" b="0" i="0" u="none" strike="noStrike" kern="1200" cap="none" spc="0" normalizeH="0" baseline="0" noProof="0" dirty="0" err="1">
                <a:ln>
                  <a:noFill/>
                </a:ln>
                <a:solidFill>
                  <a:prstClr val="black"/>
                </a:solidFill>
                <a:effectLst/>
                <a:uLnTx/>
                <a:uFillTx/>
                <a:latin typeface="Arial"/>
                <a:ea typeface="+mn-ea"/>
                <a:cs typeface="+mn-cs"/>
              </a:rPr>
              <a:t>organisation</a:t>
            </a:r>
            <a:r>
              <a:rPr kumimoji="0" lang="en-US" sz="900" b="0" i="0" u="none" strike="noStrike" kern="1200" cap="none" spc="0" normalizeH="0" baseline="0" noProof="0" dirty="0">
                <a:ln>
                  <a:noFill/>
                </a:ln>
                <a:solidFill>
                  <a:prstClr val="black"/>
                </a:solidFill>
                <a:effectLst/>
                <a:uLnTx/>
                <a:uFillTx/>
                <a:latin typeface="Arial"/>
                <a:ea typeface="+mn-ea"/>
                <a:cs typeface="+mn-cs"/>
              </a:rPr>
              <a:t> and / or the market? </a:t>
            </a:r>
            <a:endParaRPr kumimoji="0" lang="en-GB" sz="1100" b="0" i="0" u="none" strike="noStrike" kern="1200" cap="none" spc="0" normalizeH="0" baseline="0" noProof="0" dirty="0">
              <a:ln>
                <a:noFill/>
              </a:ln>
              <a:solidFill>
                <a:prstClr val="black"/>
              </a:solidFill>
              <a:effectLst/>
              <a:uLnTx/>
              <a:uFillTx/>
              <a:latin typeface="Arial"/>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Calibri"/>
                <a:cs typeface="Times New Roman"/>
              </a:rPr>
              <a:t>2. Do you think the change proposed will benefit your </a:t>
            </a:r>
            <a:r>
              <a:rPr kumimoji="0" lang="en-US" sz="900" b="0" i="0" u="none" strike="noStrike" kern="1200" cap="none" spc="0" normalizeH="0" baseline="0" noProof="0" dirty="0" err="1">
                <a:ln>
                  <a:noFill/>
                </a:ln>
                <a:solidFill>
                  <a:prstClr val="black"/>
                </a:solidFill>
                <a:effectLst/>
                <a:uLnTx/>
                <a:uFillTx/>
                <a:latin typeface="Arial"/>
                <a:ea typeface="Calibri"/>
                <a:cs typeface="Times New Roman"/>
              </a:rPr>
              <a:t>organisation</a:t>
            </a:r>
            <a:r>
              <a:rPr kumimoji="0" lang="en-US" sz="900" b="0" i="0" u="none" strike="noStrike" kern="1200" cap="none" spc="0" normalizeH="0" baseline="0" noProof="0" dirty="0">
                <a:ln>
                  <a:noFill/>
                </a:ln>
                <a:solidFill>
                  <a:prstClr val="black"/>
                </a:solidFill>
                <a:effectLst/>
                <a:uLnTx/>
                <a:uFillTx/>
                <a:latin typeface="Arial"/>
                <a:ea typeface="Calibri"/>
                <a:cs typeface="Times New Roman"/>
              </a:rPr>
              <a:t> and / or the market? Please provide any quantifiable outputs as well as any assumptions.</a:t>
            </a:r>
            <a:endParaRPr kumimoji="0" lang="en-GB" sz="900" b="0" i="0" u="none" strike="noStrike" kern="1200" cap="none" spc="0" normalizeH="0" baseline="0" noProof="0" dirty="0">
              <a:ln>
                <a:noFill/>
              </a:ln>
              <a:solidFill>
                <a:prstClr val="black"/>
              </a:solidFill>
              <a:effectLst/>
              <a:uLnTx/>
              <a:uFillTx/>
              <a:latin typeface="Arial"/>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Calibri"/>
                <a:cs typeface="Times New Roman"/>
              </a:rPr>
              <a:t>3.</a:t>
            </a:r>
            <a:r>
              <a:rPr kumimoji="0" lang="en-US" sz="900" b="0" i="0" u="none" strike="noStrike" kern="1200" cap="none" spc="0" normalizeH="0" baseline="0" noProof="0" dirty="0">
                <a:ln>
                  <a:noFill/>
                </a:ln>
                <a:solidFill>
                  <a:prstClr val="black"/>
                </a:solidFill>
                <a:effectLst/>
                <a:uLnTx/>
                <a:uFillTx/>
                <a:latin typeface="Arial"/>
                <a:ea typeface="Calibri"/>
                <a:cs typeface="Times New Roman"/>
              </a:rPr>
              <a:t> As a result of this change, would your </a:t>
            </a:r>
            <a:r>
              <a:rPr kumimoji="0" lang="en-US" sz="900" b="0" i="0" u="none" strike="noStrike" kern="1200" cap="none" spc="0" normalizeH="0" baseline="0" noProof="0" dirty="0" err="1">
                <a:ln>
                  <a:noFill/>
                </a:ln>
                <a:solidFill>
                  <a:prstClr val="black"/>
                </a:solidFill>
                <a:effectLst/>
                <a:uLnTx/>
                <a:uFillTx/>
                <a:latin typeface="Arial"/>
                <a:ea typeface="Calibri"/>
                <a:cs typeface="Times New Roman"/>
              </a:rPr>
              <a:t>organisation</a:t>
            </a:r>
            <a:r>
              <a:rPr kumimoji="0" lang="en-US" sz="900" b="0" i="0" u="none" strike="noStrike" kern="1200" cap="none" spc="0" normalizeH="0" baseline="0" noProof="0" dirty="0">
                <a:ln>
                  <a:noFill/>
                </a:ln>
                <a:solidFill>
                  <a:prstClr val="black"/>
                </a:solidFill>
                <a:effectLst/>
                <a:uLnTx/>
                <a:uFillTx/>
                <a:latin typeface="Arial"/>
                <a:ea typeface="Calibri"/>
                <a:cs typeface="Times New Roman"/>
              </a:rPr>
              <a:t> support this to be implemented within a minor/major release.  What Lead time is needed</a:t>
            </a:r>
            <a:endParaRPr kumimoji="0" lang="en-GB" sz="900" b="0" i="0" u="none" strike="noStrike" kern="1200" cap="none" spc="0" normalizeH="0" baseline="0" noProof="0" dirty="0">
              <a:ln>
                <a:noFill/>
              </a:ln>
              <a:solidFill>
                <a:prstClr val="black"/>
              </a:solidFill>
              <a:effectLst/>
              <a:uLnTx/>
              <a:uFillTx/>
              <a:latin typeface="Arial"/>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Times New Roman"/>
              </a:rPr>
              <a:t>4. Do you agree with the principles of this funding as indicated in section A6 (Service Lines and Funding)?</a:t>
            </a:r>
            <a:endParaRPr kumimoji="0" lang="en-GB" sz="900" b="0" i="0" u="none" strike="noStrike" kern="1200" cap="none" spc="0" normalizeH="0" baseline="0" noProof="0" dirty="0">
              <a:ln>
                <a:noFill/>
              </a:ln>
              <a:solidFill>
                <a:prstClr val="black"/>
              </a:solidFill>
              <a:effectLst/>
              <a:uLnTx/>
              <a:uFillTx/>
              <a:latin typeface="Arial"/>
              <a:ea typeface="+mn-ea"/>
              <a:cs typeface="Times New Roman"/>
            </a:endParaRPr>
          </a:p>
        </p:txBody>
      </p:sp>
    </p:spTree>
    <p:extLst>
      <p:ext uri="{BB962C8B-B14F-4D97-AF65-F5344CB8AC3E}">
        <p14:creationId xmlns:p14="http://schemas.microsoft.com/office/powerpoint/2010/main" val="322079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139702"/>
            <a:ext cx="8229600" cy="637580"/>
          </a:xfrm>
        </p:spPr>
        <p:txBody>
          <a:bodyPr>
            <a:normAutofit/>
          </a:bodyPr>
          <a:lstStyle/>
          <a:p>
            <a:r>
              <a:rPr lang="en-GB" dirty="0"/>
              <a:t>Change Updates</a:t>
            </a:r>
            <a:endParaRPr lang="en-GB" dirty="0">
              <a:solidFill>
                <a:schemeClr val="tx1"/>
              </a:solidFill>
            </a:endParaRPr>
          </a:p>
        </p:txBody>
      </p:sp>
    </p:spTree>
    <p:extLst>
      <p:ext uri="{BB962C8B-B14F-4D97-AF65-F5344CB8AC3E}">
        <p14:creationId xmlns:p14="http://schemas.microsoft.com/office/powerpoint/2010/main" val="154114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592029"/>
            <a:ext cx="7772400" cy="469875"/>
          </a:xfrm>
        </p:spPr>
        <p:txBody>
          <a:bodyPr>
            <a:normAutofit fontScale="90000"/>
          </a:bodyPr>
          <a:lstStyle/>
          <a:p>
            <a:r>
              <a:rPr lang="en-GB" dirty="0">
                <a:latin typeface="+mj-lt"/>
                <a:cs typeface="Calibri" panose="020F0502020204030204" pitchFamily="34" charset="0"/>
              </a:rPr>
              <a:t>Modification 0734</a:t>
            </a:r>
            <a:br>
              <a:rPr lang="en-GB" dirty="0">
                <a:latin typeface="Calibri" panose="020F0502020204030204" pitchFamily="34" charset="0"/>
                <a:cs typeface="Calibri" panose="020F0502020204030204" pitchFamily="34" charset="0"/>
              </a:rPr>
            </a:br>
            <a:r>
              <a:rPr lang="en-GB" b="0" dirty="0"/>
              <a:t>XRN5236 - </a:t>
            </a:r>
            <a:r>
              <a:rPr lang="en-US" b="0" dirty="0"/>
              <a:t>Reporting Valid Confirmed Theft of Gas into Central Systems</a:t>
            </a:r>
            <a:br>
              <a:rPr lang="en-US" b="0" dirty="0"/>
            </a:b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374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0B96-5E1C-473A-8D0D-81BE9C9F46B3}"/>
              </a:ext>
            </a:extLst>
          </p:cNvPr>
          <p:cNvSpPr>
            <a:spLocks noGrp="1"/>
          </p:cNvSpPr>
          <p:nvPr>
            <p:ph type="title"/>
          </p:nvPr>
        </p:nvSpPr>
        <p:spPr>
          <a:xfrm>
            <a:off x="457200" y="339502"/>
            <a:ext cx="8229600" cy="637580"/>
          </a:xfrm>
        </p:spPr>
        <p:txBody>
          <a:bodyPr>
            <a:normAutofit fontScale="90000"/>
          </a:bodyPr>
          <a:lstStyle/>
          <a:p>
            <a:r>
              <a:rPr lang="en-GB" dirty="0"/>
              <a:t>XRN 5236 - </a:t>
            </a:r>
            <a:r>
              <a:rPr lang="en-US" dirty="0"/>
              <a:t>Reporting Valid Confirmed Theft of Gas into Central Systems </a:t>
            </a:r>
            <a:endParaRPr lang="en-GB" dirty="0"/>
          </a:p>
        </p:txBody>
      </p:sp>
      <p:sp>
        <p:nvSpPr>
          <p:cNvPr id="5" name="TextBox 4">
            <a:extLst>
              <a:ext uri="{FF2B5EF4-FFF2-40B4-BE49-F238E27FC236}">
                <a16:creationId xmlns:a16="http://schemas.microsoft.com/office/drawing/2014/main" id="{62F0D94E-30F2-4C13-AA38-837BC1893147}"/>
              </a:ext>
            </a:extLst>
          </p:cNvPr>
          <p:cNvSpPr txBox="1"/>
          <p:nvPr/>
        </p:nvSpPr>
        <p:spPr>
          <a:xfrm>
            <a:off x="71512" y="1131590"/>
            <a:ext cx="8633480" cy="449353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600" b="1" dirty="0">
                <a:solidFill>
                  <a:srgbClr val="1D3E61"/>
                </a:solidFill>
                <a:latin typeface="Arial"/>
              </a:rPr>
              <a:t>Background:</a:t>
            </a:r>
          </a:p>
          <a:p>
            <a:pPr marR="0" lvl="0" algn="l" defTabSz="914400" rtl="0" eaLnBrk="1" fontAlgn="auto" latinLnBrk="0" hangingPunct="1">
              <a:lnSpc>
                <a:spcPct val="100000"/>
              </a:lnSpc>
              <a:spcBef>
                <a:spcPts val="0"/>
              </a:spcBef>
              <a:spcAft>
                <a:spcPts val="0"/>
              </a:spcAft>
              <a:buClrTx/>
              <a:buSzTx/>
              <a:tabLst/>
              <a:defRPr/>
            </a:pPr>
            <a:endParaRPr lang="en-US" sz="1600" b="1" dirty="0">
              <a:solidFill>
                <a:srgbClr val="1D3E61"/>
              </a:solidFill>
              <a:latin typeface="Arial"/>
            </a:endParaRPr>
          </a:p>
          <a:p>
            <a:pPr marL="285750" indent="-285750">
              <a:buFont typeface="Arial" panose="020B0604020202020204" pitchFamily="34" charset="0"/>
              <a:buChar char="•"/>
            </a:pPr>
            <a:r>
              <a:rPr lang="en-GB" sz="1600" b="1" dirty="0">
                <a:solidFill>
                  <a:srgbClr val="1D3E61"/>
                </a:solidFill>
                <a:hlinkClick r:id="rId2"/>
              </a:rPr>
              <a:t>Modification 0734 </a:t>
            </a:r>
            <a:r>
              <a:rPr lang="en-GB" sz="1600" b="1" dirty="0">
                <a:solidFill>
                  <a:srgbClr val="1D3E61"/>
                </a:solidFill>
              </a:rPr>
              <a:t> </a:t>
            </a:r>
            <a:r>
              <a:rPr kumimoji="0" lang="en-US" sz="1600" b="0" i="0" u="none" strike="noStrike" kern="1200" cap="none" spc="0" normalizeH="0" baseline="0" noProof="0" dirty="0">
                <a:ln>
                  <a:noFill/>
                </a:ln>
                <a:solidFill>
                  <a:srgbClr val="1D3E61"/>
                </a:solidFill>
                <a:effectLst/>
                <a:uLnTx/>
                <a:uFillTx/>
                <a:latin typeface="Arial"/>
                <a:ea typeface="+mn-ea"/>
                <a:cs typeface="+mn-cs"/>
              </a:rPr>
              <a:t>proposes to introduce an new theft of gas process.</a:t>
            </a:r>
          </a:p>
          <a:p>
            <a:pPr defTabSz="457200"/>
            <a:endParaRPr lang="en-GB" kern="0" dirty="0">
              <a:solidFill>
                <a:schemeClr val="bg1">
                  <a:lumMod val="50000"/>
                </a:schemeClr>
              </a:solidFill>
            </a:endParaRPr>
          </a:p>
          <a:p>
            <a:pPr marL="285750" indent="-285750" defTabSz="457200">
              <a:buFont typeface="Arial" panose="020B0604020202020204" pitchFamily="34" charset="0"/>
              <a:buChar char="•"/>
            </a:pPr>
            <a:r>
              <a:rPr lang="en-US" sz="1600" dirty="0">
                <a:solidFill>
                  <a:srgbClr val="1D3E61"/>
                </a:solidFill>
                <a:latin typeface="Arial"/>
              </a:rPr>
              <a:t>The Modification seeks to introduce a new process to help ensure that valid confirmed theft data, received from Suppliers, is appropriately reported into central systems.</a:t>
            </a:r>
          </a:p>
          <a:p>
            <a:endParaRPr kumimoji="0" lang="en-US" sz="1600" b="0" i="0" u="none" strike="noStrike" kern="1200" cap="none" spc="0" normalizeH="0" baseline="0" noProof="0" dirty="0">
              <a:ln>
                <a:noFill/>
              </a:ln>
              <a:solidFill>
                <a:srgbClr val="1D3E61"/>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D3E61"/>
                </a:solidFill>
                <a:effectLst/>
                <a:uLnTx/>
                <a:uFillTx/>
                <a:latin typeface="Arial"/>
                <a:ea typeface="+mn-ea"/>
                <a:cs typeface="+mn-cs"/>
              </a:rPr>
              <a:t>The proposal is that Supplier theft is reviewed by the relevant Shipper (managed by the CDSP) and in the absence of an objection, the associated volumes are processed in Settlement.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D3E61"/>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1D3E61"/>
                </a:solidFill>
                <a:latin typeface="Arial"/>
              </a:rPr>
              <a:t>Change Proposal XRN5236 was raised to deliver the central system changes required for this Modification.</a:t>
            </a:r>
          </a:p>
          <a:p>
            <a:pPr marR="0" lvl="0" algn="l" defTabSz="914400" rtl="0" eaLnBrk="1" fontAlgn="auto" latinLnBrk="0" hangingPunct="1">
              <a:lnSpc>
                <a:spcPct val="100000"/>
              </a:lnSpc>
              <a:spcBef>
                <a:spcPts val="0"/>
              </a:spcBef>
              <a:spcAft>
                <a:spcPts val="0"/>
              </a:spcAft>
              <a:buClrTx/>
              <a:buSzTx/>
              <a:tabLst/>
              <a:defRPr/>
            </a:pPr>
            <a:endParaRPr lang="en-US" sz="1600" dirty="0">
              <a:solidFill>
                <a:srgbClr val="1D3E61"/>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1D3E61"/>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1D3E61"/>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D3E6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098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3FAA-57B3-4AD2-8912-76AC9E9FBE41}"/>
              </a:ext>
            </a:extLst>
          </p:cNvPr>
          <p:cNvSpPr>
            <a:spLocks noGrp="1"/>
          </p:cNvSpPr>
          <p:nvPr>
            <p:ph type="title"/>
          </p:nvPr>
        </p:nvSpPr>
        <p:spPr/>
        <p:txBody>
          <a:bodyPr/>
          <a:lstStyle/>
          <a:p>
            <a:r>
              <a:rPr lang="en-GB" dirty="0"/>
              <a:t>XRN 5236 – Solutions and Approach</a:t>
            </a:r>
          </a:p>
        </p:txBody>
      </p:sp>
      <p:sp>
        <p:nvSpPr>
          <p:cNvPr id="3" name="Content Placeholder 2">
            <a:extLst>
              <a:ext uri="{FF2B5EF4-FFF2-40B4-BE49-F238E27FC236}">
                <a16:creationId xmlns:a16="http://schemas.microsoft.com/office/drawing/2014/main" id="{DE3E1FAC-7B05-41A4-8FA9-3AA7380B0EF6}"/>
              </a:ext>
            </a:extLst>
          </p:cNvPr>
          <p:cNvSpPr>
            <a:spLocks noGrp="1"/>
          </p:cNvSpPr>
          <p:nvPr>
            <p:ph idx="1"/>
          </p:nvPr>
        </p:nvSpPr>
        <p:spPr>
          <a:xfrm>
            <a:off x="395536" y="915566"/>
            <a:ext cx="8229600" cy="4032448"/>
          </a:xfrm>
        </p:spPr>
        <p:txBody>
          <a:bodyPr>
            <a:normAutofit fontScale="92500" lnSpcReduction="10000"/>
          </a:bodyPr>
          <a:lstStyle/>
          <a:p>
            <a:pPr>
              <a:spcBef>
                <a:spcPts val="0"/>
              </a:spcBef>
              <a:defRPr/>
            </a:pPr>
            <a:r>
              <a:rPr lang="en-GB" sz="1400" dirty="0">
                <a:solidFill>
                  <a:srgbClr val="1D3E61"/>
                </a:solidFill>
                <a:latin typeface="Arial"/>
              </a:rPr>
              <a:t>Modification 0734 </a:t>
            </a:r>
            <a:r>
              <a:rPr lang="en-US" sz="1400" dirty="0">
                <a:solidFill>
                  <a:srgbClr val="1D3E61"/>
                </a:solidFill>
                <a:latin typeface="Arial"/>
              </a:rPr>
              <a:t>has been developed in Distribution Workgroup (DWG), most recently in the October 2021 Workgroup.</a:t>
            </a:r>
          </a:p>
          <a:p>
            <a:pPr marL="0" indent="0">
              <a:spcBef>
                <a:spcPts val="0"/>
              </a:spcBef>
              <a:buNone/>
              <a:defRPr/>
            </a:pPr>
            <a:endParaRPr lang="en-GB" sz="1400" b="1" dirty="0">
              <a:solidFill>
                <a:srgbClr val="1D3E61"/>
              </a:solidFill>
              <a:latin typeface="Arial"/>
            </a:endParaRPr>
          </a:p>
          <a:p>
            <a:pPr>
              <a:spcBef>
                <a:spcPts val="0"/>
              </a:spcBef>
              <a:defRPr/>
            </a:pPr>
            <a:r>
              <a:rPr lang="en-GB" sz="1400" dirty="0">
                <a:solidFill>
                  <a:srgbClr val="1D3E61"/>
                </a:solidFill>
                <a:latin typeface="Arial"/>
              </a:rPr>
              <a:t>A ROM was presented outlining an </a:t>
            </a:r>
            <a:r>
              <a:rPr lang="en-GB" sz="1400" b="1" dirty="0">
                <a:solidFill>
                  <a:srgbClr val="1D3E61"/>
                </a:solidFill>
                <a:latin typeface="Arial"/>
              </a:rPr>
              <a:t>Interim Solution </a:t>
            </a:r>
            <a:r>
              <a:rPr lang="en-GB" sz="1400" dirty="0">
                <a:solidFill>
                  <a:srgbClr val="1D3E61"/>
                </a:solidFill>
                <a:latin typeface="Arial"/>
              </a:rPr>
              <a:t>(ahead of the CMS Rebuild) and an </a:t>
            </a:r>
            <a:r>
              <a:rPr lang="en-GB" sz="1400" b="1" dirty="0">
                <a:solidFill>
                  <a:srgbClr val="1D3E61"/>
                </a:solidFill>
                <a:latin typeface="Arial"/>
              </a:rPr>
              <a:t>Enduring Solution </a:t>
            </a:r>
            <a:r>
              <a:rPr lang="en-GB" sz="1400" dirty="0">
                <a:solidFill>
                  <a:srgbClr val="1D3E61"/>
                </a:solidFill>
                <a:latin typeface="Arial"/>
              </a:rPr>
              <a:t>(delivered as part of the CMS Rebuild).</a:t>
            </a:r>
          </a:p>
          <a:p>
            <a:pPr>
              <a:spcBef>
                <a:spcPts val="0"/>
              </a:spcBef>
              <a:buFontTx/>
              <a:buChar char="-"/>
              <a:defRPr/>
            </a:pPr>
            <a:endParaRPr lang="en-GB" sz="1400" dirty="0">
              <a:solidFill>
                <a:srgbClr val="1D3E61"/>
              </a:solidFill>
              <a:latin typeface="Arial"/>
            </a:endParaRPr>
          </a:p>
          <a:p>
            <a:pPr>
              <a:spcBef>
                <a:spcPts val="0"/>
              </a:spcBef>
              <a:defRPr/>
            </a:pPr>
            <a:r>
              <a:rPr lang="en-GB" sz="1400" dirty="0">
                <a:solidFill>
                  <a:srgbClr val="1D3E61"/>
                </a:solidFill>
                <a:latin typeface="Arial"/>
              </a:rPr>
              <a:t>Based on this, DWG preference is to progress with the Interim Solution to allow delivery of Modification 0734 ahead of the CMS Rebuild. They recommended that the CDSP should proceed with the work to deliver the Interim Solution prior to the Modification being formally approved in order to aim for delivery / implementation as close to April 2022 as possible. </a:t>
            </a:r>
            <a:r>
              <a:rPr lang="en-GB" sz="1400" i="1" dirty="0">
                <a:solidFill>
                  <a:srgbClr val="1D3E61"/>
                </a:solidFill>
                <a:latin typeface="Arial"/>
              </a:rPr>
              <a:t>Please note – DWG were aware this decision sits with the DSC ChMC and therefore provided a recommendation. </a:t>
            </a:r>
            <a:endParaRPr lang="en-GB" sz="1400" dirty="0">
              <a:solidFill>
                <a:srgbClr val="1D3E61"/>
              </a:solidFill>
              <a:latin typeface="Arial"/>
            </a:endParaRPr>
          </a:p>
          <a:p>
            <a:pPr>
              <a:spcBef>
                <a:spcPts val="0"/>
              </a:spcBef>
              <a:defRPr/>
            </a:pPr>
            <a:endParaRPr lang="en-GB" sz="1600" b="1" dirty="0">
              <a:solidFill>
                <a:srgbClr val="1D3E61"/>
              </a:solidFill>
              <a:latin typeface="Arial"/>
            </a:endParaRPr>
          </a:p>
          <a:p>
            <a:pPr>
              <a:spcBef>
                <a:spcPts val="0"/>
              </a:spcBef>
              <a:defRPr/>
            </a:pPr>
            <a:r>
              <a:rPr lang="en-GB" sz="1400" dirty="0">
                <a:solidFill>
                  <a:srgbClr val="1D3E61"/>
                </a:solidFill>
                <a:latin typeface="Arial"/>
              </a:rPr>
              <a:t>We are making ChMC aware of the approach with this CP we are currently proposing: </a:t>
            </a:r>
          </a:p>
          <a:p>
            <a:pPr lvl="1">
              <a:spcBef>
                <a:spcPts val="0"/>
              </a:spcBef>
              <a:defRPr/>
            </a:pPr>
            <a:r>
              <a:rPr lang="en-GB" sz="1400" b="1" dirty="0">
                <a:solidFill>
                  <a:srgbClr val="1D3E61"/>
                </a:solidFill>
                <a:latin typeface="Arial"/>
              </a:rPr>
              <a:t>Update on approach at November ChMC</a:t>
            </a:r>
          </a:p>
          <a:p>
            <a:pPr lvl="1">
              <a:spcBef>
                <a:spcPts val="0"/>
              </a:spcBef>
              <a:defRPr/>
            </a:pPr>
            <a:r>
              <a:rPr lang="en-GB" sz="1400" b="1" dirty="0">
                <a:solidFill>
                  <a:srgbClr val="1D3E61"/>
                </a:solidFill>
                <a:latin typeface="Arial"/>
              </a:rPr>
              <a:t>November Change Pack with HLSO for the XRN5236 Interim Solution</a:t>
            </a:r>
          </a:p>
          <a:p>
            <a:pPr lvl="1">
              <a:spcBef>
                <a:spcPts val="0"/>
              </a:spcBef>
              <a:defRPr/>
            </a:pPr>
            <a:r>
              <a:rPr lang="en-GB" sz="1400" b="1" dirty="0">
                <a:solidFill>
                  <a:srgbClr val="1D3E61"/>
                </a:solidFill>
                <a:latin typeface="Arial"/>
              </a:rPr>
              <a:t>December ChMC* request approval from ChMC for the CDSP to commence work to deliver the Interim Solution ahead of Modification 0734 final approval. </a:t>
            </a:r>
            <a:endParaRPr lang="en-GB" sz="1400" dirty="0">
              <a:solidFill>
                <a:srgbClr val="1D3E61"/>
              </a:solidFill>
              <a:latin typeface="Arial"/>
            </a:endParaRPr>
          </a:p>
          <a:p>
            <a:pPr marL="0" indent="0">
              <a:spcBef>
                <a:spcPts val="0"/>
              </a:spcBef>
              <a:buNone/>
              <a:defRPr/>
            </a:pPr>
            <a:endParaRPr lang="en-GB" sz="1500" dirty="0">
              <a:solidFill>
                <a:srgbClr val="1D3E61"/>
              </a:solidFill>
              <a:latin typeface="Arial"/>
            </a:endParaRPr>
          </a:p>
          <a:p>
            <a:pPr marL="0" indent="0">
              <a:spcBef>
                <a:spcPts val="0"/>
              </a:spcBef>
              <a:buNone/>
              <a:defRPr/>
            </a:pPr>
            <a:endParaRPr lang="en-GB" sz="1500" dirty="0">
              <a:solidFill>
                <a:srgbClr val="1D3E61"/>
              </a:solidFill>
              <a:latin typeface="Arial"/>
            </a:endParaRPr>
          </a:p>
          <a:p>
            <a:pPr marL="0" lvl="0" indent="0">
              <a:spcBef>
                <a:spcPts val="0"/>
              </a:spcBef>
              <a:buNone/>
              <a:defRPr/>
            </a:pPr>
            <a:r>
              <a:rPr lang="en-GB" sz="1000" i="1" dirty="0">
                <a:solidFill>
                  <a:srgbClr val="1D3E61"/>
                </a:solidFill>
                <a:latin typeface="Arial"/>
              </a:rPr>
              <a:t>*December ChMC is the latest point we can get approval to proceed with development of the Interim Solution to aim for April 2022 delivery. </a:t>
            </a:r>
          </a:p>
        </p:txBody>
      </p:sp>
    </p:spTree>
    <p:extLst>
      <p:ext uri="{BB962C8B-B14F-4D97-AF65-F5344CB8AC3E}">
        <p14:creationId xmlns:p14="http://schemas.microsoft.com/office/powerpoint/2010/main" val="399571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a:bodyPr>
          <a:lstStyle/>
          <a:p>
            <a:pPr lvl="0"/>
            <a:r>
              <a:rPr lang="en-US" dirty="0"/>
              <a:t>XRN5298 H100 Fife Project - Phase 1 </a:t>
            </a:r>
          </a:p>
          <a:p>
            <a:pPr marL="0" lvl="0" indent="0">
              <a:buNone/>
            </a:pPr>
            <a:endParaRPr lang="en-US" dirty="0"/>
          </a:p>
        </p:txBody>
      </p:sp>
    </p:spTree>
    <p:extLst>
      <p:ext uri="{BB962C8B-B14F-4D97-AF65-F5344CB8AC3E}">
        <p14:creationId xmlns:p14="http://schemas.microsoft.com/office/powerpoint/2010/main" val="170450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234680"/>
            <a:ext cx="9028601" cy="327049"/>
          </a:xfrm>
        </p:spPr>
        <p:txBody>
          <a:bodyPr>
            <a:noAutofit/>
          </a:bodyPr>
          <a:lstStyle/>
          <a:p>
            <a:r>
              <a:rPr lang="en-US" sz="2000" dirty="0"/>
              <a:t>XRN5298 H100 Fife Project - Phase 1 </a:t>
            </a:r>
          </a:p>
        </p:txBody>
      </p:sp>
      <p:graphicFrame>
        <p:nvGraphicFramePr>
          <p:cNvPr id="3" name="Table 2"/>
          <p:cNvGraphicFramePr>
            <a:graphicFrameLocks noGrp="1"/>
          </p:cNvGraphicFramePr>
          <p:nvPr>
            <p:extLst>
              <p:ext uri="{D42A27DB-BD31-4B8C-83A1-F6EECF244321}">
                <p14:modId xmlns:p14="http://schemas.microsoft.com/office/powerpoint/2010/main" val="1145578672"/>
              </p:ext>
            </p:extLst>
          </p:nvPr>
        </p:nvGraphicFramePr>
        <p:xfrm>
          <a:off x="115399" y="789501"/>
          <a:ext cx="5599601" cy="4119319"/>
        </p:xfrm>
        <a:graphic>
          <a:graphicData uri="http://schemas.openxmlformats.org/drawingml/2006/table">
            <a:tbl>
              <a:tblPr firstRow="1" firstCol="1" bandRow="1">
                <a:tableStyleId>{5940675A-B579-460E-94D1-54222C63F5DA}</a:tableStyleId>
              </a:tblPr>
              <a:tblGrid>
                <a:gridCol w="3721223">
                  <a:extLst>
                    <a:ext uri="{9D8B030D-6E8A-4147-A177-3AD203B41FA5}">
                      <a16:colId xmlns:a16="http://schemas.microsoft.com/office/drawing/2014/main" val="20001"/>
                    </a:ext>
                  </a:extLst>
                </a:gridCol>
                <a:gridCol w="1878378">
                  <a:extLst>
                    <a:ext uri="{9D8B030D-6E8A-4147-A177-3AD203B41FA5}">
                      <a16:colId xmlns:a16="http://schemas.microsoft.com/office/drawing/2014/main" val="3321704233"/>
                    </a:ext>
                  </a:extLst>
                </a:gridCol>
              </a:tblGrid>
              <a:tr h="705114">
                <a:tc>
                  <a:txBody>
                    <a:bodyPr/>
                    <a:lstStyle/>
                    <a:p>
                      <a:pPr marL="0" algn="l" defTabSz="914400" rtl="0" eaLnBrk="1" latinLnBrk="0" hangingPunct="1">
                        <a:lnSpc>
                          <a:spcPct val="115000"/>
                        </a:lnSpc>
                        <a:spcAft>
                          <a:spcPts val="0"/>
                        </a:spcAft>
                      </a:pPr>
                      <a:r>
                        <a:rPr lang="en-GB" sz="14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1400" kern="1200" dirty="0">
                          <a:solidFill>
                            <a:schemeClr val="tx1"/>
                          </a:solidFill>
                          <a:effectLst/>
                          <a:latin typeface="+mn-lt"/>
                          <a:ea typeface="+mn-ea"/>
                          <a:cs typeface="+mn-cs"/>
                        </a:rPr>
                        <a:t>Link to Change</a:t>
                      </a:r>
                    </a:p>
                  </a:txBody>
                  <a:tcPr marL="59044" marR="59044" marT="0" marB="0">
                    <a:solidFill>
                      <a:schemeClr val="tx2">
                        <a:lumMod val="40000"/>
                        <a:lumOff val="60000"/>
                      </a:schemeClr>
                    </a:solidFill>
                  </a:tcPr>
                </a:tc>
                <a:tc>
                  <a:txBody>
                    <a:bodyPr/>
                    <a:lstStyle/>
                    <a:p>
                      <a:pPr>
                        <a:lnSpc>
                          <a:spcPct val="115000"/>
                        </a:lnSpc>
                        <a:spcAft>
                          <a:spcPts val="0"/>
                        </a:spcAft>
                      </a:pPr>
                      <a:r>
                        <a:rPr lang="en-GB" sz="14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240148">
                <a:tc>
                  <a:txBody>
                    <a:bodyPr/>
                    <a:lstStyle/>
                    <a:p>
                      <a:pPr marL="0" algn="l" rtl="0" eaLnBrk="1" latinLnBrk="0" hangingPunct="1">
                        <a:lnSpc>
                          <a:spcPct val="115000"/>
                        </a:lnSpc>
                        <a:spcAft>
                          <a:spcPts val="0"/>
                        </a:spcAft>
                      </a:pPr>
                      <a:r>
                        <a:rPr lang="en-GB" sz="1400" b="1" kern="1200" dirty="0">
                          <a:solidFill>
                            <a:schemeClr val="tx1"/>
                          </a:solidFill>
                          <a:effectLst/>
                          <a:latin typeface="+mn-lt"/>
                          <a:ea typeface="+mn-ea"/>
                          <a:cs typeface="+mn-cs"/>
                        </a:rPr>
                        <a:t>Proposed delivery</a:t>
                      </a:r>
                      <a:r>
                        <a:rPr lang="en-GB" sz="1400" b="0" kern="1200" dirty="0">
                          <a:solidFill>
                            <a:schemeClr val="tx1"/>
                          </a:solidFill>
                          <a:effectLst/>
                          <a:latin typeface="+mn-lt"/>
                          <a:ea typeface="+mn-ea"/>
                          <a:cs typeface="+mn-cs"/>
                        </a:rPr>
                        <a:t>: Nov 22</a:t>
                      </a:r>
                    </a:p>
                    <a:p>
                      <a:pPr marL="0" algn="l" rtl="0" eaLnBrk="1" latinLnBrk="0" hangingPunct="1">
                        <a:lnSpc>
                          <a:spcPct val="115000"/>
                        </a:lnSpc>
                        <a:spcAft>
                          <a:spcPts val="0"/>
                        </a:spcAft>
                      </a:pPr>
                      <a:endParaRPr lang="en-GB" sz="14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400" b="1" kern="1200" dirty="0">
                          <a:solidFill>
                            <a:schemeClr val="tx1"/>
                          </a:solidFill>
                          <a:effectLst/>
                          <a:latin typeface="+mn-lt"/>
                          <a:ea typeface="+mn-ea"/>
                          <a:cs typeface="+mn-cs"/>
                          <a:hlinkClick r:id="rId3"/>
                        </a:rPr>
                        <a:t>Link to CP</a:t>
                      </a:r>
                      <a:endParaRPr lang="en-GB" sz="1400" b="1"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400" kern="1200" dirty="0">
                          <a:solidFill>
                            <a:schemeClr val="tx1"/>
                          </a:solidFill>
                          <a:effectLst/>
                          <a:latin typeface="+mn-lt"/>
                          <a:ea typeface="+mn-ea"/>
                          <a:cs typeface="+mn-cs"/>
                        </a:rPr>
                        <a:t>   </a:t>
                      </a:r>
                    </a:p>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Link to Change Pack ref: </a:t>
                      </a:r>
                    </a:p>
                    <a:p>
                      <a:pPr marL="0" algn="l" defTabSz="914400" rtl="0" eaLnBrk="1" latinLnBrk="0" hangingPunct="1">
                        <a:lnSpc>
                          <a:spcPct val="115000"/>
                        </a:lnSpc>
                        <a:spcAft>
                          <a:spcPts val="0"/>
                        </a:spcAft>
                      </a:pPr>
                      <a:r>
                        <a:rPr lang="en-GB" sz="1400" b="0" kern="1200" dirty="0">
                          <a:solidFill>
                            <a:schemeClr val="tx1"/>
                          </a:solidFill>
                          <a:effectLst/>
                          <a:latin typeface="+mn-lt"/>
                          <a:ea typeface="+mn-ea"/>
                          <a:cs typeface="+mn-cs"/>
                          <a:hlinkClick r:id="rId4"/>
                        </a:rPr>
                        <a:t>2918.4 - MT – PO</a:t>
                      </a:r>
                      <a:endParaRPr lang="en-GB" sz="14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4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Voting: </a:t>
                      </a:r>
                      <a:r>
                        <a:rPr lang="en-GB" sz="1400" b="0" kern="1200" dirty="0">
                          <a:solidFill>
                            <a:schemeClr val="tx1"/>
                          </a:solidFill>
                          <a:effectLst/>
                          <a:latin typeface="+mn-lt"/>
                          <a:ea typeface="+mn-ea"/>
                          <a:cs typeface="+mn-cs"/>
                        </a:rPr>
                        <a:t>DNO, Shipper</a:t>
                      </a:r>
                    </a:p>
                    <a:p>
                      <a:pPr marL="0" algn="l" defTabSz="914400" rtl="0" eaLnBrk="1" latinLnBrk="0" hangingPunct="1">
                        <a:lnSpc>
                          <a:spcPct val="115000"/>
                        </a:lnSpc>
                        <a:spcAft>
                          <a:spcPts val="0"/>
                        </a:spcAft>
                      </a:pPr>
                      <a:endParaRPr lang="en-GB" sz="14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High Level Solution Cost:</a:t>
                      </a:r>
                    </a:p>
                    <a:p>
                      <a:pPr marL="0" algn="l" defTabSz="914400" rtl="0" eaLnBrk="1" latinLnBrk="0" hangingPunct="1">
                        <a:lnSpc>
                          <a:spcPct val="115000"/>
                        </a:lnSpc>
                        <a:spcAft>
                          <a:spcPts val="0"/>
                        </a:spcAft>
                      </a:pPr>
                      <a:r>
                        <a:rPr lang="en-GB" sz="1400" b="0" kern="1200" dirty="0">
                          <a:solidFill>
                            <a:schemeClr val="tx1"/>
                          </a:solidFill>
                          <a:effectLst/>
                          <a:latin typeface="+mn-lt"/>
                          <a:ea typeface="+mn-ea"/>
                          <a:cs typeface="+mn-cs"/>
                        </a:rPr>
                        <a:t>Option 1: 120 – 200K</a:t>
                      </a:r>
                    </a:p>
                    <a:p>
                      <a:pPr marL="0" algn="l" defTabSz="914400" rtl="0" eaLnBrk="1" latinLnBrk="0" hangingPunct="1">
                        <a:lnSpc>
                          <a:spcPct val="115000"/>
                        </a:lnSpc>
                        <a:spcAft>
                          <a:spcPts val="0"/>
                        </a:spcAft>
                      </a:pPr>
                      <a:r>
                        <a:rPr lang="en-GB" sz="1400" b="0" kern="1200" dirty="0">
                          <a:solidFill>
                            <a:schemeClr val="tx1"/>
                          </a:solidFill>
                          <a:effectLst/>
                          <a:latin typeface="+mn-lt"/>
                          <a:ea typeface="+mn-ea"/>
                          <a:cs typeface="+mn-cs"/>
                        </a:rPr>
                        <a:t>Option 2: 175 – 300K</a:t>
                      </a:r>
                    </a:p>
                    <a:p>
                      <a:pPr marL="0" algn="l" defTabSz="914400" rtl="0" eaLnBrk="1" latinLnBrk="0" hangingPunct="1">
                        <a:lnSpc>
                          <a:spcPct val="115000"/>
                        </a:lnSpc>
                        <a:spcAft>
                          <a:spcPts val="0"/>
                        </a:spcAft>
                      </a:pPr>
                      <a:endParaRPr lang="en-GB" sz="14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400" b="1" kern="1200" dirty="0">
                          <a:solidFill>
                            <a:schemeClr val="tx1"/>
                          </a:solidFill>
                          <a:effectLst/>
                          <a:latin typeface="+mn-lt"/>
                          <a:ea typeface="+mn-ea"/>
                          <a:cs typeface="+mn-cs"/>
                        </a:rPr>
                        <a:t>Funding: </a:t>
                      </a:r>
                      <a:r>
                        <a:rPr lang="en-GB" sz="1400" b="0" kern="1200" dirty="0">
                          <a:solidFill>
                            <a:schemeClr val="tx1"/>
                          </a:solidFill>
                          <a:effectLst/>
                          <a:latin typeface="+mn-lt"/>
                          <a:ea typeface="+mn-ea"/>
                          <a:cs typeface="+mn-cs"/>
                        </a:rPr>
                        <a:t>Decarb investment budget</a:t>
                      </a:r>
                    </a:p>
                  </a:txBody>
                  <a:tcPr marL="59044" marR="59044" marT="0" marB="0"/>
                </a:tc>
                <a:tc>
                  <a:txBody>
                    <a:bodyPr/>
                    <a:lstStyle/>
                    <a:p>
                      <a:pPr algn="l">
                        <a:lnSpc>
                          <a:spcPct val="115000"/>
                        </a:lnSpc>
                        <a:spcAft>
                          <a:spcPts val="0"/>
                        </a:spcAft>
                      </a:pPr>
                      <a:r>
                        <a:rPr lang="en-GB" sz="1400" dirty="0">
                          <a:solidFill>
                            <a:schemeClr val="tx1"/>
                          </a:solidFill>
                          <a:effectLst/>
                          <a:latin typeface="+mn-lt"/>
                          <a:ea typeface="Calibri"/>
                          <a:cs typeface="Times New Roman"/>
                        </a:rPr>
                        <a:t>Xoserve </a:t>
                      </a:r>
                    </a:p>
                    <a:p>
                      <a:pPr algn="l">
                        <a:lnSpc>
                          <a:spcPct val="115000"/>
                        </a:lnSpc>
                        <a:spcAft>
                          <a:spcPts val="0"/>
                        </a:spcAft>
                      </a:pPr>
                      <a:r>
                        <a:rPr lang="en-GB" sz="1400" dirty="0">
                          <a:solidFill>
                            <a:schemeClr val="tx1"/>
                          </a:solidFill>
                          <a:effectLst/>
                          <a:latin typeface="+mn-lt"/>
                          <a:ea typeface="Calibri"/>
                          <a:cs typeface="Times New Roman"/>
                        </a:rPr>
                        <a:t>Option 2</a:t>
                      </a:r>
                    </a:p>
                    <a:p>
                      <a:pPr algn="l">
                        <a:lnSpc>
                          <a:spcPct val="115000"/>
                        </a:lnSpc>
                        <a:spcAft>
                          <a:spcPts val="0"/>
                        </a:spcAft>
                      </a:pPr>
                      <a:endParaRPr lang="en-GB" sz="1400" dirty="0">
                        <a:solidFill>
                          <a:schemeClr val="tx1"/>
                        </a:solidFill>
                        <a:effectLst/>
                        <a:latin typeface="+mn-lt"/>
                        <a:ea typeface="Calibri"/>
                        <a:cs typeface="Times New Roman"/>
                      </a:endParaRPr>
                    </a:p>
                    <a:p>
                      <a:pPr algn="l">
                        <a:lnSpc>
                          <a:spcPct val="115000"/>
                        </a:lnSpc>
                        <a:spcAft>
                          <a:spcPts val="0"/>
                        </a:spcAft>
                      </a:pPr>
                      <a:r>
                        <a:rPr lang="en-GB" sz="1400" dirty="0">
                          <a:solidFill>
                            <a:schemeClr val="tx1"/>
                          </a:solidFill>
                          <a:effectLst/>
                          <a:latin typeface="+mn-lt"/>
                          <a:ea typeface="Calibri"/>
                          <a:cs typeface="Times New Roman"/>
                        </a:rPr>
                        <a:t>DSG no preferred option</a:t>
                      </a:r>
                    </a:p>
                  </a:txBody>
                  <a:tcPr marL="59044" marR="59044" marT="0" marB="0" anchor="ct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5017FE3A-3EC0-48EB-8FA6-60FBEBD4EA47}"/>
              </a:ext>
            </a:extLst>
          </p:cNvPr>
          <p:cNvSpPr txBox="1"/>
          <p:nvPr/>
        </p:nvSpPr>
        <p:spPr>
          <a:xfrm>
            <a:off x="6229675" y="789501"/>
            <a:ext cx="23042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Consultation Summary</a:t>
            </a:r>
          </a:p>
        </p:txBody>
      </p:sp>
      <p:graphicFrame>
        <p:nvGraphicFramePr>
          <p:cNvPr id="5" name="Table 4">
            <a:extLst>
              <a:ext uri="{FF2B5EF4-FFF2-40B4-BE49-F238E27FC236}">
                <a16:creationId xmlns:a16="http://schemas.microsoft.com/office/drawing/2014/main" id="{ECD45FFA-B18E-42B7-BF55-ACF9212C405B}"/>
              </a:ext>
            </a:extLst>
          </p:cNvPr>
          <p:cNvGraphicFramePr>
            <a:graphicFrameLocks noGrp="1"/>
          </p:cNvGraphicFramePr>
          <p:nvPr>
            <p:extLst>
              <p:ext uri="{D42A27DB-BD31-4B8C-83A1-F6EECF244321}">
                <p14:modId xmlns:p14="http://schemas.microsoft.com/office/powerpoint/2010/main" val="1400844563"/>
              </p:ext>
            </p:extLst>
          </p:nvPr>
        </p:nvGraphicFramePr>
        <p:xfrm>
          <a:off x="5895821" y="1325050"/>
          <a:ext cx="2971964" cy="3185085"/>
        </p:xfrm>
        <a:graphic>
          <a:graphicData uri="http://schemas.openxmlformats.org/drawingml/2006/table">
            <a:tbl>
              <a:tblPr firstRow="1" bandRow="1">
                <a:tableStyleId>{2D5ABB26-0587-4C30-8999-92F81FD0307C}</a:tableStyleId>
              </a:tblPr>
              <a:tblGrid>
                <a:gridCol w="1485982">
                  <a:extLst>
                    <a:ext uri="{9D8B030D-6E8A-4147-A177-3AD203B41FA5}">
                      <a16:colId xmlns:a16="http://schemas.microsoft.com/office/drawing/2014/main" val="1006639987"/>
                    </a:ext>
                  </a:extLst>
                </a:gridCol>
                <a:gridCol w="1485982">
                  <a:extLst>
                    <a:ext uri="{9D8B030D-6E8A-4147-A177-3AD203B41FA5}">
                      <a16:colId xmlns:a16="http://schemas.microsoft.com/office/drawing/2014/main" val="4080995352"/>
                    </a:ext>
                  </a:extLst>
                </a:gridCol>
              </a:tblGrid>
              <a:tr h="1061695">
                <a:tc>
                  <a:txBody>
                    <a:bodyPr/>
                    <a:lstStyle/>
                    <a:p>
                      <a:r>
                        <a:rPr lang="en-GB" dirty="0"/>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pPr algn="ctr"/>
                      <a:r>
                        <a:rPr lang="en-GB"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79860"/>
                  </a:ext>
                </a:extLst>
              </a:tr>
              <a:tr h="1061695">
                <a:tc>
                  <a:txBody>
                    <a:bodyPr/>
                    <a:lstStyle/>
                    <a:p>
                      <a:r>
                        <a:rPr lang="en-GB" dirty="0"/>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r h="1061695">
                <a:tc>
                  <a:txBody>
                    <a:bodyPr/>
                    <a:lstStyle/>
                    <a:p>
                      <a:r>
                        <a:rPr lang="en-GB" dirty="0"/>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834947"/>
                  </a:ext>
                </a:extLst>
              </a:tr>
            </a:tbl>
          </a:graphicData>
        </a:graphic>
      </p:graphicFrame>
    </p:spTree>
    <p:extLst>
      <p:ext uri="{BB962C8B-B14F-4D97-AF65-F5344CB8AC3E}">
        <p14:creationId xmlns:p14="http://schemas.microsoft.com/office/powerpoint/2010/main" val="225748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011259707"/>
              </p:ext>
            </p:extLst>
          </p:nvPr>
        </p:nvGraphicFramePr>
        <p:xfrm>
          <a:off x="62371" y="112648"/>
          <a:ext cx="9019258" cy="4848627"/>
        </p:xfrm>
        <a:graphic>
          <a:graphicData uri="http://schemas.openxmlformats.org/drawingml/2006/table">
            <a:tbl>
              <a:tblPr firstRow="1" firstCol="1" bandRow="1">
                <a:tableStyleId>{5940675A-B579-460E-94D1-54222C63F5DA}</a:tableStyleId>
              </a:tblPr>
              <a:tblGrid>
                <a:gridCol w="735071">
                  <a:extLst>
                    <a:ext uri="{9D8B030D-6E8A-4147-A177-3AD203B41FA5}">
                      <a16:colId xmlns:a16="http://schemas.microsoft.com/office/drawing/2014/main" val="20001"/>
                    </a:ext>
                  </a:extLst>
                </a:gridCol>
                <a:gridCol w="797442">
                  <a:extLst>
                    <a:ext uri="{9D8B030D-6E8A-4147-A177-3AD203B41FA5}">
                      <a16:colId xmlns:a16="http://schemas.microsoft.com/office/drawing/2014/main" val="20008"/>
                    </a:ext>
                  </a:extLst>
                </a:gridCol>
                <a:gridCol w="7486745">
                  <a:extLst>
                    <a:ext uri="{9D8B030D-6E8A-4147-A177-3AD203B41FA5}">
                      <a16:colId xmlns:a16="http://schemas.microsoft.com/office/drawing/2014/main" val="276152256"/>
                    </a:ext>
                  </a:extLst>
                </a:gridCol>
              </a:tblGrid>
              <a:tr h="246765">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Approve</a:t>
                      </a:r>
                    </a:p>
                  </a:txBody>
                  <a:tcPr marL="59044" marR="59044" marT="0" marB="0" anchor="ctr">
                    <a:solidFill>
                      <a:srgbClr val="00B050"/>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388927">
                <a:tc>
                  <a:txBody>
                    <a:bodyPr/>
                    <a:lstStyle/>
                    <a:p>
                      <a:pPr algn="ctr"/>
                      <a:r>
                        <a:rPr lang="en-GB" sz="1100" dirty="0"/>
                        <a:t>Private</a:t>
                      </a:r>
                    </a:p>
                  </a:txBody>
                  <a:tcPr marL="6350" marR="6350" marT="6350" marB="0"/>
                </a:tc>
                <a:tc>
                  <a:txBody>
                    <a:bodyPr/>
                    <a:lstStyle/>
                    <a:p>
                      <a:pPr algn="ctr">
                        <a:lnSpc>
                          <a:spcPct val="115000"/>
                        </a:lnSpc>
                        <a:spcAft>
                          <a:spcPts val="0"/>
                        </a:spcAft>
                      </a:pPr>
                      <a:r>
                        <a:rPr lang="en-GB" sz="1100" kern="1200" dirty="0">
                          <a:solidFill>
                            <a:schemeClr val="tx1"/>
                          </a:solidFill>
                          <a:effectLst/>
                          <a:latin typeface="+mn-lt"/>
                          <a:ea typeface="+mn-ea"/>
                          <a:cs typeface="+mn-cs"/>
                        </a:rPr>
                        <a:t>X</a:t>
                      </a: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941584291"/>
                  </a:ext>
                </a:extLst>
              </a:tr>
              <a:tr h="1380846">
                <a:tc>
                  <a:txBody>
                    <a:bodyPr/>
                    <a:lstStyle/>
                    <a:p>
                      <a:pPr algn="ctr"/>
                      <a:r>
                        <a:rPr lang="en-GB" sz="1100" dirty="0"/>
                        <a:t>SGN</a:t>
                      </a:r>
                    </a:p>
                  </a:txBody>
                  <a:tcPr marL="6350" marR="6350" marT="6350" marB="0"/>
                </a:tc>
                <a:tc>
                  <a:txBody>
                    <a:bodyPr/>
                    <a:lstStyle/>
                    <a:p>
                      <a:pPr algn="ctr">
                        <a:lnSpc>
                          <a:spcPct val="115000"/>
                        </a:lnSpc>
                        <a:spcAft>
                          <a:spcPts val="0"/>
                        </a:spcAft>
                      </a:pPr>
                      <a:r>
                        <a:rPr lang="en-GB" sz="1100" kern="1200" dirty="0">
                          <a:solidFill>
                            <a:schemeClr val="tx1"/>
                          </a:solidFill>
                          <a:effectLst/>
                          <a:latin typeface="+mn-lt"/>
                          <a:ea typeface="+mn-ea"/>
                          <a:cs typeface="+mn-cs"/>
                        </a:rPr>
                        <a:t>X</a:t>
                      </a:r>
                    </a:p>
                  </a:txBody>
                  <a:tcPr marL="59044" marR="59044" marT="0" marB="0"/>
                </a:tc>
                <a:tc>
                  <a:txBody>
                    <a:bodyPr/>
                    <a:lstStyle/>
                    <a:p>
                      <a:r>
                        <a:rPr lang="en-US" sz="1100" dirty="0"/>
                        <a:t>Option 2 - Amend the Multiplication Factor (MF) within the volume to energy calculation SGN understand from discussions with Xoserve that this option will be able to deliver the required changes to support accurate customer billing for the H100 Fife project (Phase 1 Hydrogen Neighbourhood) delivery within the required timeline. By utilising existing data flows within the MDD process it is believed this will minimise the impact to wider industry and will deliver the project requirements. We are mindful that should there be evidence to the contrary this option may require additional considerations. If this solution could be scaled up it could further facilitate Decarbonisation projects including that of the Hydrogen Village, which SGN is putting forward a proposal for as Phase 2 of H100 Fife.</a:t>
                      </a:r>
                      <a:endParaRPr lang="en-GB" sz="1100" dirty="0"/>
                    </a:p>
                  </a:txBody>
                  <a:tcPr marL="6350" marR="6350" marT="6350" marB="0" anchor="ctr"/>
                </a:tc>
                <a:extLst>
                  <a:ext uri="{0D108BD9-81ED-4DB2-BD59-A6C34878D82A}">
                    <a16:rowId xmlns:a16="http://schemas.microsoft.com/office/drawing/2014/main" val="1996597032"/>
                  </a:ext>
                </a:extLst>
              </a:tr>
              <a:tr h="2819774">
                <a:tc>
                  <a:txBody>
                    <a:bodyPr/>
                    <a:lstStyle/>
                    <a:p>
                      <a:pPr algn="ctr"/>
                      <a:r>
                        <a:rPr lang="en-GB" sz="1100" dirty="0"/>
                        <a:t>EON</a:t>
                      </a:r>
                    </a:p>
                  </a:txBody>
                  <a:tcPr marL="6350" marR="6350" marT="6350" marB="0"/>
                </a:tc>
                <a:tc>
                  <a:txBody>
                    <a:bodyPr/>
                    <a:lstStyle/>
                    <a:p>
                      <a:pPr algn="ctr">
                        <a:lnSpc>
                          <a:spcPct val="115000"/>
                        </a:lnSpc>
                        <a:spcAft>
                          <a:spcPts val="0"/>
                        </a:spcAft>
                      </a:pPr>
                      <a:r>
                        <a:rPr lang="en-GB" sz="1100" kern="1200" dirty="0">
                          <a:solidFill>
                            <a:schemeClr val="tx1"/>
                          </a:solidFill>
                          <a:effectLst/>
                          <a:latin typeface="+mn-lt"/>
                          <a:ea typeface="+mn-ea"/>
                          <a:cs typeface="+mn-cs"/>
                        </a:rPr>
                        <a:t>X</a:t>
                      </a:r>
                    </a:p>
                  </a:txBody>
                  <a:tcPr marL="59044" marR="59044" marT="0" marB="0"/>
                </a:tc>
                <a:tc>
                  <a:txBody>
                    <a:bodyPr/>
                    <a:lstStyle/>
                    <a:p>
                      <a:r>
                        <a:rPr lang="en-US" sz="1100" dirty="0"/>
                        <a:t>Based on  the information provided, our preference would probably be option two but it is unclear how either option will work in practice.  Option two does appear less complex, but we are unclear if under option two the hydrogen specific CV would still need to be applied or not, if it is then we assume that manual adjustments would still be required.</a:t>
                      </a:r>
                    </a:p>
                    <a:p>
                      <a:r>
                        <a:rPr lang="en-US" sz="1100" dirty="0"/>
                        <a:t> </a:t>
                      </a:r>
                    </a:p>
                    <a:p>
                      <a:r>
                        <a:rPr lang="en-US" sz="1100" dirty="0"/>
                        <a:t>Learnings need to be taken from the </a:t>
                      </a:r>
                      <a:r>
                        <a:rPr lang="en-US" sz="1100" dirty="0" err="1"/>
                        <a:t>Hydeploy</a:t>
                      </a:r>
                      <a:r>
                        <a:rPr lang="en-US" sz="1100" dirty="0"/>
                        <a:t> project; it will need to be clearly communicated to both shippers and suppliers what system changes are required to support this trial and both need to be involved in any process design, and be kept updated throughout. The trial should not be rushed, and the end-consumer considered at all stages.</a:t>
                      </a:r>
                    </a:p>
                    <a:p>
                      <a:r>
                        <a:rPr lang="en-US" sz="1100" dirty="0"/>
                        <a:t> </a:t>
                      </a:r>
                    </a:p>
                    <a:p>
                      <a:r>
                        <a:rPr lang="en-US" sz="1100" dirty="0"/>
                        <a:t>Other things requiring consideration:</a:t>
                      </a:r>
                    </a:p>
                    <a:p>
                      <a:r>
                        <a:rPr lang="en-US" sz="1100" dirty="0"/>
                        <a:t>           How a supplier will be able to identify these customers within the change of supply process</a:t>
                      </a:r>
                    </a:p>
                    <a:p>
                      <a:r>
                        <a:rPr lang="en-US" sz="1100" dirty="0"/>
                        <a:t>If this is to be via updated dataflows, this will span the implementation period of FMRS </a:t>
                      </a:r>
                    </a:p>
                    <a:p>
                      <a:r>
                        <a:rPr lang="en-US" sz="1100" dirty="0"/>
                        <a:t>           How a supplier will be notified of the hydrogen meter being installed</a:t>
                      </a:r>
                    </a:p>
                    <a:p>
                      <a:r>
                        <a:rPr lang="en-US" sz="1100" dirty="0"/>
                        <a:t>           How the opt out process will work and how the supplier will be informed</a:t>
                      </a:r>
                    </a:p>
                    <a:p>
                      <a:r>
                        <a:rPr lang="en-US" sz="1100" dirty="0"/>
                        <a:t>           How the meter install process will work; any upskilling of MAMs required </a:t>
                      </a:r>
                    </a:p>
                    <a:p>
                      <a:r>
                        <a:rPr lang="en-US" sz="1100" dirty="0"/>
                        <a:t>           How suppliers smart mandates will be impacted</a:t>
                      </a:r>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82177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45646733"/>
              </p:ext>
            </p:extLst>
          </p:nvPr>
        </p:nvGraphicFramePr>
        <p:xfrm>
          <a:off x="62371" y="112648"/>
          <a:ext cx="9019258" cy="4823341"/>
        </p:xfrm>
        <a:graphic>
          <a:graphicData uri="http://schemas.openxmlformats.org/drawingml/2006/table">
            <a:tbl>
              <a:tblPr firstRow="1" firstCol="1" bandRow="1">
                <a:tableStyleId>{5940675A-B579-460E-94D1-54222C63F5DA}</a:tableStyleId>
              </a:tblPr>
              <a:tblGrid>
                <a:gridCol w="735071">
                  <a:extLst>
                    <a:ext uri="{9D8B030D-6E8A-4147-A177-3AD203B41FA5}">
                      <a16:colId xmlns:a16="http://schemas.microsoft.com/office/drawing/2014/main" val="20001"/>
                    </a:ext>
                  </a:extLst>
                </a:gridCol>
                <a:gridCol w="797442">
                  <a:extLst>
                    <a:ext uri="{9D8B030D-6E8A-4147-A177-3AD203B41FA5}">
                      <a16:colId xmlns:a16="http://schemas.microsoft.com/office/drawing/2014/main" val="20008"/>
                    </a:ext>
                  </a:extLst>
                </a:gridCol>
                <a:gridCol w="7486745">
                  <a:extLst>
                    <a:ext uri="{9D8B030D-6E8A-4147-A177-3AD203B41FA5}">
                      <a16:colId xmlns:a16="http://schemas.microsoft.com/office/drawing/2014/main" val="276152256"/>
                    </a:ext>
                  </a:extLst>
                </a:gridCol>
              </a:tblGrid>
              <a:tr h="330081">
                <a:tc>
                  <a:txBody>
                    <a:bodyPr/>
                    <a:lstStyle/>
                    <a:p>
                      <a:pPr marL="0" algn="l" defTabSz="914400" rtl="0" eaLnBrk="1" latinLnBrk="0" hangingPunct="1"/>
                      <a:r>
                        <a:rPr lang="en-GB" sz="105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050" kern="1200" dirty="0">
                          <a:solidFill>
                            <a:schemeClr val="tx1"/>
                          </a:solidFill>
                          <a:latin typeface="+mn-lt"/>
                          <a:ea typeface="+mn-ea"/>
                          <a:cs typeface="+mn-cs"/>
                        </a:rPr>
                        <a:t>Reject</a:t>
                      </a:r>
                    </a:p>
                  </a:txBody>
                  <a:tcPr marL="59044" marR="59044" marT="0" marB="0" anchor="ctr">
                    <a:solidFill>
                      <a:srgbClr val="FF0000"/>
                    </a:solidFill>
                  </a:tcPr>
                </a:tc>
                <a:tc>
                  <a:txBody>
                    <a:bodyPr/>
                    <a:lstStyle/>
                    <a:p>
                      <a:r>
                        <a:rPr lang="en-GB" sz="105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1474529">
                <a:tc>
                  <a:txBody>
                    <a:bodyPr/>
                    <a:lstStyle/>
                    <a:p>
                      <a:pPr algn="ctr"/>
                      <a:r>
                        <a:rPr lang="en-GB" sz="1050" dirty="0"/>
                        <a:t>Octopus</a:t>
                      </a:r>
                    </a:p>
                  </a:txBody>
                  <a:tcPr marL="6350" marR="6350" marT="6350" marB="0"/>
                </a:tc>
                <a:tc>
                  <a:txBody>
                    <a:bodyPr/>
                    <a:lstStyle/>
                    <a:p>
                      <a:pPr algn="ctr">
                        <a:lnSpc>
                          <a:spcPct val="115000"/>
                        </a:lnSpc>
                        <a:spcAft>
                          <a:spcPts val="0"/>
                        </a:spcAft>
                      </a:pPr>
                      <a:r>
                        <a:rPr lang="en-GB" sz="1050" kern="1200" dirty="0">
                          <a:solidFill>
                            <a:schemeClr val="tx1"/>
                          </a:solidFill>
                          <a:effectLst/>
                          <a:latin typeface="+mn-lt"/>
                          <a:ea typeface="+mn-ea"/>
                          <a:cs typeface="+mn-cs"/>
                        </a:rPr>
                        <a:t>X</a:t>
                      </a:r>
                    </a:p>
                  </a:txBody>
                  <a:tcPr marL="59044" marR="59044" marT="0" marB="0"/>
                </a:tc>
                <a:tc>
                  <a:txBody>
                    <a:bodyPr/>
                    <a:lstStyle/>
                    <a:p>
                      <a:r>
                        <a:rPr lang="en-US" sz="1050" dirty="0"/>
                        <a:t>The options put forward are not entirely clear. Our understanding is that you are asking suppliers to implement extensive and costly changes to billing platforms in both these scenarios? As per the pledge that participants 'will not be (negatively) financially impacted, since participation is on a cost neutral basis', the onus ought to be removed from suppliers to calculate the difference in charges and this responsibility should rest with SGN as the administrators of the scheme - the cost must be built into the trial costs not the supplier costs as this will significantly and negatively impact all consumers. Contrary to the listed constraint, our view is that the most feasible option would be to apply an Annual Quantity (AQ) backstop to prevent the AQ from becoming impacted by the increased volume. Compensation payments would be processed and issued to the Shipper who must pass these onto the Supplier and ultimately the end consumer, as is already done in other hydrogen trials. Though temporarily at a financial disadvantage, participants would, on aggregate, be no worse off than the alternative options outlined in this document might leave them. Though also discounted, the proposal for a value that will be determined and used to effectively convert the hydrogen volume into natural gas volume rather than using the standard Conversion (correction) Factor would mitigate the need for a supplier to alter their billing process and pass costs to the end consumer in doing so. The installation of gas meters using emerging technology such as thermal-mass flow (for example in Secure branded SMETS2 gas meters) could offer a solution depending on how long it would take to update the relevant regulations. </a:t>
                      </a:r>
                      <a:endParaRPr lang="en-GB" sz="1050" dirty="0"/>
                    </a:p>
                  </a:txBody>
                  <a:tcPr marL="6350" marR="6350" marT="6350" marB="0" anchor="ctr"/>
                </a:tc>
                <a:extLst>
                  <a:ext uri="{0D108BD9-81ED-4DB2-BD59-A6C34878D82A}">
                    <a16:rowId xmlns:a16="http://schemas.microsoft.com/office/drawing/2014/main" val="941584291"/>
                  </a:ext>
                </a:extLst>
              </a:tr>
              <a:tr h="1474529">
                <a:tc>
                  <a:txBody>
                    <a:bodyPr/>
                    <a:lstStyle/>
                    <a:p>
                      <a:pPr algn="ctr"/>
                      <a:r>
                        <a:rPr lang="en-GB" sz="1050" dirty="0"/>
                        <a:t>REC Code Manager</a:t>
                      </a:r>
                    </a:p>
                  </a:txBody>
                  <a:tcPr marL="6350" marR="6350" marT="6350" marB="0"/>
                </a:tc>
                <a:tc>
                  <a:txBody>
                    <a:bodyPr/>
                    <a:lstStyle/>
                    <a:p>
                      <a:pPr algn="ctr">
                        <a:lnSpc>
                          <a:spcPct val="115000"/>
                        </a:lnSpc>
                        <a:spcAft>
                          <a:spcPts val="0"/>
                        </a:spcAft>
                      </a:pPr>
                      <a:r>
                        <a:rPr lang="en-GB" sz="1050" kern="1200" dirty="0">
                          <a:solidFill>
                            <a:schemeClr val="tx1"/>
                          </a:solidFill>
                          <a:effectLst/>
                          <a:latin typeface="+mn-lt"/>
                          <a:ea typeface="+mn-ea"/>
                          <a:cs typeface="+mn-cs"/>
                        </a:rPr>
                        <a:t>X</a:t>
                      </a:r>
                    </a:p>
                  </a:txBody>
                  <a:tcPr marL="59044" marR="59044" marT="0" marB="0"/>
                </a:tc>
                <a:tc>
                  <a:txBody>
                    <a:bodyPr/>
                    <a:lstStyle/>
                    <a:p>
                      <a:r>
                        <a:rPr lang="en-US" sz="1050" dirty="0"/>
                        <a:t>We would support Option 1, applying a consumption adjustment where a reconciliation period is generated or updated, over the proposed use of the Multiplication Factor in the Meter Product Tables set out in Option 2. We are concerned that the use of the Multiplication Factor in the Meter Product Table ties the Caloric Value to the Meter Asset, and presumes that a site will always use either 100% hydrogen, or 100% natural gas, and that the Meter Asset will need to be replaced every time this changes. While it is expected that a new, hydrogen ready, meter will need to be installed for any 100% hydrogen site today, it is not known if the meter will need to be changed back if they exit the trial, or if this is suitable for future trials blending the use of hydrogen and natural gas. We do not believe that correcting this adjustment at the Meter Asset level is a good principle for this reason, as in the future the calculation of the Calorific Value will need to be more dynamic than a fixed value associated with the Meter Asset will allow. It makes more sense for this to be managed at the Supply Point level instead for this reason. Therefore, of the two options presented, we believe that the use of a consumption adjustment presents the best balance between implementing a quick solution that can be implemented in time for us in the H100 trials, that can also be scaled and adjusted for future Hydrogen trials and developments. Note: we haven't seen the DSG's preferred solution in the change pack, so have ticked 'Defer' only as we aren't aware of their recommendation to support or oppose this. </a:t>
                      </a:r>
                    </a:p>
                    <a:p>
                      <a:endParaRPr lang="en-GB" sz="1050" dirty="0"/>
                    </a:p>
                  </a:txBody>
                  <a:tcPr marL="6350" marR="6350" marT="6350" marB="0" anchor="ctr"/>
                </a:tc>
                <a:extLst>
                  <a:ext uri="{0D108BD9-81ED-4DB2-BD59-A6C34878D82A}">
                    <a16:rowId xmlns:a16="http://schemas.microsoft.com/office/drawing/2014/main" val="4228164159"/>
                  </a:ext>
                </a:extLst>
              </a:tr>
            </a:tbl>
          </a:graphicData>
        </a:graphic>
      </p:graphicFrame>
    </p:spTree>
    <p:extLst>
      <p:ext uri="{BB962C8B-B14F-4D97-AF65-F5344CB8AC3E}">
        <p14:creationId xmlns:p14="http://schemas.microsoft.com/office/powerpoint/2010/main" val="244409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Detailed Design Change Packs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a:bodyPr>
          <a:lstStyle/>
          <a:p>
            <a:pPr lvl="0"/>
            <a:r>
              <a:rPr lang="en-US" dirty="0"/>
              <a:t>XRN5231 Provision of FWACV Service</a:t>
            </a:r>
          </a:p>
          <a:p>
            <a:pPr marL="0" lvl="0" indent="0">
              <a:buNone/>
            </a:pPr>
            <a:endParaRPr lang="en-US" dirty="0"/>
          </a:p>
          <a:p>
            <a:pPr lvl="0"/>
            <a:r>
              <a:rPr lang="en-US" dirty="0"/>
              <a:t>UK Link IS Service Definition v13</a:t>
            </a:r>
          </a:p>
          <a:p>
            <a:pPr marL="0" lvl="0" indent="0">
              <a:buNone/>
            </a:pPr>
            <a:endParaRPr lang="en-US" dirty="0"/>
          </a:p>
          <a:p>
            <a:pPr lvl="0"/>
            <a:r>
              <a:rPr lang="en-US" dirty="0"/>
              <a:t>XRN4922 CSSC Shipper BRD</a:t>
            </a:r>
          </a:p>
        </p:txBody>
      </p:sp>
    </p:spTree>
    <p:extLst>
      <p:ext uri="{BB962C8B-B14F-4D97-AF65-F5344CB8AC3E}">
        <p14:creationId xmlns:p14="http://schemas.microsoft.com/office/powerpoint/2010/main" val="323568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618109076"/>
              </p:ext>
            </p:extLst>
          </p:nvPr>
        </p:nvGraphicFramePr>
        <p:xfrm>
          <a:off x="106326" y="498489"/>
          <a:ext cx="8959702" cy="4409479"/>
        </p:xfrm>
        <a:graphic>
          <a:graphicData uri="http://schemas.openxmlformats.org/drawingml/2006/table">
            <a:tbl>
              <a:tblPr firstRow="1" firstCol="1" bandRow="1">
                <a:tableStyleId>{5940675A-B579-460E-94D1-54222C63F5DA}</a:tableStyleId>
              </a:tblPr>
              <a:tblGrid>
                <a:gridCol w="764683">
                  <a:extLst>
                    <a:ext uri="{9D8B030D-6E8A-4147-A177-3AD203B41FA5}">
                      <a16:colId xmlns:a16="http://schemas.microsoft.com/office/drawing/2014/main" val="20001"/>
                    </a:ext>
                  </a:extLst>
                </a:gridCol>
                <a:gridCol w="539518">
                  <a:extLst>
                    <a:ext uri="{9D8B030D-6E8A-4147-A177-3AD203B41FA5}">
                      <a16:colId xmlns:a16="http://schemas.microsoft.com/office/drawing/2014/main" val="1990762972"/>
                    </a:ext>
                  </a:extLst>
                </a:gridCol>
                <a:gridCol w="422098">
                  <a:extLst>
                    <a:ext uri="{9D8B030D-6E8A-4147-A177-3AD203B41FA5}">
                      <a16:colId xmlns:a16="http://schemas.microsoft.com/office/drawing/2014/main" val="20007"/>
                    </a:ext>
                  </a:extLst>
                </a:gridCol>
                <a:gridCol w="449831">
                  <a:extLst>
                    <a:ext uri="{9D8B030D-6E8A-4147-A177-3AD203B41FA5}">
                      <a16:colId xmlns:a16="http://schemas.microsoft.com/office/drawing/2014/main" val="20008"/>
                    </a:ext>
                  </a:extLst>
                </a:gridCol>
                <a:gridCol w="1483497">
                  <a:extLst>
                    <a:ext uri="{9D8B030D-6E8A-4147-A177-3AD203B41FA5}">
                      <a16:colId xmlns:a16="http://schemas.microsoft.com/office/drawing/2014/main" val="276152256"/>
                    </a:ext>
                  </a:extLst>
                </a:gridCol>
                <a:gridCol w="2782597">
                  <a:extLst>
                    <a:ext uri="{9D8B030D-6E8A-4147-A177-3AD203B41FA5}">
                      <a16:colId xmlns:a16="http://schemas.microsoft.com/office/drawing/2014/main" val="2715711586"/>
                    </a:ext>
                  </a:extLst>
                </a:gridCol>
                <a:gridCol w="2517478">
                  <a:extLst>
                    <a:ext uri="{9D8B030D-6E8A-4147-A177-3AD203B41FA5}">
                      <a16:colId xmlns:a16="http://schemas.microsoft.com/office/drawing/2014/main" val="2506563380"/>
                    </a:ext>
                  </a:extLst>
                </a:gridCol>
              </a:tblGrid>
              <a:tr h="301060">
                <a:tc gridSpan="5">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b="1" kern="1200" dirty="0">
                          <a:solidFill>
                            <a:schemeClr val="tx1"/>
                          </a:solidFill>
                          <a:effectLst/>
                          <a:latin typeface="+mn-lt"/>
                          <a:ea typeface="+mn-ea"/>
                          <a:cs typeface="+mn-cs"/>
                        </a:rPr>
                        <a:t>Change Pack ref: </a:t>
                      </a:r>
                      <a:r>
                        <a:rPr lang="en-GB" sz="900" b="0" kern="1200" dirty="0">
                          <a:solidFill>
                            <a:schemeClr val="tx1"/>
                          </a:solidFill>
                          <a:effectLst/>
                          <a:latin typeface="+mn-lt"/>
                          <a:ea typeface="+mn-ea"/>
                          <a:cs typeface="+mn-cs"/>
                          <a:hlinkClick r:id="rId3"/>
                        </a:rPr>
                        <a:t>2918.2 - MT - PO</a:t>
                      </a:r>
                      <a:endParaRPr lang="en-GB" sz="900" b="0" kern="1200" dirty="0">
                        <a:solidFill>
                          <a:schemeClr val="tx1"/>
                        </a:solidFill>
                        <a:effectLst/>
                        <a:latin typeface="+mn-lt"/>
                        <a:ea typeface="+mn-ea"/>
                        <a:cs typeface="+mn-cs"/>
                      </a:endParaRPr>
                    </a:p>
                  </a:txBody>
                  <a:tcPr marL="59044" marR="59044" marT="0" marB="0">
                    <a:solidFill>
                      <a:schemeClr val="tx2">
                        <a:lumMod val="40000"/>
                        <a:lumOff val="60000"/>
                      </a:schemeClr>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b="0" kern="1200" dirty="0">
                        <a:solidFill>
                          <a:schemeClr val="tx1"/>
                        </a:solidFill>
                        <a:effectLst/>
                        <a:latin typeface="+mn-lt"/>
                        <a:ea typeface="+mn-ea"/>
                        <a:cs typeface="+mn-cs"/>
                      </a:endParaRPr>
                    </a:p>
                  </a:txBody>
                  <a:tcPr marL="59044" marR="59044" marT="0" marB="0">
                    <a:solidFill>
                      <a:schemeClr val="tx2">
                        <a:lumMod val="40000"/>
                        <a:lumOff val="60000"/>
                      </a:schemeClr>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b="0" kern="1200" dirty="0">
                        <a:solidFill>
                          <a:schemeClr val="tx1"/>
                        </a:solidFill>
                        <a:effectLst/>
                        <a:latin typeface="+mn-lt"/>
                        <a:ea typeface="+mn-ea"/>
                        <a:cs typeface="+mn-cs"/>
                      </a:endParaRPr>
                    </a:p>
                  </a:txBody>
                  <a:tcPr marL="59044" marR="59044" marT="0" marB="0">
                    <a:solidFill>
                      <a:schemeClr val="tx2">
                        <a:lumMod val="40000"/>
                        <a:lumOff val="60000"/>
                      </a:schemeClr>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b="0" kern="1200" dirty="0">
                        <a:solidFill>
                          <a:schemeClr val="tx1"/>
                        </a:solidFill>
                        <a:effectLst/>
                        <a:latin typeface="+mn-lt"/>
                        <a:ea typeface="+mn-ea"/>
                        <a:cs typeface="+mn-cs"/>
                      </a:endParaRPr>
                    </a:p>
                  </a:txBody>
                  <a:tcPr marL="59044" marR="59044" marT="0" marB="0">
                    <a:solidFill>
                      <a:schemeClr val="tx2">
                        <a:lumMod val="40000"/>
                        <a:lumOff val="60000"/>
                      </a:schemeClr>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b="0" kern="1200" dirty="0">
                        <a:solidFill>
                          <a:schemeClr val="tx1"/>
                        </a:solidFill>
                        <a:effectLst/>
                        <a:latin typeface="+mn-lt"/>
                        <a:ea typeface="+mn-ea"/>
                        <a:cs typeface="+mn-cs"/>
                      </a:endParaRPr>
                    </a:p>
                  </a:txBody>
                  <a:tcPr marL="59044" marR="59044" marT="0" marB="0">
                    <a:solidFill>
                      <a:schemeClr val="tx2">
                        <a:lumMod val="40000"/>
                        <a:lumOff val="60000"/>
                      </a:schemeClr>
                    </a:solidFill>
                  </a:tcPr>
                </a:tc>
                <a:tc>
                  <a:txBody>
                    <a:bodyPr/>
                    <a:lstStyle/>
                    <a:p>
                      <a:pPr>
                        <a:lnSpc>
                          <a:spcPct val="115000"/>
                        </a:lnSpc>
                        <a:spcAft>
                          <a:spcPts val="0"/>
                        </a:spcAft>
                      </a:pPr>
                      <a:r>
                        <a:rPr lang="en-GB" sz="1000" b="1" kern="1200" dirty="0">
                          <a:solidFill>
                            <a:schemeClr val="tx1"/>
                          </a:solidFill>
                          <a:effectLst/>
                          <a:latin typeface="+mn-lt"/>
                          <a:ea typeface="+mn-ea"/>
                          <a:cs typeface="+mn-cs"/>
                        </a:rPr>
                        <a:t>Implementation: </a:t>
                      </a:r>
                      <a:r>
                        <a:rPr lang="en-GB" sz="1000" b="0" kern="1200" dirty="0">
                          <a:solidFill>
                            <a:schemeClr val="tx1"/>
                          </a:solidFill>
                          <a:effectLst/>
                          <a:latin typeface="+mn-lt"/>
                          <a:ea typeface="+mn-ea"/>
                          <a:cs typeface="+mn-cs"/>
                        </a:rPr>
                        <a:t>Proposed March/April 22</a:t>
                      </a:r>
                    </a:p>
                  </a:txBody>
                  <a:tcPr marL="59044" marR="59044" marT="0" marB="0">
                    <a:solidFill>
                      <a:schemeClr val="tx2">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Shipper, DNO, NTS</a:t>
                      </a:r>
                      <a:endParaRPr lang="en-US" sz="1050" b="0" kern="1200" dirty="0">
                        <a:solidFill>
                          <a:schemeClr val="tx1"/>
                        </a:solidFill>
                        <a:effectLst/>
                        <a:latin typeface="+mn-lt"/>
                        <a:ea typeface="+mn-ea"/>
                        <a:cs typeface="+mn-cs"/>
                      </a:endParaRPr>
                    </a:p>
                  </a:txBody>
                  <a:tcPr marL="59044" marR="59044" marT="0" marB="0">
                    <a:solidFill>
                      <a:schemeClr val="tx2">
                        <a:lumMod val="40000"/>
                        <a:lumOff val="60000"/>
                      </a:schemeClr>
                    </a:solidFill>
                  </a:tcPr>
                </a:tc>
                <a:extLst>
                  <a:ext uri="{0D108BD9-81ED-4DB2-BD59-A6C34878D82A}">
                    <a16:rowId xmlns:a16="http://schemas.microsoft.com/office/drawing/2014/main" val="1781183799"/>
                  </a:ext>
                </a:extLst>
              </a:tr>
              <a:tr h="350517">
                <a:tc gridSpan="4">
                  <a:txBody>
                    <a:bodyPr/>
                    <a:lstStyle/>
                    <a:p>
                      <a:pPr>
                        <a:lnSpc>
                          <a:spcPct val="115000"/>
                        </a:lnSpc>
                        <a:spcAft>
                          <a:spcPts val="0"/>
                        </a:spcAft>
                      </a:pPr>
                      <a:r>
                        <a:rPr lang="en-GB" sz="9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gridSpan="3">
                  <a:txBody>
                    <a:bodyPr/>
                    <a:lstStyle/>
                    <a:p>
                      <a:r>
                        <a:rPr lang="en-GB" sz="900" kern="1200" dirty="0">
                          <a:solidFill>
                            <a:schemeClr val="tx1"/>
                          </a:solidFill>
                          <a:effectLst/>
                          <a:latin typeface="+mn-lt"/>
                          <a:ea typeface="+mn-ea"/>
                          <a:cs typeface="+mn-cs"/>
                        </a:rPr>
                        <a:t>Comments</a:t>
                      </a:r>
                      <a:endParaRPr lang="en-GB" sz="900" dirty="0"/>
                    </a:p>
                  </a:txBody>
                  <a:tcPr marL="59044" marR="59044" marT="0" marB="0">
                    <a:solidFill>
                      <a:schemeClr val="accent4">
                        <a:lumMod val="40000"/>
                        <a:lumOff val="60000"/>
                      </a:schemeClr>
                    </a:solidFill>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0000"/>
                  </a:ext>
                </a:extLst>
              </a:tr>
              <a:tr h="275972">
                <a:tc>
                  <a:txBody>
                    <a:bodyPr/>
                    <a:lstStyle/>
                    <a:p>
                      <a:pPr algn="ctr"/>
                      <a:r>
                        <a:rPr lang="en-GB" sz="800" kern="1200" dirty="0">
                          <a:solidFill>
                            <a:schemeClr val="tx1"/>
                          </a:solidFill>
                          <a:effectLst/>
                          <a:latin typeface="+mn-lt"/>
                          <a:ea typeface="+mn-ea"/>
                          <a:cs typeface="+mn-cs"/>
                        </a:rPr>
                        <a:t>Organisation</a:t>
                      </a:r>
                      <a:r>
                        <a:rPr lang="en-GB" sz="800" dirty="0"/>
                        <a:t> </a:t>
                      </a:r>
                    </a:p>
                  </a:txBody>
                  <a:tcPr>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nchor="ctr">
                    <a:solidFill>
                      <a:srgbClr val="92D050"/>
                    </a:solidFill>
                  </a:tcPr>
                </a:tc>
                <a:tc>
                  <a:txBody>
                    <a:bodyPr/>
                    <a:lstStyle/>
                    <a:p>
                      <a:pPr algn="ctr" fontAlgn="ctr"/>
                      <a:r>
                        <a:rPr lang="en-GB" sz="800" kern="1200" dirty="0">
                          <a:solidFill>
                            <a:schemeClr val="tx1"/>
                          </a:solidFill>
                          <a:effectLst/>
                          <a:latin typeface="+mn-lt"/>
                          <a:ea typeface="+mn-ea"/>
                          <a:cs typeface="+mn-cs"/>
                        </a:rPr>
                        <a:t>Defer </a:t>
                      </a:r>
                    </a:p>
                  </a:txBody>
                  <a:tcPr marL="6350" marR="6350" marT="6350" marB="0" anchor="ctr">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nchor="ctr">
                    <a:solidFill>
                      <a:srgbClr val="FF0000"/>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477190">
                <a:tc>
                  <a:txBody>
                    <a:bodyPr/>
                    <a:lstStyle/>
                    <a:p>
                      <a:pPr algn="ctr"/>
                      <a:r>
                        <a:rPr lang="en-GB" sz="900" dirty="0"/>
                        <a:t>Private rep</a:t>
                      </a:r>
                    </a:p>
                  </a:txBody>
                  <a:tcPr marL="6350" marR="6350" marT="6350" marB="0" anchor="ctr"/>
                </a:tc>
                <a:tc>
                  <a:txBody>
                    <a:bodyPr/>
                    <a:lstStyle/>
                    <a:p>
                      <a:pPr algn="ctr"/>
                      <a:r>
                        <a:rPr lang="en-GB" sz="900" dirty="0"/>
                        <a:t>X</a:t>
                      </a:r>
                    </a:p>
                  </a:txBody>
                  <a:tcPr marL="6350" marR="6350" marT="6350" marB="0" anchor="ctr">
                    <a:noFill/>
                  </a:tcPr>
                </a:tc>
                <a:tc>
                  <a:txBody>
                    <a:bodyPr/>
                    <a:lstStyle/>
                    <a:p>
                      <a:pPr algn="ctr" fontAlgn="ctr"/>
                      <a:endParaRPr lang="en-GB" sz="9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gridSpan="3">
                  <a:txBody>
                    <a:bodyPr/>
                    <a:lstStyle/>
                    <a:p>
                      <a:endParaRPr lang="en-GB" sz="900"/>
                    </a:p>
                  </a:txBody>
                  <a:tcPr marL="6350" marR="6350" marT="635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41584291"/>
                  </a:ext>
                </a:extLst>
              </a:tr>
              <a:tr h="2594344">
                <a:tc>
                  <a:txBody>
                    <a:bodyPr/>
                    <a:lstStyle/>
                    <a:p>
                      <a:pPr algn="ctr"/>
                      <a:r>
                        <a:rPr lang="en-GB" sz="900" dirty="0"/>
                        <a:t>Cadent</a:t>
                      </a:r>
                    </a:p>
                  </a:txBody>
                  <a:tcPr anchor="ctr"/>
                </a:tc>
                <a:tc>
                  <a:txBody>
                    <a:bodyPr/>
                    <a:lstStyle/>
                    <a:p>
                      <a:pPr algn="ctr" fontAlgn="ctr"/>
                      <a:endParaRPr lang="en-GB" sz="9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9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r>
                        <a:rPr lang="en-GB" sz="900" kern="1200" dirty="0">
                          <a:solidFill>
                            <a:schemeClr val="tx1"/>
                          </a:solidFill>
                          <a:effectLst/>
                          <a:latin typeface="+mn-lt"/>
                          <a:ea typeface="+mn-ea"/>
                          <a:cs typeface="+mn-cs"/>
                        </a:rPr>
                        <a:t>X</a:t>
                      </a:r>
                    </a:p>
                  </a:txBody>
                  <a:tcPr marL="59044" marR="59044" marT="0" marB="0" anchor="ctr"/>
                </a:tc>
                <a:tc gridSpan="3">
                  <a:txBody>
                    <a:bodyPr/>
                    <a:lstStyle/>
                    <a:p>
                      <a:r>
                        <a:rPr lang="en-US" sz="900" b="1" dirty="0"/>
                        <a:t>Page 2/3: </a:t>
                      </a:r>
                      <a:r>
                        <a:rPr lang="en-US" sz="900" dirty="0"/>
                        <a:t>Cadent do not use the TOD value. </a:t>
                      </a:r>
                    </a:p>
                    <a:p>
                      <a:r>
                        <a:rPr lang="en-US" sz="900" b="1" dirty="0"/>
                        <a:t>Page 7: </a:t>
                      </a:r>
                      <a:r>
                        <a:rPr lang="en-US" sz="900" dirty="0" err="1"/>
                        <a:t>S.No</a:t>
                      </a:r>
                      <a:r>
                        <a:rPr lang="en-US" sz="900" dirty="0"/>
                        <a:t>. 4  Please provide clarification on this and confirm which sites are covered</a:t>
                      </a:r>
                    </a:p>
                    <a:p>
                      <a:r>
                        <a:rPr lang="en-US" sz="900" b="1" dirty="0"/>
                        <a:t>Page 7: </a:t>
                      </a:r>
                      <a:r>
                        <a:rPr lang="en-US" sz="900" dirty="0"/>
                        <a:t>S.No.10 OS meter type – It is not possible to publish the Volume, CV and Energy if you are only picking up the Volume data in the AI file as described in Step 10 page 9.</a:t>
                      </a:r>
                    </a:p>
                    <a:p>
                      <a:r>
                        <a:rPr lang="en-US" sz="900" b="1" dirty="0"/>
                        <a:t>Page 7:</a:t>
                      </a:r>
                      <a:r>
                        <a:rPr lang="en-US" sz="900" dirty="0"/>
                        <a:t> </a:t>
                      </a:r>
                      <a:r>
                        <a:rPr lang="en-US" sz="900" dirty="0" err="1"/>
                        <a:t>S.No</a:t>
                      </a:r>
                      <a:r>
                        <a:rPr lang="en-US" sz="900" dirty="0"/>
                        <a:t>. 21 Can you confirm where the 6 months’ notice is documented please?</a:t>
                      </a:r>
                    </a:p>
                    <a:p>
                      <a:r>
                        <a:rPr lang="en-US" sz="900" b="1" dirty="0"/>
                        <a:t>Page 8: </a:t>
                      </a:r>
                      <a:r>
                        <a:rPr lang="en-US" sz="900" dirty="0" err="1"/>
                        <a:t>S.No</a:t>
                      </a:r>
                      <a:r>
                        <a:rPr lang="en-US" sz="900" dirty="0"/>
                        <a:t>. 22 With regard to amendments made between D+1 to D+5 has to be reported by D+5 (5 business days) – this should be by D+5 not 5 business days. </a:t>
                      </a:r>
                    </a:p>
                    <a:p>
                      <a:r>
                        <a:rPr lang="en-US" sz="900" b="1" dirty="0"/>
                        <a:t>Page 9: </a:t>
                      </a:r>
                      <a:r>
                        <a:rPr lang="en-US" sz="900" dirty="0"/>
                        <a:t>file processing – reflects the issue described for Page 7, no 10.</a:t>
                      </a:r>
                    </a:p>
                    <a:p>
                      <a:r>
                        <a:rPr lang="en-US" sz="900" b="1" dirty="0"/>
                        <a:t>Page 14:</a:t>
                      </a:r>
                      <a:r>
                        <a:rPr lang="en-US" sz="900" dirty="0"/>
                        <a:t> Step 50 Should it state to move to step 80 if CV is not available?</a:t>
                      </a:r>
                    </a:p>
                    <a:p>
                      <a:r>
                        <a:rPr lang="en-US" sz="900" b="1" dirty="0"/>
                        <a:t>Page 14: </a:t>
                      </a:r>
                      <a:r>
                        <a:rPr lang="en-US" sz="900" dirty="0"/>
                        <a:t>Step 60 Should “else move to step 80” be removed as this should be covered in step 50 instead?</a:t>
                      </a:r>
                    </a:p>
                    <a:p>
                      <a:r>
                        <a:rPr lang="en-US" sz="900" b="1" dirty="0"/>
                        <a:t>Page 15: </a:t>
                      </a:r>
                      <a:r>
                        <a:rPr lang="en-US" sz="900" dirty="0"/>
                        <a:t>Step 110 States “else move to step 120” – can’t find step 120 in the process flow diagram?</a:t>
                      </a:r>
                    </a:p>
                    <a:p>
                      <a:r>
                        <a:rPr lang="en-US" sz="900" b="1" dirty="0"/>
                        <a:t>Page 16: </a:t>
                      </a:r>
                      <a:r>
                        <a:rPr lang="en-US" sz="900" dirty="0"/>
                        <a:t>Step 160 States amendments to be reported by D+5 (5 business days) – this should be by D+5 not 5 business days.</a:t>
                      </a:r>
                    </a:p>
                    <a:p>
                      <a:r>
                        <a:rPr lang="en-US" sz="900" b="1" dirty="0"/>
                        <a:t>Page 16: </a:t>
                      </a:r>
                      <a:r>
                        <a:rPr lang="en-US" sz="900" dirty="0"/>
                        <a:t>Step 170 States that the LDZ CV will be sent to Gemini for the Onshore fields.  It should not be the LDZ CV, it should be the site CV, which currently comes from the AI file as stated in Page 7 no 10.  Should include: Offtake Site Volume. </a:t>
                      </a:r>
                    </a:p>
                    <a:p>
                      <a:r>
                        <a:rPr lang="en-US" sz="900" dirty="0"/>
                        <a:t>For Onshore Fields should be: Site Volume, Site CV, Site Energy  </a:t>
                      </a:r>
                    </a:p>
                    <a:p>
                      <a:r>
                        <a:rPr lang="en-US" sz="900" b="1" dirty="0"/>
                        <a:t>Page 16: </a:t>
                      </a:r>
                      <a:r>
                        <a:rPr lang="en-US" sz="900" dirty="0"/>
                        <a:t>Step 180 States “and email will be triggered to DNs and OFGEM whereby LDZ Billing CV was capped” – this should read NG, DNs, and OFGEM as per the process flow diagram. </a:t>
                      </a:r>
                    </a:p>
                    <a:p>
                      <a:r>
                        <a:rPr lang="en-US" sz="900" dirty="0"/>
                        <a:t>Ofgem are not present on the process diagram.</a:t>
                      </a:r>
                      <a:endParaRPr lang="en-GB" sz="900" dirty="0"/>
                    </a:p>
                  </a:txBody>
                  <a:tcPr marL="6350" marR="6350" marT="635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48320143"/>
                  </a:ext>
                </a:extLst>
              </a:tr>
              <a:tr h="410396">
                <a:tc>
                  <a:txBody>
                    <a:bodyPr/>
                    <a:lstStyle/>
                    <a:p>
                      <a:pPr algn="ctr"/>
                      <a:r>
                        <a:rPr lang="en-GB" sz="900" dirty="0"/>
                        <a:t>NGN</a:t>
                      </a:r>
                    </a:p>
                  </a:txBody>
                  <a:tcPr anchor="ctr"/>
                </a:tc>
                <a:tc>
                  <a:txBody>
                    <a:bodyPr/>
                    <a:lstStyle/>
                    <a:p>
                      <a:pPr algn="ctr" fontAlgn="ctr"/>
                      <a:r>
                        <a:rPr lang="en-GB" sz="9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9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gridSpan="3">
                  <a:txBody>
                    <a:bodyPr/>
                    <a:lstStyle/>
                    <a:p>
                      <a:pPr marL="0" algn="l" defTabSz="914400" rtl="0" eaLnBrk="1" latinLnBrk="0" hangingPunct="1"/>
                      <a:r>
                        <a:rPr lang="en-GB" sz="900" kern="1200" dirty="0">
                          <a:solidFill>
                            <a:schemeClr val="tx1"/>
                          </a:solidFill>
                          <a:latin typeface="+mn-lt"/>
                          <a:ea typeface="+mn-ea"/>
                          <a:cs typeface="+mn-cs"/>
                        </a:rPr>
                        <a:t>NGN supports this design. </a:t>
                      </a:r>
                    </a:p>
                  </a:txBody>
                  <a:tcPr marL="6350" marR="6350" marT="635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85904897"/>
                  </a:ext>
                </a:extLst>
              </a:tr>
            </a:tbl>
          </a:graphicData>
        </a:graphic>
      </p:graphicFrame>
      <p:sp>
        <p:nvSpPr>
          <p:cNvPr id="4" name="Title 6">
            <a:extLst>
              <a:ext uri="{FF2B5EF4-FFF2-40B4-BE49-F238E27FC236}">
                <a16:creationId xmlns:a16="http://schemas.microsoft.com/office/drawing/2014/main" id="{6FC255CE-7EF3-4264-B504-3927C5BF82BD}"/>
              </a:ext>
            </a:extLst>
          </p:cNvPr>
          <p:cNvSpPr txBox="1">
            <a:spLocks/>
          </p:cNvSpPr>
          <p:nvPr/>
        </p:nvSpPr>
        <p:spPr>
          <a:xfrm>
            <a:off x="457200" y="123478"/>
            <a:ext cx="8229600" cy="425162"/>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000" dirty="0"/>
              <a:t>XRN5231 Provision of FWACV Service</a:t>
            </a:r>
          </a:p>
        </p:txBody>
      </p:sp>
    </p:spTree>
    <p:extLst>
      <p:ext uri="{BB962C8B-B14F-4D97-AF65-F5344CB8AC3E}">
        <p14:creationId xmlns:p14="http://schemas.microsoft.com/office/powerpoint/2010/main" val="2952540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608026743"/>
              </p:ext>
            </p:extLst>
          </p:nvPr>
        </p:nvGraphicFramePr>
        <p:xfrm>
          <a:off x="62371" y="112648"/>
          <a:ext cx="9019258" cy="4884653"/>
        </p:xfrm>
        <a:graphic>
          <a:graphicData uri="http://schemas.openxmlformats.org/drawingml/2006/table">
            <a:tbl>
              <a:tblPr firstRow="1" firstCol="1" bandRow="1">
                <a:tableStyleId>{5940675A-B579-460E-94D1-54222C63F5DA}</a:tableStyleId>
              </a:tblPr>
              <a:tblGrid>
                <a:gridCol w="603936">
                  <a:extLst>
                    <a:ext uri="{9D8B030D-6E8A-4147-A177-3AD203B41FA5}">
                      <a16:colId xmlns:a16="http://schemas.microsoft.com/office/drawing/2014/main" val="20001"/>
                    </a:ext>
                  </a:extLst>
                </a:gridCol>
                <a:gridCol w="698774">
                  <a:extLst>
                    <a:ext uri="{9D8B030D-6E8A-4147-A177-3AD203B41FA5}">
                      <a16:colId xmlns:a16="http://schemas.microsoft.com/office/drawing/2014/main" val="20008"/>
                    </a:ext>
                  </a:extLst>
                </a:gridCol>
                <a:gridCol w="7716548">
                  <a:extLst>
                    <a:ext uri="{9D8B030D-6E8A-4147-A177-3AD203B41FA5}">
                      <a16:colId xmlns:a16="http://schemas.microsoft.com/office/drawing/2014/main" val="276152256"/>
                    </a:ext>
                  </a:extLst>
                </a:gridCol>
              </a:tblGrid>
              <a:tr h="246765">
                <a:tc>
                  <a:txBody>
                    <a:bodyPr/>
                    <a:lstStyle/>
                    <a:p>
                      <a:pPr marL="0" algn="l" defTabSz="914400" rtl="0" eaLnBrk="1" latinLnBrk="0" hangingPunct="1"/>
                      <a:r>
                        <a:rPr lang="en-GB" sz="10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000" kern="1200" dirty="0">
                          <a:solidFill>
                            <a:schemeClr val="tx1"/>
                          </a:solidFill>
                          <a:latin typeface="+mn-lt"/>
                          <a:ea typeface="+mn-ea"/>
                          <a:cs typeface="+mn-cs"/>
                        </a:rPr>
                        <a:t>Approve</a:t>
                      </a:r>
                    </a:p>
                  </a:txBody>
                  <a:tcPr marL="59044" marR="59044" marT="0" marB="0" anchor="ctr">
                    <a:solidFill>
                      <a:srgbClr val="00B050"/>
                    </a:solidFill>
                  </a:tcPr>
                </a:tc>
                <a:tc>
                  <a:txBody>
                    <a:bodyPr/>
                    <a:lstStyle/>
                    <a:p>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4637888">
                <a:tc>
                  <a:txBody>
                    <a:bodyPr/>
                    <a:lstStyle/>
                    <a:p>
                      <a:pPr algn="ctr"/>
                      <a:r>
                        <a:rPr lang="en-GB" sz="900" dirty="0"/>
                        <a:t>W&amp;W</a:t>
                      </a:r>
                    </a:p>
                  </a:txBody>
                  <a:tcPr marL="6350" marR="6350" marT="6350" marB="0"/>
                </a:tc>
                <a:tc>
                  <a:txBody>
                    <a:bodyPr/>
                    <a:lstStyle/>
                    <a:p>
                      <a:pPr algn="ctr">
                        <a:lnSpc>
                          <a:spcPct val="115000"/>
                        </a:lnSpc>
                        <a:spcAft>
                          <a:spcPts val="0"/>
                        </a:spcAft>
                      </a:pPr>
                      <a:r>
                        <a:rPr lang="en-GB" sz="900" kern="1200" dirty="0">
                          <a:solidFill>
                            <a:schemeClr val="tx1"/>
                          </a:solidFill>
                          <a:effectLst/>
                          <a:latin typeface="+mn-lt"/>
                          <a:ea typeface="+mn-ea"/>
                          <a:cs typeface="+mn-cs"/>
                        </a:rPr>
                        <a:t>Approve with comments</a:t>
                      </a:r>
                    </a:p>
                  </a:txBody>
                  <a:tcPr marL="59044" marR="59044" marT="0" marB="0"/>
                </a:tc>
                <a:tc>
                  <a:txBody>
                    <a:bodyPr/>
                    <a:lstStyle/>
                    <a:p>
                      <a:r>
                        <a:rPr lang="en-US" sz="770" dirty="0"/>
                        <a:t>We believe that the proposed change poses a risk to WWU and the wider business due to the tight time frame involved and the amount of </a:t>
                      </a:r>
                      <a:r>
                        <a:rPr lang="en-US" sz="770" dirty="0" err="1"/>
                        <a:t>specialised</a:t>
                      </a:r>
                      <a:r>
                        <a:rPr lang="en-US" sz="770" dirty="0"/>
                        <a:t> knowledge that is needed to be able to implement and run the system accurately. The FWACV calculation and everything that it entails relies on an in-depth understanding of the Thermal Energy Regulations and without this we run the risk of breaching those regulations and being held accountable by Ofgem.   </a:t>
                      </a:r>
                    </a:p>
                    <a:p>
                      <a:r>
                        <a:rPr lang="en-US" sz="770" dirty="0"/>
                        <a:t>Notes to specific areas of the document.</a:t>
                      </a:r>
                    </a:p>
                    <a:p>
                      <a:r>
                        <a:rPr lang="en-US" sz="770" b="1" dirty="0"/>
                        <a:t>1. Important: </a:t>
                      </a:r>
                      <a:r>
                        <a:rPr lang="en-US" sz="770" dirty="0"/>
                        <a:t>SC9 file sent to Shippers;  Currently SC9 Files/SCADA Changes are not in our change scope. If any such changes need to be made, that will require a wider impact assessment involving our DNCS SCADA and DNCS BA systems to see how we can get the SCADA values to be sent to Xoserve for SC9 file. </a:t>
                      </a:r>
                    </a:p>
                    <a:p>
                      <a:r>
                        <a:rPr lang="en-US" sz="770" dirty="0"/>
                        <a:t>I believe we agreed that if it was acceptable the previous day’s value would be used in the meantime.</a:t>
                      </a:r>
                    </a:p>
                    <a:p>
                      <a:r>
                        <a:rPr lang="en-US" sz="770" b="1" dirty="0"/>
                        <a:t>2.FWACV Service Overview;  </a:t>
                      </a:r>
                      <a:r>
                        <a:rPr lang="en-US" sz="770" dirty="0"/>
                        <a:t>Should the ability to add/remove or freeze sites be added to this list, as this is a current function that will need to be checked during testing.</a:t>
                      </a:r>
                    </a:p>
                    <a:p>
                      <a:r>
                        <a:rPr lang="en-US" sz="770" dirty="0"/>
                        <a:t>Can we confirm who the responsibility of providing the attribution mappings sit with? The DN’s believe this should sit with NG as they are the ones who understand the direction flows across the networks.</a:t>
                      </a:r>
                    </a:p>
                    <a:p>
                      <a:r>
                        <a:rPr lang="en-US" sz="770" b="1" dirty="0"/>
                        <a:t>3.Key Assumptions;</a:t>
                      </a:r>
                    </a:p>
                    <a:p>
                      <a:r>
                        <a:rPr lang="en-US" sz="770" b="1" dirty="0"/>
                        <a:t>Point 8 - </a:t>
                      </a:r>
                      <a:r>
                        <a:rPr lang="en-US" sz="770" dirty="0"/>
                        <a:t>This should be worded as point 7 above (</a:t>
                      </a:r>
                      <a:r>
                        <a:rPr lang="en-US" sz="770" dirty="0" err="1"/>
                        <a:t>i.e</a:t>
                      </a:r>
                      <a:r>
                        <a:rPr lang="en-US" sz="770" dirty="0"/>
                        <a:t> D1 to D4) Need to include what happens at D+5, use lowest for the year or a default of 37 if a year’s data isn’t available?</a:t>
                      </a:r>
                    </a:p>
                    <a:p>
                      <a:r>
                        <a:rPr lang="en-US" sz="770" b="1" dirty="0"/>
                        <a:t>Point 9 - </a:t>
                      </a:r>
                      <a:r>
                        <a:rPr lang="en-US" sz="770" dirty="0"/>
                        <a:t>Will this data also be available for the DN’s to validate?</a:t>
                      </a:r>
                    </a:p>
                    <a:p>
                      <a:r>
                        <a:rPr lang="en-US" sz="770" b="1" dirty="0"/>
                        <a:t>Point 11 - </a:t>
                      </a:r>
                      <a:r>
                        <a:rPr lang="en-US" sz="770" dirty="0"/>
                        <a:t>How much information are you expecting? Obviously, we have the current sites, but we also have frozen and new sites due on in coming months.</a:t>
                      </a:r>
                    </a:p>
                    <a:p>
                      <a:r>
                        <a:rPr lang="en-US" sz="770" b="1" dirty="0"/>
                        <a:t>Point 15 - </a:t>
                      </a:r>
                      <a:r>
                        <a:rPr lang="en-US" sz="770" dirty="0"/>
                        <a:t>Can we confirm the FWACV file is what NG refer to as the PRCMS file and the information that it contains. - I think this statement needs to be clearer. I believe it is in reference to the PRCMS file and that for the offtakes (OF) the LDZ billing CV is entered with the flow (from the AI file) and energy calculated using the LDZ billing CV. However, for the onshore (OS) (biomethane sites) the site CV (the same as the Y0 file) is entered, along with the flow and energy from the AI file. This data is then passed through and used in their contractual agreements with their Shipper.</a:t>
                      </a:r>
                    </a:p>
                    <a:p>
                      <a:r>
                        <a:rPr lang="en-US" sz="770" dirty="0"/>
                        <a:t>- Unless the CV is missing or a LOR, then an attributed value (lowest or 37) is used.</a:t>
                      </a:r>
                    </a:p>
                    <a:p>
                      <a:r>
                        <a:rPr lang="en-US" sz="770" b="1" dirty="0"/>
                        <a:t>Point 19 </a:t>
                      </a:r>
                      <a:r>
                        <a:rPr lang="en-US" sz="770" dirty="0"/>
                        <a:t>- Could you add what happens if the file is not received or corrupt i.e. the DN will be notified using the Morning (missing CV) Process.  </a:t>
                      </a:r>
                    </a:p>
                    <a:p>
                      <a:r>
                        <a:rPr lang="en-US" sz="770" b="1" dirty="0"/>
                        <a:t>Point 21 </a:t>
                      </a:r>
                      <a:r>
                        <a:rPr lang="en-US" sz="770" dirty="0"/>
                        <a:t>- As we have confirmed we are unlikely to be able to work to 6 months’ notice in most cases. As stated, timelines need to be agreed, however, NG normally require 6 weeks’ notice for new sites.</a:t>
                      </a:r>
                    </a:p>
                    <a:p>
                      <a:r>
                        <a:rPr lang="en-US" sz="770" b="1" dirty="0"/>
                        <a:t>Point 22 </a:t>
                      </a:r>
                      <a:r>
                        <a:rPr lang="en-US" sz="770" dirty="0"/>
                        <a:t>- Are these the files that contain the LDZ billing CV? If so, please can we confirm the time they need to be with the GDNs, I think it’s 10:15 or so.</a:t>
                      </a:r>
                    </a:p>
                    <a:p>
                      <a:r>
                        <a:rPr lang="en-US" sz="770" b="1" dirty="0"/>
                        <a:t>Point 24 </a:t>
                      </a:r>
                      <a:r>
                        <a:rPr lang="en-US" sz="770" dirty="0"/>
                        <a:t>- Confirm time sent to DN and how long we have to process and return data i.e., D+5?</a:t>
                      </a:r>
                    </a:p>
                    <a:p>
                      <a:r>
                        <a:rPr lang="en-US" sz="770" b="1" dirty="0"/>
                        <a:t>4. FWACV Calculation;</a:t>
                      </a:r>
                    </a:p>
                    <a:p>
                      <a:r>
                        <a:rPr lang="en-US" sz="770" b="1" dirty="0"/>
                        <a:t>Step 60 </a:t>
                      </a:r>
                      <a:r>
                        <a:rPr lang="en-US" sz="770" dirty="0"/>
                        <a:t>- Check when the 12 months start, is this the day prior to the failed CV?  i.e., If today’s date is 28th Mar 2019 the lowest CV for the last 12 months should be determined from 27th Mar 2018 to 27th Mar 2019.</a:t>
                      </a:r>
                    </a:p>
                    <a:p>
                      <a:r>
                        <a:rPr lang="en-US" sz="770" b="1" dirty="0"/>
                        <a:t>Step 110 </a:t>
                      </a:r>
                      <a:r>
                        <a:rPr lang="en-US" sz="770" dirty="0"/>
                        <a:t>- Step 120 seems to be missing from the flow diagram or numbered incorrectly.</a:t>
                      </a:r>
                    </a:p>
                    <a:p>
                      <a:r>
                        <a:rPr lang="en-US" sz="770" b="1" dirty="0"/>
                        <a:t>Step 150 </a:t>
                      </a:r>
                      <a:r>
                        <a:rPr lang="en-US" sz="770" dirty="0"/>
                        <a:t>- We currently receive this by about 10:40 so we need to maintain this schedule as it supports other processes too.</a:t>
                      </a:r>
                    </a:p>
                    <a:p>
                      <a:r>
                        <a:rPr lang="en-US" sz="770" b="1" dirty="0"/>
                        <a:t>Step 170 </a:t>
                      </a:r>
                      <a:r>
                        <a:rPr lang="en-US" sz="770" dirty="0"/>
                        <a:t>- Confirm the LDZ CV is the LDZ billing CV.</a:t>
                      </a:r>
                    </a:p>
                    <a:p>
                      <a:r>
                        <a:rPr lang="en-US" sz="770" b="1" dirty="0"/>
                        <a:t>5. Loss of Record (LOR) Process;</a:t>
                      </a:r>
                    </a:p>
                    <a:p>
                      <a:r>
                        <a:rPr lang="en-US" sz="770" b="1" dirty="0"/>
                        <a:t>Step 60 </a:t>
                      </a:r>
                      <a:r>
                        <a:rPr lang="en-US" sz="770" dirty="0"/>
                        <a:t>- Sorry I don’t understand this section.</a:t>
                      </a:r>
                    </a:p>
                    <a:p>
                      <a:r>
                        <a:rPr lang="en-US" sz="770" dirty="0"/>
                        <a:t>Are you sending out an email every time a site doesn’t flow? If you are you’re going to sending a lot of emails as many offtakes are shut down all summer and report a CV of 35 to show it’s not to be included in the FWACV calculation.</a:t>
                      </a:r>
                    </a:p>
                    <a:p>
                      <a:r>
                        <a:rPr lang="en-US" sz="770" b="1" dirty="0"/>
                        <a:t>Step 100 </a:t>
                      </a:r>
                      <a:r>
                        <a:rPr lang="en-US" sz="770" dirty="0"/>
                        <a:t>- What format is being used for a range of </a:t>
                      </a:r>
                      <a:r>
                        <a:rPr lang="en-US" sz="770" dirty="0" err="1"/>
                        <a:t>gasdays</a:t>
                      </a:r>
                      <a:r>
                        <a:rPr lang="en-US" sz="770" dirty="0"/>
                        <a:t>? i.e., DDMMYYYY to DDMMYYYY, or each </a:t>
                      </a:r>
                      <a:r>
                        <a:rPr lang="en-US" sz="770" dirty="0" err="1"/>
                        <a:t>gasday</a:t>
                      </a:r>
                      <a:r>
                        <a:rPr lang="en-US" sz="770" dirty="0"/>
                        <a:t> listed individually? - If the LOR covers multiple </a:t>
                      </a:r>
                      <a:r>
                        <a:rPr lang="en-US" sz="770" dirty="0" err="1"/>
                        <a:t>gasdays</a:t>
                      </a:r>
                      <a:r>
                        <a:rPr lang="en-US" sz="770" dirty="0"/>
                        <a:t> will this list the CV’s for each </a:t>
                      </a:r>
                      <a:r>
                        <a:rPr lang="en-US" sz="770" dirty="0" err="1"/>
                        <a:t>gasday</a:t>
                      </a:r>
                      <a:r>
                        <a:rPr lang="en-US" sz="770" dirty="0"/>
                        <a:t>?</a:t>
                      </a:r>
                    </a:p>
                    <a:p>
                      <a:r>
                        <a:rPr lang="en-US" sz="770" b="1" dirty="0"/>
                        <a:t>6. Data Migration;  </a:t>
                      </a:r>
                      <a:r>
                        <a:rPr lang="en-US" sz="770" dirty="0"/>
                        <a:t>- Will this data come to the DN’s to be validated, prior to its use?</a:t>
                      </a:r>
                    </a:p>
                    <a:p>
                      <a:r>
                        <a:rPr lang="en-US" sz="770" dirty="0"/>
                        <a:t>- This would be the offtake/onshore site CV rather then the LDZ billing CV. Will the system exclude CV’s of 35 where the site wasn’t flowing for the </a:t>
                      </a:r>
                      <a:r>
                        <a:rPr lang="en-US" sz="770" dirty="0" err="1"/>
                        <a:t>gasday</a:t>
                      </a:r>
                      <a:r>
                        <a:rPr lang="en-US" sz="770" dirty="0"/>
                        <a:t>?</a:t>
                      </a:r>
                    </a:p>
                    <a:p>
                      <a:r>
                        <a:rPr lang="en-US" sz="770" b="1" dirty="0"/>
                        <a:t>7. LOR Template; </a:t>
                      </a:r>
                      <a:r>
                        <a:rPr lang="en-US" sz="770" dirty="0"/>
                        <a:t>This is missing a section to enter the sample stream i.e., Stream 3 or 4.</a:t>
                      </a:r>
                      <a:endParaRPr lang="en-GB" sz="770" dirty="0"/>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952863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4187265845"/>
              </p:ext>
            </p:extLst>
          </p:nvPr>
        </p:nvGraphicFramePr>
        <p:xfrm>
          <a:off x="62371" y="112648"/>
          <a:ext cx="9019258" cy="4947035"/>
        </p:xfrm>
        <a:graphic>
          <a:graphicData uri="http://schemas.openxmlformats.org/drawingml/2006/table">
            <a:tbl>
              <a:tblPr firstRow="1" firstCol="1" bandRow="1">
                <a:tableStyleId>{5940675A-B579-460E-94D1-54222C63F5DA}</a:tableStyleId>
              </a:tblPr>
              <a:tblGrid>
                <a:gridCol w="603936">
                  <a:extLst>
                    <a:ext uri="{9D8B030D-6E8A-4147-A177-3AD203B41FA5}">
                      <a16:colId xmlns:a16="http://schemas.microsoft.com/office/drawing/2014/main" val="20001"/>
                    </a:ext>
                  </a:extLst>
                </a:gridCol>
                <a:gridCol w="698774">
                  <a:extLst>
                    <a:ext uri="{9D8B030D-6E8A-4147-A177-3AD203B41FA5}">
                      <a16:colId xmlns:a16="http://schemas.microsoft.com/office/drawing/2014/main" val="20008"/>
                    </a:ext>
                  </a:extLst>
                </a:gridCol>
                <a:gridCol w="7716548">
                  <a:extLst>
                    <a:ext uri="{9D8B030D-6E8A-4147-A177-3AD203B41FA5}">
                      <a16:colId xmlns:a16="http://schemas.microsoft.com/office/drawing/2014/main" val="276152256"/>
                    </a:ext>
                  </a:extLst>
                </a:gridCol>
              </a:tblGrid>
              <a:tr h="246765">
                <a:tc>
                  <a:txBody>
                    <a:bodyPr/>
                    <a:lstStyle/>
                    <a:p>
                      <a:pPr marL="0" algn="l" defTabSz="914400" rtl="0" eaLnBrk="1" latinLnBrk="0" hangingPunct="1"/>
                      <a:r>
                        <a:rPr lang="en-GB" sz="10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000" kern="1200" dirty="0">
                          <a:solidFill>
                            <a:schemeClr val="tx1"/>
                          </a:solidFill>
                          <a:latin typeface="+mn-lt"/>
                          <a:ea typeface="+mn-ea"/>
                          <a:cs typeface="+mn-cs"/>
                        </a:rPr>
                        <a:t>Approve</a:t>
                      </a:r>
                    </a:p>
                  </a:txBody>
                  <a:tcPr marL="59044" marR="59044" marT="0" marB="0" anchor="ctr">
                    <a:solidFill>
                      <a:srgbClr val="00B050"/>
                    </a:solidFill>
                  </a:tcPr>
                </a:tc>
                <a:tc>
                  <a:txBody>
                    <a:bodyPr/>
                    <a:lstStyle/>
                    <a:p>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4637888">
                <a:tc>
                  <a:txBody>
                    <a:bodyPr/>
                    <a:lstStyle/>
                    <a:p>
                      <a:pPr algn="ctr"/>
                      <a:r>
                        <a:rPr lang="en-GB" sz="900" dirty="0"/>
                        <a:t>SGN</a:t>
                      </a:r>
                    </a:p>
                  </a:txBody>
                  <a:tcPr marL="6350" marR="6350" marT="6350" marB="0"/>
                </a:tc>
                <a:tc>
                  <a:txBody>
                    <a:bodyPr/>
                    <a:lstStyle/>
                    <a:p>
                      <a:pPr algn="ctr">
                        <a:lnSpc>
                          <a:spcPct val="115000"/>
                        </a:lnSpc>
                        <a:spcAft>
                          <a:spcPts val="0"/>
                        </a:spcAft>
                      </a:pPr>
                      <a:r>
                        <a:rPr lang="en-GB" sz="900" kern="1200" dirty="0">
                          <a:solidFill>
                            <a:schemeClr val="tx1"/>
                          </a:solidFill>
                          <a:effectLst/>
                          <a:latin typeface="+mn-lt"/>
                          <a:ea typeface="+mn-ea"/>
                          <a:cs typeface="+mn-cs"/>
                        </a:rPr>
                        <a:t>Approve</a:t>
                      </a:r>
                    </a:p>
                  </a:txBody>
                  <a:tcPr marL="59044" marR="59044" marT="0" marB="0"/>
                </a:tc>
                <a:tc>
                  <a:txBody>
                    <a:bodyPr/>
                    <a:lstStyle/>
                    <a:p>
                      <a:r>
                        <a:rPr lang="en-US" sz="770" dirty="0"/>
                        <a:t>SGN supports this change and we have set out below our comments regarding the detailed design presented.</a:t>
                      </a:r>
                    </a:p>
                    <a:p>
                      <a:endParaRPr lang="en-US" sz="770" dirty="0"/>
                    </a:p>
                    <a:p>
                      <a:r>
                        <a:rPr lang="en-US" sz="770" b="1" dirty="0"/>
                        <a:t>G3: </a:t>
                      </a:r>
                      <a:r>
                        <a:rPr lang="en-US" sz="770" dirty="0"/>
                        <a:t>Change Detail - SC9 File TOD</a:t>
                      </a:r>
                    </a:p>
                    <a:p>
                      <a:r>
                        <a:rPr lang="en-US" sz="770" dirty="0"/>
                        <a:t>With reference to the publication of the SC09 files detailing the TOD value which has previously been calculated by National Grid. In line with the UNC obligation to provide the prevailing best estimate it is our opinion that Xoserve should use the proceeding day’s actual LDZ CV as the TOD value for the gas day.</a:t>
                      </a:r>
                    </a:p>
                    <a:p>
                      <a:endParaRPr lang="en-US" sz="770" dirty="0"/>
                    </a:p>
                    <a:p>
                      <a:r>
                        <a:rPr lang="en-US" sz="770" b="1" dirty="0"/>
                        <a:t>Interfaces</a:t>
                      </a:r>
                    </a:p>
                    <a:p>
                      <a:r>
                        <a:rPr lang="en-US" sz="770" dirty="0"/>
                        <a:t>The documentation provided does not indicate the details of the IX Servers the DNs should be sending to, or from which IX Gateway(s) they should be sending from. Will there be a requirement for the existing files to be split between different IX Gateways or via one IX Gateway? If files are spilt the DN’s will need to know specific information on which files should be grouped together, and where they should be sent to / from.</a:t>
                      </a:r>
                    </a:p>
                    <a:p>
                      <a:endParaRPr lang="en-US" sz="770" dirty="0"/>
                    </a:p>
                    <a:p>
                      <a:r>
                        <a:rPr lang="en-US" sz="770" dirty="0"/>
                        <a:t>File formats requisites have not been set out in the documentation i.e. 583 format appears to be the format indicated in the Inbound files section. Specifically for SGN we have various IX Gateways which use different file formats and would appreciate the clarification. </a:t>
                      </a:r>
                    </a:p>
                    <a:p>
                      <a:endParaRPr lang="en-US" sz="770" dirty="0"/>
                    </a:p>
                    <a:p>
                      <a:r>
                        <a:rPr lang="en-US" sz="770" b="1" dirty="0"/>
                        <a:t>Inbound/Outbound Files</a:t>
                      </a:r>
                    </a:p>
                    <a:p>
                      <a:r>
                        <a:rPr lang="en-US" sz="770" dirty="0"/>
                        <a:t>It would appear that the following files have been omitted from the list of new inbound file to Xoserve from the DN’s YO3, Y04 and YO5. In addition these have been listed in the Outbound files as being provided from the DN’s therefore this is also unclear as to the files which will be provided to DN’s and NG from Xoserve. </a:t>
                      </a:r>
                    </a:p>
                    <a:p>
                      <a:endParaRPr lang="en-US" sz="770" dirty="0"/>
                    </a:p>
                    <a:p>
                      <a:r>
                        <a:rPr lang="en-US" sz="770" dirty="0"/>
                        <a:t>We note that the AO&lt;003&gt; inbound files will cease to be provided as part of the migration of the service to Xoserve from NG. Will there be another form of notification regarding rejected files?</a:t>
                      </a:r>
                    </a:p>
                    <a:p>
                      <a:endParaRPr lang="en-US" sz="770" dirty="0"/>
                    </a:p>
                    <a:p>
                      <a:r>
                        <a:rPr lang="en-US" sz="770" b="1" dirty="0"/>
                        <a:t>G5: </a:t>
                      </a:r>
                      <a:r>
                        <a:rPr lang="en-US" sz="770" dirty="0"/>
                        <a:t>Change Design Description </a:t>
                      </a:r>
                    </a:p>
                    <a:p>
                      <a:r>
                        <a:rPr lang="en-US" sz="770" dirty="0"/>
                        <a:t>FWACV Service Overview</a:t>
                      </a:r>
                    </a:p>
                    <a:p>
                      <a:r>
                        <a:rPr lang="en-US" sz="770" dirty="0"/>
                        <a:t>10. SGN would expect that transparency is provided on all Non-Functional standards. </a:t>
                      </a:r>
                    </a:p>
                    <a:p>
                      <a:endParaRPr lang="en-US" sz="770" dirty="0"/>
                    </a:p>
                    <a:p>
                      <a:r>
                        <a:rPr lang="en-US" sz="770" b="1" dirty="0"/>
                        <a:t>Key Assumptions</a:t>
                      </a:r>
                    </a:p>
                    <a:p>
                      <a:r>
                        <a:rPr lang="en-US" sz="770" b="1" dirty="0"/>
                        <a:t>4. </a:t>
                      </a:r>
                      <a:r>
                        <a:rPr lang="en-US" sz="770" dirty="0"/>
                        <a:t>We would assume that all NG sites will no longer be within scope of the new FWACV service.</a:t>
                      </a:r>
                    </a:p>
                    <a:p>
                      <a:endParaRPr lang="en-US" sz="770" dirty="0"/>
                    </a:p>
                    <a:p>
                      <a:r>
                        <a:rPr lang="en-US" sz="770" b="1" dirty="0"/>
                        <a:t>21. </a:t>
                      </a:r>
                      <a:r>
                        <a:rPr lang="en-US" sz="770" dirty="0"/>
                        <a:t>Regarding the obligation set out in OAD to provide ‘not less than 6 months’ notice informing any changes. DN’s are unable to provide 6 months’ notice regarding new sites, and historically this has usually been 1 month. </a:t>
                      </a:r>
                    </a:p>
                    <a:p>
                      <a:r>
                        <a:rPr lang="en-US" sz="770" dirty="0"/>
                        <a:t>For example, currently if a new Biomethane site were to be required NG would set up an On Shore Field and in turn set up the FWACV at the same time. If the site is setup but no data is flowing this could impact the FWACV calculation.</a:t>
                      </a:r>
                    </a:p>
                    <a:p>
                      <a:endParaRPr lang="en-US" sz="770" b="1" dirty="0"/>
                    </a:p>
                    <a:p>
                      <a:r>
                        <a:rPr lang="en-US" sz="770" b="1" dirty="0"/>
                        <a:t>24</a:t>
                      </a:r>
                      <a:r>
                        <a:rPr lang="en-US" sz="770" dirty="0"/>
                        <a:t>. We require a better understanding of how the process regarding Missing CV data will be provided and notified to DN’s and the timeframes required for these processes.</a:t>
                      </a:r>
                    </a:p>
                    <a:p>
                      <a:endParaRPr lang="en-US" sz="770" dirty="0"/>
                    </a:p>
                    <a:p>
                      <a:r>
                        <a:rPr lang="en-US" sz="770" b="1" dirty="0"/>
                        <a:t>26. </a:t>
                      </a:r>
                      <a:r>
                        <a:rPr lang="en-US" sz="770" dirty="0"/>
                        <a:t>Notification may be provided at any point within the process up to D+5 or prior to the process commencing. This is in the main due to sites under the Ofgem Letter of Direction for the site being removed, suspended, or reinstated at short notice. </a:t>
                      </a:r>
                    </a:p>
                    <a:p>
                      <a:endParaRPr lang="en-US" sz="770" dirty="0"/>
                    </a:p>
                    <a:p>
                      <a:r>
                        <a:rPr lang="en-US" sz="770" dirty="0"/>
                        <a:t>The indicated Service Line within the Change Pack is currently Service Line 6 however this would appear not to fit the service being proposed. SGN’s expectation would be for this to sit within Service Area  10.</a:t>
                      </a:r>
                      <a:endParaRPr lang="en-GB" sz="770" dirty="0"/>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532922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259080" y="190808"/>
            <a:ext cx="8722077" cy="400110"/>
          </a:xfrm>
          <a:prstGeom prst="rect">
            <a:avLst/>
          </a:prstGeom>
          <a:noFill/>
        </p:spPr>
        <p:txBody>
          <a:bodyPr wrap="square" lIns="91440" tIns="45720" rIns="91440" bIns="45720" rtlCol="0" anchor="t">
            <a:spAutoFit/>
          </a:bodyPr>
          <a:lstStyle/>
          <a:p>
            <a:pPr lvl="0" algn="ctr">
              <a:defRPr/>
            </a:pPr>
            <a:r>
              <a:rPr lang="en-US" sz="2000" b="1" dirty="0">
                <a:solidFill>
                  <a:srgbClr val="3E5AA8"/>
                </a:solidFill>
              </a:rPr>
              <a:t>UK Link IS Service Definition v13</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968993602"/>
              </p:ext>
            </p:extLst>
          </p:nvPr>
        </p:nvGraphicFramePr>
        <p:xfrm>
          <a:off x="0" y="731520"/>
          <a:ext cx="9144000" cy="3117466"/>
        </p:xfrm>
        <a:graphic>
          <a:graphicData uri="http://schemas.openxmlformats.org/drawingml/2006/table">
            <a:tbl>
              <a:tblPr firstRow="1" firstCol="1" bandRow="1">
                <a:tableStyleId>{5940675A-B579-460E-94D1-54222C63F5DA}</a:tableStyleId>
              </a:tblPr>
              <a:tblGrid>
                <a:gridCol w="1148374">
                  <a:extLst>
                    <a:ext uri="{9D8B030D-6E8A-4147-A177-3AD203B41FA5}">
                      <a16:colId xmlns:a16="http://schemas.microsoft.com/office/drawing/2014/main" val="20001"/>
                    </a:ext>
                  </a:extLst>
                </a:gridCol>
                <a:gridCol w="703963">
                  <a:extLst>
                    <a:ext uri="{9D8B030D-6E8A-4147-A177-3AD203B41FA5}">
                      <a16:colId xmlns:a16="http://schemas.microsoft.com/office/drawing/2014/main" val="20006"/>
                    </a:ext>
                  </a:extLst>
                </a:gridCol>
                <a:gridCol w="513702">
                  <a:extLst>
                    <a:ext uri="{9D8B030D-6E8A-4147-A177-3AD203B41FA5}">
                      <a16:colId xmlns:a16="http://schemas.microsoft.com/office/drawing/2014/main" val="1990762972"/>
                    </a:ext>
                  </a:extLst>
                </a:gridCol>
                <a:gridCol w="428086">
                  <a:extLst>
                    <a:ext uri="{9D8B030D-6E8A-4147-A177-3AD203B41FA5}">
                      <a16:colId xmlns:a16="http://schemas.microsoft.com/office/drawing/2014/main" val="20007"/>
                    </a:ext>
                  </a:extLst>
                </a:gridCol>
                <a:gridCol w="409059">
                  <a:extLst>
                    <a:ext uri="{9D8B030D-6E8A-4147-A177-3AD203B41FA5}">
                      <a16:colId xmlns:a16="http://schemas.microsoft.com/office/drawing/2014/main" val="20008"/>
                    </a:ext>
                  </a:extLst>
                </a:gridCol>
                <a:gridCol w="5940816">
                  <a:extLst>
                    <a:ext uri="{9D8B030D-6E8A-4147-A177-3AD203B41FA5}">
                      <a16:colId xmlns:a16="http://schemas.microsoft.com/office/drawing/2014/main" val="20009"/>
                    </a:ext>
                  </a:extLst>
                </a:gridCol>
              </a:tblGrid>
              <a:tr h="365257">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21161">
                <a:tc rowSpan="3">
                  <a:txBody>
                    <a:bodyPr/>
                    <a:lstStyle/>
                    <a:p>
                      <a:pPr>
                        <a:lnSpc>
                          <a:spcPct val="115000"/>
                        </a:lnSpc>
                        <a:spcAft>
                          <a:spcPts val="0"/>
                        </a:spcAft>
                      </a:pPr>
                      <a:endParaRPr lang="en-US" sz="1050" kern="1200" dirty="0">
                        <a:solidFill>
                          <a:schemeClr val="tx1"/>
                        </a:solidFill>
                        <a:effectLst/>
                        <a:latin typeface="+mn-lt"/>
                        <a:ea typeface="+mn-ea"/>
                        <a:cs typeface="+mn-cs"/>
                      </a:endParaRPr>
                    </a:p>
                    <a:p>
                      <a:pPr>
                        <a:lnSpc>
                          <a:spcPct val="115000"/>
                        </a:lnSpc>
                        <a:spcAft>
                          <a:spcPts val="0"/>
                        </a:spcAft>
                      </a:pPr>
                      <a:r>
                        <a:rPr lang="en-GB" sz="1000" b="1" kern="1200" dirty="0">
                          <a:solidFill>
                            <a:schemeClr val="tx1"/>
                          </a:solidFill>
                          <a:effectLst/>
                          <a:latin typeface="+mn-lt"/>
                          <a:ea typeface="+mn-ea"/>
                          <a:cs typeface="+mn-cs"/>
                        </a:rPr>
                        <a:t>Change Pack ref: </a:t>
                      </a:r>
                      <a:r>
                        <a:rPr lang="en-GB" sz="1000" b="0" kern="1200" dirty="0">
                          <a:solidFill>
                            <a:schemeClr val="tx1"/>
                          </a:solidFill>
                          <a:effectLst/>
                          <a:latin typeface="+mn-lt"/>
                          <a:ea typeface="+mn-ea"/>
                          <a:cs typeface="+mn-cs"/>
                          <a:hlinkClick r:id="rId3"/>
                        </a:rPr>
                        <a:t>2918.1 - MT - PO</a:t>
                      </a:r>
                      <a:endParaRPr lang="en-GB" sz="1000" b="0" kern="1200" dirty="0">
                        <a:solidFill>
                          <a:schemeClr val="tx1"/>
                        </a:solidFill>
                        <a:effectLst/>
                        <a:latin typeface="+mn-lt"/>
                        <a:ea typeface="+mn-ea"/>
                        <a:cs typeface="+mn-cs"/>
                      </a:endParaRPr>
                    </a:p>
                    <a:p>
                      <a:pPr>
                        <a:lnSpc>
                          <a:spcPct val="115000"/>
                        </a:lnSpc>
                        <a:spcAft>
                          <a:spcPts val="0"/>
                        </a:spcAft>
                      </a:pPr>
                      <a:endParaRPr lang="en-GB" sz="1000" kern="1200" dirty="0">
                        <a:solidFill>
                          <a:schemeClr val="tx1"/>
                        </a:solidFill>
                        <a:effectLst/>
                        <a:latin typeface="+mn-lt"/>
                        <a:ea typeface="+mn-ea"/>
                        <a:cs typeface="+mn-cs"/>
                      </a:endParaRPr>
                    </a:p>
                    <a:p>
                      <a:pPr>
                        <a:lnSpc>
                          <a:spcPct val="115000"/>
                        </a:lnSpc>
                        <a:spcAft>
                          <a:spcPts val="0"/>
                        </a:spcAft>
                      </a:pPr>
                      <a:endParaRPr lang="en-GB" sz="1000" kern="1200" dirty="0">
                        <a:solidFill>
                          <a:schemeClr val="tx1"/>
                        </a:solidFill>
                        <a:effectLst/>
                        <a:latin typeface="+mn-lt"/>
                        <a:ea typeface="+mn-ea"/>
                        <a:cs typeface="+mn-cs"/>
                      </a:endParaRPr>
                    </a:p>
                    <a:p>
                      <a:pPr>
                        <a:lnSpc>
                          <a:spcPct val="115000"/>
                        </a:lnSpc>
                        <a:spcAft>
                          <a:spcPts val="0"/>
                        </a:spcAft>
                      </a:pPr>
                      <a:endParaRPr lang="en-GB" sz="1000" kern="1200" dirty="0">
                        <a:solidFill>
                          <a:schemeClr val="tx1"/>
                        </a:solidFill>
                        <a:effectLst/>
                        <a:latin typeface="+mn-lt"/>
                        <a:ea typeface="+mn-ea"/>
                        <a:cs typeface="+mn-cs"/>
                      </a:endParaRPr>
                    </a:p>
                    <a:p>
                      <a:pPr>
                        <a:lnSpc>
                          <a:spcPct val="115000"/>
                        </a:lnSpc>
                        <a:spcAft>
                          <a:spcPts val="0"/>
                        </a:spcAft>
                      </a:pPr>
                      <a:r>
                        <a:rPr lang="en-GB" sz="1000" b="1" kern="1200" dirty="0">
                          <a:solidFill>
                            <a:schemeClr val="tx1"/>
                          </a:solidFill>
                          <a:effectLst/>
                          <a:latin typeface="+mn-lt"/>
                          <a:ea typeface="+mn-ea"/>
                          <a:cs typeface="+mn-cs"/>
                        </a:rPr>
                        <a:t>Implementation: </a:t>
                      </a:r>
                      <a:r>
                        <a:rPr lang="en-GB" sz="1000" b="0" kern="1200" dirty="0">
                          <a:solidFill>
                            <a:schemeClr val="tx1"/>
                          </a:solidFill>
                          <a:effectLst/>
                          <a:latin typeface="+mn-lt"/>
                          <a:ea typeface="+mn-ea"/>
                          <a:cs typeface="+mn-cs"/>
                        </a:rPr>
                        <a:t>Adhoc:01/12/2021</a:t>
                      </a:r>
                    </a:p>
                    <a:p>
                      <a:pPr>
                        <a:lnSpc>
                          <a:spcPct val="115000"/>
                        </a:lnSpc>
                        <a:spcAft>
                          <a:spcPts val="0"/>
                        </a:spcAft>
                      </a:pPr>
                      <a:endParaRPr lang="en-GB" sz="1000" b="0" kern="1200" dirty="0">
                        <a:solidFill>
                          <a:schemeClr val="tx1"/>
                        </a:solidFill>
                        <a:effectLst/>
                        <a:latin typeface="+mn-lt"/>
                        <a:ea typeface="+mn-ea"/>
                        <a:cs typeface="+mn-cs"/>
                      </a:endParaRPr>
                    </a:p>
                    <a:p>
                      <a:pPr>
                        <a:lnSpc>
                          <a:spcPct val="115000"/>
                        </a:lnSpc>
                        <a:spcAft>
                          <a:spcPts val="0"/>
                        </a:spcAft>
                      </a:pPr>
                      <a:endParaRPr lang="en-GB" sz="1000" b="0" kern="1200" dirty="0">
                        <a:solidFill>
                          <a:schemeClr val="tx1"/>
                        </a:solidFill>
                        <a:effectLst/>
                        <a:latin typeface="+mn-lt"/>
                        <a:ea typeface="+mn-ea"/>
                        <a:cs typeface="+mn-cs"/>
                      </a:endParaRPr>
                    </a:p>
                    <a:p>
                      <a:pPr>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Shippers</a:t>
                      </a:r>
                      <a:endParaRPr lang="en-US" sz="1050" b="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97588">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933460">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a:endParaRPr lang="en-GB" sz="1000" dirty="0"/>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lvl="0" algn="l" fontAlgn="ctr"/>
                      <a:r>
                        <a:rPr lang="en-US" sz="1100" b="0" kern="1200" dirty="0">
                          <a:solidFill>
                            <a:schemeClr val="tx1"/>
                          </a:solidFill>
                          <a:effectLst/>
                          <a:latin typeface="+mn-lt"/>
                          <a:cs typeface="Arial"/>
                        </a:rPr>
                        <a:t>No representations received</a:t>
                      </a:r>
                    </a:p>
                    <a:p>
                      <a:pPr lvl="0" algn="l" fontAlgn="ctr"/>
                      <a:endParaRPr lang="en-US" sz="1000" b="0" kern="1200" dirty="0">
                        <a:solidFill>
                          <a:schemeClr val="tx1"/>
                        </a:solidFill>
                        <a:effectLst/>
                        <a:latin typeface="+mn-lt"/>
                        <a:cs typeface="Arial"/>
                      </a:endParaRP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271454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008944214"/>
              </p:ext>
            </p:extLst>
          </p:nvPr>
        </p:nvGraphicFramePr>
        <p:xfrm>
          <a:off x="0" y="534189"/>
          <a:ext cx="9144000" cy="3428092"/>
        </p:xfrm>
        <a:graphic>
          <a:graphicData uri="http://schemas.openxmlformats.org/drawingml/2006/table">
            <a:tbl>
              <a:tblPr firstRow="1" firstCol="1" bandRow="1">
                <a:tableStyleId>{5940675A-B579-460E-94D1-54222C63F5DA}</a:tableStyleId>
              </a:tblPr>
              <a:tblGrid>
                <a:gridCol w="1148374">
                  <a:extLst>
                    <a:ext uri="{9D8B030D-6E8A-4147-A177-3AD203B41FA5}">
                      <a16:colId xmlns:a16="http://schemas.microsoft.com/office/drawing/2014/main" val="20001"/>
                    </a:ext>
                  </a:extLst>
                </a:gridCol>
                <a:gridCol w="703963">
                  <a:extLst>
                    <a:ext uri="{9D8B030D-6E8A-4147-A177-3AD203B41FA5}">
                      <a16:colId xmlns:a16="http://schemas.microsoft.com/office/drawing/2014/main" val="20006"/>
                    </a:ext>
                  </a:extLst>
                </a:gridCol>
                <a:gridCol w="513702">
                  <a:extLst>
                    <a:ext uri="{9D8B030D-6E8A-4147-A177-3AD203B41FA5}">
                      <a16:colId xmlns:a16="http://schemas.microsoft.com/office/drawing/2014/main" val="1990762972"/>
                    </a:ext>
                  </a:extLst>
                </a:gridCol>
                <a:gridCol w="428086">
                  <a:extLst>
                    <a:ext uri="{9D8B030D-6E8A-4147-A177-3AD203B41FA5}">
                      <a16:colId xmlns:a16="http://schemas.microsoft.com/office/drawing/2014/main" val="20007"/>
                    </a:ext>
                  </a:extLst>
                </a:gridCol>
                <a:gridCol w="409059">
                  <a:extLst>
                    <a:ext uri="{9D8B030D-6E8A-4147-A177-3AD203B41FA5}">
                      <a16:colId xmlns:a16="http://schemas.microsoft.com/office/drawing/2014/main" val="20008"/>
                    </a:ext>
                  </a:extLst>
                </a:gridCol>
                <a:gridCol w="5940816">
                  <a:extLst>
                    <a:ext uri="{9D8B030D-6E8A-4147-A177-3AD203B41FA5}">
                      <a16:colId xmlns:a16="http://schemas.microsoft.com/office/drawing/2014/main" val="20009"/>
                    </a:ext>
                  </a:extLst>
                </a:gridCol>
              </a:tblGrid>
              <a:tr h="304011">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19384">
                <a:tc rowSpan="3">
                  <a:txBody>
                    <a:bodyPr/>
                    <a:lstStyle/>
                    <a:p>
                      <a:pPr>
                        <a:lnSpc>
                          <a:spcPct val="115000"/>
                        </a:lnSpc>
                        <a:spcAft>
                          <a:spcPts val="0"/>
                        </a:spcAft>
                      </a:pPr>
                      <a:endParaRPr lang="en-US" sz="1050" kern="1200" dirty="0">
                        <a:solidFill>
                          <a:schemeClr val="tx1"/>
                        </a:solidFill>
                        <a:effectLst/>
                        <a:latin typeface="+mn-lt"/>
                        <a:ea typeface="+mn-ea"/>
                        <a:cs typeface="+mn-cs"/>
                      </a:endParaRPr>
                    </a:p>
                    <a:p>
                      <a:pPr>
                        <a:lnSpc>
                          <a:spcPct val="115000"/>
                        </a:lnSpc>
                        <a:spcAft>
                          <a:spcPts val="0"/>
                        </a:spcAft>
                      </a:pPr>
                      <a:r>
                        <a:rPr lang="en-GB" sz="1000" b="1" kern="1200" dirty="0">
                          <a:solidFill>
                            <a:schemeClr val="tx1"/>
                          </a:solidFill>
                          <a:effectLst/>
                          <a:latin typeface="+mn-lt"/>
                          <a:ea typeface="+mn-ea"/>
                          <a:cs typeface="+mn-cs"/>
                        </a:rPr>
                        <a:t>Change Pack ref: </a:t>
                      </a:r>
                      <a:r>
                        <a:rPr lang="en-GB" sz="1000" b="0" kern="1200" dirty="0">
                          <a:solidFill>
                            <a:schemeClr val="tx1"/>
                          </a:solidFill>
                          <a:effectLst/>
                          <a:latin typeface="+mn-lt"/>
                          <a:ea typeface="+mn-ea"/>
                          <a:cs typeface="+mn-cs"/>
                          <a:hlinkClick r:id="rId3"/>
                        </a:rPr>
                        <a:t>2919.1 - MT - PO</a:t>
                      </a:r>
                      <a:endParaRPr lang="en-GB" sz="1000" b="0" kern="1200" dirty="0">
                        <a:solidFill>
                          <a:schemeClr val="tx1"/>
                        </a:solidFill>
                        <a:effectLst/>
                        <a:latin typeface="+mn-lt"/>
                        <a:ea typeface="+mn-ea"/>
                        <a:cs typeface="+mn-cs"/>
                      </a:endParaRPr>
                    </a:p>
                    <a:p>
                      <a:pPr>
                        <a:lnSpc>
                          <a:spcPct val="115000"/>
                        </a:lnSpc>
                        <a:spcAft>
                          <a:spcPts val="0"/>
                        </a:spcAft>
                      </a:pPr>
                      <a:endParaRPr lang="en-GB" sz="1000" kern="1200" dirty="0">
                        <a:solidFill>
                          <a:schemeClr val="tx1"/>
                        </a:solidFill>
                        <a:effectLst/>
                        <a:latin typeface="+mn-lt"/>
                        <a:ea typeface="+mn-ea"/>
                        <a:cs typeface="+mn-cs"/>
                      </a:endParaRPr>
                    </a:p>
                    <a:p>
                      <a:pPr>
                        <a:lnSpc>
                          <a:spcPct val="115000"/>
                        </a:lnSpc>
                        <a:spcAft>
                          <a:spcPts val="0"/>
                        </a:spcAft>
                      </a:pPr>
                      <a:endParaRPr lang="en-GB" sz="1000" kern="1200" dirty="0">
                        <a:solidFill>
                          <a:schemeClr val="tx1"/>
                        </a:solidFill>
                        <a:effectLst/>
                        <a:latin typeface="+mn-lt"/>
                        <a:ea typeface="+mn-ea"/>
                        <a:cs typeface="+mn-cs"/>
                      </a:endParaRPr>
                    </a:p>
                    <a:p>
                      <a:pPr>
                        <a:lnSpc>
                          <a:spcPct val="115000"/>
                        </a:lnSpc>
                        <a:spcAft>
                          <a:spcPts val="0"/>
                        </a:spcAft>
                      </a:pPr>
                      <a:endParaRPr lang="en-GB" sz="1000" kern="1200" dirty="0">
                        <a:solidFill>
                          <a:schemeClr val="tx1"/>
                        </a:solidFill>
                        <a:effectLst/>
                        <a:latin typeface="+mn-lt"/>
                        <a:ea typeface="+mn-ea"/>
                        <a:cs typeface="+mn-cs"/>
                      </a:endParaRPr>
                    </a:p>
                    <a:p>
                      <a:pPr>
                        <a:lnSpc>
                          <a:spcPct val="115000"/>
                        </a:lnSpc>
                        <a:spcAft>
                          <a:spcPts val="0"/>
                        </a:spcAft>
                      </a:pPr>
                      <a:r>
                        <a:rPr lang="en-GB" sz="1000" b="1" kern="1200" dirty="0">
                          <a:solidFill>
                            <a:schemeClr val="tx1"/>
                          </a:solidFill>
                          <a:effectLst/>
                          <a:latin typeface="+mn-lt"/>
                          <a:ea typeface="+mn-ea"/>
                          <a:cs typeface="+mn-cs"/>
                        </a:rPr>
                        <a:t>Implementation: </a:t>
                      </a:r>
                      <a:endParaRPr lang="en-GB" sz="1000" b="0" kern="1200" dirty="0">
                        <a:solidFill>
                          <a:schemeClr val="tx1"/>
                        </a:solidFill>
                        <a:effectLst/>
                        <a:latin typeface="+mn-lt"/>
                        <a:ea typeface="+mn-ea"/>
                        <a:cs typeface="+mn-cs"/>
                      </a:endParaRPr>
                    </a:p>
                    <a:p>
                      <a:pPr>
                        <a:lnSpc>
                          <a:spcPct val="115000"/>
                        </a:lnSpc>
                        <a:spcAft>
                          <a:spcPts val="0"/>
                        </a:spcAft>
                      </a:pPr>
                      <a:r>
                        <a:rPr lang="en-GB" sz="1000" b="0" kern="1200" dirty="0">
                          <a:solidFill>
                            <a:schemeClr val="tx1"/>
                          </a:solidFill>
                          <a:effectLst/>
                          <a:latin typeface="+mn-lt"/>
                          <a:ea typeface="+mn-ea"/>
                          <a:cs typeface="+mn-cs"/>
                        </a:rPr>
                        <a:t>Adhoc: CSS implementation date</a:t>
                      </a:r>
                    </a:p>
                    <a:p>
                      <a:pPr>
                        <a:lnSpc>
                          <a:spcPct val="115000"/>
                        </a:lnSpc>
                        <a:spcAft>
                          <a:spcPts val="0"/>
                        </a:spcAft>
                      </a:pPr>
                      <a:endParaRPr lang="en-GB" sz="1000" b="0" kern="1200" dirty="0">
                        <a:solidFill>
                          <a:schemeClr val="tx1"/>
                        </a:solidFill>
                        <a:effectLst/>
                        <a:latin typeface="+mn-lt"/>
                        <a:ea typeface="+mn-ea"/>
                        <a:cs typeface="+mn-cs"/>
                      </a:endParaRPr>
                    </a:p>
                    <a:p>
                      <a:pPr>
                        <a:lnSpc>
                          <a:spcPct val="115000"/>
                        </a:lnSpc>
                        <a:spcAft>
                          <a:spcPts val="0"/>
                        </a:spcAft>
                      </a:pPr>
                      <a:r>
                        <a:rPr lang="en-GB" sz="1000" b="1" kern="1200" dirty="0">
                          <a:solidFill>
                            <a:schemeClr val="tx1"/>
                          </a:solidFill>
                          <a:effectLst/>
                          <a:latin typeface="+mn-lt"/>
                          <a:ea typeface="+mn-ea"/>
                          <a:cs typeface="+mn-cs"/>
                        </a:rPr>
                        <a:t>Voting: Shipper</a:t>
                      </a:r>
                      <a:endParaRPr lang="en-US" sz="1050" b="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16814">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471669">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a:endParaRPr lang="en-GB" sz="1000" dirty="0"/>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lvl="0" algn="l" fontAlgn="ctr"/>
                      <a:r>
                        <a:rPr lang="en-US" sz="1200" b="0" kern="1200" dirty="0">
                          <a:solidFill>
                            <a:schemeClr val="tx1"/>
                          </a:solidFill>
                          <a:effectLst/>
                          <a:latin typeface="+mn-lt"/>
                          <a:cs typeface="Arial"/>
                        </a:rPr>
                        <a:t>No representations received</a:t>
                      </a:r>
                    </a:p>
                  </a:txBody>
                  <a:tcPr marL="6350" marR="6350" marT="6350" marB="0" anchor="ctr"/>
                </a:tc>
                <a:extLst>
                  <a:ext uri="{0D108BD9-81ED-4DB2-BD59-A6C34878D82A}">
                    <a16:rowId xmlns:a16="http://schemas.microsoft.com/office/drawing/2014/main" val="941584291"/>
                  </a:ext>
                </a:extLst>
              </a:tr>
            </a:tbl>
          </a:graphicData>
        </a:graphic>
      </p:graphicFrame>
      <p:sp>
        <p:nvSpPr>
          <p:cNvPr id="4" name="Title 6">
            <a:extLst>
              <a:ext uri="{FF2B5EF4-FFF2-40B4-BE49-F238E27FC236}">
                <a16:creationId xmlns:a16="http://schemas.microsoft.com/office/drawing/2014/main" id="{6FC255CE-7EF3-4264-B504-3927C5BF82BD}"/>
              </a:ext>
            </a:extLst>
          </p:cNvPr>
          <p:cNvSpPr txBox="1">
            <a:spLocks/>
          </p:cNvSpPr>
          <p:nvPr/>
        </p:nvSpPr>
        <p:spPr>
          <a:xfrm>
            <a:off x="457200" y="123478"/>
            <a:ext cx="8229600" cy="409922"/>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000" dirty="0"/>
              <a:t>XRN4922 CSSC Shipper BRD</a:t>
            </a:r>
          </a:p>
        </p:txBody>
      </p:sp>
    </p:spTree>
    <p:extLst>
      <p:ext uri="{BB962C8B-B14F-4D97-AF65-F5344CB8AC3E}">
        <p14:creationId xmlns:p14="http://schemas.microsoft.com/office/powerpoint/2010/main" val="1103797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761058"/>
            <a:ext cx="7662334" cy="3844014"/>
          </a:xfrm>
        </p:spPr>
        <p:txBody>
          <a:bodyPr>
            <a:normAutofit/>
          </a:bodyPr>
          <a:lstStyle/>
          <a:p>
            <a:pPr lvl="0"/>
            <a:endParaRPr lang="en-GB" sz="2400" dirty="0"/>
          </a:p>
          <a:p>
            <a:pPr lvl="0"/>
            <a:r>
              <a:rPr lang="en-GB" sz="2400" dirty="0"/>
              <a:t>BER - XRN5377 </a:t>
            </a:r>
            <a:r>
              <a:rPr lang="en-US" sz="2400" dirty="0"/>
              <a:t>Addition of ‘Class’ field to supply point data reports</a:t>
            </a:r>
          </a:p>
          <a:p>
            <a:pPr lvl="1"/>
            <a:r>
              <a:rPr lang="en-GB" sz="2000" dirty="0"/>
              <a:t>Voting DNO</a:t>
            </a:r>
          </a:p>
          <a:p>
            <a:pPr lvl="1"/>
            <a:endParaRPr lang="en-GB" sz="2000" dirty="0"/>
          </a:p>
          <a:p>
            <a:pPr lvl="0"/>
            <a:r>
              <a:rPr lang="en-GB" sz="2400" dirty="0"/>
              <a:t>BER - </a:t>
            </a:r>
            <a:r>
              <a:rPr lang="en-GB" sz="2400"/>
              <a:t>XRN5235</a:t>
            </a:r>
            <a:r>
              <a:rPr lang="en-GB" sz="2400" dirty="0"/>
              <a:t> </a:t>
            </a:r>
            <a:r>
              <a:rPr lang="en-US" sz="2400"/>
              <a:t>Request for access to SOQ data &amp; capacity figures which influence transportation charges</a:t>
            </a:r>
            <a:endParaRPr lang="en-GB" sz="2400" dirty="0"/>
          </a:p>
          <a:p>
            <a:pPr lvl="1"/>
            <a:r>
              <a:rPr lang="en-GB" sz="2000" dirty="0"/>
              <a:t>Voting Shipper</a:t>
            </a:r>
          </a:p>
          <a:p>
            <a:endParaRPr lang="en-US" sz="900" dirty="0"/>
          </a:p>
        </p:txBody>
      </p:sp>
      <p:graphicFrame>
        <p:nvGraphicFramePr>
          <p:cNvPr id="3" name="Object 2">
            <a:extLst>
              <a:ext uri="{FF2B5EF4-FFF2-40B4-BE49-F238E27FC236}">
                <a16:creationId xmlns:a16="http://schemas.microsoft.com/office/drawing/2014/main" id="{12AF7356-B237-4EF2-86BB-440AB3AF190A}"/>
              </a:ext>
            </a:extLst>
          </p:cNvPr>
          <p:cNvGraphicFramePr>
            <a:graphicFrameLocks noChangeAspect="1"/>
          </p:cNvGraphicFramePr>
          <p:nvPr>
            <p:extLst>
              <p:ext uri="{D42A27DB-BD31-4B8C-83A1-F6EECF244321}">
                <p14:modId xmlns:p14="http://schemas.microsoft.com/office/powerpoint/2010/main" val="3312008460"/>
              </p:ext>
            </p:extLst>
          </p:nvPr>
        </p:nvGraphicFramePr>
        <p:xfrm>
          <a:off x="7945967" y="2924563"/>
          <a:ext cx="914400" cy="792163"/>
        </p:xfrm>
        <a:graphic>
          <a:graphicData uri="http://schemas.openxmlformats.org/presentationml/2006/ole">
            <mc:AlternateContent xmlns:mc="http://schemas.openxmlformats.org/markup-compatibility/2006">
              <mc:Choice xmlns:v="urn:schemas-microsoft-com:vml" Requires="v">
                <p:oleObj spid="_x0000_s2050"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12AF7356-B237-4EF2-86BB-440AB3AF190A}"/>
                          </a:ext>
                        </a:extLst>
                      </p:cNvPr>
                      <p:cNvPicPr/>
                      <p:nvPr/>
                    </p:nvPicPr>
                    <p:blipFill>
                      <a:blip r:embed="rId5"/>
                      <a:stretch>
                        <a:fillRect/>
                      </a:stretch>
                    </p:blipFill>
                    <p:spPr>
                      <a:xfrm>
                        <a:off x="7945967" y="2924563"/>
                        <a:ext cx="914400" cy="7921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E3525F6-1C89-4623-90EE-0CA2C9F50DF3}"/>
              </a:ext>
            </a:extLst>
          </p:cNvPr>
          <p:cNvGraphicFramePr>
            <a:graphicFrameLocks noChangeAspect="1"/>
          </p:cNvGraphicFramePr>
          <p:nvPr>
            <p:extLst>
              <p:ext uri="{D42A27DB-BD31-4B8C-83A1-F6EECF244321}">
                <p14:modId xmlns:p14="http://schemas.microsoft.com/office/powerpoint/2010/main" val="2003208199"/>
              </p:ext>
            </p:extLst>
          </p:nvPr>
        </p:nvGraphicFramePr>
        <p:xfrm>
          <a:off x="7945967" y="1494820"/>
          <a:ext cx="914400" cy="792163"/>
        </p:xfrm>
        <a:graphic>
          <a:graphicData uri="http://schemas.openxmlformats.org/presentationml/2006/ole">
            <mc:AlternateContent xmlns:mc="http://schemas.openxmlformats.org/markup-compatibility/2006">
              <mc:Choice xmlns:v="urn:schemas-microsoft-com:vml" Requires="v">
                <p:oleObj spid="_x0000_s2051" name="Document" showAsIcon="1" r:id="rId6" imgW="914400" imgH="792360" progId="Word.Document.12">
                  <p:embed/>
                </p:oleObj>
              </mc:Choice>
              <mc:Fallback>
                <p:oleObj name="Document" showAsIcon="1" r:id="rId6" imgW="914400" imgH="792360" progId="Word.Document.12">
                  <p:embed/>
                  <p:pic>
                    <p:nvPicPr>
                      <p:cNvPr id="4" name="Object 3">
                        <a:extLst>
                          <a:ext uri="{FF2B5EF4-FFF2-40B4-BE49-F238E27FC236}">
                            <a16:creationId xmlns:a16="http://schemas.microsoft.com/office/drawing/2014/main" id="{7E3525F6-1C89-4623-90EE-0CA2C9F50DF3}"/>
                          </a:ext>
                        </a:extLst>
                      </p:cNvPr>
                      <p:cNvPicPr/>
                      <p:nvPr/>
                    </p:nvPicPr>
                    <p:blipFill>
                      <a:blip r:embed="rId7"/>
                      <a:stretch>
                        <a:fillRect/>
                      </a:stretch>
                    </p:blipFill>
                    <p:spPr>
                      <a:xfrm>
                        <a:off x="7945967" y="149482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98767"/>
            <a:ext cx="8229600" cy="338554"/>
          </a:xfrm>
        </p:spPr>
        <p:txBody>
          <a:bodyPr>
            <a:normAutofit fontScale="90000"/>
          </a:bodyPr>
          <a:lstStyle/>
          <a:p>
            <a:r>
              <a:rPr lang="en-GB" sz="1800" dirty="0">
                <a:latin typeface="Arial"/>
                <a:cs typeface="Arial"/>
              </a:rPr>
              <a:t>XRN5231 Flow Weighted Average CV</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46602" y="437321"/>
          <a:ext cx="8850796" cy="4393150"/>
        </p:xfrm>
        <a:graphic>
          <a:graphicData uri="http://schemas.openxmlformats.org/drawingml/2006/table">
            <a:tbl>
              <a:tblPr firstRow="1" bandRow="1"/>
              <a:tblGrid>
                <a:gridCol w="1574699">
                  <a:extLst>
                    <a:ext uri="{9D8B030D-6E8A-4147-A177-3AD203B41FA5}">
                      <a16:colId xmlns:a16="http://schemas.microsoft.com/office/drawing/2014/main" val="20000"/>
                    </a:ext>
                  </a:extLst>
                </a:gridCol>
                <a:gridCol w="2446782">
                  <a:extLst>
                    <a:ext uri="{9D8B030D-6E8A-4147-A177-3AD203B41FA5}">
                      <a16:colId xmlns:a16="http://schemas.microsoft.com/office/drawing/2014/main" val="20001"/>
                    </a:ext>
                  </a:extLst>
                </a:gridCol>
                <a:gridCol w="2394176">
                  <a:extLst>
                    <a:ext uri="{9D8B030D-6E8A-4147-A177-3AD203B41FA5}">
                      <a16:colId xmlns:a16="http://schemas.microsoft.com/office/drawing/2014/main" val="20002"/>
                    </a:ext>
                  </a:extLst>
                </a:gridCol>
                <a:gridCol w="2435139">
                  <a:extLst>
                    <a:ext uri="{9D8B030D-6E8A-4147-A177-3AD203B41FA5}">
                      <a16:colId xmlns:a16="http://schemas.microsoft.com/office/drawing/2014/main" val="20003"/>
                    </a:ext>
                  </a:extLst>
                </a:gridCol>
              </a:tblGrid>
              <a:tr h="222756">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78685">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2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r>
                        <a:rPr lang="en-GB" sz="1050" b="1" kern="1200" dirty="0">
                          <a:solidFill>
                            <a:schemeClr val="bg1"/>
                          </a:solidFill>
                          <a:latin typeface="Arial"/>
                          <a:ea typeface="+mn-ea"/>
                          <a:cs typeface="Arial"/>
                        </a:rPr>
                        <a:t>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22756">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3524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Status set to Amber as the project has multiple phases progressing in parallel.  Detailed Design approved internally, National Grid Gemini change variation to the project confirmed &amp; outstanding clarifications/decisions from NG &amp; DNs being finalised.</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latin typeface="+mn-lt"/>
                          <a:ea typeface="+mn-ea"/>
                          <a:cs typeface="+mn-cs"/>
                        </a:rPr>
                        <a:t>Start Up and Initiation phase progressing in parallel with Design</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Design</a:t>
                      </a:r>
                      <a:r>
                        <a:rPr lang="en-GB" sz="700" b="0" i="0" u="none" strike="noStrike" kern="1200" cap="none" normalizeH="0" baseline="0" dirty="0">
                          <a:ln>
                            <a:noFill/>
                          </a:ln>
                          <a:solidFill>
                            <a:schemeClr val="tx1"/>
                          </a:solidFill>
                          <a:effectLst/>
                          <a:latin typeface="+mn-lt"/>
                          <a:ea typeface="+mn-ea"/>
                          <a:cs typeface="+mn-cs"/>
                        </a:rPr>
                        <a:t> Change Pack reps close out on 1</a:t>
                      </a:r>
                      <a:r>
                        <a:rPr lang="en-GB" sz="700" b="0" i="0" u="none" strike="noStrike" kern="1200" cap="none" normalizeH="0" baseline="30000" dirty="0">
                          <a:ln>
                            <a:noFill/>
                          </a:ln>
                          <a:solidFill>
                            <a:schemeClr val="tx1"/>
                          </a:solidFill>
                          <a:effectLst/>
                          <a:latin typeface="+mn-lt"/>
                          <a:ea typeface="+mn-ea"/>
                          <a:cs typeface="+mn-cs"/>
                        </a:rPr>
                        <a:t>st</a:t>
                      </a:r>
                      <a:r>
                        <a:rPr lang="en-GB" sz="700" b="0" i="0" u="none" strike="noStrike" kern="1200" cap="none" normalizeH="0" baseline="0" dirty="0">
                          <a:ln>
                            <a:noFill/>
                          </a:ln>
                          <a:solidFill>
                            <a:schemeClr val="tx1"/>
                          </a:solidFill>
                          <a:effectLst/>
                          <a:latin typeface="+mn-lt"/>
                          <a:ea typeface="+mn-ea"/>
                          <a:cs typeface="+mn-cs"/>
                        </a:rPr>
                        <a:t> Nov</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B</a:t>
                      </a:r>
                      <a:r>
                        <a:rPr lang="en-GB" sz="700" b="0" i="0" u="none" strike="noStrike" kern="1200" cap="none" normalizeH="0" baseline="0" dirty="0">
                          <a:ln>
                            <a:noFill/>
                          </a:ln>
                          <a:solidFill>
                            <a:schemeClr val="tx1"/>
                          </a:solidFill>
                          <a:effectLst/>
                          <a:latin typeface="+mn-lt"/>
                          <a:ea typeface="+mn-ea"/>
                          <a:cs typeface="+mn-cs"/>
                        </a:rPr>
                        <a:t>ER for XRN5231 approved at the Oct 21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latin typeface="+mn-lt"/>
                          <a:ea typeface="+mn-ea"/>
                          <a:cs typeface="+mn-cs"/>
                        </a:rPr>
                        <a:t>National Grid have confirmed via a change variation that XRN5382 &amp; 5383 are required.  A revised BER for funding will be submitted</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latin typeface="+mn-lt"/>
                          <a:ea typeface="+mn-ea"/>
                          <a:cs typeface="+mn-cs"/>
                        </a:rPr>
                        <a:t>Engagement Strategy draft to be shared to NG and DN’s by 5</a:t>
                      </a:r>
                      <a:r>
                        <a:rPr lang="en-GB" sz="700" b="0" i="0" u="none" strike="noStrike" kern="1200" cap="none" normalizeH="0" baseline="30000" dirty="0">
                          <a:ln>
                            <a:noFill/>
                          </a:ln>
                          <a:solidFill>
                            <a:schemeClr val="tx1"/>
                          </a:solidFill>
                          <a:effectLst/>
                          <a:latin typeface="+mn-lt"/>
                          <a:ea typeface="+mn-ea"/>
                          <a:cs typeface="+mn-cs"/>
                        </a:rPr>
                        <a:t>th</a:t>
                      </a:r>
                      <a:r>
                        <a:rPr lang="en-GB" sz="700" b="0" i="0" u="none" strike="noStrike" kern="1200" cap="none" normalizeH="0" baseline="0" dirty="0">
                          <a:ln>
                            <a:noFill/>
                          </a:ln>
                          <a:solidFill>
                            <a:schemeClr val="tx1"/>
                          </a:solidFill>
                          <a:effectLst/>
                          <a:latin typeface="+mn-lt"/>
                          <a:ea typeface="+mn-ea"/>
                          <a:cs typeface="+mn-cs"/>
                        </a:rPr>
                        <a:t> Nov, this will outline how the project will engage through project delivery phases to seek support/approval</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Testing</a:t>
                      </a:r>
                      <a:r>
                        <a:rPr lang="en-GB" sz="700" b="0" i="0" u="none" strike="noStrike" kern="1200" cap="none" normalizeH="0" baseline="0" dirty="0">
                          <a:ln>
                            <a:noFill/>
                          </a:ln>
                          <a:solidFill>
                            <a:schemeClr val="tx1"/>
                          </a:solidFill>
                          <a:effectLst/>
                          <a:latin typeface="+mn-lt"/>
                          <a:ea typeface="+mn-ea"/>
                          <a:cs typeface="+mn-cs"/>
                        </a:rPr>
                        <a:t>, Dual Run and Market Trials dates to be baselined in conjunction with customer engagement sessions, target by the end of Nov 21</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Notional Implementation date is for 26</a:t>
                      </a:r>
                      <a:r>
                        <a:rPr lang="en-US" sz="700" b="0" i="0" u="none" strike="noStrike" kern="1200" cap="none" normalizeH="0" baseline="30000" dirty="0">
                          <a:ln>
                            <a:noFill/>
                          </a:ln>
                          <a:solidFill>
                            <a:schemeClr val="tx1"/>
                          </a:solidFill>
                          <a:effectLst/>
                          <a:latin typeface="+mn-lt"/>
                          <a:ea typeface="+mn-ea"/>
                          <a:cs typeface="+mn-cs"/>
                        </a:rPr>
                        <a:t>th</a:t>
                      </a:r>
                      <a:r>
                        <a:rPr lang="en-US" sz="700" b="0" i="0" u="none" strike="noStrike" kern="1200" cap="none" normalizeH="0" baseline="0" dirty="0">
                          <a:ln>
                            <a:noFill/>
                          </a:ln>
                          <a:solidFill>
                            <a:schemeClr val="tx1"/>
                          </a:solidFill>
                          <a:effectLst/>
                          <a:latin typeface="+mn-lt"/>
                          <a:ea typeface="+mn-ea"/>
                          <a:cs typeface="+mn-cs"/>
                        </a:rPr>
                        <a:t> March 22 but needs to be agreed considering the overall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827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rtl="0" eaLnBrk="1" fontAlgn="auto" latinLnBrk="0" hangingPunct="1">
                        <a:lnSpc>
                          <a:spcPct val="100000"/>
                        </a:lnSpc>
                        <a:spcBef>
                          <a:spcPct val="0"/>
                        </a:spcBef>
                        <a:spcAft>
                          <a:spcPct val="0"/>
                        </a:spcAft>
                        <a:buClrTx/>
                        <a:buSzTx/>
                        <a:buFont typeface="Arial" panose="020B0604020202020204" pitchFamily="34" charset="0"/>
                        <a:buChar char="•"/>
                      </a:pPr>
                      <a:r>
                        <a:rPr lang="en-US" sz="700" kern="1200" dirty="0">
                          <a:solidFill>
                            <a:schemeClr val="tx1"/>
                          </a:solidFill>
                          <a:effectLst/>
                          <a:latin typeface="+mn-lt"/>
                          <a:ea typeface="+mn-ea"/>
                          <a:cs typeface="+mn-cs"/>
                        </a:rPr>
                        <a:t>There is a risk that until the transition &amp; cutover approach is agreed between Xoserve, National Grid &amp; DNs, the implementation date and Post </a:t>
                      </a:r>
                      <a:r>
                        <a:rPr lang="en-US" sz="700" kern="1200">
                          <a:solidFill>
                            <a:schemeClr val="tx1"/>
                          </a:solidFill>
                          <a:effectLst/>
                          <a:latin typeface="+mn-lt"/>
                          <a:ea typeface="+mn-ea"/>
                          <a:cs typeface="+mn-cs"/>
                        </a:rPr>
                        <a:t>Implementation Support </a:t>
                      </a:r>
                      <a:r>
                        <a:rPr lang="en-US" sz="700" kern="1200" dirty="0">
                          <a:solidFill>
                            <a:schemeClr val="tx1"/>
                          </a:solidFill>
                          <a:effectLst/>
                          <a:latin typeface="+mn-lt"/>
                          <a:ea typeface="+mn-ea"/>
                          <a:cs typeface="+mn-cs"/>
                        </a:rPr>
                        <a:t>period cannot be baselined considering all required dependencies and service go live criteria</a:t>
                      </a:r>
                    </a:p>
                    <a:p>
                      <a:pPr marL="171450" marR="0" lvl="0" indent="-171450" algn="l" rtl="0" eaLnBrk="1" fontAlgn="auto" latinLnBrk="0" hangingPunct="1">
                        <a:lnSpc>
                          <a:spcPct val="100000"/>
                        </a:lnSpc>
                        <a:spcBef>
                          <a:spcPct val="0"/>
                        </a:spcBef>
                        <a:spcAft>
                          <a:spcPct val="0"/>
                        </a:spcAft>
                        <a:buClrTx/>
                        <a:buSzTx/>
                        <a:buFont typeface="Arial" panose="020B0604020202020204" pitchFamily="34" charset="0"/>
                        <a:buChar char="•"/>
                      </a:pPr>
                      <a:r>
                        <a:rPr lang="en-US" sz="700" kern="1200" dirty="0">
                          <a:solidFill>
                            <a:schemeClr val="tx1"/>
                          </a:solidFill>
                          <a:effectLst/>
                          <a:latin typeface="+mn-lt"/>
                          <a:ea typeface="+mn-ea"/>
                          <a:cs typeface="+mn-cs"/>
                        </a:rPr>
                        <a:t>There is a risk that National Grid have served notice to terminate the current FWACV service on the 31</a:t>
                      </a:r>
                      <a:r>
                        <a:rPr lang="en-US" sz="700" kern="1200" baseline="30000" dirty="0">
                          <a:solidFill>
                            <a:schemeClr val="tx1"/>
                          </a:solidFill>
                          <a:effectLst/>
                          <a:latin typeface="+mn-lt"/>
                          <a:ea typeface="+mn-ea"/>
                          <a:cs typeface="+mn-cs"/>
                        </a:rPr>
                        <a:t>st</a:t>
                      </a:r>
                      <a:r>
                        <a:rPr lang="en-US" sz="700" kern="1200" dirty="0">
                          <a:solidFill>
                            <a:schemeClr val="tx1"/>
                          </a:solidFill>
                          <a:effectLst/>
                          <a:latin typeface="+mn-lt"/>
                          <a:ea typeface="+mn-ea"/>
                          <a:cs typeface="+mn-cs"/>
                        </a:rPr>
                        <a:t> March 2022 and if the plan does not meet an implementation date of the new service from 01</a:t>
                      </a:r>
                      <a:r>
                        <a:rPr lang="en-US" sz="700" kern="1200" baseline="30000" dirty="0">
                          <a:solidFill>
                            <a:schemeClr val="tx1"/>
                          </a:solidFill>
                          <a:effectLst/>
                          <a:latin typeface="+mn-lt"/>
                          <a:ea typeface="+mn-ea"/>
                          <a:cs typeface="+mn-cs"/>
                        </a:rPr>
                        <a:t>st</a:t>
                      </a:r>
                      <a:r>
                        <a:rPr lang="en-US" sz="700" kern="1200" dirty="0">
                          <a:solidFill>
                            <a:schemeClr val="tx1"/>
                          </a:solidFill>
                          <a:effectLst/>
                          <a:latin typeface="+mn-lt"/>
                          <a:ea typeface="+mn-ea"/>
                          <a:cs typeface="+mn-cs"/>
                        </a:rPr>
                        <a:t> April 2022, it would result in the need to negotiate an extension of the existing service provided by National Grid</a:t>
                      </a:r>
                      <a:endParaRPr lang="en-US" sz="7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2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lgn="just">
                        <a:buFont typeface="Arial" panose="020B0604020202020204" pitchFamily="34" charset="0"/>
                        <a:buChar char="•"/>
                      </a:pPr>
                      <a:r>
                        <a:rPr lang="en-US" sz="700" b="0" i="0" u="none" strike="noStrike" kern="1200" cap="none" normalizeH="0" baseline="0" dirty="0">
                          <a:ln>
                            <a:noFill/>
                          </a:ln>
                          <a:solidFill>
                            <a:schemeClr val="tx1"/>
                          </a:solidFill>
                          <a:effectLst/>
                          <a:latin typeface="Arial"/>
                          <a:ea typeface="Verdana"/>
                          <a:cs typeface="Arial"/>
                        </a:rPr>
                        <a:t>XRN5231 BER costs baselined. Final MTB to be confirmed at the end of the Build phase once all outstanding clarifications are resolved &amp; Change Pack reps close out</a:t>
                      </a:r>
                      <a:endParaRPr kumimoji="0" lang="en-US" sz="7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402784">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indent="-171450">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Verdana"/>
                          <a:cs typeface="Arial"/>
                        </a:rPr>
                        <a:t>XRN5231 Flow Weighted Average (CV)</a:t>
                      </a:r>
                    </a:p>
                    <a:p>
                      <a:pPr marL="171450" indent="-171450">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Verdana"/>
                          <a:cs typeface="Arial"/>
                        </a:rPr>
                        <a:t>XRN5382 - PRCMS Processing (Gemini Consequential Change – Part A)</a:t>
                      </a:r>
                    </a:p>
                    <a:p>
                      <a:pPr marL="171450" indent="-171450">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Verdana"/>
                          <a:cs typeface="Arial"/>
                        </a:rPr>
                        <a:t>XRN5383 - &amp; LDZ Stock Change and Embedded LDZ Unique Sites  (Gemini Consequential Change – Part B)</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428596" cy="200055"/>
          </a:xfrm>
          <a:prstGeom prst="rect">
            <a:avLst/>
          </a:prstGeom>
          <a:noFill/>
        </p:spPr>
        <p:txBody>
          <a:bodyPr wrap="none" lIns="91440" tIns="45720" rIns="91440" bIns="45720" rtlCol="0" anchor="t">
            <a:spAutoFit/>
          </a:bodyPr>
          <a:lstStyle/>
          <a:p>
            <a:r>
              <a:rPr lang="en-GB" sz="700" dirty="0"/>
              <a:t>Slide updated on 28</a:t>
            </a:r>
            <a:r>
              <a:rPr lang="en-GB" sz="700" baseline="30000" dirty="0"/>
              <a:t>th</a:t>
            </a:r>
            <a:r>
              <a:rPr lang="en-GB" sz="700" dirty="0"/>
              <a:t> October</a:t>
            </a:r>
          </a:p>
        </p:txBody>
      </p:sp>
      <p:grpSp>
        <p:nvGrpSpPr>
          <p:cNvPr id="9" name="Group 8">
            <a:extLst>
              <a:ext uri="{FF2B5EF4-FFF2-40B4-BE49-F238E27FC236}">
                <a16:creationId xmlns:a16="http://schemas.microsoft.com/office/drawing/2014/main" id="{AA5C4EA1-1FF4-438B-8BD0-21607BB0C453}"/>
              </a:ext>
            </a:extLst>
          </p:cNvPr>
          <p:cNvGrpSpPr/>
          <p:nvPr/>
        </p:nvGrpSpPr>
        <p:grpSpPr>
          <a:xfrm>
            <a:off x="4443383" y="3476256"/>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214387" y="3476256"/>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931761" y="3476256"/>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565605" y="3476256"/>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290527" y="3476256"/>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pic>
        <p:nvPicPr>
          <p:cNvPr id="77" name="Picture 76">
            <a:extLst>
              <a:ext uri="{FF2B5EF4-FFF2-40B4-BE49-F238E27FC236}">
                <a16:creationId xmlns:a16="http://schemas.microsoft.com/office/drawing/2014/main" id="{F77503AA-D53E-435A-B4E2-7744AA630529}"/>
              </a:ext>
            </a:extLst>
          </p:cNvPr>
          <p:cNvPicPr>
            <a:picLocks noChangeAspect="1"/>
          </p:cNvPicPr>
          <p:nvPr/>
        </p:nvPicPr>
        <p:blipFill>
          <a:blip r:embed="rId3"/>
          <a:stretch>
            <a:fillRect/>
          </a:stretch>
        </p:blipFill>
        <p:spPr>
          <a:xfrm>
            <a:off x="4293736" y="1476265"/>
            <a:ext cx="4620669" cy="2067859"/>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7571" y="571629"/>
          <a:ext cx="8693205" cy="4446984"/>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330989">
                  <a:extLst>
                    <a:ext uri="{9D8B030D-6E8A-4147-A177-3AD203B41FA5}">
                      <a16:colId xmlns:a16="http://schemas.microsoft.com/office/drawing/2014/main" val="20002"/>
                    </a:ext>
                  </a:extLst>
                </a:gridCol>
                <a:gridCol w="2020558">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46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290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171450" indent="-171450" algn="l">
                        <a:buClr>
                          <a:srgbClr val="000000"/>
                        </a:buClr>
                        <a:buFont typeface="Arial,Sans-Serif" panose="020B0604020202020204" pitchFamily="34" charset="0"/>
                        <a:buChar char="•"/>
                      </a:pPr>
                      <a:r>
                        <a:rPr lang="en-US" sz="800" b="0" i="0" u="none" strike="noStrike" noProof="0" dirty="0">
                          <a:latin typeface="+mn-lt"/>
                        </a:rPr>
                        <a:t>Build milestone successfully completed</a:t>
                      </a:r>
                    </a:p>
                    <a:p>
                      <a:pPr marL="171450" indent="-171450" algn="l">
                        <a:buClr>
                          <a:srgbClr val="000000"/>
                        </a:buClr>
                        <a:buFont typeface="Arial,Sans-Serif" panose="020B0604020202020204" pitchFamily="34" charset="0"/>
                        <a:buChar char="•"/>
                      </a:pPr>
                      <a:r>
                        <a:rPr lang="en-US" sz="800" b="0" i="0" u="none" strike="noStrike" noProof="0" dirty="0">
                          <a:latin typeface="+mn-lt"/>
                        </a:rPr>
                        <a:t>Acceptance and regression testing completed to plan</a:t>
                      </a:r>
                    </a:p>
                    <a:p>
                      <a:pPr marL="171450" lvl="0" indent="-171450" algn="l">
                        <a:buClr>
                          <a:srgbClr val="000000"/>
                        </a:buClr>
                        <a:buFont typeface="Arial,Sans-Serif" panose="020B0604020202020204" pitchFamily="34" charset="0"/>
                        <a:buChar char="•"/>
                      </a:pPr>
                      <a:r>
                        <a:rPr lang="en-US" sz="800" b="0" i="0" u="none" strike="noStrike" noProof="0" dirty="0">
                          <a:latin typeface="+mn-lt"/>
                        </a:rPr>
                        <a:t>Implementation dress rehearsal completed successfully</a:t>
                      </a:r>
                      <a:endParaRPr lang="en-GB" sz="800" b="0" i="0" u="none" strike="noStrike" noProof="0" dirty="0">
                        <a:solidFill>
                          <a:schemeClr val="tx1"/>
                        </a:solidFill>
                        <a:latin typeface="+mn-lt"/>
                      </a:endParaRPr>
                    </a:p>
                    <a:p>
                      <a:pPr marL="171450" indent="-171450" algn="l">
                        <a:buFont typeface="Arial" panose="020B0604020202020204" pitchFamily="34" charset="0"/>
                        <a:buChar char="•"/>
                      </a:pPr>
                      <a:r>
                        <a:rPr lang="en-US" sz="800" dirty="0">
                          <a:latin typeface="+mn-lt"/>
                        </a:rPr>
                        <a:t>Performance testing has progressed to plan</a:t>
                      </a:r>
                    </a:p>
                    <a:p>
                      <a:pPr marL="171450" indent="-171450" algn="l">
                        <a:buFont typeface="Arial" panose="020B0604020202020204" pitchFamily="34" charset="0"/>
                        <a:buChar char="•"/>
                      </a:pPr>
                      <a:r>
                        <a:rPr lang="en-US" sz="800" dirty="0">
                          <a:latin typeface="+mn-lt"/>
                        </a:rPr>
                        <a:t>Preparation for go-live is in progress for implementation of XRN5142 on 5</a:t>
                      </a:r>
                      <a:r>
                        <a:rPr lang="en-US" sz="800" baseline="30000" dirty="0">
                          <a:latin typeface="+mn-lt"/>
                        </a:rPr>
                        <a:t>th</a:t>
                      </a:r>
                      <a:r>
                        <a:rPr lang="en-US" sz="800" dirty="0">
                          <a:latin typeface="+mn-lt"/>
                        </a:rPr>
                        <a:t> Nov</a:t>
                      </a:r>
                    </a:p>
                    <a:p>
                      <a:pPr marL="171450" indent="-171450" algn="l">
                        <a:buFont typeface="Arial" panose="020B0604020202020204" pitchFamily="34" charset="0"/>
                        <a:buChar char="•"/>
                      </a:pPr>
                      <a:endParaRPr lang="en-US" sz="800" b="1" i="0" u="none" strike="noStrike" kern="1200" cap="none" normalizeH="0" baseline="0" dirty="0">
                        <a:ln>
                          <a:noFill/>
                        </a:ln>
                        <a:solidFill>
                          <a:schemeClr val="tx1"/>
                        </a:solidFill>
                        <a:effectLst/>
                        <a:latin typeface="+mn-lt"/>
                        <a:ea typeface="+mn-ea"/>
                        <a:cs typeface="+mn-cs"/>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Decision taken at eChMC on 1</a:t>
                      </a:r>
                      <a:r>
                        <a:rPr lang="en-GB" sz="800" b="1" i="0" u="none" strike="noStrike" kern="1200" cap="none" normalizeH="0" baseline="30000" dirty="0">
                          <a:ln>
                            <a:noFill/>
                          </a:ln>
                          <a:solidFill>
                            <a:schemeClr val="tx1"/>
                          </a:solidFill>
                          <a:effectLst/>
                          <a:latin typeface="+mn-lt"/>
                          <a:ea typeface="+mn-ea"/>
                          <a:cs typeface="+mn-cs"/>
                        </a:rPr>
                        <a:t>st</a:t>
                      </a:r>
                      <a:r>
                        <a:rPr lang="en-GB" sz="800" b="1" i="0" u="none" strike="noStrike" kern="1200" cap="none" normalizeH="0" baseline="0" dirty="0">
                          <a:ln>
                            <a:noFill/>
                          </a:ln>
                          <a:solidFill>
                            <a:schemeClr val="tx1"/>
                          </a:solidFill>
                          <a:effectLst/>
                          <a:latin typeface="+mn-lt"/>
                          <a:ea typeface="+mn-ea"/>
                          <a:cs typeface="+mn-cs"/>
                        </a:rPr>
                        <a:t> Nov to revise implementation date of XRN’s(4941, 5007, 5072, 5180 &amp; 4780c) to 22</a:t>
                      </a:r>
                      <a:r>
                        <a:rPr lang="en-GB" sz="800" b="1" i="0" u="none" strike="noStrike" kern="1200" cap="none" normalizeH="0" baseline="30000" dirty="0">
                          <a:ln>
                            <a:noFill/>
                          </a:ln>
                          <a:solidFill>
                            <a:schemeClr val="tx1"/>
                          </a:solidFill>
                          <a:effectLst/>
                          <a:latin typeface="+mn-lt"/>
                          <a:ea typeface="+mn-ea"/>
                          <a:cs typeface="+mn-cs"/>
                        </a:rPr>
                        <a:t>nd</a:t>
                      </a:r>
                      <a:r>
                        <a:rPr lang="en-GB" sz="800" b="1" i="0" u="none" strike="noStrike" kern="1200" cap="none" normalizeH="0" baseline="0" dirty="0">
                          <a:ln>
                            <a:noFill/>
                          </a:ln>
                          <a:solidFill>
                            <a:schemeClr val="tx1"/>
                          </a:solidFill>
                          <a:effectLst/>
                          <a:latin typeface="+mn-lt"/>
                          <a:ea typeface="+mn-ea"/>
                          <a:cs typeface="+mn-cs"/>
                        </a:rPr>
                        <a:t> January 2022</a:t>
                      </a: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GB" sz="800" b="1" i="0" u="none" strike="noStrike" kern="1200" cap="none" normalizeH="0" baseline="0" dirty="0">
                        <a:ln>
                          <a:noFill/>
                        </a:ln>
                        <a:solidFill>
                          <a:schemeClr val="tx1"/>
                        </a:solidFill>
                        <a:effectLst/>
                        <a:latin typeface="+mn-lt"/>
                        <a:ea typeface="+mn-ea"/>
                        <a:cs typeface="+mn-cs"/>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GB" sz="800" b="0" i="0" u="none" strike="noStrike" kern="1200" cap="none" normalizeH="0" baseline="0" dirty="0">
                          <a:ln>
                            <a:noFill/>
                          </a:ln>
                          <a:solidFill>
                            <a:schemeClr val="tx1"/>
                          </a:solidFill>
                          <a:effectLst/>
                          <a:latin typeface="+mn-lt"/>
                          <a:ea typeface="+mn-ea"/>
                          <a:cs typeface="+mn-cs"/>
                        </a:rPr>
                        <a:t>No further decisions are required this month</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843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800" b="0" i="0" kern="1200" dirty="0">
                          <a:solidFill>
                            <a:schemeClr val="tx1"/>
                          </a:solidFill>
                          <a:effectLst/>
                          <a:latin typeface="+mn-lt"/>
                          <a:ea typeface="+mn-ea"/>
                          <a:cs typeface="+mn-cs"/>
                        </a:rPr>
                        <a:t>None applicable</a:t>
                      </a:r>
                      <a:endParaRPr kumimoji="0" lang="en-US"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876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buFont typeface="Arial"/>
                        <a:buNone/>
                      </a:pPr>
                      <a:r>
                        <a:rPr lang="en-US" sz="800" b="0" i="0" kern="1200" dirty="0">
                          <a:solidFill>
                            <a:schemeClr val="tx1"/>
                          </a:solidFill>
                          <a:effectLst/>
                          <a:latin typeface="+mn-lt"/>
                          <a:ea typeface="+mn-ea"/>
                          <a:cs typeface="+mn-cs"/>
                        </a:rPr>
                        <a:t>Forecast to complete delivery against approved BER </a:t>
                      </a:r>
                      <a:endParaRPr kumimoji="0" lang="en-US"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800" b="1" i="0" u="none" strike="noStrike" kern="1200" dirty="0">
                          <a:solidFill>
                            <a:schemeClr val="tx1"/>
                          </a:solidFill>
                          <a:effectLst/>
                          <a:latin typeface="+mn-lt"/>
                          <a:ea typeface="+mn-ea"/>
                          <a:cs typeface="+mn-cs"/>
                        </a:rPr>
                        <a:t>In Scope – XRN4941 - </a:t>
                      </a:r>
                      <a:r>
                        <a:rPr lang="en-US" sz="800" b="0" i="0" u="none" strike="noStrike" kern="1200" dirty="0">
                          <a:solidFill>
                            <a:schemeClr val="tx1"/>
                          </a:solidFill>
                          <a:effectLst/>
                          <a:latin typeface="+mn-lt"/>
                          <a:ea typeface="+mn-ea"/>
                          <a:cs typeface="+mn-cs"/>
                        </a:rPr>
                        <a:t>MOD0692 - Auto updates to meter read frequency</a:t>
                      </a:r>
                    </a:p>
                    <a:p>
                      <a:pPr rtl="0" fontAlgn="base"/>
                      <a:r>
                        <a:rPr lang="en-US" sz="800" b="1" i="0" u="none" strike="noStrike" kern="1200" dirty="0">
                          <a:solidFill>
                            <a:schemeClr val="tx1"/>
                          </a:solidFill>
                          <a:effectLst/>
                          <a:latin typeface="+mn-lt"/>
                          <a:ea typeface="+mn-ea"/>
                          <a:cs typeface="+mn-cs"/>
                        </a:rPr>
                        <a:t>In Scope - XRN5007 - </a:t>
                      </a:r>
                      <a:r>
                        <a:rPr lang="en-US" sz="800" b="0" i="0" u="none" strike="noStrike" kern="1200" dirty="0">
                          <a:solidFill>
                            <a:schemeClr val="tx1"/>
                          </a:solidFill>
                          <a:effectLst/>
                          <a:latin typeface="+mn-lt"/>
                          <a:ea typeface="+mn-ea"/>
                          <a:cs typeface="+mn-cs"/>
                        </a:rPr>
                        <a:t>Enhancement to reconciliation process where prevailing volume is zero</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XRN5072 - </a:t>
                      </a:r>
                      <a:r>
                        <a:rPr lang="en-US" sz="800" b="0" i="0" u="none" strike="noStrike" kern="1200" dirty="0">
                          <a:solidFill>
                            <a:schemeClr val="tx1"/>
                          </a:solidFill>
                          <a:effectLst/>
                          <a:latin typeface="+mn-lt"/>
                          <a:ea typeface="+mn-ea"/>
                          <a:cs typeface="+mn-cs"/>
                        </a:rPr>
                        <a:t>Application and derivation of TTZ indicator and calculation of volume and energy – all classes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XRN5142 - </a:t>
                      </a:r>
                      <a:r>
                        <a:rPr lang="en-US" sz="800" b="0" i="0" u="none" strike="noStrike" kern="1200" dirty="0">
                          <a:solidFill>
                            <a:schemeClr val="tx1"/>
                          </a:solidFill>
                          <a:effectLst/>
                          <a:latin typeface="+mn-lt"/>
                          <a:ea typeface="+mn-ea"/>
                          <a:cs typeface="+mn-cs"/>
                        </a:rPr>
                        <a:t>New allowable values for DCC Service Flag in DXI File from DCC</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XRN5180 - </a:t>
                      </a:r>
                      <a:r>
                        <a:rPr lang="en-US" sz="800" b="0" i="0" u="none" strike="noStrike" kern="1200" dirty="0">
                          <a:solidFill>
                            <a:schemeClr val="tx1"/>
                          </a:solidFill>
                          <a:effectLst/>
                          <a:latin typeface="+mn-lt"/>
                          <a:ea typeface="+mn-ea"/>
                          <a:cs typeface="+mn-cs"/>
                        </a:rPr>
                        <a:t>Inner tolerance validation for replacement reads and read insertions</a:t>
                      </a:r>
                      <a:r>
                        <a:rPr lang="en-US" sz="800" b="0" i="0" kern="1200" dirty="0">
                          <a:solidFill>
                            <a:schemeClr val="tx1"/>
                          </a:solidFill>
                          <a:effectLst/>
                          <a:latin typeface="+mn-lt"/>
                          <a:ea typeface="+mn-ea"/>
                          <a:cs typeface="+mn-cs"/>
                        </a:rPr>
                        <a:t>​</a:t>
                      </a:r>
                    </a:p>
                    <a:p>
                      <a:pPr rtl="0" fontAlgn="base"/>
                      <a:r>
                        <a:rPr lang="en-US" sz="800" b="1" i="0" kern="1200" dirty="0">
                          <a:solidFill>
                            <a:schemeClr val="tx1"/>
                          </a:solidFill>
                          <a:effectLst/>
                          <a:latin typeface="+mn-lt"/>
                          <a:ea typeface="+mn-ea"/>
                          <a:cs typeface="+mn-cs"/>
                        </a:rPr>
                        <a:t>In Scope – XRN4780C </a:t>
                      </a:r>
                      <a:r>
                        <a:rPr lang="en-US" sz="800" b="0" i="0" kern="1200" dirty="0">
                          <a:solidFill>
                            <a:schemeClr val="tx1"/>
                          </a:solidFill>
                          <a:effectLst/>
                          <a:latin typeface="+mn-lt"/>
                          <a:ea typeface="+mn-ea"/>
                          <a:cs typeface="+mn-cs"/>
                        </a:rPr>
                        <a:t>– Inclusion of Meter Asset Provider Identity (MAP Id) in the UK Link system (CSS Consequential Change)</a:t>
                      </a:r>
                    </a:p>
                    <a:p>
                      <a:pPr rtl="0" fontAlgn="base"/>
                      <a:r>
                        <a:rPr lang="en-US" sz="800" b="1" i="0" u="none" strike="noStrike" kern="1200" dirty="0">
                          <a:solidFill>
                            <a:schemeClr val="tx1"/>
                          </a:solidFill>
                          <a:effectLst/>
                          <a:latin typeface="+mn-lt"/>
                          <a:ea typeface="+mn-ea"/>
                          <a:cs typeface="+mn-cs"/>
                        </a:rPr>
                        <a:t>Descoped - XRN5091 - </a:t>
                      </a:r>
                      <a:r>
                        <a:rPr lang="en-US" sz="800" b="0" i="0" u="none" strike="noStrike" kern="1200" dirty="0">
                          <a:solidFill>
                            <a:schemeClr val="tx1"/>
                          </a:solidFill>
                          <a:effectLst/>
                          <a:latin typeface="+mn-lt"/>
                          <a:ea typeface="+mn-ea"/>
                          <a:cs typeface="+mn-cs"/>
                        </a:rPr>
                        <a:t>Deferral of creation of Class change reads at transfer of ownership</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XRN5186 </a:t>
                      </a:r>
                      <a:r>
                        <a:rPr lang="en-US" sz="800" b="0" i="0" u="none" strike="noStrike" kern="1200" dirty="0">
                          <a:solidFill>
                            <a:schemeClr val="tx1"/>
                          </a:solidFill>
                          <a:effectLst/>
                          <a:latin typeface="+mn-lt"/>
                          <a:ea typeface="+mn-ea"/>
                          <a:cs typeface="+mn-cs"/>
                        </a:rPr>
                        <a:t>MOD0701 – Aligning capacity booking under the UNC and arrangements set out in relevant NExAs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XRN5187 </a:t>
                      </a:r>
                      <a:r>
                        <a:rPr lang="en-US" sz="800" b="0" i="0" u="none" strike="noStrike" kern="1200" dirty="0">
                          <a:solidFill>
                            <a:schemeClr val="tx1"/>
                          </a:solidFill>
                          <a:effectLst/>
                          <a:latin typeface="+mn-lt"/>
                          <a:ea typeface="+mn-ea"/>
                          <a:cs typeface="+mn-cs"/>
                        </a:rPr>
                        <a:t>MOD0696 – Addressing inequalities between capacity booking under the UNC and arrangements set out in the relevant NExAs</a:t>
                      </a:r>
                      <a:endParaRPr lang="en-GB"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64728" y="0"/>
            <a:ext cx="8229600" cy="637580"/>
          </a:xfrm>
        </p:spPr>
        <p:txBody>
          <a:bodyPr>
            <a:normAutofit/>
          </a:bodyPr>
          <a:lstStyle/>
          <a:p>
            <a:r>
              <a:rPr lang="en-GB" sz="1600" dirty="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65841" cy="200055"/>
          </a:xfrm>
          <a:prstGeom prst="rect">
            <a:avLst/>
          </a:prstGeom>
          <a:noFill/>
        </p:spPr>
        <p:txBody>
          <a:bodyPr wrap="none" lIns="91440" tIns="45720" rIns="91440" bIns="45720" rtlCol="0" anchor="t">
            <a:spAutoFit/>
          </a:bodyPr>
          <a:lstStyle/>
          <a:p>
            <a:r>
              <a:rPr lang="en-GB" sz="700" dirty="0"/>
              <a:t>Slide updated on 1st November 2021</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17158" y="2776899"/>
            <a:ext cx="3796838" cy="200055"/>
            <a:chOff x="4309575" y="3517379"/>
            <a:chExt cx="379683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dirty="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dirty="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27" y="3517379"/>
              <a:ext cx="935186"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pic>
        <p:nvPicPr>
          <p:cNvPr id="5" name="Picture 22" descr="Timeline&#10;&#10;Description automatically generated">
            <a:extLst>
              <a:ext uri="{FF2B5EF4-FFF2-40B4-BE49-F238E27FC236}">
                <a16:creationId xmlns:a16="http://schemas.microsoft.com/office/drawing/2014/main" id="{34383568-5C02-4228-92B4-E797E0AD51D1}"/>
              </a:ext>
            </a:extLst>
          </p:cNvPr>
          <p:cNvPicPr>
            <a:picLocks noChangeAspect="1"/>
          </p:cNvPicPr>
          <p:nvPr/>
        </p:nvPicPr>
        <p:blipFill>
          <a:blip r:embed="rId3"/>
          <a:stretch>
            <a:fillRect/>
          </a:stretch>
        </p:blipFill>
        <p:spPr>
          <a:xfrm>
            <a:off x="4518025" y="1548641"/>
            <a:ext cx="4211637" cy="1204842"/>
          </a:xfrm>
          <a:prstGeom prst="rect">
            <a:avLst/>
          </a:prstGeom>
        </p:spPr>
      </p:pic>
    </p:spTree>
    <p:extLst>
      <p:ext uri="{BB962C8B-B14F-4D97-AF65-F5344CB8AC3E}">
        <p14:creationId xmlns:p14="http://schemas.microsoft.com/office/powerpoint/2010/main" val="282311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DSC Change Budget 21/22 YTD</a:t>
            </a:r>
          </a:p>
        </p:txBody>
      </p:sp>
    </p:spTree>
    <p:extLst>
      <p:ext uri="{BB962C8B-B14F-4D97-AF65-F5344CB8AC3E}">
        <p14:creationId xmlns:p14="http://schemas.microsoft.com/office/powerpoint/2010/main" val="2622787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9595" y="364608"/>
          <a:ext cx="8673331" cy="4521159"/>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6912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6912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691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69122">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986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a:ln>
                            <a:noFill/>
                          </a:ln>
                          <a:solidFill>
                            <a:schemeClr val="tx1"/>
                          </a:solidFill>
                          <a:effectLst/>
                          <a:latin typeface="+mn-lt"/>
                          <a:ea typeface="+mn-ea"/>
                          <a:cs typeface="+mn-cs"/>
                        </a:rPr>
                        <a:t>Project on track</a:t>
                      </a:r>
                    </a:p>
                    <a:p>
                      <a:pPr marL="171450" marR="0" lvl="0" indent="-171450" algn="l" rtl="0" eaLnBrk="1" latinLnBrk="0" hangingPunct="1">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a:ln>
                            <a:noFill/>
                          </a:ln>
                          <a:solidFill>
                            <a:schemeClr val="tx1"/>
                          </a:solidFill>
                          <a:effectLst/>
                          <a:latin typeface="+mn-lt"/>
                          <a:ea typeface="+mn-ea"/>
                          <a:cs typeface="+mn-cs"/>
                        </a:rPr>
                        <a:t>Post Implementation Support (PIS) period 2 completed successfully on 28/10/21</a:t>
                      </a:r>
                    </a:p>
                    <a:p>
                      <a:pPr marL="171450" marR="0" lvl="0" indent="-171450" algn="l" rtl="0" eaLnBrk="1" latinLnBrk="0" hangingPunct="1">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a:ln>
                            <a:noFill/>
                          </a:ln>
                          <a:solidFill>
                            <a:schemeClr val="tx1"/>
                          </a:solidFill>
                          <a:effectLst/>
                          <a:latin typeface="+mn-lt"/>
                          <a:ea typeface="+mn-ea"/>
                          <a:cs typeface="+mn-cs"/>
                        </a:rPr>
                        <a:t>PIS period 3 due to commence on 08/11/21</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a:ln>
                            <a:noFill/>
                          </a:ln>
                          <a:solidFill>
                            <a:schemeClr val="tx1"/>
                          </a:solidFill>
                          <a:effectLst/>
                          <a:latin typeface="+mn-lt"/>
                          <a:ea typeface="+mn-ea"/>
                          <a:cs typeface="+mn-cs"/>
                        </a:rPr>
                        <a:t>Decision In November </a:t>
                      </a:r>
                      <a:r>
                        <a:rPr lang="en-GB" sz="900" b="1" i="0" u="none" strike="noStrike" kern="1200" cap="none" normalizeH="0" baseline="0" err="1">
                          <a:ln>
                            <a:noFill/>
                          </a:ln>
                          <a:solidFill>
                            <a:schemeClr val="tx1"/>
                          </a:solidFill>
                          <a:effectLst/>
                          <a:latin typeface="+mn-lt"/>
                          <a:ea typeface="+mn-ea"/>
                          <a:cs typeface="+mn-cs"/>
                        </a:rPr>
                        <a:t>ChMC</a:t>
                      </a:r>
                      <a:endParaRPr lang="en-GB" sz="900" b="1"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a:ln>
                            <a:noFill/>
                          </a:ln>
                          <a:solidFill>
                            <a:schemeClr val="tx1"/>
                          </a:solidFill>
                          <a:effectLst/>
                          <a:latin typeface="+mn-lt"/>
                          <a:ea typeface="+mn-ea"/>
                          <a:cs typeface="+mn-cs"/>
                        </a:rPr>
                        <a:t>None </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180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auto" latinLnBrk="0" hangingPunct="1">
                        <a:lnSpc>
                          <a:spcPct val="100000"/>
                        </a:lnSpc>
                        <a:spcBef>
                          <a:spcPct val="0"/>
                        </a:spcBef>
                        <a:spcAft>
                          <a:spcPct val="0"/>
                        </a:spcAft>
                        <a:buClrTx/>
                        <a:buSzTx/>
                        <a:buNone/>
                        <a:tabLst/>
                        <a:defRPr/>
                      </a:pPr>
                      <a:r>
                        <a:rPr lang="en-US" sz="900" b="0" i="0" u="none" strike="noStrike" kern="1200">
                          <a:solidFill>
                            <a:schemeClr val="tx1"/>
                          </a:solidFill>
                          <a:effectLst/>
                          <a:latin typeface="+mn-lt"/>
                          <a:ea typeface="+mn-ea"/>
                          <a:cs typeface="+mn-cs"/>
                        </a:rPr>
                        <a:t>None applicable</a:t>
                      </a:r>
                      <a:endParaRPr lang="en-US" sz="900" b="0" i="0" u="none" strike="noStrike" kern="1200" cap="none" normalizeH="0" baseline="0" noProof="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507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lvl="0" indent="0">
                        <a:buNone/>
                      </a:pPr>
                      <a:r>
                        <a:rPr lang="en-US" sz="900" b="0" i="0" u="none" strike="noStrike" kern="1200" cap="none" normalizeH="0" baseline="0" noProof="0">
                          <a:ln>
                            <a:noFill/>
                          </a:ln>
                          <a:solidFill>
                            <a:schemeClr val="tx1"/>
                          </a:solidFill>
                          <a:effectLst/>
                          <a:latin typeface="Arial"/>
                        </a:rPr>
                        <a:t>Forecast to complete delivery against approved BER </a:t>
                      </a:r>
                      <a:endParaRPr lang="en-US" sz="9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7717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a:t>In Scope (XRN5093) - </a:t>
                      </a:r>
                      <a:r>
                        <a:rPr lang="en-GB" sz="900" b="0"/>
                        <a:t>MOD0711 – Update of AUG Table to reflect new EUC bands</a:t>
                      </a:r>
                      <a:endParaRPr lang="en-US" sz="900" b="0">
                        <a:cs typeface="Arial"/>
                      </a:endParaRPr>
                    </a:p>
                    <a:p>
                      <a:pPr marL="0" indent="0">
                        <a:buNone/>
                      </a:pPr>
                      <a:r>
                        <a:rPr lang="en-US" sz="900" b="0"/>
                        <a:t>Descoped (XRN4992) </a:t>
                      </a:r>
                      <a:r>
                        <a:rPr lang="en-US" sz="900"/>
                        <a:t>- MOD0687 – Creation of new charge to recover last resort supply payments – Descoped at Extraordinary </a:t>
                      </a:r>
                      <a:r>
                        <a:rPr lang="en-US" sz="900" err="1"/>
                        <a:t>ChMC</a:t>
                      </a:r>
                      <a:r>
                        <a:rPr lang="en-US" sz="900"/>
                        <a:t> on 26</a:t>
                      </a:r>
                      <a:r>
                        <a:rPr lang="en-US" sz="900" baseline="30000"/>
                        <a:t>th</a:t>
                      </a:r>
                      <a:r>
                        <a:rPr lang="en-US" sz="900"/>
                        <a:t> October 2020</a:t>
                      </a:r>
                    </a:p>
                    <a:p>
                      <a:pPr marL="0" indent="0">
                        <a:buNone/>
                      </a:pPr>
                      <a:r>
                        <a:rPr lang="en-US" sz="900" b="0"/>
                        <a:t>Descoped (XRN4941)</a:t>
                      </a:r>
                      <a:r>
                        <a:rPr lang="en-US" sz="900"/>
                        <a:t> - MOD0692 -  Auto updates to meter read frequency – Descoped at </a:t>
                      </a:r>
                      <a:r>
                        <a:rPr lang="en-US" sz="900" err="1"/>
                        <a:t>ChMC</a:t>
                      </a:r>
                      <a:r>
                        <a:rPr lang="en-US" sz="900"/>
                        <a:t> on 11</a:t>
                      </a:r>
                      <a:r>
                        <a:rPr lang="en-US" sz="900" baseline="30000"/>
                        <a:t>th</a:t>
                      </a:r>
                      <a:r>
                        <a:rPr lang="en-US" sz="900"/>
                        <a:t> November 2020</a:t>
                      </a:r>
                      <a:endParaRPr lang="en-US" sz="900" b="1" i="0" u="none" strike="noStrike" kern="1200" cap="none" normalizeH="0" baseline="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627369" cy="200055"/>
          </a:xfrm>
          <a:prstGeom prst="rect">
            <a:avLst/>
          </a:prstGeom>
          <a:noFill/>
        </p:spPr>
        <p:txBody>
          <a:bodyPr wrap="none" lIns="91440" tIns="45720" rIns="91440" bIns="45720" rtlCol="0" anchor="t">
            <a:spAutoFit/>
          </a:bodyPr>
          <a:lstStyle/>
          <a:p>
            <a:r>
              <a:rPr lang="en-GB" sz="700"/>
              <a:t>Slide updated on 28th October 2021</a:t>
            </a:r>
          </a:p>
        </p:txBody>
      </p:sp>
      <p:grpSp>
        <p:nvGrpSpPr>
          <p:cNvPr id="9" name="Group 8">
            <a:extLst>
              <a:ext uri="{FF2B5EF4-FFF2-40B4-BE49-F238E27FC236}">
                <a16:creationId xmlns:a16="http://schemas.microsoft.com/office/drawing/2014/main" id="{AA5C4EA1-1FF4-438B-8BD0-21607BB0C453}"/>
              </a:ext>
            </a:extLst>
          </p:cNvPr>
          <p:cNvGrpSpPr/>
          <p:nvPr/>
        </p:nvGrpSpPr>
        <p:grpSpPr>
          <a:xfrm>
            <a:off x="4641483" y="3421192"/>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412487" y="3421192"/>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6154397" y="3421192"/>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788241" y="3421192"/>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530151" y="3421192"/>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pic>
        <p:nvPicPr>
          <p:cNvPr id="6" name="Picture 5">
            <a:extLst>
              <a:ext uri="{FF2B5EF4-FFF2-40B4-BE49-F238E27FC236}">
                <a16:creationId xmlns:a16="http://schemas.microsoft.com/office/drawing/2014/main" id="{96CA18F5-3D80-411D-971B-D90A981D6D92}"/>
              </a:ext>
            </a:extLst>
          </p:cNvPr>
          <p:cNvPicPr>
            <a:picLocks noChangeAspect="1"/>
          </p:cNvPicPr>
          <p:nvPr/>
        </p:nvPicPr>
        <p:blipFill>
          <a:blip r:embed="rId3"/>
          <a:stretch>
            <a:fillRect/>
          </a:stretch>
        </p:blipFill>
        <p:spPr>
          <a:xfrm>
            <a:off x="4735227" y="1528050"/>
            <a:ext cx="3137885" cy="1744815"/>
          </a:xfrm>
          <a:prstGeom prst="rect">
            <a:avLst/>
          </a:prstGeom>
        </p:spPr>
      </p:pic>
    </p:spTree>
    <p:extLst>
      <p:ext uri="{BB962C8B-B14F-4D97-AF65-F5344CB8AC3E}">
        <p14:creationId xmlns:p14="http://schemas.microsoft.com/office/powerpoint/2010/main" val="2674652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83730" y="-78443"/>
            <a:ext cx="8229600" cy="637580"/>
          </a:xfrm>
        </p:spPr>
        <p:txBody>
          <a:bodyPr>
            <a:normAutofit/>
          </a:bodyPr>
          <a:lstStyle/>
          <a:p>
            <a:r>
              <a:rPr lang="en-GB" sz="2000">
                <a:latin typeface="Arial"/>
                <a:cs typeface="Arial"/>
              </a:rPr>
              <a:t>XRN5371 - Minor Release Drop 10 -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21418"/>
          <a:ext cx="8693205" cy="437321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020574">
                  <a:extLst>
                    <a:ext uri="{9D8B030D-6E8A-4147-A177-3AD203B41FA5}">
                      <a16:colId xmlns:a16="http://schemas.microsoft.com/office/drawing/2014/main" val="20001"/>
                    </a:ext>
                  </a:extLst>
                </a:gridCol>
                <a:gridCol w="236506">
                  <a:extLst>
                    <a:ext uri="{9D8B030D-6E8A-4147-A177-3AD203B41FA5}">
                      <a16:colId xmlns:a16="http://schemas.microsoft.com/office/drawing/2014/main" val="1287623157"/>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5281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5281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5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5281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041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indent="0" algn="l">
                        <a:buNone/>
                      </a:pPr>
                      <a:endParaRPr lang="en-GB" sz="900" dirty="0">
                        <a:highlight>
                          <a:srgbClr val="FFFF00"/>
                        </a:highlight>
                      </a:endParaRPr>
                    </a:p>
                    <a:p>
                      <a:pPr marL="171450" lvl="0" indent="-171450" algn="l">
                        <a:buFont typeface="Arial"/>
                        <a:buChar char="•"/>
                      </a:pPr>
                      <a:r>
                        <a:rPr lang="en-GB" sz="800" dirty="0"/>
                        <a:t>Closedown  progressing to plan</a:t>
                      </a:r>
                    </a:p>
                    <a:p>
                      <a:pPr marL="171450" lvl="0" indent="-171450" algn="l">
                        <a:buFont typeface="Arial"/>
                        <a:buChar char="•"/>
                      </a:pPr>
                      <a:r>
                        <a:rPr lang="en-GB" sz="800" dirty="0"/>
                        <a:t>Production of Change Completion  Report in progress – to be submitted to December </a:t>
                      </a:r>
                      <a:r>
                        <a:rPr lang="en-GB" sz="800" dirty="0" err="1"/>
                        <a:t>ChMC</a:t>
                      </a:r>
                      <a:endParaRPr lang="en-GB" sz="800" dirty="0"/>
                    </a:p>
                    <a:p>
                      <a:pPr marL="171450" lvl="0" indent="-171450" algn="l">
                        <a:buFont typeface="Arial"/>
                        <a:buChar char="•"/>
                      </a:pPr>
                      <a:endParaRPr lang="en-GB" sz="800" dirty="0"/>
                    </a:p>
                    <a:p>
                      <a:pPr marL="171450" lvl="0" indent="-171450" algn="l">
                        <a:buFont typeface="Arial"/>
                        <a:buChar char="•"/>
                      </a:pPr>
                      <a:endParaRPr lang="en-GB" sz="800" dirty="0"/>
                    </a:p>
                    <a:p>
                      <a:pPr marL="0" lvl="0" indent="0" algn="l">
                        <a:buNone/>
                      </a:pPr>
                      <a:r>
                        <a:rPr lang="en-US" sz="800" b="1" i="0" u="none" strike="noStrike" noProof="0" dirty="0">
                          <a:latin typeface="Arial"/>
                        </a:rPr>
                        <a:t>Decision in October </a:t>
                      </a:r>
                      <a:r>
                        <a:rPr lang="en-US" sz="800" b="1" i="0" u="none" strike="noStrike" noProof="0" dirty="0" err="1">
                          <a:latin typeface="Arial"/>
                        </a:rPr>
                        <a:t>ChMC</a:t>
                      </a:r>
                      <a:r>
                        <a:rPr lang="en-US" sz="800" b="1" i="0" u="none" strike="noStrike" noProof="0" dirty="0">
                          <a:latin typeface="Arial"/>
                        </a:rPr>
                        <a:t>:</a:t>
                      </a:r>
                      <a:endParaRPr lang="en-US" sz="800" b="0" i="0" u="none" strike="noStrike" noProof="0" dirty="0">
                        <a:latin typeface="Arial"/>
                      </a:endParaRPr>
                    </a:p>
                    <a:p>
                      <a:pPr marL="285750" lvl="0" indent="-285750" algn="l">
                        <a:buFont typeface="Arial"/>
                        <a:buChar char="•"/>
                      </a:pPr>
                      <a:r>
                        <a:rPr lang="en-US" sz="800" b="0" i="0" u="none" strike="noStrike" noProof="0" dirty="0">
                          <a:latin typeface="Arial"/>
                        </a:rPr>
                        <a:t>None</a:t>
                      </a:r>
                      <a:endParaRPr lang="en-GB" sz="800"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l">
                        <a:buFont typeface="Arial" panose="020B0604020202020204" pitchFamily="34" charset="0"/>
                        <a:buNone/>
                      </a:pPr>
                      <a:endParaRPr lang="en-GB" sz="700" b="1" i="1"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64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dirty="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428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kumimoji="0" lang="en-US" sz="900" kern="1200" dirty="0">
                          <a:solidFill>
                            <a:schemeClr val="tx1"/>
                          </a:solidFill>
                          <a:effectLst/>
                          <a:latin typeface="+mn-lt"/>
                          <a:ea typeface="+mn-ea"/>
                          <a:cs typeface="+mn-cs"/>
                        </a:rPr>
                        <a:t>On track to complete within approved spend</a:t>
                      </a:r>
                      <a:r>
                        <a:rPr lang="en-US" sz="900" kern="1200" dirty="0">
                          <a:solidFill>
                            <a:schemeClr val="tx1"/>
                          </a:solidFill>
                          <a:effectLst/>
                          <a:latin typeface="+mn-lt"/>
                          <a:ea typeface="+mn-ea"/>
                          <a:cs typeface="+mn-cs"/>
                        </a:rPr>
                        <a:t> </a:t>
                      </a:r>
                      <a:endParaRPr kumimoji="0" lang="en-US" sz="90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0091">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XRN5309 - </a:t>
                      </a:r>
                      <a:r>
                        <a:rPr lang="en-US" sz="900" b="0" i="0" u="none" strike="noStrike" kern="1200" cap="none" normalizeH="0" baseline="0" dirty="0">
                          <a:ln>
                            <a:noFill/>
                          </a:ln>
                          <a:solidFill>
                            <a:schemeClr val="tx1"/>
                          </a:solidFill>
                          <a:effectLst/>
                          <a:latin typeface="+mn-lt"/>
                          <a:ea typeface="Verdana"/>
                          <a:cs typeface="Arial"/>
                        </a:rPr>
                        <a:t>FSG Automation of FSR Process</a:t>
                      </a:r>
                      <a:endParaRPr lang="en-US" dirty="0"/>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XRN5188 - </a:t>
                      </a:r>
                      <a:r>
                        <a:rPr lang="en-US" sz="900" b="0" i="0" u="none" strike="noStrike" kern="1200" cap="none" normalizeH="0" baseline="0" dirty="0">
                          <a:ln>
                            <a:noFill/>
                          </a:ln>
                          <a:solidFill>
                            <a:schemeClr val="tx1"/>
                          </a:solidFill>
                          <a:effectLst/>
                          <a:latin typeface="+mn-lt"/>
                          <a:ea typeface="Verdana"/>
                          <a:cs typeface="Arial"/>
                        </a:rPr>
                        <a:t>MAP ID Data Upload to UK Link</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XRN5246 - </a:t>
                      </a:r>
                      <a:r>
                        <a:rPr lang="en-US" sz="900" b="0" i="0" u="none" strike="noStrike" kern="1200" cap="none" normalizeH="0" baseline="0" dirty="0">
                          <a:ln>
                            <a:noFill/>
                          </a:ln>
                          <a:solidFill>
                            <a:schemeClr val="tx1"/>
                          </a:solidFill>
                          <a:effectLst/>
                          <a:latin typeface="+mn-lt"/>
                          <a:ea typeface="Verdana"/>
                          <a:cs typeface="Arial"/>
                        </a:rPr>
                        <a:t>Confirmation File Performance improvements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7" name="Group 6">
            <a:extLst>
              <a:ext uri="{FF2B5EF4-FFF2-40B4-BE49-F238E27FC236}">
                <a16:creationId xmlns:a16="http://schemas.microsoft.com/office/drawing/2014/main" id="{FBE72E1B-B13A-476D-AFF9-5A5D331FA784}"/>
              </a:ext>
            </a:extLst>
          </p:cNvPr>
          <p:cNvGrpSpPr/>
          <p:nvPr/>
        </p:nvGrpSpPr>
        <p:grpSpPr>
          <a:xfrm>
            <a:off x="4326395" y="3266689"/>
            <a:ext cx="3823854" cy="338554"/>
            <a:chOff x="4089862" y="3363887"/>
            <a:chExt cx="3823854" cy="338554"/>
          </a:xfrm>
        </p:grpSpPr>
        <p:grpSp>
          <p:nvGrpSpPr>
            <p:cNvPr id="9" name="Group 8">
              <a:extLst>
                <a:ext uri="{FF2B5EF4-FFF2-40B4-BE49-F238E27FC236}">
                  <a16:creationId xmlns:a16="http://schemas.microsoft.com/office/drawing/2014/main" id="{E70B10DF-7471-4A3C-8D79-BC70D9951622}"/>
                </a:ext>
              </a:extLst>
            </p:cNvPr>
            <p:cNvGrpSpPr/>
            <p:nvPr/>
          </p:nvGrpSpPr>
          <p:grpSpPr>
            <a:xfrm>
              <a:off x="4089862" y="3363887"/>
              <a:ext cx="741910" cy="215444"/>
              <a:chOff x="4089862" y="3477140"/>
              <a:chExt cx="741910" cy="215444"/>
            </a:xfrm>
          </p:grpSpPr>
          <p:sp>
            <p:nvSpPr>
              <p:cNvPr id="22" name="Oval 21">
                <a:extLst>
                  <a:ext uri="{FF2B5EF4-FFF2-40B4-BE49-F238E27FC236}">
                    <a16:creationId xmlns:a16="http://schemas.microsoft.com/office/drawing/2014/main" id="{C179A256-08F4-47AE-A1E7-D5236EDBDCBA}"/>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2225FC0-28B8-4B32-BD98-5987AA6CC43B}"/>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10" name="Group 9">
              <a:extLst>
                <a:ext uri="{FF2B5EF4-FFF2-40B4-BE49-F238E27FC236}">
                  <a16:creationId xmlns:a16="http://schemas.microsoft.com/office/drawing/2014/main" id="{095A5E90-0019-4E20-9DAF-03A0A03C2F69}"/>
                </a:ext>
              </a:extLst>
            </p:cNvPr>
            <p:cNvGrpSpPr/>
            <p:nvPr/>
          </p:nvGrpSpPr>
          <p:grpSpPr>
            <a:xfrm>
              <a:off x="4860866" y="3363887"/>
              <a:ext cx="741910" cy="215444"/>
              <a:chOff x="4089862" y="3477140"/>
              <a:chExt cx="741910" cy="215444"/>
            </a:xfrm>
          </p:grpSpPr>
          <p:sp>
            <p:nvSpPr>
              <p:cNvPr id="20" name="Oval 19">
                <a:extLst>
                  <a:ext uri="{FF2B5EF4-FFF2-40B4-BE49-F238E27FC236}">
                    <a16:creationId xmlns:a16="http://schemas.microsoft.com/office/drawing/2014/main" id="{FD6FEFF2-877F-4668-966A-417E01563E6F}"/>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67FB6C-18EE-4AF6-9530-0D3B48950488}"/>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1" name="Group 10">
              <a:extLst>
                <a:ext uri="{FF2B5EF4-FFF2-40B4-BE49-F238E27FC236}">
                  <a16:creationId xmlns:a16="http://schemas.microsoft.com/office/drawing/2014/main" id="{81612897-D579-4D19-9103-4185A825379B}"/>
                </a:ext>
              </a:extLst>
            </p:cNvPr>
            <p:cNvGrpSpPr/>
            <p:nvPr/>
          </p:nvGrpSpPr>
          <p:grpSpPr>
            <a:xfrm>
              <a:off x="5602776" y="3363887"/>
              <a:ext cx="741910" cy="215444"/>
              <a:chOff x="4089862" y="3477140"/>
              <a:chExt cx="741910" cy="215444"/>
            </a:xfrm>
          </p:grpSpPr>
          <p:sp>
            <p:nvSpPr>
              <p:cNvPr id="18" name="Oval 17">
                <a:extLst>
                  <a:ext uri="{FF2B5EF4-FFF2-40B4-BE49-F238E27FC236}">
                    <a16:creationId xmlns:a16="http://schemas.microsoft.com/office/drawing/2014/main" id="{E58DEAFC-95C8-463F-97AD-E5359A907AE9}"/>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2584B3-7F16-4961-8C5B-D78E5A8B8788}"/>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2" name="Group 11">
              <a:extLst>
                <a:ext uri="{FF2B5EF4-FFF2-40B4-BE49-F238E27FC236}">
                  <a16:creationId xmlns:a16="http://schemas.microsoft.com/office/drawing/2014/main" id="{8A4759F0-7EB5-4E14-8A81-7787EE0168F3}"/>
                </a:ext>
              </a:extLst>
            </p:cNvPr>
            <p:cNvGrpSpPr/>
            <p:nvPr/>
          </p:nvGrpSpPr>
          <p:grpSpPr>
            <a:xfrm>
              <a:off x="6236620" y="3363887"/>
              <a:ext cx="741910" cy="215444"/>
              <a:chOff x="4089862" y="3477140"/>
              <a:chExt cx="741910" cy="215444"/>
            </a:xfrm>
          </p:grpSpPr>
          <p:sp>
            <p:nvSpPr>
              <p:cNvPr id="16" name="Oval 15">
                <a:extLst>
                  <a:ext uri="{FF2B5EF4-FFF2-40B4-BE49-F238E27FC236}">
                    <a16:creationId xmlns:a16="http://schemas.microsoft.com/office/drawing/2014/main" id="{8546736C-F13F-405C-80AE-F5228B8B7669}"/>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49F4A86-7B39-44A4-801C-54DB7E1116DB}"/>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3" name="Group 12">
              <a:extLst>
                <a:ext uri="{FF2B5EF4-FFF2-40B4-BE49-F238E27FC236}">
                  <a16:creationId xmlns:a16="http://schemas.microsoft.com/office/drawing/2014/main" id="{FFEB9E2A-B2F8-47E5-AC62-F9E0993BDD46}"/>
                </a:ext>
              </a:extLst>
            </p:cNvPr>
            <p:cNvGrpSpPr/>
            <p:nvPr/>
          </p:nvGrpSpPr>
          <p:grpSpPr>
            <a:xfrm>
              <a:off x="6978530" y="3363887"/>
              <a:ext cx="935186" cy="338554"/>
              <a:chOff x="4089862" y="3477140"/>
              <a:chExt cx="741910" cy="338554"/>
            </a:xfrm>
          </p:grpSpPr>
          <p:sp>
            <p:nvSpPr>
              <p:cNvPr id="14" name="Oval 13">
                <a:extLst>
                  <a:ext uri="{FF2B5EF4-FFF2-40B4-BE49-F238E27FC236}">
                    <a16:creationId xmlns:a16="http://schemas.microsoft.com/office/drawing/2014/main" id="{CB4663AC-B2E0-4B64-A960-604CB67CE2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AF4A9A-60AA-4C42-AECB-F86A2341D813}"/>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grpSp>
      <p:sp>
        <p:nvSpPr>
          <p:cNvPr id="5" name="TextBox 4">
            <a:extLst>
              <a:ext uri="{FF2B5EF4-FFF2-40B4-BE49-F238E27FC236}">
                <a16:creationId xmlns:a16="http://schemas.microsoft.com/office/drawing/2014/main" id="{54A2AC7E-2304-4D47-8DD1-12E75E6D0478}"/>
              </a:ext>
            </a:extLst>
          </p:cNvPr>
          <p:cNvSpPr txBox="1"/>
          <p:nvPr/>
        </p:nvSpPr>
        <p:spPr>
          <a:xfrm>
            <a:off x="138962" y="4874716"/>
            <a:ext cx="2878558" cy="338554"/>
          </a:xfrm>
          <a:prstGeom prst="rect">
            <a:avLst/>
          </a:prstGeom>
          <a:noFill/>
        </p:spPr>
        <p:txBody>
          <a:bodyPr wrap="square" rtlCol="0">
            <a:spAutoFit/>
          </a:bodyPr>
          <a:lstStyle/>
          <a:p>
            <a:endParaRPr lang="en-GB" sz="800" dirty="0"/>
          </a:p>
          <a:p>
            <a:r>
              <a:rPr lang="en-GB" sz="800" dirty="0"/>
              <a:t>Updated: 28</a:t>
            </a:r>
            <a:r>
              <a:rPr lang="en-GB" sz="800" baseline="30000" dirty="0"/>
              <a:t>th</a:t>
            </a:r>
            <a:r>
              <a:rPr lang="en-GB" sz="800" dirty="0"/>
              <a:t> Oct 21</a:t>
            </a:r>
          </a:p>
        </p:txBody>
      </p:sp>
      <p:pic>
        <p:nvPicPr>
          <p:cNvPr id="3" name="Picture 2">
            <a:extLst>
              <a:ext uri="{FF2B5EF4-FFF2-40B4-BE49-F238E27FC236}">
                <a16:creationId xmlns:a16="http://schemas.microsoft.com/office/drawing/2014/main" id="{18618F8A-EF78-4B8C-BAB8-C8E62EA58199}"/>
              </a:ext>
            </a:extLst>
          </p:cNvPr>
          <p:cNvPicPr>
            <a:picLocks noChangeAspect="1"/>
          </p:cNvPicPr>
          <p:nvPr/>
        </p:nvPicPr>
        <p:blipFill>
          <a:blip r:embed="rId3"/>
          <a:stretch>
            <a:fillRect/>
          </a:stretch>
        </p:blipFill>
        <p:spPr>
          <a:xfrm>
            <a:off x="3937772" y="1698425"/>
            <a:ext cx="4572000" cy="1318334"/>
          </a:xfrm>
          <a:prstGeom prst="rect">
            <a:avLst/>
          </a:prstGeom>
        </p:spPr>
      </p:pic>
    </p:spTree>
    <p:extLst>
      <p:ext uri="{BB962C8B-B14F-4D97-AF65-F5344CB8AC3E}">
        <p14:creationId xmlns:p14="http://schemas.microsoft.com/office/powerpoint/2010/main" val="767318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UKL Post CSSC Change Development</a:t>
            </a:r>
          </a:p>
        </p:txBody>
      </p:sp>
      <p:sp>
        <p:nvSpPr>
          <p:cNvPr id="5" name="Subtitle 4">
            <a:extLst>
              <a:ext uri="{FF2B5EF4-FFF2-40B4-BE49-F238E27FC236}">
                <a16:creationId xmlns:a16="http://schemas.microsoft.com/office/drawing/2014/main" id="{5CDFAFAC-035C-4BFE-ACC5-007440D87C05}"/>
              </a:ext>
            </a:extLst>
          </p:cNvPr>
          <p:cNvSpPr>
            <a:spLocks noGrp="1"/>
          </p:cNvSpPr>
          <p:nvPr>
            <p:ph type="subTitle" idx="1"/>
          </p:nvPr>
        </p:nvSpPr>
        <p:spPr/>
        <p:txBody>
          <a:bodyPr/>
          <a:lstStyle/>
          <a:p>
            <a:r>
              <a:rPr lang="en-GB" dirty="0"/>
              <a:t>Change Management Committee</a:t>
            </a:r>
          </a:p>
          <a:p>
            <a:r>
              <a:rPr lang="en-GB" dirty="0"/>
              <a:t>10</a:t>
            </a:r>
            <a:r>
              <a:rPr lang="en-GB" baseline="30000" dirty="0"/>
              <a:t>th</a:t>
            </a:r>
            <a:r>
              <a:rPr lang="en-GB" dirty="0"/>
              <a:t> November 2021</a:t>
            </a:r>
          </a:p>
        </p:txBody>
      </p:sp>
    </p:spTree>
    <p:extLst>
      <p:ext uri="{BB962C8B-B14F-4D97-AF65-F5344CB8AC3E}">
        <p14:creationId xmlns:p14="http://schemas.microsoft.com/office/powerpoint/2010/main" val="3351034247"/>
      </p:ext>
    </p:extLst>
  </p:cSld>
  <p:clrMapOvr>
    <a:masterClrMapping/>
  </p:clrMapOvr>
  <mc:AlternateContent xmlns:mc="http://schemas.openxmlformats.org/markup-compatibility/2006" xmlns:p14="http://schemas.microsoft.com/office/powerpoint/2010/main">
    <mc:Choice Requires="p14">
      <p:transition spd="slow" p14:dur="2000" advTm="8245"/>
    </mc:Choice>
    <mc:Fallback xmlns="">
      <p:transition spd="slow" advTm="824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8CF5-6E5D-462C-8958-063BC5DD9FCD}"/>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1DB57139-35E7-481F-A058-3AD7DFDA24AE}"/>
              </a:ext>
            </a:extLst>
          </p:cNvPr>
          <p:cNvSpPr>
            <a:spLocks noGrp="1"/>
          </p:cNvSpPr>
          <p:nvPr>
            <p:ph idx="1"/>
          </p:nvPr>
        </p:nvSpPr>
        <p:spPr>
          <a:xfrm>
            <a:off x="486112" y="915566"/>
            <a:ext cx="8229600" cy="3672408"/>
          </a:xfrm>
        </p:spPr>
        <p:txBody>
          <a:bodyPr>
            <a:normAutofit fontScale="55000" lnSpcReduction="20000"/>
          </a:bodyPr>
          <a:lstStyle/>
          <a:p>
            <a:r>
              <a:rPr lang="en-GB" sz="2800" dirty="0"/>
              <a:t>We are entering into an extremely busy period with ongoing BAU activities, delivery of November 21 Major release and CSSC</a:t>
            </a:r>
          </a:p>
          <a:p>
            <a:r>
              <a:rPr lang="en-GB" sz="2800" dirty="0"/>
              <a:t>There are potentially 3 major releases in the 12 months following CSSC go live although the landscape and desire for delivering change in that period is currently uncertain and unpredictable</a:t>
            </a:r>
          </a:p>
          <a:p>
            <a:r>
              <a:rPr lang="en-GB" sz="2800" dirty="0"/>
              <a:t>We propose to progress changes that could be candidates for those major releases through detailed design in the next 6 months so that they can be ready for delivery as early as November 2022</a:t>
            </a:r>
          </a:p>
          <a:p>
            <a:r>
              <a:rPr lang="en-GB" sz="2800" dirty="0"/>
              <a:t>6 changes have been identified as potential candidates for the November 22 release</a:t>
            </a:r>
          </a:p>
          <a:p>
            <a:r>
              <a:rPr lang="en-GB" sz="2800" dirty="0"/>
              <a:t>Once design has been completed and change packs reviewed and approved, </a:t>
            </a:r>
            <a:r>
              <a:rPr lang="en-GB" sz="2800" dirty="0" err="1"/>
              <a:t>ChMC</a:t>
            </a:r>
            <a:r>
              <a:rPr lang="en-GB" sz="2800" dirty="0"/>
              <a:t> can determine in April 2022, which should be taken forward for delivery in November 2022 and approve the scope and BER for that release</a:t>
            </a:r>
          </a:p>
          <a:p>
            <a:r>
              <a:rPr lang="en-GB" sz="2800" dirty="0"/>
              <a:t>Any remaining changes would then be ready, as completed design change packs, for inclusion in releases post November 22 release</a:t>
            </a:r>
          </a:p>
          <a:p>
            <a:r>
              <a:rPr lang="en-GB" sz="2800" dirty="0"/>
              <a:t>Following this initial detailed design of the 6 changes for November 22, the proposal is to run additional changes through detailed design in the months from March onwards to build up a pipeline of completed design change packs.  These will form the releases after November 22 at the appropriate time to commence their delivery</a:t>
            </a:r>
          </a:p>
        </p:txBody>
      </p:sp>
      <p:sp>
        <p:nvSpPr>
          <p:cNvPr id="4" name="Rectangle 3">
            <a:extLst>
              <a:ext uri="{FF2B5EF4-FFF2-40B4-BE49-F238E27FC236}">
                <a16:creationId xmlns:a16="http://schemas.microsoft.com/office/drawing/2014/main" id="{7066C956-4926-49B1-82FC-C9E8EE310942}"/>
              </a:ext>
            </a:extLst>
          </p:cNvPr>
          <p:cNvSpPr/>
          <p:nvPr/>
        </p:nvSpPr>
        <p:spPr>
          <a:xfrm>
            <a:off x="4450813" y="238708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433909309"/>
      </p:ext>
    </p:extLst>
  </p:cSld>
  <p:clrMapOvr>
    <a:masterClrMapping/>
  </p:clrMapOvr>
  <mc:AlternateContent xmlns:mc="http://schemas.openxmlformats.org/markup-compatibility/2006" xmlns:p14="http://schemas.microsoft.com/office/powerpoint/2010/main">
    <mc:Choice Requires="p14">
      <p:transition spd="slow" p14:dur="2000" advTm="115057"/>
    </mc:Choice>
    <mc:Fallback xmlns="">
      <p:transition spd="slow" advTm="11505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7F72-81CA-4E3D-93D1-1FA854569714}"/>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5D6A500F-94FF-428F-9C46-CF7AE18604E4}"/>
              </a:ext>
            </a:extLst>
          </p:cNvPr>
          <p:cNvSpPr>
            <a:spLocks noGrp="1"/>
          </p:cNvSpPr>
          <p:nvPr>
            <p:ph idx="1"/>
          </p:nvPr>
        </p:nvSpPr>
        <p:spPr/>
        <p:txBody>
          <a:bodyPr>
            <a:normAutofit/>
          </a:bodyPr>
          <a:lstStyle/>
          <a:p>
            <a:r>
              <a:rPr lang="en-GB" sz="2000" dirty="0"/>
              <a:t>Correla to prepare EQR to fund completion of 6 design change packs by </a:t>
            </a:r>
            <a:r>
              <a:rPr lang="en-GB" sz="2000"/>
              <a:t>April 2022</a:t>
            </a:r>
            <a:r>
              <a:rPr lang="en-GB" sz="2000" dirty="0"/>
              <a:t>.</a:t>
            </a:r>
          </a:p>
          <a:p>
            <a:pPr lvl="1"/>
            <a:r>
              <a:rPr lang="en-GB" sz="2000" i="1" dirty="0"/>
              <a:t>EQR to be presented for approval at December </a:t>
            </a:r>
            <a:r>
              <a:rPr lang="en-GB" sz="2000" i="1" dirty="0" err="1"/>
              <a:t>ChMC</a:t>
            </a:r>
            <a:r>
              <a:rPr lang="en-GB" sz="2000" i="1" dirty="0"/>
              <a:t> meeting</a:t>
            </a:r>
          </a:p>
          <a:p>
            <a:endParaRPr lang="en-GB" sz="2000" dirty="0"/>
          </a:p>
          <a:p>
            <a:r>
              <a:rPr lang="en-GB" sz="2000" dirty="0"/>
              <a:t>Correla to progress internal workshops on detailed requirements for the 6 changes.</a:t>
            </a:r>
          </a:p>
          <a:p>
            <a:pPr lvl="1"/>
            <a:r>
              <a:rPr lang="en-GB" sz="2000" i="1" dirty="0"/>
              <a:t>This can start immediately so that work with 3</a:t>
            </a:r>
            <a:r>
              <a:rPr lang="en-GB" sz="2000" i="1" baseline="30000" dirty="0"/>
              <a:t>rd</a:t>
            </a:r>
            <a:r>
              <a:rPr lang="en-GB" sz="2000" i="1" dirty="0"/>
              <a:t> parties can start in December following EQR approval</a:t>
            </a:r>
          </a:p>
        </p:txBody>
      </p:sp>
    </p:spTree>
    <p:extLst>
      <p:ext uri="{BB962C8B-B14F-4D97-AF65-F5344CB8AC3E}">
        <p14:creationId xmlns:p14="http://schemas.microsoft.com/office/powerpoint/2010/main" val="3141308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2D6D-5FE4-41CC-9F04-196EE9119ADE}"/>
              </a:ext>
            </a:extLst>
          </p:cNvPr>
          <p:cNvSpPr>
            <a:spLocks noGrp="1"/>
          </p:cNvSpPr>
          <p:nvPr>
            <p:ph type="title"/>
          </p:nvPr>
        </p:nvSpPr>
        <p:spPr/>
        <p:txBody>
          <a:bodyPr>
            <a:normAutofit fontScale="90000"/>
          </a:bodyPr>
          <a:lstStyle/>
          <a:p>
            <a:r>
              <a:rPr lang="en-GB" dirty="0"/>
              <a:t>Changes proposed for inclusion in</a:t>
            </a:r>
            <a:br>
              <a:rPr lang="en-GB" dirty="0"/>
            </a:br>
            <a:r>
              <a:rPr lang="en-GB" dirty="0"/>
              <a:t>December 21 EQR</a:t>
            </a:r>
          </a:p>
        </p:txBody>
      </p:sp>
      <p:sp>
        <p:nvSpPr>
          <p:cNvPr id="4" name="Text Placeholder 2">
            <a:extLst>
              <a:ext uri="{FF2B5EF4-FFF2-40B4-BE49-F238E27FC236}">
                <a16:creationId xmlns:a16="http://schemas.microsoft.com/office/drawing/2014/main" id="{B268F8F0-A0F1-4744-BBF0-69EB7B925CB3}"/>
              </a:ext>
            </a:extLst>
          </p:cNvPr>
          <p:cNvSpPr txBox="1">
            <a:spLocks/>
          </p:cNvSpPr>
          <p:nvPr/>
        </p:nvSpPr>
        <p:spPr>
          <a:xfrm>
            <a:off x="961256" y="1028179"/>
            <a:ext cx="5842992" cy="36894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dirty="0"/>
              <a:t>XRN4900 - Biomethane/Propane Reduction</a:t>
            </a:r>
          </a:p>
          <a:p>
            <a:endParaRPr lang="en-GB" sz="1400" dirty="0"/>
          </a:p>
          <a:p>
            <a:r>
              <a:rPr lang="en-GB" sz="1400" dirty="0"/>
              <a:t>XRN4978 </a:t>
            </a:r>
            <a:r>
              <a:rPr lang="en-US" sz="1400" dirty="0"/>
              <a:t> - </a:t>
            </a:r>
            <a:r>
              <a:rPr lang="en-GB" sz="1400" dirty="0"/>
              <a:t>Notification of Rolling AQ Value(following Transfer of Ownership between M-5 and M)</a:t>
            </a:r>
          </a:p>
          <a:p>
            <a:endParaRPr lang="en-GB" sz="1400" dirty="0"/>
          </a:p>
          <a:p>
            <a:r>
              <a:rPr lang="en-GB" sz="1400" dirty="0"/>
              <a:t>XRN4990 – MOD0664 – Transfer of Sites with Low Read Submission Performance from Class 2 and 3 into Class 4</a:t>
            </a:r>
            <a:br>
              <a:rPr lang="en-GB" sz="1400" dirty="0"/>
            </a:br>
            <a:endParaRPr lang="en-GB" sz="1400" dirty="0"/>
          </a:p>
          <a:p>
            <a:r>
              <a:rPr lang="en-GB" sz="1400" dirty="0"/>
              <a:t>XRN5091 - Deferral of creation of Class change reads at transfer of ownership</a:t>
            </a:r>
          </a:p>
          <a:p>
            <a:endParaRPr lang="en-GB" sz="1400" dirty="0"/>
          </a:p>
          <a:p>
            <a:r>
              <a:rPr lang="en-GB" sz="1400" dirty="0"/>
              <a:t>XRN5186 – MOD 0701: Aligning Capacity booking under the UNC and arrangements set out in relevant </a:t>
            </a:r>
            <a:r>
              <a:rPr lang="en-GB" sz="1400" dirty="0" err="1"/>
              <a:t>NExAs</a:t>
            </a:r>
            <a:endParaRPr lang="en-GB" sz="1400" dirty="0"/>
          </a:p>
          <a:p>
            <a:endParaRPr lang="en-GB" sz="1400" dirty="0"/>
          </a:p>
          <a:p>
            <a:r>
              <a:rPr lang="en-GB" sz="1400" dirty="0"/>
              <a:t>XRN5298 - H100 Fife Project – Hydrogen Network Trial</a:t>
            </a:r>
          </a:p>
        </p:txBody>
      </p:sp>
      <p:graphicFrame>
        <p:nvGraphicFramePr>
          <p:cNvPr id="5" name="Object 4">
            <a:hlinkClick r:id="" action="ppaction://ole?verb=0"/>
            <a:extLst>
              <a:ext uri="{FF2B5EF4-FFF2-40B4-BE49-F238E27FC236}">
                <a16:creationId xmlns:a16="http://schemas.microsoft.com/office/drawing/2014/main" id="{959DB9A5-F5E7-42FE-AE1B-3A8A1C6CBB83}"/>
              </a:ext>
            </a:extLst>
          </p:cNvPr>
          <p:cNvGraphicFramePr>
            <a:graphicFrameLocks/>
          </p:cNvGraphicFramePr>
          <p:nvPr>
            <p:extLst/>
          </p:nvPr>
        </p:nvGraphicFramePr>
        <p:xfrm>
          <a:off x="6912368" y="976495"/>
          <a:ext cx="972000" cy="720000"/>
        </p:xfrm>
        <a:graphic>
          <a:graphicData uri="http://schemas.openxmlformats.org/presentationml/2006/ole">
            <mc:AlternateContent xmlns:mc="http://schemas.openxmlformats.org/markup-compatibility/2006">
              <mc:Choice xmlns:v="urn:schemas-microsoft-com:vml" Requires="v">
                <p:oleObj spid="_x0000_s3074" name="Presentation" showAsIcon="1" r:id="rId3" imgW="914400" imgH="806400" progId="PowerPoint.Show.12">
                  <p:embed/>
                </p:oleObj>
              </mc:Choice>
              <mc:Fallback>
                <p:oleObj name="Presentation" showAsIcon="1" r:id="rId3" imgW="914400" imgH="806400" progId="PowerPoint.Show.12">
                  <p:embed/>
                  <p:pic>
                    <p:nvPicPr>
                      <p:cNvPr id="5" name="Object 4">
                        <a:hlinkClick r:id="" action="ppaction://ole?verb=0"/>
                        <a:extLst>
                          <a:ext uri="{FF2B5EF4-FFF2-40B4-BE49-F238E27FC236}">
                            <a16:creationId xmlns:a16="http://schemas.microsoft.com/office/drawing/2014/main" id="{959DB9A5-F5E7-42FE-AE1B-3A8A1C6CBB83}"/>
                          </a:ext>
                        </a:extLst>
                      </p:cNvPr>
                      <p:cNvPicPr/>
                      <p:nvPr/>
                    </p:nvPicPr>
                    <p:blipFill>
                      <a:blip r:embed="rId4"/>
                      <a:stretch>
                        <a:fillRect/>
                      </a:stretch>
                    </p:blipFill>
                    <p:spPr>
                      <a:xfrm>
                        <a:off x="6912368" y="976495"/>
                        <a:ext cx="972000" cy="720000"/>
                      </a:xfrm>
                      <a:prstGeom prst="rect">
                        <a:avLst/>
                      </a:prstGeom>
                    </p:spPr>
                  </p:pic>
                </p:oleObj>
              </mc:Fallback>
            </mc:AlternateContent>
          </a:graphicData>
        </a:graphic>
      </p:graphicFrame>
      <p:graphicFrame>
        <p:nvGraphicFramePr>
          <p:cNvPr id="6" name="Object 5">
            <a:hlinkClick r:id="" action="ppaction://ole?verb=0"/>
            <a:extLst>
              <a:ext uri="{FF2B5EF4-FFF2-40B4-BE49-F238E27FC236}">
                <a16:creationId xmlns:a16="http://schemas.microsoft.com/office/drawing/2014/main" id="{073BE8CA-94C5-4CB6-8E5D-97EA46CFB94A}"/>
              </a:ext>
            </a:extLst>
          </p:cNvPr>
          <p:cNvGraphicFramePr>
            <a:graphicFrameLocks/>
          </p:cNvGraphicFramePr>
          <p:nvPr>
            <p:extLst/>
          </p:nvPr>
        </p:nvGraphicFramePr>
        <p:xfrm>
          <a:off x="6912368" y="1491630"/>
          <a:ext cx="972000" cy="720000"/>
        </p:xfrm>
        <a:graphic>
          <a:graphicData uri="http://schemas.openxmlformats.org/presentationml/2006/ole">
            <mc:AlternateContent xmlns:mc="http://schemas.openxmlformats.org/markup-compatibility/2006">
              <mc:Choice xmlns:v="urn:schemas-microsoft-com:vml" Requires="v">
                <p:oleObj spid="_x0000_s3075" name="Presentation" showAsIcon="1" r:id="rId5" imgW="914400" imgH="806400" progId="PowerPoint.Show.12">
                  <p:embed/>
                </p:oleObj>
              </mc:Choice>
              <mc:Fallback>
                <p:oleObj name="Presentation" showAsIcon="1" r:id="rId5" imgW="914400" imgH="806400" progId="PowerPoint.Show.12">
                  <p:embed/>
                  <p:pic>
                    <p:nvPicPr>
                      <p:cNvPr id="6" name="Object 5">
                        <a:hlinkClick r:id="" action="ppaction://ole?verb=0"/>
                        <a:extLst>
                          <a:ext uri="{FF2B5EF4-FFF2-40B4-BE49-F238E27FC236}">
                            <a16:creationId xmlns:a16="http://schemas.microsoft.com/office/drawing/2014/main" id="{073BE8CA-94C5-4CB6-8E5D-97EA46CFB94A}"/>
                          </a:ext>
                        </a:extLst>
                      </p:cNvPr>
                      <p:cNvPicPr/>
                      <p:nvPr/>
                    </p:nvPicPr>
                    <p:blipFill>
                      <a:blip r:embed="rId6"/>
                      <a:stretch>
                        <a:fillRect/>
                      </a:stretch>
                    </p:blipFill>
                    <p:spPr>
                      <a:xfrm>
                        <a:off x="6912368" y="1491630"/>
                        <a:ext cx="972000" cy="720000"/>
                      </a:xfrm>
                      <a:prstGeom prst="rect">
                        <a:avLst/>
                      </a:prstGeom>
                    </p:spPr>
                  </p:pic>
                </p:oleObj>
              </mc:Fallback>
            </mc:AlternateContent>
          </a:graphicData>
        </a:graphic>
      </p:graphicFrame>
      <p:graphicFrame>
        <p:nvGraphicFramePr>
          <p:cNvPr id="7" name="Object 6">
            <a:hlinkClick r:id="" action="ppaction://ole?verb=0"/>
            <a:extLst>
              <a:ext uri="{FF2B5EF4-FFF2-40B4-BE49-F238E27FC236}">
                <a16:creationId xmlns:a16="http://schemas.microsoft.com/office/drawing/2014/main" id="{7AC10F8B-C7DD-4E88-94AF-460F4970B409}"/>
              </a:ext>
            </a:extLst>
          </p:cNvPr>
          <p:cNvGraphicFramePr>
            <a:graphicFrameLocks/>
          </p:cNvGraphicFramePr>
          <p:nvPr>
            <p:extLst/>
          </p:nvPr>
        </p:nvGraphicFramePr>
        <p:xfrm>
          <a:off x="6912368" y="2211710"/>
          <a:ext cx="972000" cy="720000"/>
        </p:xfrm>
        <a:graphic>
          <a:graphicData uri="http://schemas.openxmlformats.org/presentationml/2006/ole">
            <mc:AlternateContent xmlns:mc="http://schemas.openxmlformats.org/markup-compatibility/2006">
              <mc:Choice xmlns:v="urn:schemas-microsoft-com:vml" Requires="v">
                <p:oleObj spid="_x0000_s3076" name="Presentation" showAsIcon="1" r:id="rId7" imgW="914400" imgH="806400" progId="PowerPoint.Show.12">
                  <p:embed/>
                </p:oleObj>
              </mc:Choice>
              <mc:Fallback>
                <p:oleObj name="Presentation" showAsIcon="1" r:id="rId7" imgW="914400" imgH="806400" progId="PowerPoint.Show.12">
                  <p:embed/>
                  <p:pic>
                    <p:nvPicPr>
                      <p:cNvPr id="7" name="Object 6">
                        <a:hlinkClick r:id="" action="ppaction://ole?verb=0"/>
                        <a:extLst>
                          <a:ext uri="{FF2B5EF4-FFF2-40B4-BE49-F238E27FC236}">
                            <a16:creationId xmlns:a16="http://schemas.microsoft.com/office/drawing/2014/main" id="{7AC10F8B-C7DD-4E88-94AF-460F4970B409}"/>
                          </a:ext>
                        </a:extLst>
                      </p:cNvPr>
                      <p:cNvPicPr/>
                      <p:nvPr/>
                    </p:nvPicPr>
                    <p:blipFill>
                      <a:blip r:embed="rId8"/>
                      <a:stretch>
                        <a:fillRect/>
                      </a:stretch>
                    </p:blipFill>
                    <p:spPr>
                      <a:xfrm>
                        <a:off x="6912368" y="2211710"/>
                        <a:ext cx="972000" cy="720000"/>
                      </a:xfrm>
                      <a:prstGeom prst="rect">
                        <a:avLst/>
                      </a:prstGeom>
                    </p:spPr>
                  </p:pic>
                </p:oleObj>
              </mc:Fallback>
            </mc:AlternateContent>
          </a:graphicData>
        </a:graphic>
      </p:graphicFrame>
      <p:graphicFrame>
        <p:nvGraphicFramePr>
          <p:cNvPr id="8" name="Object 7">
            <a:hlinkClick r:id="" action="ppaction://ole?verb=0"/>
            <a:extLst>
              <a:ext uri="{FF2B5EF4-FFF2-40B4-BE49-F238E27FC236}">
                <a16:creationId xmlns:a16="http://schemas.microsoft.com/office/drawing/2014/main" id="{5F922022-11D5-4234-A1C4-62CE77D90162}"/>
              </a:ext>
            </a:extLst>
          </p:cNvPr>
          <p:cNvGraphicFramePr>
            <a:graphicFrameLocks/>
          </p:cNvGraphicFramePr>
          <p:nvPr>
            <p:extLst/>
          </p:nvPr>
        </p:nvGraphicFramePr>
        <p:xfrm>
          <a:off x="6912368" y="2888134"/>
          <a:ext cx="972000" cy="720000"/>
        </p:xfrm>
        <a:graphic>
          <a:graphicData uri="http://schemas.openxmlformats.org/presentationml/2006/ole">
            <mc:AlternateContent xmlns:mc="http://schemas.openxmlformats.org/markup-compatibility/2006">
              <mc:Choice xmlns:v="urn:schemas-microsoft-com:vml" Requires="v">
                <p:oleObj spid="_x0000_s3077" name="Presentation" showAsIcon="1" r:id="rId9" imgW="914400" imgH="806400" progId="PowerPoint.Show.12">
                  <p:embed/>
                </p:oleObj>
              </mc:Choice>
              <mc:Fallback>
                <p:oleObj name="Presentation" showAsIcon="1" r:id="rId9" imgW="914400" imgH="806400" progId="PowerPoint.Show.12">
                  <p:embed/>
                  <p:pic>
                    <p:nvPicPr>
                      <p:cNvPr id="8" name="Object 7">
                        <a:hlinkClick r:id="" action="ppaction://ole?verb=0"/>
                        <a:extLst>
                          <a:ext uri="{FF2B5EF4-FFF2-40B4-BE49-F238E27FC236}">
                            <a16:creationId xmlns:a16="http://schemas.microsoft.com/office/drawing/2014/main" id="{5F922022-11D5-4234-A1C4-62CE77D90162}"/>
                          </a:ext>
                        </a:extLst>
                      </p:cNvPr>
                      <p:cNvPicPr/>
                      <p:nvPr/>
                    </p:nvPicPr>
                    <p:blipFill>
                      <a:blip r:embed="rId10"/>
                      <a:stretch>
                        <a:fillRect/>
                      </a:stretch>
                    </p:blipFill>
                    <p:spPr>
                      <a:xfrm>
                        <a:off x="6912368" y="2888134"/>
                        <a:ext cx="972000" cy="720000"/>
                      </a:xfrm>
                      <a:prstGeom prst="rect">
                        <a:avLst/>
                      </a:prstGeom>
                    </p:spPr>
                  </p:pic>
                </p:oleObj>
              </mc:Fallback>
            </mc:AlternateContent>
          </a:graphicData>
        </a:graphic>
      </p:graphicFrame>
      <p:graphicFrame>
        <p:nvGraphicFramePr>
          <p:cNvPr id="9" name="Object 8">
            <a:hlinkClick r:id="" action="ppaction://ole?verb=0"/>
            <a:extLst>
              <a:ext uri="{FF2B5EF4-FFF2-40B4-BE49-F238E27FC236}">
                <a16:creationId xmlns:a16="http://schemas.microsoft.com/office/drawing/2014/main" id="{82E60948-BF70-403C-8734-1E98CD31E309}"/>
              </a:ext>
            </a:extLst>
          </p:cNvPr>
          <p:cNvGraphicFramePr>
            <a:graphicFrameLocks/>
          </p:cNvGraphicFramePr>
          <p:nvPr>
            <p:extLst/>
          </p:nvPr>
        </p:nvGraphicFramePr>
        <p:xfrm>
          <a:off x="6912368" y="4350766"/>
          <a:ext cx="972000" cy="720000"/>
        </p:xfrm>
        <a:graphic>
          <a:graphicData uri="http://schemas.openxmlformats.org/presentationml/2006/ole">
            <mc:AlternateContent xmlns:mc="http://schemas.openxmlformats.org/markup-compatibility/2006">
              <mc:Choice xmlns:v="urn:schemas-microsoft-com:vml" Requires="v">
                <p:oleObj spid="_x0000_s3078" name="Presentation" showAsIcon="1" r:id="rId11" imgW="914400" imgH="806400" progId="PowerPoint.Show.12">
                  <p:embed/>
                </p:oleObj>
              </mc:Choice>
              <mc:Fallback>
                <p:oleObj name="Presentation" showAsIcon="1" r:id="rId11" imgW="914400" imgH="806400" progId="PowerPoint.Show.12">
                  <p:embed/>
                  <p:pic>
                    <p:nvPicPr>
                      <p:cNvPr id="9" name="Object 8">
                        <a:hlinkClick r:id="" action="ppaction://ole?verb=0"/>
                        <a:extLst>
                          <a:ext uri="{FF2B5EF4-FFF2-40B4-BE49-F238E27FC236}">
                            <a16:creationId xmlns:a16="http://schemas.microsoft.com/office/drawing/2014/main" id="{82E60948-BF70-403C-8734-1E98CD31E309}"/>
                          </a:ext>
                        </a:extLst>
                      </p:cNvPr>
                      <p:cNvPicPr/>
                      <p:nvPr/>
                    </p:nvPicPr>
                    <p:blipFill>
                      <a:blip r:embed="rId12"/>
                      <a:stretch>
                        <a:fillRect/>
                      </a:stretch>
                    </p:blipFill>
                    <p:spPr>
                      <a:xfrm>
                        <a:off x="6912368" y="4350766"/>
                        <a:ext cx="972000" cy="720000"/>
                      </a:xfrm>
                      <a:prstGeom prst="rect">
                        <a:avLst/>
                      </a:prstGeom>
                    </p:spPr>
                  </p:pic>
                </p:oleObj>
              </mc:Fallback>
            </mc:AlternateContent>
          </a:graphicData>
        </a:graphic>
      </p:graphicFrame>
      <p:graphicFrame>
        <p:nvGraphicFramePr>
          <p:cNvPr id="10" name="Object 9">
            <a:hlinkClick r:id="" action="ppaction://ole?verb=0"/>
            <a:extLst>
              <a:ext uri="{FF2B5EF4-FFF2-40B4-BE49-F238E27FC236}">
                <a16:creationId xmlns:a16="http://schemas.microsoft.com/office/drawing/2014/main" id="{384BB7F6-15B6-4FFD-9D57-F08EC9D55275}"/>
              </a:ext>
            </a:extLst>
          </p:cNvPr>
          <p:cNvGraphicFramePr>
            <a:graphicFrameLocks/>
          </p:cNvGraphicFramePr>
          <p:nvPr>
            <p:extLst/>
          </p:nvPr>
        </p:nvGraphicFramePr>
        <p:xfrm>
          <a:off x="6912368" y="3608214"/>
          <a:ext cx="972000" cy="720000"/>
        </p:xfrm>
        <a:graphic>
          <a:graphicData uri="http://schemas.openxmlformats.org/presentationml/2006/ole">
            <mc:AlternateContent xmlns:mc="http://schemas.openxmlformats.org/markup-compatibility/2006">
              <mc:Choice xmlns:v="urn:schemas-microsoft-com:vml" Requires="v">
                <p:oleObj spid="_x0000_s3079" name="Presentation" showAsIcon="1" r:id="rId13" imgW="914400" imgH="806400" progId="PowerPoint.Show.12">
                  <p:embed/>
                </p:oleObj>
              </mc:Choice>
              <mc:Fallback>
                <p:oleObj name="Presentation" showAsIcon="1" r:id="rId13" imgW="914400" imgH="806400" progId="PowerPoint.Show.12">
                  <p:embed/>
                  <p:pic>
                    <p:nvPicPr>
                      <p:cNvPr id="10" name="Object 9">
                        <a:hlinkClick r:id="" action="ppaction://ole?verb=0"/>
                        <a:extLst>
                          <a:ext uri="{FF2B5EF4-FFF2-40B4-BE49-F238E27FC236}">
                            <a16:creationId xmlns:a16="http://schemas.microsoft.com/office/drawing/2014/main" id="{384BB7F6-15B6-4FFD-9D57-F08EC9D55275}"/>
                          </a:ext>
                        </a:extLst>
                      </p:cNvPr>
                      <p:cNvPicPr/>
                      <p:nvPr/>
                    </p:nvPicPr>
                    <p:blipFill>
                      <a:blip r:embed="rId14"/>
                      <a:stretch>
                        <a:fillRect/>
                      </a:stretch>
                    </p:blipFill>
                    <p:spPr>
                      <a:xfrm>
                        <a:off x="6912368" y="3608214"/>
                        <a:ext cx="972000" cy="720000"/>
                      </a:xfrm>
                      <a:prstGeom prst="rect">
                        <a:avLst/>
                      </a:prstGeom>
                    </p:spPr>
                  </p:pic>
                </p:oleObj>
              </mc:Fallback>
            </mc:AlternateContent>
          </a:graphicData>
        </a:graphic>
      </p:graphicFrame>
    </p:spTree>
    <p:extLst>
      <p:ext uri="{BB962C8B-B14F-4D97-AF65-F5344CB8AC3E}">
        <p14:creationId xmlns:p14="http://schemas.microsoft.com/office/powerpoint/2010/main" val="373480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OCT 2021 - OCT 2023</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October 2021</a:t>
            </a:r>
          </a:p>
        </p:txBody>
      </p:sp>
    </p:spTree>
    <p:extLst>
      <p:ext uri="{BB962C8B-B14F-4D97-AF65-F5344CB8AC3E}">
        <p14:creationId xmlns:p14="http://schemas.microsoft.com/office/powerpoint/2010/main" val="580155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nvPr>
        </p:nvGraphicFramePr>
        <p:xfrm>
          <a:off x="107501" y="501072"/>
          <a:ext cx="8928993" cy="4642428"/>
        </p:xfrm>
        <a:graphic>
          <a:graphicData uri="http://schemas.openxmlformats.org/drawingml/2006/table">
            <a:tbl>
              <a:tblPr firstRow="1" bandRow="1">
                <a:tableStyleId>{5C22544A-7EE6-4342-B048-85BDC9FD1C3A}</a:tableStyleId>
              </a:tblPr>
              <a:tblGrid>
                <a:gridCol w="539316">
                  <a:extLst>
                    <a:ext uri="{9D8B030D-6E8A-4147-A177-3AD203B41FA5}">
                      <a16:colId xmlns:a16="http://schemas.microsoft.com/office/drawing/2014/main" val="542809358"/>
                    </a:ext>
                  </a:extLst>
                </a:gridCol>
                <a:gridCol w="539316">
                  <a:extLst>
                    <a:ext uri="{9D8B030D-6E8A-4147-A177-3AD203B41FA5}">
                      <a16:colId xmlns:a16="http://schemas.microsoft.com/office/drawing/2014/main" val="4028384899"/>
                    </a:ext>
                  </a:extLst>
                </a:gridCol>
                <a:gridCol w="343384">
                  <a:extLst>
                    <a:ext uri="{9D8B030D-6E8A-4147-A177-3AD203B41FA5}">
                      <a16:colId xmlns:a16="http://schemas.microsoft.com/office/drawing/2014/main" val="1892519651"/>
                    </a:ext>
                  </a:extLst>
                </a:gridCol>
                <a:gridCol w="476645">
                  <a:extLst>
                    <a:ext uri="{9D8B030D-6E8A-4147-A177-3AD203B41FA5}">
                      <a16:colId xmlns:a16="http://schemas.microsoft.com/office/drawing/2014/main" val="2539976336"/>
                    </a:ext>
                  </a:extLst>
                </a:gridCol>
                <a:gridCol w="330201">
                  <a:extLst>
                    <a:ext uri="{9D8B030D-6E8A-4147-A177-3AD203B41FA5}">
                      <a16:colId xmlns:a16="http://schemas.microsoft.com/office/drawing/2014/main" val="1462381491"/>
                    </a:ext>
                  </a:extLst>
                </a:gridCol>
                <a:gridCol w="437838">
                  <a:extLst>
                    <a:ext uri="{9D8B030D-6E8A-4147-A177-3AD203B41FA5}">
                      <a16:colId xmlns:a16="http://schemas.microsoft.com/office/drawing/2014/main" val="3956336347"/>
                    </a:ext>
                  </a:extLst>
                </a:gridCol>
                <a:gridCol w="504510">
                  <a:extLst>
                    <a:ext uri="{9D8B030D-6E8A-4147-A177-3AD203B41FA5}">
                      <a16:colId xmlns:a16="http://schemas.microsoft.com/office/drawing/2014/main" val="1013881882"/>
                    </a:ext>
                  </a:extLst>
                </a:gridCol>
                <a:gridCol w="504510">
                  <a:extLst>
                    <a:ext uri="{9D8B030D-6E8A-4147-A177-3AD203B41FA5}">
                      <a16:colId xmlns:a16="http://schemas.microsoft.com/office/drawing/2014/main" val="1204433572"/>
                    </a:ext>
                  </a:extLst>
                </a:gridCol>
                <a:gridCol w="504510">
                  <a:extLst>
                    <a:ext uri="{9D8B030D-6E8A-4147-A177-3AD203B41FA5}">
                      <a16:colId xmlns:a16="http://schemas.microsoft.com/office/drawing/2014/main" val="3939180299"/>
                    </a:ext>
                  </a:extLst>
                </a:gridCol>
                <a:gridCol w="432437">
                  <a:extLst>
                    <a:ext uri="{9D8B030D-6E8A-4147-A177-3AD203B41FA5}">
                      <a16:colId xmlns:a16="http://schemas.microsoft.com/office/drawing/2014/main" val="1723559071"/>
                    </a:ext>
                  </a:extLst>
                </a:gridCol>
                <a:gridCol w="432437">
                  <a:extLst>
                    <a:ext uri="{9D8B030D-6E8A-4147-A177-3AD203B41FA5}">
                      <a16:colId xmlns:a16="http://schemas.microsoft.com/office/drawing/2014/main" val="590344273"/>
                    </a:ext>
                  </a:extLst>
                </a:gridCol>
                <a:gridCol w="432437">
                  <a:extLst>
                    <a:ext uri="{9D8B030D-6E8A-4147-A177-3AD203B41FA5}">
                      <a16:colId xmlns:a16="http://schemas.microsoft.com/office/drawing/2014/main" val="4205172266"/>
                    </a:ext>
                  </a:extLst>
                </a:gridCol>
                <a:gridCol w="432437">
                  <a:extLst>
                    <a:ext uri="{9D8B030D-6E8A-4147-A177-3AD203B41FA5}">
                      <a16:colId xmlns:a16="http://schemas.microsoft.com/office/drawing/2014/main" val="3637608218"/>
                    </a:ext>
                  </a:extLst>
                </a:gridCol>
                <a:gridCol w="504510">
                  <a:extLst>
                    <a:ext uri="{9D8B030D-6E8A-4147-A177-3AD203B41FA5}">
                      <a16:colId xmlns:a16="http://schemas.microsoft.com/office/drawing/2014/main" val="778720455"/>
                    </a:ext>
                  </a:extLst>
                </a:gridCol>
                <a:gridCol w="504510">
                  <a:extLst>
                    <a:ext uri="{9D8B030D-6E8A-4147-A177-3AD203B41FA5}">
                      <a16:colId xmlns:a16="http://schemas.microsoft.com/office/drawing/2014/main" val="133251688"/>
                    </a:ext>
                  </a:extLst>
                </a:gridCol>
                <a:gridCol w="432437">
                  <a:extLst>
                    <a:ext uri="{9D8B030D-6E8A-4147-A177-3AD203B41FA5}">
                      <a16:colId xmlns:a16="http://schemas.microsoft.com/office/drawing/2014/main" val="101972404"/>
                    </a:ext>
                  </a:extLst>
                </a:gridCol>
                <a:gridCol w="432437">
                  <a:extLst>
                    <a:ext uri="{9D8B030D-6E8A-4147-A177-3AD203B41FA5}">
                      <a16:colId xmlns:a16="http://schemas.microsoft.com/office/drawing/2014/main" val="935912634"/>
                    </a:ext>
                  </a:extLst>
                </a:gridCol>
                <a:gridCol w="432437">
                  <a:extLst>
                    <a:ext uri="{9D8B030D-6E8A-4147-A177-3AD203B41FA5}">
                      <a16:colId xmlns:a16="http://schemas.microsoft.com/office/drawing/2014/main" val="4150331701"/>
                    </a:ext>
                  </a:extLst>
                </a:gridCol>
                <a:gridCol w="368924">
                  <a:extLst>
                    <a:ext uri="{9D8B030D-6E8A-4147-A177-3AD203B41FA5}">
                      <a16:colId xmlns:a16="http://schemas.microsoft.com/office/drawing/2014/main" val="772316818"/>
                    </a:ext>
                  </a:extLst>
                </a:gridCol>
                <a:gridCol w="343760">
                  <a:extLst>
                    <a:ext uri="{9D8B030D-6E8A-4147-A177-3AD203B41FA5}">
                      <a16:colId xmlns:a16="http://schemas.microsoft.com/office/drawing/2014/main" val="323130426"/>
                    </a:ext>
                  </a:extLst>
                </a:gridCol>
              </a:tblGrid>
              <a:tr h="216331">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2021-2023</a:t>
                      </a:r>
                    </a:p>
                    <a:p>
                      <a:pPr algn="ctr"/>
                      <a:endParaRPr lang="en-GB" sz="800" dirty="0">
                        <a:latin typeface="+mn-lt"/>
                      </a:endParaRPr>
                    </a:p>
                  </a:txBody>
                  <a:tcPr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dirty="0">
                        <a:latin typeface="+mj-lt"/>
                      </a:endParaRPr>
                    </a:p>
                  </a:txBody>
                  <a:tcPr anchor="ctr">
                    <a:solidFill>
                      <a:srgbClr val="0070C0"/>
                    </a:solidFill>
                  </a:tcPr>
                </a:tc>
                <a:tc gridSpan="3">
                  <a:txBody>
                    <a:bodyPr/>
                    <a:lstStyle/>
                    <a:p>
                      <a:pPr algn="ctr"/>
                      <a:r>
                        <a:rPr lang="en-GB" sz="600" dirty="0">
                          <a:latin typeface="+mj-lt"/>
                        </a:rPr>
                        <a:t>2021</a:t>
                      </a: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gridSpan="12">
                  <a:txBody>
                    <a:bodyPr/>
                    <a:lstStyle/>
                    <a:p>
                      <a:pPr algn="ctr"/>
                      <a:r>
                        <a:rPr lang="en-GB" sz="600" dirty="0">
                          <a:latin typeface="+mj-lt"/>
                        </a:rPr>
                        <a:t>2022</a:t>
                      </a:r>
                    </a:p>
                  </a:txBody>
                  <a:tcPr anchor="ctr">
                    <a:solidFill>
                      <a:schemeClr val="accent1">
                        <a:lumMod val="75000"/>
                      </a:schemeClr>
                    </a:solidFill>
                  </a:tcP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a:txBody>
                    <a:bodyPr/>
                    <a:lstStyle/>
                    <a:p>
                      <a:pPr algn="ctr"/>
                      <a:r>
                        <a:rPr lang="en-GB" sz="500" dirty="0">
                          <a:latin typeface="+mj-lt"/>
                        </a:rPr>
                        <a:t>2023</a:t>
                      </a:r>
                    </a:p>
                  </a:txBody>
                  <a:tcPr anchor="ctr">
                    <a:solidFill>
                      <a:schemeClr val="accent1">
                        <a:lumMod val="75000"/>
                      </a:schemeClr>
                    </a:solidFill>
                  </a:tcPr>
                </a:tc>
                <a:extLst>
                  <a:ext uri="{0D108BD9-81ED-4DB2-BD59-A6C34878D82A}">
                    <a16:rowId xmlns:a16="http://schemas.microsoft.com/office/drawing/2014/main" val="2910095581"/>
                  </a:ext>
                </a:extLst>
              </a:tr>
              <a:tr h="311601">
                <a:tc gridSpan="4"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500" b="1" dirty="0">
                          <a:solidFill>
                            <a:schemeClr val="bg1"/>
                          </a:solidFill>
                          <a:latin typeface="Arial" panose="020B0604020202020204" pitchFamily="34" charset="0"/>
                          <a:cs typeface="Arial" panose="020B0604020202020204" pitchFamily="34" charset="0"/>
                        </a:rPr>
                        <a:t>Oct </a:t>
                      </a:r>
                    </a:p>
                  </a:txBody>
                  <a:tcPr anchor="ctr">
                    <a:solidFill>
                      <a:schemeClr val="bg1">
                        <a:lumMod val="6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Nov </a:t>
                      </a:r>
                    </a:p>
                  </a:txBody>
                  <a:tcPr anchor="ctr">
                    <a:solidFill>
                      <a:schemeClr val="bg1">
                        <a:lumMod val="6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Dec </a:t>
                      </a:r>
                    </a:p>
                  </a:txBody>
                  <a:tcPr anchor="ctr">
                    <a:solidFill>
                      <a:schemeClr val="bg1">
                        <a:lumMod val="65000"/>
                      </a:schemeClr>
                    </a:solidFill>
                  </a:tcPr>
                </a:tc>
                <a:tc>
                  <a:txBody>
                    <a:bodyPr/>
                    <a:lstStyle/>
                    <a:p>
                      <a:pPr algn="ctr"/>
                      <a:r>
                        <a:rPr lang="en-GB" sz="500" b="1" dirty="0">
                          <a:solidFill>
                            <a:schemeClr val="bg1"/>
                          </a:solidFill>
                          <a:latin typeface="+mj-lt"/>
                        </a:rPr>
                        <a:t>Jan </a:t>
                      </a:r>
                    </a:p>
                  </a:txBody>
                  <a:tcPr anchor="ctr">
                    <a:solidFill>
                      <a:schemeClr val="bg1">
                        <a:lumMod val="65000"/>
                      </a:schemeClr>
                    </a:solidFill>
                  </a:tcPr>
                </a:tc>
                <a:tc>
                  <a:txBody>
                    <a:bodyPr/>
                    <a:lstStyle/>
                    <a:p>
                      <a:pPr algn="ctr"/>
                      <a:r>
                        <a:rPr lang="en-GB" sz="500" b="1" dirty="0">
                          <a:solidFill>
                            <a:schemeClr val="bg1"/>
                          </a:solidFill>
                          <a:latin typeface="+mj-lt"/>
                        </a:rPr>
                        <a:t>Feb </a:t>
                      </a:r>
                    </a:p>
                  </a:txBody>
                  <a:tcPr anchor="ctr">
                    <a:solidFill>
                      <a:schemeClr val="bg1">
                        <a:lumMod val="65000"/>
                      </a:schemeClr>
                    </a:solidFill>
                  </a:tcPr>
                </a:tc>
                <a:tc>
                  <a:txBody>
                    <a:bodyPr/>
                    <a:lstStyle/>
                    <a:p>
                      <a:pPr algn="ctr"/>
                      <a:r>
                        <a:rPr lang="en-GB" sz="500" b="1" dirty="0">
                          <a:solidFill>
                            <a:schemeClr val="bg1"/>
                          </a:solidFill>
                          <a:latin typeface="+mj-lt"/>
                        </a:rPr>
                        <a:t>Mar</a:t>
                      </a:r>
                    </a:p>
                  </a:txBody>
                  <a:tcPr anchor="ctr">
                    <a:solidFill>
                      <a:schemeClr val="bg1">
                        <a:lumMod val="65000"/>
                      </a:schemeClr>
                    </a:solidFill>
                  </a:tcPr>
                </a:tc>
                <a:tc>
                  <a:txBody>
                    <a:bodyPr/>
                    <a:lstStyle/>
                    <a:p>
                      <a:pPr algn="ctr"/>
                      <a:r>
                        <a:rPr lang="en-GB" sz="500" b="1" dirty="0">
                          <a:solidFill>
                            <a:schemeClr val="bg1"/>
                          </a:solidFill>
                          <a:latin typeface="+mj-lt"/>
                        </a:rPr>
                        <a:t>Apr </a:t>
                      </a:r>
                    </a:p>
                  </a:txBody>
                  <a:tcPr anchor="ctr">
                    <a:solidFill>
                      <a:schemeClr val="bg1">
                        <a:lumMod val="65000"/>
                      </a:schemeClr>
                    </a:solidFill>
                  </a:tcPr>
                </a:tc>
                <a:tc>
                  <a:txBody>
                    <a:bodyPr/>
                    <a:lstStyle/>
                    <a:p>
                      <a:pPr algn="ctr"/>
                      <a:r>
                        <a:rPr lang="en-GB" sz="500" b="1" dirty="0">
                          <a:solidFill>
                            <a:schemeClr val="bg1"/>
                          </a:solidFill>
                          <a:latin typeface="+mj-lt"/>
                        </a:rPr>
                        <a:t>May </a:t>
                      </a:r>
                    </a:p>
                  </a:txBody>
                  <a:tcPr anchor="ctr">
                    <a:solidFill>
                      <a:schemeClr val="bg1">
                        <a:lumMod val="65000"/>
                      </a:schemeClr>
                    </a:solidFill>
                  </a:tcPr>
                </a:tc>
                <a:tc>
                  <a:txBody>
                    <a:bodyPr/>
                    <a:lstStyle/>
                    <a:p>
                      <a:pPr algn="ctr"/>
                      <a:r>
                        <a:rPr lang="en-GB" sz="500" b="1" dirty="0">
                          <a:solidFill>
                            <a:schemeClr val="bg1"/>
                          </a:solidFill>
                          <a:latin typeface="+mj-lt"/>
                        </a:rPr>
                        <a:t>Jun </a:t>
                      </a:r>
                    </a:p>
                  </a:txBody>
                  <a:tcPr anchor="ctr">
                    <a:solidFill>
                      <a:schemeClr val="bg1">
                        <a:lumMod val="65000"/>
                      </a:schemeClr>
                    </a:solidFill>
                  </a:tcPr>
                </a:tc>
                <a:tc>
                  <a:txBody>
                    <a:bodyPr/>
                    <a:lstStyle/>
                    <a:p>
                      <a:pPr algn="ctr"/>
                      <a:r>
                        <a:rPr lang="en-GB" sz="500" b="1" dirty="0">
                          <a:solidFill>
                            <a:schemeClr val="bg1"/>
                          </a:solidFill>
                          <a:latin typeface="+mj-lt"/>
                        </a:rPr>
                        <a:t>July </a:t>
                      </a:r>
                    </a:p>
                  </a:txBody>
                  <a:tcPr anchor="ctr">
                    <a:solidFill>
                      <a:schemeClr val="bg1">
                        <a:lumMod val="65000"/>
                      </a:schemeClr>
                    </a:solidFill>
                  </a:tcPr>
                </a:tc>
                <a:tc>
                  <a:txBody>
                    <a:bodyPr/>
                    <a:lstStyle/>
                    <a:p>
                      <a:pPr algn="ctr"/>
                      <a:r>
                        <a:rPr lang="en-GB" sz="500" b="1" dirty="0">
                          <a:solidFill>
                            <a:schemeClr val="bg1"/>
                          </a:solidFill>
                          <a:latin typeface="+mj-lt"/>
                        </a:rPr>
                        <a:t>Aug</a:t>
                      </a:r>
                    </a:p>
                  </a:txBody>
                  <a:tcPr anchor="ctr">
                    <a:solidFill>
                      <a:schemeClr val="bg1">
                        <a:lumMod val="65000"/>
                      </a:schemeClr>
                    </a:solidFill>
                  </a:tcPr>
                </a:tc>
                <a:tc>
                  <a:txBody>
                    <a:bodyPr/>
                    <a:lstStyle/>
                    <a:p>
                      <a:pPr algn="ctr"/>
                      <a:r>
                        <a:rPr lang="en-GB" sz="500" b="1" dirty="0">
                          <a:solidFill>
                            <a:schemeClr val="bg1"/>
                          </a:solidFill>
                          <a:latin typeface="+mj-lt"/>
                        </a:rPr>
                        <a:t>Sept </a:t>
                      </a:r>
                    </a:p>
                  </a:txBody>
                  <a:tcPr anchor="ctr">
                    <a:solidFill>
                      <a:schemeClr val="bg1">
                        <a:lumMod val="65000"/>
                      </a:schemeClr>
                    </a:solidFill>
                  </a:tcPr>
                </a:tc>
                <a:tc>
                  <a:txBody>
                    <a:bodyPr/>
                    <a:lstStyle/>
                    <a:p>
                      <a:pPr algn="ctr"/>
                      <a:r>
                        <a:rPr lang="en-GB" sz="500" b="1" dirty="0">
                          <a:solidFill>
                            <a:schemeClr val="bg1"/>
                          </a:solidFill>
                          <a:latin typeface="+mj-lt"/>
                        </a:rPr>
                        <a:t>Oct </a:t>
                      </a:r>
                    </a:p>
                  </a:txBody>
                  <a:tcPr anchor="ctr">
                    <a:solidFill>
                      <a:schemeClr val="bg1">
                        <a:lumMod val="65000"/>
                      </a:schemeClr>
                    </a:solidFill>
                  </a:tcPr>
                </a:tc>
                <a:tc>
                  <a:txBody>
                    <a:bodyPr/>
                    <a:lstStyle/>
                    <a:p>
                      <a:pPr algn="ctr"/>
                      <a:r>
                        <a:rPr lang="en-GB" sz="500" b="1" dirty="0">
                          <a:solidFill>
                            <a:schemeClr val="bg1"/>
                          </a:solidFill>
                          <a:latin typeface="+mj-lt"/>
                        </a:rPr>
                        <a:t>Nov </a:t>
                      </a:r>
                    </a:p>
                  </a:txBody>
                  <a:tcPr anchor="ctr">
                    <a:solidFill>
                      <a:schemeClr val="bg1">
                        <a:lumMod val="65000"/>
                      </a:schemeClr>
                    </a:solidFill>
                  </a:tcPr>
                </a:tc>
                <a:tc>
                  <a:txBody>
                    <a:bodyPr/>
                    <a:lstStyle/>
                    <a:p>
                      <a:pPr algn="ctr"/>
                      <a:r>
                        <a:rPr lang="en-GB" sz="500" b="1" dirty="0">
                          <a:solidFill>
                            <a:schemeClr val="bg1"/>
                          </a:solidFill>
                          <a:latin typeface="+mj-lt"/>
                        </a:rPr>
                        <a:t>Dec </a:t>
                      </a:r>
                    </a:p>
                  </a:txBody>
                  <a:tcPr anchor="ctr">
                    <a:solidFill>
                      <a:schemeClr val="bg1">
                        <a:lumMod val="65000"/>
                      </a:schemeClr>
                    </a:solidFill>
                  </a:tcPr>
                </a:tc>
                <a:tc>
                  <a:txBody>
                    <a:bodyPr/>
                    <a:lstStyle/>
                    <a:p>
                      <a:r>
                        <a:rPr lang="en-GB" sz="500" dirty="0">
                          <a:solidFill>
                            <a:schemeClr val="bg1"/>
                          </a:solidFill>
                          <a:latin typeface="+mj-lt"/>
                        </a:rPr>
                        <a:t>Jan </a:t>
                      </a:r>
                    </a:p>
                  </a:txBody>
                  <a:tcPr anchor="ctr">
                    <a:solidFill>
                      <a:schemeClr val="bg1">
                        <a:lumMod val="65000"/>
                      </a:schemeClr>
                    </a:solidFill>
                  </a:tcPr>
                </a:tc>
                <a:extLst>
                  <a:ext uri="{0D108BD9-81ED-4DB2-BD59-A6C34878D82A}">
                    <a16:rowId xmlns:a16="http://schemas.microsoft.com/office/drawing/2014/main" val="1160549859"/>
                  </a:ext>
                </a:extLst>
              </a:tr>
              <a:tr h="1206314">
                <a:tc rowSpan="6">
                  <a:txBody>
                    <a:bodyPr/>
                    <a:lstStyle/>
                    <a:p>
                      <a:pPr algn="ctr"/>
                      <a:r>
                        <a:rPr lang="en-GB" sz="1100" b="1" dirty="0">
                          <a:solidFill>
                            <a:schemeClr val="bg1"/>
                          </a:solidFill>
                          <a:latin typeface="+mj-lt"/>
                        </a:rPr>
                        <a:t>MAJOR RELEASES</a:t>
                      </a:r>
                    </a:p>
                  </a:txBody>
                  <a:tcPr vert="vert270">
                    <a:solidFill>
                      <a:schemeClr val="accent1">
                        <a:lumMod val="75000"/>
                      </a:schemeClr>
                    </a:solidFill>
                  </a:tcPr>
                </a:tc>
                <a:tc rowSpan="2">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rowSpan="2">
                  <a:txBody>
                    <a:bodyPr/>
                    <a:lstStyle/>
                    <a:p>
                      <a:pPr algn="ctr"/>
                      <a:r>
                        <a:rPr lang="en-GB" sz="500" b="1" dirty="0">
                          <a:solidFill>
                            <a:schemeClr val="bg1"/>
                          </a:solidFill>
                          <a:latin typeface="Arial" panose="020B0604020202020204" pitchFamily="34" charset="0"/>
                          <a:cs typeface="Arial" panose="020B0604020202020204" pitchFamily="34" charset="0"/>
                        </a:rPr>
                        <a:t>PM </a:t>
                      </a:r>
                    </a:p>
                    <a:p>
                      <a:pPr algn="ctr"/>
                      <a:r>
                        <a:rPr lang="en-GB" sz="5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XRN5393 – Gemini Spring 22 Release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41634101"/>
                  </a:ext>
                </a:extLst>
              </a:tr>
              <a:tr h="884944">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a:p>
                  </a:txBody>
                  <a:tcPr/>
                </a:tc>
                <a:tc>
                  <a:txBody>
                    <a:bodyPr/>
                    <a:lstStyle/>
                    <a:p>
                      <a:pPr algn="ctr"/>
                      <a:r>
                        <a:rPr lang="en-US" sz="420" b="0" dirty="0">
                          <a:solidFill>
                            <a:schemeClr val="bg1"/>
                          </a:solidFill>
                          <a:latin typeface="Arial" panose="020B0604020202020204" pitchFamily="34" charset="0"/>
                          <a:cs typeface="Arial" panose="020B0604020202020204" pitchFamily="34" charset="0"/>
                        </a:rPr>
                        <a:t>MOD0728B – UK Link &amp; Gemini Delivered as part of CP5341</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2974734007"/>
                  </a:ext>
                </a:extLst>
              </a:tr>
              <a:tr h="640527">
                <a:tc vMerge="1">
                  <a:txBody>
                    <a:bodyPr/>
                    <a:lstStyle/>
                    <a:p>
                      <a:endParaRPr lang="en-GB" sz="600" dirty="0">
                        <a:latin typeface="+mj-lt"/>
                      </a:endParaRPr>
                    </a:p>
                  </a:txBody>
                  <a:tcPr/>
                </a:tc>
                <a:tc>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rowSpan="4">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Manisha Bhardwaj </a:t>
                      </a:r>
                    </a:p>
                  </a:txBody>
                  <a:tcPr vert="vert270">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CSS Cons Change </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860452353"/>
                  </a:ext>
                </a:extLst>
              </a:tr>
              <a:tr h="577993">
                <a:tc vMerge="1">
                  <a:txBody>
                    <a:bodyPr/>
                    <a:lstStyle/>
                    <a:p>
                      <a:endParaRPr lang="en-GB" sz="600" dirty="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450700">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a:p>
                  </a:txBody>
                  <a:tcPr/>
                </a:tc>
                <a:tc>
                  <a:txBody>
                    <a:bodyPr/>
                    <a:lstStyle/>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 </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919218581"/>
                  </a:ext>
                </a:extLst>
              </a:tr>
              <a:tr h="354018">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a:p>
                  </a:txBody>
                  <a:tcPr/>
                </a:tc>
                <a:tc>
                  <a:txBody>
                    <a:bodyPr/>
                    <a:lstStyle/>
                    <a:p>
                      <a:pPr algn="ctr"/>
                      <a:r>
                        <a:rPr lang="en-GB" sz="420" b="0" dirty="0">
                          <a:solidFill>
                            <a:schemeClr val="bg1"/>
                          </a:solidFill>
                          <a:latin typeface="Arial" panose="020B0604020202020204" pitchFamily="34" charset="0"/>
                          <a:cs typeface="Arial" panose="020B0604020202020204" pitchFamily="34" charset="0"/>
                        </a:rPr>
                        <a:t>Site Minder  Upgrade</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3524241504"/>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107501" y="195486"/>
            <a:ext cx="8928995"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OCT 2021 – OCT 2023</a:t>
            </a:r>
          </a:p>
        </p:txBody>
      </p:sp>
      <p:sp>
        <p:nvSpPr>
          <p:cNvPr id="43" name="Rectangle 42">
            <a:extLst>
              <a:ext uri="{FF2B5EF4-FFF2-40B4-BE49-F238E27FC236}">
                <a16:creationId xmlns:a16="http://schemas.microsoft.com/office/drawing/2014/main" id="{BA61673A-256D-413A-82BD-8F093CCF4BC8}"/>
              </a:ext>
            </a:extLst>
          </p:cNvPr>
          <p:cNvSpPr/>
          <p:nvPr/>
        </p:nvSpPr>
        <p:spPr>
          <a:xfrm>
            <a:off x="2339752" y="4870672"/>
            <a:ext cx="1934308"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Nov 21 to Feb  22 – Indicative timeline </a:t>
            </a:r>
          </a:p>
        </p:txBody>
      </p:sp>
      <p:sp>
        <p:nvSpPr>
          <p:cNvPr id="44" name="Rectangle 43">
            <a:extLst>
              <a:ext uri="{FF2B5EF4-FFF2-40B4-BE49-F238E27FC236}">
                <a16:creationId xmlns:a16="http://schemas.microsoft.com/office/drawing/2014/main" id="{AE361444-8B3D-4C24-9726-C4C09CA06D03}"/>
              </a:ext>
            </a:extLst>
          </p:cNvPr>
          <p:cNvSpPr/>
          <p:nvPr/>
        </p:nvSpPr>
        <p:spPr>
          <a:xfrm>
            <a:off x="2009837" y="3952271"/>
            <a:ext cx="3138227" cy="1923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Apr 22 – Indicative timeline</a:t>
            </a:r>
          </a:p>
        </p:txBody>
      </p:sp>
      <p:sp>
        <p:nvSpPr>
          <p:cNvPr id="48" name="Rectangle 47">
            <a:extLst>
              <a:ext uri="{FF2B5EF4-FFF2-40B4-BE49-F238E27FC236}">
                <a16:creationId xmlns:a16="http://schemas.microsoft.com/office/drawing/2014/main" id="{D47C9406-CDEE-47F4-8909-D8FDF6B5B4D5}"/>
              </a:ext>
            </a:extLst>
          </p:cNvPr>
          <p:cNvSpPr/>
          <p:nvPr/>
        </p:nvSpPr>
        <p:spPr>
          <a:xfrm>
            <a:off x="2014037" y="2790221"/>
            <a:ext cx="1238437" cy="1773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Content: External Test Phase Jul - Dec 21</a:t>
            </a: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96C49C86-0901-406B-A649-F729671B5595}"/>
              </a:ext>
            </a:extLst>
          </p:cNvPr>
          <p:cNvSpPr/>
          <p:nvPr/>
        </p:nvSpPr>
        <p:spPr>
          <a:xfrm>
            <a:off x="2006769" y="2559879"/>
            <a:ext cx="1238437" cy="18368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Gemini - Sept to Dec 21</a:t>
            </a:r>
          </a:p>
        </p:txBody>
      </p:sp>
      <p:sp>
        <p:nvSpPr>
          <p:cNvPr id="51" name="Rectangle 50">
            <a:extLst>
              <a:ext uri="{FF2B5EF4-FFF2-40B4-BE49-F238E27FC236}">
                <a16:creationId xmlns:a16="http://schemas.microsoft.com/office/drawing/2014/main" id="{5586A5D0-A788-4743-B92E-55E93E2EE108}"/>
              </a:ext>
            </a:extLst>
          </p:cNvPr>
          <p:cNvSpPr/>
          <p:nvPr/>
        </p:nvSpPr>
        <p:spPr>
          <a:xfrm>
            <a:off x="2014038" y="2327974"/>
            <a:ext cx="749672"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UKL - Sept to Nov 21</a:t>
            </a:r>
          </a:p>
        </p:txBody>
      </p:sp>
      <p:sp>
        <p:nvSpPr>
          <p:cNvPr id="52" name="Rectangle 51">
            <a:extLst>
              <a:ext uri="{FF2B5EF4-FFF2-40B4-BE49-F238E27FC236}">
                <a16:creationId xmlns:a16="http://schemas.microsoft.com/office/drawing/2014/main" id="{35215CD8-EA37-406B-9E2D-E8E3DBBA6E56}"/>
              </a:ext>
            </a:extLst>
          </p:cNvPr>
          <p:cNvSpPr/>
          <p:nvPr/>
        </p:nvSpPr>
        <p:spPr>
          <a:xfrm>
            <a:off x="3550440" y="4434333"/>
            <a:ext cx="1597274"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Jan 22 to Apr 22 – Indicative timeline </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extLst/>
          </p:nvPr>
        </p:nvGraphicFramePr>
        <p:xfrm>
          <a:off x="7439220" y="2759653"/>
          <a:ext cx="1597274"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60040">
                  <a:extLst>
                    <a:ext uri="{9D8B030D-6E8A-4147-A177-3AD203B41FA5}">
                      <a16:colId xmlns:a16="http://schemas.microsoft.com/office/drawing/2014/main" val="1815604966"/>
                    </a:ext>
                  </a:extLst>
                </a:gridCol>
                <a:gridCol w="1237234">
                  <a:extLst>
                    <a:ext uri="{9D8B030D-6E8A-4147-A177-3AD203B41FA5}">
                      <a16:colId xmlns:a16="http://schemas.microsoft.com/office/drawing/2014/main" val="4201395258"/>
                    </a:ext>
                  </a:extLst>
                </a:gridCol>
              </a:tblGrid>
              <a:tr h="208394">
                <a:tc gridSpan="2">
                  <a:txBody>
                    <a:bodyPr/>
                    <a:lstStyle/>
                    <a:p>
                      <a:pPr algn="ctr"/>
                      <a:r>
                        <a:rPr lang="en-US" sz="6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5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5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5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5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5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extLst/>
          </p:nvPr>
        </p:nvGraphicFramePr>
        <p:xfrm>
          <a:off x="7439968" y="4040863"/>
          <a:ext cx="1597274"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597274">
                  <a:extLst>
                    <a:ext uri="{9D8B030D-6E8A-4147-A177-3AD203B41FA5}">
                      <a16:colId xmlns:a16="http://schemas.microsoft.com/office/drawing/2014/main" val="1815604966"/>
                    </a:ext>
                  </a:extLst>
                </a:gridCol>
              </a:tblGrid>
              <a:tr h="192685">
                <a:tc>
                  <a:txBody>
                    <a:bodyPr/>
                    <a:lstStyle/>
                    <a:p>
                      <a:pPr algn="ctr"/>
                      <a:r>
                        <a:rPr lang="en-GB" sz="6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5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5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5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500" b="1" dirty="0">
                          <a:solidFill>
                            <a:schemeClr val="tx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84866" y="297520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75032" y="3174816"/>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72511" y="3402568"/>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21111" y="3640392"/>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86459" y="3804303"/>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Star: 5 Points 70">
            <a:extLst>
              <a:ext uri="{FF2B5EF4-FFF2-40B4-BE49-F238E27FC236}">
                <a16:creationId xmlns:a16="http://schemas.microsoft.com/office/drawing/2014/main" id="{E4F754F1-1F25-48B7-AEC8-1E978DE115CB}"/>
              </a:ext>
            </a:extLst>
          </p:cNvPr>
          <p:cNvSpPr/>
          <p:nvPr/>
        </p:nvSpPr>
        <p:spPr>
          <a:xfrm>
            <a:off x="3159308" y="255095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tar: 5 Points 71">
            <a:extLst>
              <a:ext uri="{FF2B5EF4-FFF2-40B4-BE49-F238E27FC236}">
                <a16:creationId xmlns:a16="http://schemas.microsoft.com/office/drawing/2014/main" id="{2C621140-F903-4F9A-9FB0-CF5DC65BEDC9}"/>
              </a:ext>
            </a:extLst>
          </p:cNvPr>
          <p:cNvSpPr/>
          <p:nvPr/>
        </p:nvSpPr>
        <p:spPr>
          <a:xfrm>
            <a:off x="2665980" y="227872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tar: 5 Points 74">
            <a:extLst>
              <a:ext uri="{FF2B5EF4-FFF2-40B4-BE49-F238E27FC236}">
                <a16:creationId xmlns:a16="http://schemas.microsoft.com/office/drawing/2014/main" id="{46BE2BA7-799C-4D78-904F-1473ECADBE06}"/>
              </a:ext>
            </a:extLst>
          </p:cNvPr>
          <p:cNvSpPr/>
          <p:nvPr/>
        </p:nvSpPr>
        <p:spPr>
          <a:xfrm>
            <a:off x="5077758" y="389252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D41975AC-282D-4975-9865-E29E1E8F3E54}"/>
              </a:ext>
            </a:extLst>
          </p:cNvPr>
          <p:cNvSpPr/>
          <p:nvPr/>
        </p:nvSpPr>
        <p:spPr>
          <a:xfrm>
            <a:off x="5054917" y="436677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4121761" y="480670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2429449-4490-4938-8E4F-CA2249B296BB}"/>
              </a:ext>
            </a:extLst>
          </p:cNvPr>
          <p:cNvSpPr/>
          <p:nvPr/>
        </p:nvSpPr>
        <p:spPr>
          <a:xfrm>
            <a:off x="2009010" y="1050355"/>
            <a:ext cx="1050822" cy="19300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Analysis &amp; Design – Oct 21 – Dec 21</a:t>
            </a:r>
          </a:p>
        </p:txBody>
      </p:sp>
      <p:sp>
        <p:nvSpPr>
          <p:cNvPr id="25" name="Rectangle 24">
            <a:extLst>
              <a:ext uri="{FF2B5EF4-FFF2-40B4-BE49-F238E27FC236}">
                <a16:creationId xmlns:a16="http://schemas.microsoft.com/office/drawing/2014/main" id="{1E6098C4-2EA1-4124-899D-71EFD67A17F9}"/>
              </a:ext>
            </a:extLst>
          </p:cNvPr>
          <p:cNvSpPr/>
          <p:nvPr/>
        </p:nvSpPr>
        <p:spPr>
          <a:xfrm>
            <a:off x="2763709" y="1282645"/>
            <a:ext cx="1937067"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Testing – Dec 21 to Mar 22</a:t>
            </a:r>
          </a:p>
        </p:txBody>
      </p:sp>
      <p:sp>
        <p:nvSpPr>
          <p:cNvPr id="26" name="Rectangle 25">
            <a:extLst>
              <a:ext uri="{FF2B5EF4-FFF2-40B4-BE49-F238E27FC236}">
                <a16:creationId xmlns:a16="http://schemas.microsoft.com/office/drawing/2014/main" id="{E46A208D-CA0C-4245-AF27-A3FB96D5D69C}"/>
              </a:ext>
            </a:extLst>
          </p:cNvPr>
          <p:cNvSpPr/>
          <p:nvPr/>
        </p:nvSpPr>
        <p:spPr>
          <a:xfrm>
            <a:off x="4700777" y="1983378"/>
            <a:ext cx="1311384"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 From Apr 22 to Jun 22</a:t>
            </a:r>
          </a:p>
        </p:txBody>
      </p:sp>
      <p:sp>
        <p:nvSpPr>
          <p:cNvPr id="27" name="Rectangle 26">
            <a:extLst>
              <a:ext uri="{FF2B5EF4-FFF2-40B4-BE49-F238E27FC236}">
                <a16:creationId xmlns:a16="http://schemas.microsoft.com/office/drawing/2014/main" id="{A22ED7C9-2F66-4638-BBCD-C5B74E832A98}"/>
              </a:ext>
            </a:extLst>
          </p:cNvPr>
          <p:cNvSpPr/>
          <p:nvPr/>
        </p:nvSpPr>
        <p:spPr>
          <a:xfrm>
            <a:off x="4700776" y="1751667"/>
            <a:ext cx="465180"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Change Deployment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Apr 22</a:t>
            </a:r>
          </a:p>
        </p:txBody>
      </p:sp>
      <p:sp>
        <p:nvSpPr>
          <p:cNvPr id="28" name="Rectangle 27">
            <a:extLst>
              <a:ext uri="{FF2B5EF4-FFF2-40B4-BE49-F238E27FC236}">
                <a16:creationId xmlns:a16="http://schemas.microsoft.com/office/drawing/2014/main" id="{CFD43E61-176D-4D86-97EB-AC3734FCD54D}"/>
              </a:ext>
            </a:extLst>
          </p:cNvPr>
          <p:cNvSpPr/>
          <p:nvPr/>
        </p:nvSpPr>
        <p:spPr>
          <a:xfrm>
            <a:off x="4281273" y="1503888"/>
            <a:ext cx="652093" cy="2162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Pre-implementation/IDR  Mar 22 to Apr 22</a:t>
            </a:r>
          </a:p>
        </p:txBody>
      </p:sp>
      <p:sp>
        <p:nvSpPr>
          <p:cNvPr id="30" name="Rectangle 29">
            <a:extLst>
              <a:ext uri="{FF2B5EF4-FFF2-40B4-BE49-F238E27FC236}">
                <a16:creationId xmlns:a16="http://schemas.microsoft.com/office/drawing/2014/main" id="{046EDE7F-7617-46D9-9E27-13A0AAD42FAD}"/>
              </a:ext>
            </a:extLst>
          </p:cNvPr>
          <p:cNvSpPr/>
          <p:nvPr/>
        </p:nvSpPr>
        <p:spPr>
          <a:xfrm>
            <a:off x="2015330" y="3339032"/>
            <a:ext cx="1238437" cy="1923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Content: External Test Phase Jul - Dec 21</a:t>
            </a:r>
          </a:p>
        </p:txBody>
      </p:sp>
      <p:sp>
        <p:nvSpPr>
          <p:cNvPr id="73" name="Star: 5 Points 72">
            <a:extLst>
              <a:ext uri="{FF2B5EF4-FFF2-40B4-BE49-F238E27FC236}">
                <a16:creationId xmlns:a16="http://schemas.microsoft.com/office/drawing/2014/main" id="{EF46DF4E-7292-4C3D-9F94-E83C63576EF5}"/>
              </a:ext>
            </a:extLst>
          </p:cNvPr>
          <p:cNvSpPr/>
          <p:nvPr/>
        </p:nvSpPr>
        <p:spPr>
          <a:xfrm>
            <a:off x="3153208" y="343734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85177057-33DC-46B5-B083-B0C583F7E97E}"/>
              </a:ext>
            </a:extLst>
          </p:cNvPr>
          <p:cNvSpPr/>
          <p:nvPr/>
        </p:nvSpPr>
        <p:spPr>
          <a:xfrm>
            <a:off x="3137048" y="3239557"/>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tar: 5 Points 30">
            <a:extLst>
              <a:ext uri="{FF2B5EF4-FFF2-40B4-BE49-F238E27FC236}">
                <a16:creationId xmlns:a16="http://schemas.microsoft.com/office/drawing/2014/main" id="{CD518096-3FB4-4A42-8F82-8D70BA796E21}"/>
              </a:ext>
            </a:extLst>
          </p:cNvPr>
          <p:cNvSpPr/>
          <p:nvPr/>
        </p:nvSpPr>
        <p:spPr>
          <a:xfrm>
            <a:off x="3159308" y="277309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tar: 5 Points 31">
            <a:extLst>
              <a:ext uri="{FF2B5EF4-FFF2-40B4-BE49-F238E27FC236}">
                <a16:creationId xmlns:a16="http://schemas.microsoft.com/office/drawing/2014/main" id="{DCFF1C81-A858-4622-9B2B-B3709DE4B752}"/>
              </a:ext>
            </a:extLst>
          </p:cNvPr>
          <p:cNvSpPr/>
          <p:nvPr/>
        </p:nvSpPr>
        <p:spPr>
          <a:xfrm>
            <a:off x="2961507" y="106889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41BDB267-CA31-46AF-9B28-806A6957E091}"/>
              </a:ext>
            </a:extLst>
          </p:cNvPr>
          <p:cNvSpPr/>
          <p:nvPr/>
        </p:nvSpPr>
        <p:spPr>
          <a:xfrm>
            <a:off x="4602450" y="1257029"/>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tar: 5 Points 33">
            <a:extLst>
              <a:ext uri="{FF2B5EF4-FFF2-40B4-BE49-F238E27FC236}">
                <a16:creationId xmlns:a16="http://schemas.microsoft.com/office/drawing/2014/main" id="{886092FA-4030-4BDC-9254-67B60184B344}"/>
              </a:ext>
            </a:extLst>
          </p:cNvPr>
          <p:cNvSpPr/>
          <p:nvPr/>
        </p:nvSpPr>
        <p:spPr>
          <a:xfrm>
            <a:off x="5080548" y="175752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A104AE0E-A11F-4965-826A-B81DC6EA08B5}"/>
              </a:ext>
            </a:extLst>
          </p:cNvPr>
          <p:cNvSpPr/>
          <p:nvPr/>
        </p:nvSpPr>
        <p:spPr>
          <a:xfrm>
            <a:off x="5913835" y="196582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5C9462F1-999D-4BA2-9F51-B1BB44A4400C}"/>
              </a:ext>
            </a:extLst>
          </p:cNvPr>
          <p:cNvSpPr/>
          <p:nvPr/>
        </p:nvSpPr>
        <p:spPr>
          <a:xfrm>
            <a:off x="4881107" y="1458341"/>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November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1150680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7427" y="144420"/>
          <a:ext cx="9036000" cy="423596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and all Programme activities remain on track with all key internal and eternal milestones being met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000" b="0" kern="1200" baseline="0" dirty="0">
                          <a:solidFill>
                            <a:schemeClr val="tx1"/>
                          </a:solidFill>
                          <a:latin typeface="+mn-lt"/>
                          <a:ea typeface="+mn-ea"/>
                          <a:cs typeface="Arial"/>
                        </a:rPr>
                        <a:t>Key Programme Updates:</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tx1"/>
                          </a:solidFill>
                          <a:latin typeface="+mn-lt"/>
                          <a:ea typeface="+mn-ea"/>
                          <a:cs typeface="+mn-cs"/>
                        </a:rPr>
                        <a:t> </a:t>
                      </a:r>
                      <a:r>
                        <a:rPr lang="en-US" sz="800" b="0" i="0" u="none" strike="noStrike" kern="1200" baseline="0" dirty="0">
                          <a:solidFill>
                            <a:schemeClr val="tx1"/>
                          </a:solidFill>
                          <a:latin typeface="+mn-lt"/>
                          <a:ea typeface="+mn-ea"/>
                          <a:cs typeface="+mn-cs"/>
                        </a:rPr>
                        <a:t> </a:t>
                      </a:r>
                      <a:r>
                        <a:rPr lang="en-US" sz="900" b="0" i="0" u="none" strike="noStrike" kern="1200" baseline="0" dirty="0">
                          <a:solidFill>
                            <a:schemeClr val="tx1"/>
                          </a:solidFill>
                          <a:latin typeface="+mn-lt"/>
                          <a:ea typeface="+mn-ea"/>
                          <a:cs typeface="+mn-cs"/>
                        </a:rPr>
                        <a:t>Programme and Internal test plans have been baselined in preparation for transition testing commencing on the 8</a:t>
                      </a:r>
                      <a:r>
                        <a:rPr lang="en-US" sz="900" b="0" i="0" u="none" strike="noStrike" kern="1200" baseline="30000" dirty="0">
                          <a:solidFill>
                            <a:schemeClr val="tx1"/>
                          </a:solidFill>
                          <a:latin typeface="+mn-lt"/>
                          <a:ea typeface="+mn-ea"/>
                          <a:cs typeface="+mn-cs"/>
                        </a:rPr>
                        <a:t>th</a:t>
                      </a:r>
                      <a:r>
                        <a:rPr lang="en-US" sz="900" b="0" i="0" u="none" strike="noStrike" kern="1200" baseline="0" dirty="0">
                          <a:solidFill>
                            <a:schemeClr val="tx1"/>
                          </a:solidFill>
                          <a:latin typeface="+mn-lt"/>
                          <a:ea typeface="+mn-ea"/>
                          <a:cs typeface="+mn-cs"/>
                        </a:rPr>
                        <a:t> November. Smoke testing is underway with the CSSP. Contingency planning to mitigate the impacts of a non Monday Go Live will continue until a confirmed Go Live date is announced. </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900" b="0" i="0" kern="1200" dirty="0">
                        <a:solidFill>
                          <a:schemeClr val="dk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UEPT and E2E continues. We have seen one P3 raised against Xoserve this month, which has since been resolved.</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a:t>Business Change: </a:t>
                      </a:r>
                      <a:r>
                        <a:rPr lang="en-GB" sz="900" b="0" dirty="0"/>
                        <a:t>Internal activities continue to plan including Target Operating Model set up. Workshops continue with Customer training team to support business readiness and communication activities.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p>
                    <a:p>
                      <a:pPr marL="0" lvl="0" indent="0">
                        <a:buFont typeface="Arial" panose="020B0604020202020204" pitchFamily="34" charset="0"/>
                        <a:buNone/>
                      </a:pPr>
                      <a:r>
                        <a:rPr lang="en-GB" sz="900" b="1" dirty="0"/>
                        <a:t>Data Migration: </a:t>
                      </a:r>
                      <a:r>
                        <a:rPr lang="en-GB" sz="900" b="0" dirty="0"/>
                        <a:t>REL Cycle 5 planning is on track for delivery of REL data to CSSP</a:t>
                      </a:r>
                    </a:p>
                    <a:p>
                      <a:pPr marL="0" lvl="0" indent="0">
                        <a:buFont typeface="Arial" panose="020B0604020202020204" pitchFamily="34" charset="0"/>
                        <a:buNone/>
                      </a:pPr>
                      <a:endParaRPr lang="en-GB" sz="900" b="0" kern="1200" dirty="0">
                        <a:solidFill>
                          <a:schemeClr val="tx1"/>
                        </a:solidFill>
                        <a:latin typeface="+mn-lt"/>
                        <a:ea typeface="+mn-ea"/>
                        <a:cs typeface="+mn-cs"/>
                      </a:endParaRPr>
                    </a:p>
                    <a:p>
                      <a:pPr marL="0" lvl="0" indent="0">
                        <a:buFont typeface="Arial" panose="020B0604020202020204" pitchFamily="34" charset="0"/>
                        <a:buNone/>
                      </a:pPr>
                      <a:r>
                        <a:rPr lang="en-GB" sz="900" b="1" kern="1200" dirty="0">
                          <a:solidFill>
                            <a:schemeClr val="tx1"/>
                          </a:solidFill>
                          <a:latin typeface="+mn-lt"/>
                          <a:ea typeface="+mn-ea"/>
                          <a:cs typeface="+mn-cs"/>
                        </a:rPr>
                        <a:t>SOLR: </a:t>
                      </a:r>
                      <a:r>
                        <a:rPr lang="en-GB" sz="900" b="0" kern="1200" dirty="0">
                          <a:solidFill>
                            <a:schemeClr val="tx1"/>
                          </a:solidFill>
                          <a:latin typeface="+mn-lt"/>
                          <a:ea typeface="+mn-ea"/>
                          <a:cs typeface="+mn-cs"/>
                        </a:rPr>
                        <a:t>Modification has been raised and presented at the Ofgem CAT meeting Friday 29</a:t>
                      </a:r>
                      <a:r>
                        <a:rPr lang="en-GB" sz="900" b="0" kern="1200" baseline="30000" dirty="0">
                          <a:solidFill>
                            <a:schemeClr val="tx1"/>
                          </a:solidFill>
                          <a:latin typeface="+mn-lt"/>
                          <a:ea typeface="+mn-ea"/>
                          <a:cs typeface="+mn-cs"/>
                        </a:rPr>
                        <a:t>th</a:t>
                      </a:r>
                      <a:r>
                        <a:rPr lang="en-GB" sz="900" b="0" kern="1200" dirty="0">
                          <a:solidFill>
                            <a:schemeClr val="tx1"/>
                          </a:solidFill>
                          <a:latin typeface="+mn-lt"/>
                          <a:ea typeface="+mn-ea"/>
                          <a:cs typeface="+mn-cs"/>
                        </a:rPr>
                        <a:t> October</a:t>
                      </a:r>
                      <a:endParaRPr lang="en-GB" sz="900" b="1" kern="1200" dirty="0">
                        <a:solidFill>
                          <a:schemeClr val="tx1"/>
                        </a:solidFill>
                        <a:latin typeface="+mn-lt"/>
                        <a:ea typeface="+mn-ea"/>
                        <a:cs typeface="+mn-cs"/>
                      </a:endParaRPr>
                    </a:p>
                    <a:p>
                      <a:pPr marL="0" lvl="0" indent="0">
                        <a:buFont typeface="Arial" panose="020B0604020202020204" pitchFamily="34" charset="0"/>
                        <a:buNone/>
                      </a:pPr>
                      <a:endParaRPr lang="en-GB" sz="105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Environments: </a:t>
                      </a:r>
                      <a:r>
                        <a:rPr lang="en-GB" sz="1000" b="0" kern="1200" dirty="0">
                          <a:solidFill>
                            <a:schemeClr val="tx1"/>
                          </a:solidFill>
                          <a:effectLst/>
                          <a:latin typeface="+mn-lt"/>
                          <a:ea typeface="+mn-ea"/>
                          <a:cs typeface="+mn-cs"/>
                        </a:rPr>
                        <a:t>Continue to support and review environment requirements across Programme landscape.  Review environment usage and requirements in conjunction with Cloud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kern="1200" dirty="0">
                          <a:solidFill>
                            <a:schemeClr val="tx1"/>
                          </a:solidFill>
                          <a:effectLst/>
                          <a:latin typeface="+mn-lt"/>
                          <a:ea typeface="+mn-ea"/>
                          <a:cs typeface="+mn-cs"/>
                        </a:rPr>
                        <a:t> Complete outstanding test scripts and continue to support UEPT and E2E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UK Link APIs: </a:t>
                      </a:r>
                      <a:r>
                        <a:rPr lang="en-GB" sz="1000" b="0" kern="1200" dirty="0">
                          <a:solidFill>
                            <a:schemeClr val="tx1"/>
                          </a:solidFill>
                          <a:effectLst/>
                          <a:latin typeface="+mn-lt"/>
                          <a:ea typeface="+mn-ea"/>
                          <a:cs typeface="+mn-cs"/>
                        </a:rPr>
                        <a:t>Complete outstanding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Internal planning activities and rehearsal planning continues in conjunction with Cloud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Testing: </a:t>
                      </a:r>
                      <a:r>
                        <a:rPr lang="en-GB" sz="1000" b="0" i="0" u="none" strike="noStrike" kern="1200" dirty="0">
                          <a:solidFill>
                            <a:schemeClr val="tx1"/>
                          </a:solidFill>
                          <a:effectLst/>
                          <a:latin typeface="+mn-lt"/>
                          <a:ea typeface="+mn-ea"/>
                          <a:cs typeface="+mn-cs"/>
                        </a:rPr>
                        <a:t>Continue UEPT &amp; E2E testing.  Review programme CR’s and continue defect fixes to Programme release plan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800" b="0" kern="1200" baseline="0" dirty="0">
                        <a:solidFill>
                          <a:schemeClr val="accen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 y="178306"/>
            <a:ext cx="8820472" cy="416011"/>
          </a:xfrm>
        </p:spPr>
        <p:txBody>
          <a:bodyPr>
            <a:noAutofit/>
          </a:bodyPr>
          <a:lstStyle/>
          <a:p>
            <a:r>
              <a:rPr lang="en-GB" sz="2000" dirty="0"/>
              <a:t>Budget v Committed Spend BP21/22</a:t>
            </a:r>
          </a:p>
        </p:txBody>
      </p:sp>
      <p:sp>
        <p:nvSpPr>
          <p:cNvPr id="5" name="TextBox 4">
            <a:extLst>
              <a:ext uri="{FF2B5EF4-FFF2-40B4-BE49-F238E27FC236}">
                <a16:creationId xmlns:a16="http://schemas.microsoft.com/office/drawing/2014/main" id="{F9AA97A7-A322-4D15-A2FF-F8925A1646A8}"/>
              </a:ext>
            </a:extLst>
          </p:cNvPr>
          <p:cNvSpPr txBox="1"/>
          <p:nvPr/>
        </p:nvSpPr>
        <p:spPr>
          <a:xfrm>
            <a:off x="7601026" y="2710683"/>
            <a:ext cx="1377627" cy="861774"/>
          </a:xfrm>
          <a:prstGeom prst="rect">
            <a:avLst/>
          </a:prstGeom>
          <a:solidFill>
            <a:srgbClr val="00B050"/>
          </a:solidFill>
        </p:spPr>
        <p:txBody>
          <a:bodyPr wrap="square" rtlCol="0">
            <a:spAutoFit/>
          </a:bodyPr>
          <a:lstStyle/>
          <a:p>
            <a:pPr marL="171450" indent="-171450">
              <a:buFont typeface="Arial" panose="020B0604020202020204" pitchFamily="34" charset="0"/>
              <a:buChar char="•"/>
            </a:pPr>
            <a:r>
              <a:rPr lang="en-GB" sz="1000" b="1" dirty="0">
                <a:solidFill>
                  <a:schemeClr val="bg1"/>
                </a:solidFill>
              </a:rPr>
              <a:t>Full finance tracker </a:t>
            </a:r>
            <a:r>
              <a:rPr lang="en-GB" sz="1000" b="1" dirty="0">
                <a:solidFill>
                  <a:schemeClr val="bg1"/>
                </a:solidFill>
                <a:hlinkClick r:id="rId2"/>
              </a:rPr>
              <a:t>link</a:t>
            </a:r>
            <a:r>
              <a:rPr lang="en-GB" sz="1000" b="1" dirty="0">
                <a:solidFill>
                  <a:schemeClr val="bg1"/>
                </a:solidFill>
              </a:rPr>
              <a:t> with commentary on monthly variance</a:t>
            </a:r>
          </a:p>
        </p:txBody>
      </p:sp>
      <p:graphicFrame>
        <p:nvGraphicFramePr>
          <p:cNvPr id="12" name="Chart 11">
            <a:extLst>
              <a:ext uri="{FF2B5EF4-FFF2-40B4-BE49-F238E27FC236}">
                <a16:creationId xmlns:a16="http://schemas.microsoft.com/office/drawing/2014/main" id="{8A08996C-2012-41AD-82D4-8A08226A9438}"/>
              </a:ext>
            </a:extLst>
          </p:cNvPr>
          <p:cNvGraphicFramePr>
            <a:graphicFrameLocks/>
          </p:cNvGraphicFramePr>
          <p:nvPr>
            <p:extLst/>
          </p:nvPr>
        </p:nvGraphicFramePr>
        <p:xfrm>
          <a:off x="288641" y="590579"/>
          <a:ext cx="1944217" cy="1518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BB85AF2-F91E-476C-B37B-AF2BFEBDF1B0}"/>
              </a:ext>
            </a:extLst>
          </p:cNvPr>
          <p:cNvGraphicFramePr>
            <a:graphicFrameLocks/>
          </p:cNvGraphicFramePr>
          <p:nvPr>
            <p:extLst/>
          </p:nvPr>
        </p:nvGraphicFramePr>
        <p:xfrm>
          <a:off x="1993275" y="598929"/>
          <a:ext cx="2126865" cy="1518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317343" y="557240"/>
          <a:ext cx="2126865" cy="1518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444208" y="513582"/>
          <a:ext cx="2126865" cy="15189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a:extLst>
              <a:ext uri="{FF2B5EF4-FFF2-40B4-BE49-F238E27FC236}">
                <a16:creationId xmlns:a16="http://schemas.microsoft.com/office/drawing/2014/main" id="{39AA28BD-B8C5-4E96-8C38-5F323401DD1D}"/>
              </a:ext>
            </a:extLst>
          </p:cNvPr>
          <p:cNvGraphicFramePr>
            <a:graphicFrameLocks/>
          </p:cNvGraphicFramePr>
          <p:nvPr>
            <p:extLst/>
          </p:nvPr>
        </p:nvGraphicFramePr>
        <p:xfrm>
          <a:off x="166760" y="2395813"/>
          <a:ext cx="3646313" cy="21720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493162" y="2395813"/>
          <a:ext cx="3675533" cy="217208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32243" y="106277"/>
            <a:ext cx="8229600" cy="465223"/>
          </a:xfrm>
        </p:spPr>
        <p:txBody>
          <a:bodyPr>
            <a:normAutofit fontScale="90000"/>
          </a:bodyPr>
          <a:lstStyle/>
          <a:p>
            <a:r>
              <a:rPr lang="en-GB" dirty="0"/>
              <a:t>Outages</a:t>
            </a:r>
          </a:p>
        </p:txBody>
      </p:sp>
      <p:graphicFrame>
        <p:nvGraphicFramePr>
          <p:cNvPr id="3" name="Table 2">
            <a:extLst>
              <a:ext uri="{FF2B5EF4-FFF2-40B4-BE49-F238E27FC236}">
                <a16:creationId xmlns:a16="http://schemas.microsoft.com/office/drawing/2014/main" id="{98B9DF42-2DE5-42BE-BD2A-9D54B9F6234D}"/>
              </a:ext>
            </a:extLst>
          </p:cNvPr>
          <p:cNvGraphicFramePr>
            <a:graphicFrameLocks noGrp="1"/>
          </p:cNvGraphicFramePr>
          <p:nvPr>
            <p:extLst>
              <p:ext uri="{D42A27DB-BD31-4B8C-83A1-F6EECF244321}">
                <p14:modId xmlns:p14="http://schemas.microsoft.com/office/powerpoint/2010/main" val="4021076151"/>
              </p:ext>
            </p:extLst>
          </p:nvPr>
        </p:nvGraphicFramePr>
        <p:xfrm>
          <a:off x="215040" y="571500"/>
          <a:ext cx="8664006" cy="3285893"/>
        </p:xfrm>
        <a:graphic>
          <a:graphicData uri="http://schemas.openxmlformats.org/drawingml/2006/table">
            <a:tbl>
              <a:tblPr/>
              <a:tblGrid>
                <a:gridCol w="819318">
                  <a:extLst>
                    <a:ext uri="{9D8B030D-6E8A-4147-A177-3AD203B41FA5}">
                      <a16:colId xmlns:a16="http://schemas.microsoft.com/office/drawing/2014/main" val="3069439564"/>
                    </a:ext>
                  </a:extLst>
                </a:gridCol>
                <a:gridCol w="460798">
                  <a:extLst>
                    <a:ext uri="{9D8B030D-6E8A-4147-A177-3AD203B41FA5}">
                      <a16:colId xmlns:a16="http://schemas.microsoft.com/office/drawing/2014/main" val="3091634628"/>
                    </a:ext>
                  </a:extLst>
                </a:gridCol>
                <a:gridCol w="497802">
                  <a:extLst>
                    <a:ext uri="{9D8B030D-6E8A-4147-A177-3AD203B41FA5}">
                      <a16:colId xmlns:a16="http://schemas.microsoft.com/office/drawing/2014/main" val="3235010619"/>
                    </a:ext>
                  </a:extLst>
                </a:gridCol>
                <a:gridCol w="402283">
                  <a:extLst>
                    <a:ext uri="{9D8B030D-6E8A-4147-A177-3AD203B41FA5}">
                      <a16:colId xmlns:a16="http://schemas.microsoft.com/office/drawing/2014/main" val="2942341551"/>
                    </a:ext>
                  </a:extLst>
                </a:gridCol>
                <a:gridCol w="478752">
                  <a:extLst>
                    <a:ext uri="{9D8B030D-6E8A-4147-A177-3AD203B41FA5}">
                      <a16:colId xmlns:a16="http://schemas.microsoft.com/office/drawing/2014/main" val="323725643"/>
                    </a:ext>
                  </a:extLst>
                </a:gridCol>
                <a:gridCol w="387838">
                  <a:extLst>
                    <a:ext uri="{9D8B030D-6E8A-4147-A177-3AD203B41FA5}">
                      <a16:colId xmlns:a16="http://schemas.microsoft.com/office/drawing/2014/main" val="4155214789"/>
                    </a:ext>
                  </a:extLst>
                </a:gridCol>
                <a:gridCol w="4652440">
                  <a:extLst>
                    <a:ext uri="{9D8B030D-6E8A-4147-A177-3AD203B41FA5}">
                      <a16:colId xmlns:a16="http://schemas.microsoft.com/office/drawing/2014/main" val="1639860483"/>
                    </a:ext>
                  </a:extLst>
                </a:gridCol>
                <a:gridCol w="964775">
                  <a:extLst>
                    <a:ext uri="{9D8B030D-6E8A-4147-A177-3AD203B41FA5}">
                      <a16:colId xmlns:a16="http://schemas.microsoft.com/office/drawing/2014/main" val="1650307758"/>
                    </a:ext>
                  </a:extLst>
                </a:gridCol>
              </a:tblGrid>
              <a:tr h="169090">
                <a:tc gridSpan="8">
                  <a:txBody>
                    <a:bodyPr/>
                    <a:lstStyle/>
                    <a:p>
                      <a:pPr algn="ctr" fontAlgn="ctr"/>
                      <a:r>
                        <a:rPr lang="en-GB" sz="1050" b="1" i="0" u="none" strike="noStrike" dirty="0">
                          <a:solidFill>
                            <a:srgbClr val="000000"/>
                          </a:solidFill>
                          <a:effectLst/>
                          <a:latin typeface="Arial" panose="020B0604020202020204" pitchFamily="34" charset="0"/>
                        </a:rPr>
                        <a:t>Outages</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57840196"/>
                  </a:ext>
                </a:extLst>
              </a:tr>
              <a:tr h="111116">
                <a:tc rowSpan="2">
                  <a:txBody>
                    <a:bodyPr/>
                    <a:lstStyle/>
                    <a:p>
                      <a:pPr algn="ctr" fontAlgn="ctr"/>
                      <a:r>
                        <a:rPr lang="en-GB" sz="800" b="0" i="0" u="none" strike="noStrike" dirty="0">
                          <a:solidFill>
                            <a:srgbClr val="000000"/>
                          </a:solidFill>
                          <a:effectLst/>
                          <a:latin typeface="Arial" panose="020B0604020202020204" pitchFamily="34" charset="0"/>
                        </a:rPr>
                        <a:t>Change  Request Number</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800" b="0" i="0" u="none" strike="noStrike">
                          <a:solidFill>
                            <a:srgbClr val="000000"/>
                          </a:solidFill>
                          <a:effectLst/>
                          <a:latin typeface="Arial" panose="020B0604020202020204" pitchFamily="34" charset="0"/>
                        </a:rPr>
                        <a:t>Impacted System</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800" b="0" i="0" u="none" strike="noStrike">
                          <a:solidFill>
                            <a:srgbClr val="000000"/>
                          </a:solidFill>
                          <a:effectLst/>
                          <a:latin typeface="Arial" panose="020B0604020202020204" pitchFamily="34" charset="0"/>
                        </a:rPr>
                        <a:t>Outage Duration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800" b="0" i="0" u="none" strike="noStrike">
                          <a:solidFill>
                            <a:srgbClr val="000000"/>
                          </a:solidFill>
                          <a:effectLst/>
                          <a:latin typeface="Arial" panose="020B0604020202020204" pitchFamily="34" charset="0"/>
                        </a:rPr>
                        <a:t>Committee Notified Date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686194602"/>
                  </a:ext>
                </a:extLst>
              </a:tr>
              <a:tr h="222231">
                <a:tc vMerge="1">
                  <a:txBody>
                    <a:bodyPr/>
                    <a:lstStyle/>
                    <a:p>
                      <a:endParaRPr lang="en-GB"/>
                    </a:p>
                  </a:txBody>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Start Date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dirty="0">
                          <a:solidFill>
                            <a:srgbClr val="000000"/>
                          </a:solidFill>
                          <a:effectLst/>
                          <a:latin typeface="Arial" panose="020B0604020202020204" pitchFamily="34" charset="0"/>
                        </a:rPr>
                        <a:t>Start Time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Date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Time</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Brief Description</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203170910"/>
                  </a:ext>
                </a:extLst>
              </a:tr>
              <a:tr h="919779">
                <a:tc>
                  <a:txBody>
                    <a:bodyPr/>
                    <a:lstStyle/>
                    <a:p>
                      <a:pPr algn="ctr" fontAlgn="ctr"/>
                      <a:r>
                        <a:rPr lang="en-GB" sz="700" b="0" i="0" u="none" strike="noStrike">
                          <a:solidFill>
                            <a:srgbClr val="000000"/>
                          </a:solidFill>
                          <a:effectLst/>
                          <a:latin typeface="Arial" panose="020B0604020202020204" pitchFamily="34" charset="0"/>
                        </a:rPr>
                        <a:t> XRN 5339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EFT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27/02/2022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27/02/2022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This change will be to cutover from the existing EFT PROD to the newly built and upgraded  EFT PROD, to keep the application in support. This extended outage will be on a Sunday and </a:t>
                      </a:r>
                      <a:r>
                        <a:rPr lang="en-US" sz="700" b="0" i="0" u="none" strike="noStrike" dirty="0" err="1">
                          <a:solidFill>
                            <a:srgbClr val="000000"/>
                          </a:solidFill>
                          <a:effectLst/>
                          <a:latin typeface="Arial" panose="020B0604020202020204" pitchFamily="34" charset="0"/>
                        </a:rPr>
                        <a:t>utilise</a:t>
                      </a:r>
                      <a:r>
                        <a:rPr lang="en-US" sz="700" b="0" i="0" u="none" strike="noStrike" dirty="0">
                          <a:solidFill>
                            <a:srgbClr val="000000"/>
                          </a:solidFill>
                          <a:effectLst/>
                          <a:latin typeface="Arial" panose="020B0604020202020204" pitchFamily="34" charset="0"/>
                        </a:rPr>
                        <a:t> the maintenance window for EFT to cause less impact to the industry.</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the extended outage any files that would be processed by EFT during this window will remain safely in their respective Folders, once EFT is back online, all file transfers will be synced and issued.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Please be aware that the EFT cutover Contingency Dates will  be carried out on the following weekend, 6th March. </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13/10/2021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898691"/>
                  </a:ext>
                </a:extLst>
              </a:tr>
              <a:tr h="836602">
                <a:tc>
                  <a:txBody>
                    <a:bodyPr/>
                    <a:lstStyle/>
                    <a:p>
                      <a:pPr algn="ctr" fontAlgn="ctr"/>
                      <a:r>
                        <a:rPr lang="en-GB" sz="700" b="0" i="0" u="none" strike="noStrike">
                          <a:solidFill>
                            <a:srgbClr val="000000"/>
                          </a:solidFill>
                          <a:effectLst/>
                          <a:latin typeface="Arial" panose="020B0604020202020204" pitchFamily="34" charset="0"/>
                        </a:rPr>
                        <a:t>XRN 5339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EFT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As part the Enhanced File Transfer (EFT) project we will conduct Disaster Recovery (DR) testing. The EFT DR test will prove and confirm the procedures, resilience and capability of the newly upgrade EFT. As EFT is a multiple site application we will fail over to one site then failback to service normal and test the other site the following week.</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Please be aware that the EFT DR Contingency Dates will be carried out on the following weekend.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Any files that would be processed by EFT during this window will remain safely in their respective Folders, once EFT is back online, all file transfers will be synced and issued.</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13/10/2021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666555"/>
                  </a:ext>
                </a:extLst>
              </a:tr>
              <a:tr h="919779">
                <a:tc>
                  <a:txBody>
                    <a:bodyPr/>
                    <a:lstStyle/>
                    <a:p>
                      <a:pPr algn="ctr" fontAlgn="ctr"/>
                      <a:r>
                        <a:rPr lang="en-GB" sz="700" b="0" i="0" u="none" strike="noStrike">
                          <a:solidFill>
                            <a:srgbClr val="000000"/>
                          </a:solidFill>
                          <a:effectLst/>
                          <a:latin typeface="Arial" panose="020B0604020202020204" pitchFamily="34" charset="0"/>
                        </a:rPr>
                        <a:t> XRN 5339</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EFT</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20/03/2022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20/03/2022</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TBC</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As part the Enhanced File Transfer (EFT) project we will conduct Disaster Recovery (DR) testing. The EFT DR test will prove and confirm the procedures, resilience and capability of the newly upgrade EFT. As EFT is a multiple site application we will have failed over, then failed back one site on the previous week, to complete the DR testing this weekend we will DR test the remaining site.</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Please be aware that the EFT DR Contingency Dates will be carried out on the following weekend.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Any files that would be processed by EFT during this window will remain safely in their respective Folders, once EFT is back online, all file transfers will be synced and issued.</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13/10/2021</a:t>
                      </a:r>
                    </a:p>
                  </a:txBody>
                  <a:tcPr marL="4426" marR="4426" marT="4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222411"/>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3" name="Object 2">
            <a:extLst>
              <a:ext uri="{FF2B5EF4-FFF2-40B4-BE49-F238E27FC236}">
                <a16:creationId xmlns:a16="http://schemas.microsoft.com/office/drawing/2014/main" id="{19FE2D04-FEE4-4511-8DAF-A8E904E93DDA}"/>
              </a:ext>
            </a:extLst>
          </p:cNvPr>
          <p:cNvGraphicFramePr>
            <a:graphicFrameLocks noChangeAspect="1"/>
          </p:cNvGraphicFramePr>
          <p:nvPr>
            <p:extLst>
              <p:ext uri="{D42A27DB-BD31-4B8C-83A1-F6EECF244321}">
                <p14:modId xmlns:p14="http://schemas.microsoft.com/office/powerpoint/2010/main" val="3456763066"/>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4098" name="Acrobat Document" showAsIcon="1" r:id="rId3" imgW="914400" imgH="792360" progId="Acrobat.Document.DC">
                  <p:embed/>
                </p:oleObj>
              </mc:Choice>
              <mc:Fallback>
                <p:oleObj name="Acrobat Document" showAsIcon="1" r:id="rId3" imgW="914400" imgH="792360" progId="Acrobat.Document.DC">
                  <p:embed/>
                  <p:pic>
                    <p:nvPicPr>
                      <p:cNvPr id="3" name="Object 2">
                        <a:extLst>
                          <a:ext uri="{FF2B5EF4-FFF2-40B4-BE49-F238E27FC236}">
                            <a16:creationId xmlns:a16="http://schemas.microsoft.com/office/drawing/2014/main" id="{19FE2D04-FEE4-4511-8DAF-A8E904E93DDA}"/>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November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7427" y="144420"/>
          <a:ext cx="9036000" cy="423596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and all Programme activities remain on track with all key internal and eternal milestones being met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000" b="0" kern="1200" baseline="0" dirty="0">
                          <a:solidFill>
                            <a:schemeClr val="tx1"/>
                          </a:solidFill>
                          <a:latin typeface="+mn-lt"/>
                          <a:ea typeface="+mn-ea"/>
                          <a:cs typeface="Arial"/>
                        </a:rPr>
                        <a:t>Key Programme Updates:</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tx1"/>
                          </a:solidFill>
                          <a:latin typeface="+mn-lt"/>
                          <a:ea typeface="+mn-ea"/>
                          <a:cs typeface="+mn-cs"/>
                        </a:rPr>
                        <a:t> </a:t>
                      </a:r>
                      <a:r>
                        <a:rPr lang="en-US" sz="800" b="0" i="0" u="none" strike="noStrike" kern="1200" baseline="0" dirty="0">
                          <a:solidFill>
                            <a:schemeClr val="tx1"/>
                          </a:solidFill>
                          <a:latin typeface="+mn-lt"/>
                          <a:ea typeface="+mn-ea"/>
                          <a:cs typeface="+mn-cs"/>
                        </a:rPr>
                        <a:t> </a:t>
                      </a:r>
                      <a:r>
                        <a:rPr lang="en-US" sz="900" b="0" i="0" u="none" strike="noStrike" kern="1200" baseline="0" dirty="0">
                          <a:solidFill>
                            <a:schemeClr val="tx1"/>
                          </a:solidFill>
                          <a:latin typeface="+mn-lt"/>
                          <a:ea typeface="+mn-ea"/>
                          <a:cs typeface="+mn-cs"/>
                        </a:rPr>
                        <a:t>Programme and Internal test plans have been baselined in preparation for transition testing commencing on the 8</a:t>
                      </a:r>
                      <a:r>
                        <a:rPr lang="en-US" sz="900" b="0" i="0" u="none" strike="noStrike" kern="1200" baseline="30000" dirty="0">
                          <a:solidFill>
                            <a:schemeClr val="tx1"/>
                          </a:solidFill>
                          <a:latin typeface="+mn-lt"/>
                          <a:ea typeface="+mn-ea"/>
                          <a:cs typeface="+mn-cs"/>
                        </a:rPr>
                        <a:t>th</a:t>
                      </a:r>
                      <a:r>
                        <a:rPr lang="en-US" sz="900" b="0" i="0" u="none" strike="noStrike" kern="1200" baseline="0" dirty="0">
                          <a:solidFill>
                            <a:schemeClr val="tx1"/>
                          </a:solidFill>
                          <a:latin typeface="+mn-lt"/>
                          <a:ea typeface="+mn-ea"/>
                          <a:cs typeface="+mn-cs"/>
                        </a:rPr>
                        <a:t> November. Smoke testing is underway with the CSSP. Contingency planning to mitigate the impacts of a non Monday Go Live will continue until a confirmed Go Live date is announced. </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900" b="0" i="0" kern="1200" dirty="0">
                        <a:solidFill>
                          <a:schemeClr val="dk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UEPT and E2E continues. We have seen one P3 raised against Xoserve this month, which has since been resolved.</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a:t>Business Change: </a:t>
                      </a:r>
                      <a:r>
                        <a:rPr lang="en-GB" sz="900" b="0" dirty="0"/>
                        <a:t>Internal activities continue to plan including Target Operating Model set up. Workshops continue with Customer training team to support business readiness and communication activities.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p>
                    <a:p>
                      <a:pPr marL="0" lvl="0" indent="0">
                        <a:buFont typeface="Arial" panose="020B0604020202020204" pitchFamily="34" charset="0"/>
                        <a:buNone/>
                      </a:pPr>
                      <a:r>
                        <a:rPr lang="en-GB" sz="900" b="1" dirty="0"/>
                        <a:t>Data Migration: </a:t>
                      </a:r>
                      <a:r>
                        <a:rPr lang="en-GB" sz="900" b="0" dirty="0"/>
                        <a:t>REL Cycle 5 planning is on track for delivery of REL data to CSSP</a:t>
                      </a:r>
                    </a:p>
                    <a:p>
                      <a:pPr marL="0" lvl="0" indent="0">
                        <a:buFont typeface="Arial" panose="020B0604020202020204" pitchFamily="34" charset="0"/>
                        <a:buNone/>
                      </a:pPr>
                      <a:endParaRPr lang="en-GB" sz="900" b="0" kern="1200" dirty="0">
                        <a:solidFill>
                          <a:schemeClr val="tx1"/>
                        </a:solidFill>
                        <a:latin typeface="+mn-lt"/>
                        <a:ea typeface="+mn-ea"/>
                        <a:cs typeface="+mn-cs"/>
                      </a:endParaRPr>
                    </a:p>
                    <a:p>
                      <a:pPr marL="0" lvl="0" indent="0">
                        <a:buFont typeface="Arial" panose="020B0604020202020204" pitchFamily="34" charset="0"/>
                        <a:buNone/>
                      </a:pPr>
                      <a:r>
                        <a:rPr lang="en-GB" sz="900" b="1" kern="1200" dirty="0">
                          <a:solidFill>
                            <a:schemeClr val="tx1"/>
                          </a:solidFill>
                          <a:latin typeface="+mn-lt"/>
                          <a:ea typeface="+mn-ea"/>
                          <a:cs typeface="+mn-cs"/>
                        </a:rPr>
                        <a:t>SOLR: </a:t>
                      </a:r>
                      <a:r>
                        <a:rPr lang="en-GB" sz="900" b="0" kern="1200" dirty="0">
                          <a:solidFill>
                            <a:schemeClr val="tx1"/>
                          </a:solidFill>
                          <a:latin typeface="+mn-lt"/>
                          <a:ea typeface="+mn-ea"/>
                          <a:cs typeface="+mn-cs"/>
                        </a:rPr>
                        <a:t>Modification has been raised and presented at the Ofgem CAT meeting Friday 29</a:t>
                      </a:r>
                      <a:r>
                        <a:rPr lang="en-GB" sz="900" b="0" kern="1200" baseline="30000" dirty="0">
                          <a:solidFill>
                            <a:schemeClr val="tx1"/>
                          </a:solidFill>
                          <a:latin typeface="+mn-lt"/>
                          <a:ea typeface="+mn-ea"/>
                          <a:cs typeface="+mn-cs"/>
                        </a:rPr>
                        <a:t>th</a:t>
                      </a:r>
                      <a:r>
                        <a:rPr lang="en-GB" sz="900" b="0" kern="1200" dirty="0">
                          <a:solidFill>
                            <a:schemeClr val="tx1"/>
                          </a:solidFill>
                          <a:latin typeface="+mn-lt"/>
                          <a:ea typeface="+mn-ea"/>
                          <a:cs typeface="+mn-cs"/>
                        </a:rPr>
                        <a:t> October</a:t>
                      </a:r>
                      <a:endParaRPr lang="en-GB" sz="900" b="1" kern="1200" dirty="0">
                        <a:solidFill>
                          <a:schemeClr val="tx1"/>
                        </a:solidFill>
                        <a:latin typeface="+mn-lt"/>
                        <a:ea typeface="+mn-ea"/>
                        <a:cs typeface="+mn-cs"/>
                      </a:endParaRPr>
                    </a:p>
                    <a:p>
                      <a:pPr marL="0" lvl="0" indent="0">
                        <a:buFont typeface="Arial" panose="020B0604020202020204" pitchFamily="34" charset="0"/>
                        <a:buNone/>
                      </a:pPr>
                      <a:endParaRPr lang="en-GB" sz="105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Environments: </a:t>
                      </a:r>
                      <a:r>
                        <a:rPr lang="en-GB" sz="1000" b="0" kern="1200" dirty="0">
                          <a:solidFill>
                            <a:schemeClr val="tx1"/>
                          </a:solidFill>
                          <a:effectLst/>
                          <a:latin typeface="+mn-lt"/>
                          <a:ea typeface="+mn-ea"/>
                          <a:cs typeface="+mn-cs"/>
                        </a:rPr>
                        <a:t>Continue to support and review environment requirements across Programme landscape.  Review environment usage and requirements in conjunction with Cloud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kern="1200" dirty="0">
                          <a:solidFill>
                            <a:schemeClr val="tx1"/>
                          </a:solidFill>
                          <a:effectLst/>
                          <a:latin typeface="+mn-lt"/>
                          <a:ea typeface="+mn-ea"/>
                          <a:cs typeface="+mn-cs"/>
                        </a:rPr>
                        <a:t> Complete outstanding test scripts and continue to support UEPT and E2E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UK Link APIs: </a:t>
                      </a:r>
                      <a:r>
                        <a:rPr lang="en-GB" sz="1000" b="0" kern="1200" dirty="0">
                          <a:solidFill>
                            <a:schemeClr val="tx1"/>
                          </a:solidFill>
                          <a:effectLst/>
                          <a:latin typeface="+mn-lt"/>
                          <a:ea typeface="+mn-ea"/>
                          <a:cs typeface="+mn-cs"/>
                        </a:rPr>
                        <a:t>Complete outstanding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Internal planning activities and rehearsal planning continues in conjunction with Cloud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Testing: </a:t>
                      </a:r>
                      <a:r>
                        <a:rPr lang="en-GB" sz="1000" b="0" i="0" u="none" strike="noStrike" kern="1200" dirty="0">
                          <a:solidFill>
                            <a:schemeClr val="tx1"/>
                          </a:solidFill>
                          <a:effectLst/>
                          <a:latin typeface="+mn-lt"/>
                          <a:ea typeface="+mn-ea"/>
                          <a:cs typeface="+mn-cs"/>
                        </a:rPr>
                        <a:t>Continue UEPT &amp; E2E testing.  Review programme CR’s and continue defect fixes to Programme release plan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800" b="0" kern="1200" baseline="0" dirty="0">
                        <a:solidFill>
                          <a:schemeClr val="accen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2792179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53551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800" b="0" i="0" u="none" strike="noStrike" kern="1200" noProof="0" dirty="0"/>
                        <a:t>UEPT/E2E support continues. Defects raised via external testing phases have been fixed and release within the Programme releases.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800" b="0" i="0" u="none" strike="noStrike" kern="1200" noProof="0" dirty="0">
                          <a:solidFill>
                            <a:schemeClr val="dk1"/>
                          </a:solidFill>
                          <a:effectLst/>
                          <a:latin typeface="+mn-lt"/>
                          <a:ea typeface="+mn-ea"/>
                          <a:cs typeface="+mn-cs"/>
                        </a:rPr>
                        <a:t>UEPT and E2E continues well. At the point of writing this, no significant defects have been seen. Programme CR’s continue to be assessed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800" b="0" dirty="0"/>
                        <a:t>CR-D072 has now been approved. Operational readiness activities are ongoing</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baseline="0" dirty="0">
                          <a:solidFill>
                            <a:schemeClr val="tx1"/>
                          </a:solidFill>
                          <a:latin typeface="+mn-lt"/>
                          <a:cs typeface="Arial"/>
                        </a:rPr>
                        <a:t>Testing support underway for UEPT/E2E activities. </a:t>
                      </a:r>
                      <a:r>
                        <a:rPr lang="en-US" altLang="en-US" sz="800" b="0" i="0" u="none" strike="noStrike" kern="1200" dirty="0">
                          <a:solidFill>
                            <a:srgbClr val="1E1246"/>
                          </a:solidFill>
                          <a:effectLst/>
                          <a:latin typeface="+mn-lt"/>
                          <a:ea typeface="+mn-ea"/>
                          <a:cs typeface="+mn-cs"/>
                        </a:rPr>
                        <a:t>A Change Pack has been shared with the Industry and will be presented at Change Management Committee meeting for approval ahead of updating the Gemini Business Requirements Document. </a:t>
                      </a:r>
                      <a:endParaRPr lang="en-US" altLang="en-US" sz="800" i="0" baseline="0" dirty="0">
                        <a:solidFill>
                          <a:schemeClr val="tx1"/>
                        </a:solidFill>
                        <a:latin typeface="+mn-lt"/>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baseline="0" dirty="0">
                          <a:solidFill>
                            <a:schemeClr val="tx1"/>
                          </a:solidFill>
                          <a:latin typeface="+mn-lt"/>
                          <a:cs typeface="Arial"/>
                        </a:rPr>
                        <a:t>Conversations are ongoing with customers in relation to concerns for Gemini timings as a result of Switching Programme requirements as defined in DB4.  Gemini team have raised concerns as to date the Gemini ACT file has not been testing in the Programme E2E phase.  We will be reaching out to the SI to encourage this process to be tested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has been raised and being progressed to incorporate the impact of one newly identified report that will need changes.  Any new reporting requirements are assessed by the consequential reporting team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355"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noProof="0" dirty="0">
                          <a:solidFill>
                            <a:srgbClr val="1E1246"/>
                          </a:solidFill>
                          <a:effectLst/>
                          <a:latin typeface="+mn-lt"/>
                          <a:ea typeface="+mn-ea"/>
                          <a:cs typeface="+mn-cs"/>
                        </a:rPr>
                        <a:t>There are a number of change requests that have been approved by the Control Board and are now in the Build phase.  </a:t>
                      </a:r>
                      <a:r>
                        <a:rPr lang="en-US" sz="800" b="0" i="0" u="none" strike="noStrike" kern="1200" noProof="0" dirty="0">
                          <a:solidFill>
                            <a:srgbClr val="1E1246"/>
                          </a:solidFill>
                          <a:effectLst/>
                          <a:latin typeface="+mn-lt"/>
                          <a:ea typeface="+mn-ea"/>
                          <a:cs typeface="+mn-cs"/>
                        </a:rPr>
                        <a:t>Technical Exception workshops have started with business SMEs  following the completion of the business exceptions review</a:t>
                      </a:r>
                      <a:endParaRPr lang="en-GB" sz="800" b="0" i="0" u="none" strike="noStrike" kern="1200" noProof="0" dirty="0">
                        <a:solidFill>
                          <a:srgbClr val="1E1246"/>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00420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31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noProof="0" dirty="0">
                          <a:solidFill>
                            <a:schemeClr val="tx1"/>
                          </a:solidFill>
                          <a:latin typeface="+mn-lt"/>
                          <a:ea typeface="+mn-ea"/>
                          <a:cs typeface="+mn-cs"/>
                        </a:rPr>
                        <a:t>REC version 3 consultation is complete.</a:t>
                      </a:r>
                      <a:endParaRPr lang="en-US" sz="9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kern="1200" dirty="0">
                          <a:solidFill>
                            <a:srgbClr val="1E1246"/>
                          </a:solidFill>
                          <a:effectLst/>
                          <a:latin typeface="+mn-lt"/>
                          <a:ea typeface="+mn-ea"/>
                          <a:cs typeface="+mn-cs"/>
                        </a:rPr>
                        <a:t>Following a MDD data cleansing cycle we are working closely with customers. Preparation are underway for REL cycle 4b data to be extracted from UK Link. Planning for Analysis reports cycle 6 and REL Cycle 5 has commenced</a:t>
                      </a:r>
                    </a:p>
                    <a:p>
                      <a:pPr marL="0" lvl="0" indent="0">
                        <a:buFont typeface="Arial" panose="020B0604020202020204" pitchFamily="34" charset="0"/>
                        <a:buNone/>
                      </a:pPr>
                      <a:endParaRPr lang="en-GB" sz="9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All activities continuing to track to plan for all upcoming activities. Environment readiness for Transition is in progress.  Environment requirements will continue to be assessed in line with the Cloud Programme for combined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effectLst/>
                          <a:latin typeface="+mn-lt"/>
                          <a:ea typeface="+mn-ea"/>
                          <a:cs typeface="+mn-cs"/>
                        </a:rPr>
                        <a:t>Detailed delivery updates are being provided as part of November 21</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Engagement continues with Ofgem. </a:t>
                      </a:r>
                      <a:r>
                        <a:rPr lang="en-US" sz="900" b="0" i="0" u="none" strike="noStrike" kern="1200" dirty="0" err="1">
                          <a:solidFill>
                            <a:schemeClr val="tx1"/>
                          </a:solidFill>
                          <a:effectLst/>
                          <a:latin typeface="Arial" panose="020B0604020202020204" pitchFamily="34" charset="0"/>
                          <a:ea typeface="+mn-ea"/>
                          <a:cs typeface="Arial" panose="020B0604020202020204" pitchFamily="34" charset="0"/>
                        </a:rPr>
                        <a:t>SoLR</a:t>
                      </a: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 representation has been provided by the Industry following consultation requests via the Ofgem design forum and </a:t>
                      </a:r>
                      <a:r>
                        <a:rPr lang="en-US" sz="900" b="0" i="0" u="none" strike="noStrike" kern="1200" dirty="0" err="1">
                          <a:solidFill>
                            <a:schemeClr val="tx1"/>
                          </a:solidFill>
                          <a:effectLst/>
                          <a:latin typeface="Arial" panose="020B0604020202020204" pitchFamily="34" charset="0"/>
                          <a:ea typeface="+mn-ea"/>
                          <a:cs typeface="Arial" panose="020B0604020202020204" pitchFamily="34" charset="0"/>
                        </a:rPr>
                        <a:t>ChMC</a:t>
                      </a: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  All feedback is being reviewed with feedback being provided to both forums.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8" y="714044"/>
          <a:ext cx="9127191" cy="198288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The Go-live principles have been approved at Delivery Group. Xoserve's concerns have been logged with Ofgem</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Impact of non-Monday Go-live on Xoserve's Transition testing has been fed back to Ofgem. Internal contingency planning is underway</a:t>
                      </a: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30/12/21</a:t>
                      </a:r>
                    </a:p>
                  </a:txBody>
                  <a:tcPr marL="0" marR="0" marT="0" marB="0" anchor="ctr">
                    <a:solidFill>
                      <a:srgbClr val="E8EAF1"/>
                    </a:solidFill>
                  </a:tcPr>
                </a:tc>
                <a:extLst>
                  <a:ext uri="{0D108BD9-81ED-4DB2-BD59-A6C34878D82A}">
                    <a16:rowId xmlns:a16="http://schemas.microsoft.com/office/drawing/2014/main" val="2054940489"/>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nvPr>
        </p:nvGraphicFramePr>
        <p:xfrm>
          <a:off x="16809" y="2696926"/>
          <a:ext cx="9127191" cy="1211964"/>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989089">
                  <a:extLst>
                    <a:ext uri="{9D8B030D-6E8A-4147-A177-3AD203B41FA5}">
                      <a16:colId xmlns:a16="http://schemas.microsoft.com/office/drawing/2014/main" val="1029585687"/>
                    </a:ext>
                  </a:extLst>
                </a:gridCol>
                <a:gridCol w="2082373">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There is a potential that </a:t>
                      </a:r>
                      <a:r>
                        <a:rPr lang="en-US" sz="650" b="0" i="0" u="none" strike="noStrike" kern="1200" dirty="0" err="1">
                          <a:solidFill>
                            <a:schemeClr val="tx1"/>
                          </a:solidFill>
                          <a:effectLst/>
                          <a:latin typeface="+mj-lt"/>
                          <a:ea typeface="+mn-ea"/>
                          <a:cs typeface="+mn-cs"/>
                        </a:rPr>
                        <a:t>SoLR</a:t>
                      </a:r>
                      <a:r>
                        <a:rPr lang="en-US" sz="650" b="0" i="0" u="none" strike="noStrike" kern="1200" dirty="0">
                          <a:solidFill>
                            <a:schemeClr val="tx1"/>
                          </a:solidFill>
                          <a:effectLst/>
                          <a:latin typeface="+mj-lt"/>
                          <a:ea typeface="+mn-ea"/>
                          <a:cs typeface="+mn-cs"/>
                        </a:rPr>
                        <a:t> related implications during Transition may be considered for Transition Testing. Currently expected to be discussed in September. Dates have been aligned accordingly</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30/12/21</a:t>
                      </a:r>
                    </a:p>
                  </a:txBody>
                  <a:tcPr marL="0" marR="0" marT="0" marB="0" anchor="ctr">
                    <a:solidFill>
                      <a:srgbClr val="E8EAF1"/>
                    </a:solidFill>
                  </a:tcPr>
                </a:tc>
                <a:extLst>
                  <a:ext uri="{0D108BD9-81ED-4DB2-BD59-A6C34878D82A}">
                    <a16:rowId xmlns:a16="http://schemas.microsoft.com/office/drawing/2014/main" val="2468297499"/>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3120467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14506" y="396589"/>
          <a:ext cx="8960142" cy="4759386"/>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217854">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6991">
                <a:tc>
                  <a:txBody>
                    <a:bodyPr/>
                    <a:lstStyle/>
                    <a:p>
                      <a:pPr algn="l" fontAlgn="t"/>
                      <a:r>
                        <a:rPr lang="en-GB" sz="9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6991">
                <a:tc>
                  <a:txBody>
                    <a:bodyPr/>
                    <a:lstStyle/>
                    <a:p>
                      <a:pPr algn="l" fontAlgn="t"/>
                      <a:r>
                        <a:rPr lang="en-US" sz="900" b="0" i="0" u="none" strike="noStrike" dirty="0">
                          <a:solidFill>
                            <a:srgbClr val="000000"/>
                          </a:solidFill>
                          <a:effectLst/>
                          <a:latin typeface="+mj-lt"/>
                        </a:rPr>
                        <a:t>Updates to the CSS Physical Interface Design (</a:t>
                      </a:r>
                      <a:r>
                        <a:rPr lang="en-US" sz="900" b="0" i="0" u="none" strike="noStrike" dirty="0" err="1">
                          <a:solidFill>
                            <a:srgbClr val="000000"/>
                          </a:solidFill>
                          <a:effectLst/>
                          <a:latin typeface="+mj-lt"/>
                        </a:rPr>
                        <a:t>PhID</a:t>
                      </a:r>
                      <a:r>
                        <a:rPr lang="en-US" sz="9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6991">
                <a:tc>
                  <a:txBody>
                    <a:bodyPr/>
                    <a:lstStyle/>
                    <a:p>
                      <a:pPr algn="l" fontAlgn="t"/>
                      <a:r>
                        <a:rPr lang="en-GB" sz="9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6991">
                <a:tc>
                  <a:txBody>
                    <a:bodyPr/>
                    <a:lstStyle/>
                    <a:p>
                      <a:pPr algn="l" fontAlgn="t"/>
                      <a:r>
                        <a:rPr lang="en-US" sz="900" b="0" i="0" u="none" strike="noStrike" dirty="0" err="1">
                          <a:solidFill>
                            <a:srgbClr val="000000"/>
                          </a:solidFill>
                          <a:effectLst/>
                          <a:latin typeface="+mj-lt"/>
                        </a:rPr>
                        <a:t>Provide_CSS_RegistrationID_to_PUI_and_LPs</a:t>
                      </a:r>
                      <a:endParaRPr lang="en-US" sz="9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6991">
                <a:tc>
                  <a:txBody>
                    <a:bodyPr/>
                    <a:lstStyle/>
                    <a:p>
                      <a:pPr algn="l" fontAlgn="t"/>
                      <a:r>
                        <a:rPr lang="en-US" sz="900" b="0" i="0" u="none" strike="noStrike" dirty="0" err="1">
                          <a:solidFill>
                            <a:srgbClr val="000000"/>
                          </a:solidFill>
                          <a:effectLst/>
                          <a:latin typeface="+mj-lt"/>
                        </a:rPr>
                        <a:t>Licence</a:t>
                      </a:r>
                      <a:r>
                        <a:rPr lang="en-US" sz="9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6991">
                <a:tc>
                  <a:txBody>
                    <a:bodyPr/>
                    <a:lstStyle/>
                    <a:p>
                      <a:pPr algn="l" fontAlgn="t"/>
                      <a:r>
                        <a:rPr lang="en-US" sz="9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6991">
                <a:tc>
                  <a:txBody>
                    <a:bodyPr/>
                    <a:lstStyle/>
                    <a:p>
                      <a:pPr algn="l" fontAlgn="t"/>
                      <a:r>
                        <a:rPr lang="en-US" sz="9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73982">
                <a:tc>
                  <a:txBody>
                    <a:bodyPr/>
                    <a:lstStyle/>
                    <a:p>
                      <a:pPr algn="l" fontAlgn="t"/>
                      <a:r>
                        <a:rPr lang="en-US" sz="9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6991">
                <a:tc>
                  <a:txBody>
                    <a:bodyPr/>
                    <a:lstStyle/>
                    <a:p>
                      <a:pPr algn="l" fontAlgn="b"/>
                      <a:r>
                        <a:rPr lang="en-GB" sz="9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6991">
                <a:tc>
                  <a:txBody>
                    <a:bodyPr/>
                    <a:lstStyle/>
                    <a:p>
                      <a:pPr algn="l" fontAlgn="b"/>
                      <a:r>
                        <a:rPr lang="en-US" sz="900" b="0" i="0" u="none" strike="noStrike">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6991">
                <a:tc>
                  <a:txBody>
                    <a:bodyPr/>
                    <a:lstStyle/>
                    <a:p>
                      <a:pPr algn="l" fontAlgn="b"/>
                      <a:r>
                        <a:rPr lang="en-US" sz="9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6991">
                <a:tc>
                  <a:txBody>
                    <a:bodyPr/>
                    <a:lstStyle/>
                    <a:p>
                      <a:pPr algn="l" fontAlgn="b"/>
                      <a:r>
                        <a:rPr lang="en-GB" sz="9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6991">
                <a:tc>
                  <a:txBody>
                    <a:bodyPr/>
                    <a:lstStyle/>
                    <a:p>
                      <a:pPr algn="l" fontAlgn="b"/>
                      <a:r>
                        <a:rPr lang="en-US" sz="9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6991">
                <a:tc>
                  <a:txBody>
                    <a:bodyPr/>
                    <a:lstStyle/>
                    <a:p>
                      <a:pPr algn="l" fontAlgn="b"/>
                      <a:r>
                        <a:rPr lang="fr-FR" sz="9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6991">
                <a:tc>
                  <a:txBody>
                    <a:bodyPr/>
                    <a:lstStyle/>
                    <a:p>
                      <a:pPr algn="l" fontAlgn="b"/>
                      <a:r>
                        <a:rPr lang="en-GB" sz="9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6991">
                <a:tc>
                  <a:txBody>
                    <a:bodyPr/>
                    <a:lstStyle/>
                    <a:p>
                      <a:pPr algn="l" fontAlgn="b"/>
                      <a:r>
                        <a:rPr lang="en-US" sz="9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6991">
                <a:tc>
                  <a:txBody>
                    <a:bodyPr/>
                    <a:lstStyle/>
                    <a:p>
                      <a:pPr algn="l" fontAlgn="b"/>
                      <a:r>
                        <a:rPr lang="en-US" sz="9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6991">
                <a:tc>
                  <a:txBody>
                    <a:bodyPr/>
                    <a:lstStyle/>
                    <a:p>
                      <a:pPr algn="l" fontAlgn="b"/>
                      <a:r>
                        <a:rPr lang="en-GB" sz="9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6991">
                <a:tc>
                  <a:txBody>
                    <a:bodyPr/>
                    <a:lstStyle/>
                    <a:p>
                      <a:pPr algn="l" fontAlgn="b"/>
                      <a:r>
                        <a:rPr lang="en-US" sz="900" b="0" i="0" u="none" strike="noStrike">
                          <a:solidFill>
                            <a:srgbClr val="000000"/>
                          </a:solidFill>
                          <a:effectLst/>
                          <a:latin typeface="+mj-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6991">
                <a:tc>
                  <a:txBody>
                    <a:bodyPr/>
                    <a:lstStyle/>
                    <a:p>
                      <a:pPr algn="l" fontAlgn="b"/>
                      <a:r>
                        <a:rPr lang="en-GB" sz="9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149422">
                <a:tc>
                  <a:txBody>
                    <a:bodyPr/>
                    <a:lstStyle/>
                    <a:p>
                      <a:pPr algn="l" fontAlgn="b"/>
                      <a:r>
                        <a:rPr lang="en-GB" sz="9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273982">
                <a:tc>
                  <a:txBody>
                    <a:bodyPr/>
                    <a:lstStyle/>
                    <a:p>
                      <a:pPr algn="l" fontAlgn="b"/>
                      <a:r>
                        <a:rPr lang="en-US" sz="9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6991">
                <a:tc>
                  <a:txBody>
                    <a:bodyPr/>
                    <a:lstStyle/>
                    <a:p>
                      <a:pPr algn="l" fontAlgn="b"/>
                      <a:r>
                        <a:rPr lang="en-US" sz="9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6991">
                <a:tc>
                  <a:txBody>
                    <a:bodyPr/>
                    <a:lstStyle/>
                    <a:p>
                      <a:pPr algn="l" fontAlgn="t"/>
                      <a:r>
                        <a:rPr lang="en-US" sz="900" b="0" i="0" u="none" strike="noStrike">
                          <a:solidFill>
                            <a:srgbClr val="000000"/>
                          </a:solidFill>
                          <a:effectLst/>
                          <a:latin typeface="+mj-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268466">
                <a:tc>
                  <a:txBody>
                    <a:bodyPr/>
                    <a:lstStyle/>
                    <a:p>
                      <a:pPr algn="l" fontAlgn="b"/>
                      <a:r>
                        <a:rPr lang="en-US" sz="9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136991">
                <a:tc>
                  <a:txBody>
                    <a:bodyPr/>
                    <a:lstStyle/>
                    <a:p>
                      <a:pPr algn="l" fontAlgn="b"/>
                      <a:r>
                        <a:rPr lang="en-US" sz="900" b="0" i="0" u="none" strike="noStrike">
                          <a:solidFill>
                            <a:srgbClr val="000000"/>
                          </a:solidFill>
                          <a:effectLst/>
                          <a:latin typeface="+mj-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£34,000.00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45741">
                <a:tc>
                  <a:txBody>
                    <a:bodyPr/>
                    <a:lstStyle/>
                    <a:p>
                      <a:pPr algn="l" fontAlgn="b"/>
                      <a:r>
                        <a:rPr lang="en-US" sz="900" b="0" i="0" u="none" strike="noStrike" dirty="0">
                          <a:solidFill>
                            <a:srgbClr val="000000"/>
                          </a:solidFill>
                          <a:effectLst/>
                          <a:latin typeface="+mj-lt"/>
                        </a:rPr>
                        <a:t>Continuation of support for UEPT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£308,000.00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73982">
                <a:tc>
                  <a:txBody>
                    <a:bodyPr/>
                    <a:lstStyle/>
                    <a:p>
                      <a:pPr algn="l" fontAlgn="b"/>
                      <a:r>
                        <a:rPr lang="en-US" sz="900" b="0" i="0" u="none" strike="noStrike">
                          <a:solidFill>
                            <a:srgbClr val="000000"/>
                          </a:solidFill>
                          <a:effectLst/>
                          <a:latin typeface="+mj-lt"/>
                        </a:rPr>
                        <a:t>Documentation only updates to NCT-0134 DMT Live Rehearsal Test Plan and NCD-0012 Data Migration Solution Design Catalogue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6991">
                <a:tc>
                  <a:txBody>
                    <a:bodyPr/>
                    <a:lstStyle/>
                    <a:p>
                      <a:pPr algn="l" fontAlgn="b"/>
                      <a:r>
                        <a:rPr lang="en-GB" sz="900" b="0" i="0" u="none" strike="noStrike" dirty="0">
                          <a:solidFill>
                            <a:srgbClr val="000000"/>
                          </a:solidFill>
                          <a:effectLst/>
                          <a:latin typeface="+mj-lt"/>
                        </a:rPr>
                        <a:t>Elaborations for Service Management Requirements DB4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121752" y="778477"/>
          <a:ext cx="8830719" cy="2249363"/>
        </p:xfrm>
        <a:graphic>
          <a:graphicData uri="http://schemas.openxmlformats.org/drawingml/2006/table">
            <a:tbl>
              <a:tblPr firstRow="1" bandRow="1">
                <a:tableStyleId>{5C22544A-7EE6-4342-B048-85BDC9FD1C3A}</a:tableStyleId>
              </a:tblPr>
              <a:tblGrid>
                <a:gridCol w="6110891">
                  <a:extLst>
                    <a:ext uri="{9D8B030D-6E8A-4147-A177-3AD203B41FA5}">
                      <a16:colId xmlns:a16="http://schemas.microsoft.com/office/drawing/2014/main" val="997061046"/>
                    </a:ext>
                  </a:extLst>
                </a:gridCol>
                <a:gridCol w="621937">
                  <a:extLst>
                    <a:ext uri="{9D8B030D-6E8A-4147-A177-3AD203B41FA5}">
                      <a16:colId xmlns:a16="http://schemas.microsoft.com/office/drawing/2014/main" val="2723771934"/>
                    </a:ext>
                  </a:extLst>
                </a:gridCol>
                <a:gridCol w="643633">
                  <a:extLst>
                    <a:ext uri="{9D8B030D-6E8A-4147-A177-3AD203B41FA5}">
                      <a16:colId xmlns:a16="http://schemas.microsoft.com/office/drawing/2014/main" val="194189712"/>
                    </a:ext>
                  </a:extLst>
                </a:gridCol>
                <a:gridCol w="1454258">
                  <a:extLst>
                    <a:ext uri="{9D8B030D-6E8A-4147-A177-3AD203B41FA5}">
                      <a16:colId xmlns:a16="http://schemas.microsoft.com/office/drawing/2014/main" val="3065248341"/>
                    </a:ext>
                  </a:extLst>
                </a:gridCol>
              </a:tblGrid>
              <a:tr h="17713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49177">
                <a:tc>
                  <a:txBody>
                    <a:bodyPr/>
                    <a:lstStyle/>
                    <a:p>
                      <a:pPr marL="0" algn="l" fontAlgn="b"/>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a:t>
                      </a:r>
                      <a:r>
                        <a:rPr lang="en-US" sz="800" b="0" i="0" u="none" strike="noStrike" kern="1200" dirty="0" err="1">
                          <a:solidFill>
                            <a:srgbClr val="000000"/>
                          </a:solidFill>
                          <a:effectLst/>
                          <a:latin typeface="+mj-lt"/>
                          <a:ea typeface="+mn-ea"/>
                          <a:cs typeface="+mn-cs"/>
                        </a:rPr>
                        <a:t>transtion</a:t>
                      </a:r>
                      <a:r>
                        <a:rPr lang="en-US" sz="800" b="0" i="0" u="none" strike="noStrike" dirty="0">
                          <a:solidFill>
                            <a:srgbClr val="000000"/>
                          </a:solidFill>
                          <a:effectLst/>
                          <a:latin typeface="+mj-lt"/>
                          <a:ea typeface="+mn-ea"/>
                          <a:cs typeface="+mn-cs"/>
                        </a:rPr>
                        <a:t>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252884">
                <a:tc>
                  <a:txBody>
                    <a:bodyPr/>
                    <a:lstStyle/>
                    <a:p>
                      <a:pPr marL="0" algn="l" fontAlgn="b"/>
                      <a:r>
                        <a:rPr lang="en-GB" sz="800" b="0" i="0" u="none" strike="noStrike"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830">
                <a:tc>
                  <a:txBody>
                    <a:bodyPr/>
                    <a:lstStyle/>
                    <a:p>
                      <a:pPr marL="0" algn="l" fontAlgn="b"/>
                      <a:r>
                        <a:rPr lang="en-US" sz="800" b="0" i="0" u="none" strike="noStrike" dirty="0">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98514">
                <a:tc>
                  <a:txBody>
                    <a:bodyPr/>
                    <a:lstStyle/>
                    <a:p>
                      <a:pPr marL="0" algn="l" fontAlgn="b"/>
                      <a:r>
                        <a:rPr lang="en-US" sz="800" b="0" i="0" u="none" strike="noStrike">
                          <a:solidFill>
                            <a:srgbClr val="000000"/>
                          </a:solidFill>
                          <a:effectLst/>
                          <a:latin typeface="+mj-lt"/>
                          <a:ea typeface="+mn-ea"/>
                          <a:cs typeface="+mn-cs"/>
                        </a:rPr>
                        <a:t>Further consquential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0">
                <a:tc>
                  <a:txBody>
                    <a:bodyPr/>
                    <a:lstStyle/>
                    <a:p>
                      <a:pPr marL="0" algn="l" fontAlgn="b"/>
                      <a:r>
                        <a:rPr lang="en-US" sz="800" b="0" i="0" u="none" strike="noStrike" dirty="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409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mj-lt"/>
                          <a:ea typeface="+mn-ea"/>
                          <a:cs typeface="+mn-cs"/>
                        </a:rPr>
                        <a:t>Addition of assumption on MAD Log in relation to earliest possible Go-Live date</a:t>
                      </a:r>
                    </a:p>
                    <a:p>
                      <a:pPr marL="0" algn="l" fontAlgn="b"/>
                      <a:endParaRPr lang="en-US" sz="800" b="0" i="0" u="none" strike="noStrike" dirty="0">
                        <a:solidFill>
                          <a:srgbClr val="000000"/>
                        </a:solidFill>
                        <a:effectLst/>
                        <a:latin typeface="+mj-lt"/>
                        <a:ea typeface="+mn-ea"/>
                        <a:cs typeface="+mn-cs"/>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dirty="0">
                          <a:solidFill>
                            <a:srgbClr val="000000"/>
                          </a:solidFill>
                          <a:effectLst/>
                          <a:latin typeface="+mj-lt"/>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594187"/>
                  </a:ext>
                </a:extLst>
              </a:tr>
              <a:tr h="218017">
                <a:tc>
                  <a:txBody>
                    <a:bodyPr/>
                    <a:lstStyle/>
                    <a:p>
                      <a:pPr algn="l" fontAlgn="b"/>
                      <a:r>
                        <a:rPr lang="en-US" sz="800" b="0" i="0" u="none" strike="noStrike" dirty="0">
                          <a:solidFill>
                            <a:srgbClr val="000000"/>
                          </a:solidFill>
                          <a:effectLst/>
                          <a:latin typeface="+mj-lt"/>
                        </a:rPr>
                        <a:t>Addition of assumption on MAD Log in relation to earliest possible Go-Live date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a:solidFill>
                            <a:srgbClr val="000000"/>
                          </a:solidFill>
                          <a:effectLst/>
                          <a:latin typeface="+mj-lt"/>
                        </a:rPr>
                        <a:t>CR-D107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92732183"/>
                  </a:ext>
                </a:extLst>
              </a:tr>
              <a:tr h="218017">
                <a:tc>
                  <a:txBody>
                    <a:bodyPr/>
                    <a:lstStyle/>
                    <a:p>
                      <a:pPr algn="l" fontAlgn="b"/>
                      <a:r>
                        <a:rPr lang="en-US" sz="800" b="0" i="0" u="none" strike="noStrike" dirty="0">
                          <a:solidFill>
                            <a:srgbClr val="000000"/>
                          </a:solidFill>
                          <a:effectLst/>
                          <a:latin typeface="+mj-lt"/>
                        </a:rPr>
                        <a:t>Change to Data Migration and Transition artefacts following the completion of CR-D09</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a:solidFill>
                            <a:srgbClr val="000000"/>
                          </a:solidFill>
                          <a:effectLst/>
                          <a:latin typeface="+mj-lt"/>
                        </a:rPr>
                        <a:t>CR-D108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21116866"/>
                  </a:ext>
                </a:extLst>
              </a:tr>
              <a:tr h="218017">
                <a:tc>
                  <a:txBody>
                    <a:bodyPr/>
                    <a:lstStyle/>
                    <a:p>
                      <a:pPr algn="l" fontAlgn="b"/>
                      <a:r>
                        <a:rPr lang="en-US" sz="800" b="0" i="0" u="none" strike="noStrike" dirty="0">
                          <a:solidFill>
                            <a:srgbClr val="000000"/>
                          </a:solidFill>
                          <a:effectLst/>
                          <a:latin typeface="+mj-lt"/>
                        </a:rPr>
                        <a:t>Change to EES requirements to bring REL search and retrieval into closer alignment with GES and assessment of </a:t>
                      </a:r>
                      <a:r>
                        <a:rPr lang="en-US" sz="800" b="0" i="0" u="none" strike="noStrike" dirty="0" err="1">
                          <a:solidFill>
                            <a:srgbClr val="000000"/>
                          </a:solidFill>
                          <a:effectLst/>
                          <a:latin typeface="+mj-lt"/>
                        </a:rPr>
                        <a:t>programme</a:t>
                      </a:r>
                      <a:r>
                        <a:rPr lang="en-US" sz="800" b="0" i="0" u="none" strike="noStrike" dirty="0">
                          <a:solidFill>
                            <a:srgbClr val="000000"/>
                          </a:solidFill>
                          <a:effectLst/>
                          <a:latin typeface="+mj-lt"/>
                        </a:rPr>
                        <a: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dirty="0">
                          <a:solidFill>
                            <a:srgbClr val="000000"/>
                          </a:solidFill>
                          <a:effectLst/>
                          <a:latin typeface="+mj-lt"/>
                        </a:rPr>
                        <a:t>CR-D109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5513928"/>
                  </a:ext>
                </a:extLst>
              </a:tr>
              <a:tr h="218017">
                <a:tc>
                  <a:txBody>
                    <a:bodyPr/>
                    <a:lstStyle/>
                    <a:p>
                      <a:pPr algn="l" fontAlgn="b"/>
                      <a:r>
                        <a:rPr lang="en-US" sz="800" b="0" i="0" u="none" strike="noStrike" dirty="0">
                          <a:solidFill>
                            <a:srgbClr val="000000"/>
                          </a:solidFill>
                          <a:effectLst/>
                          <a:latin typeface="+mj-lt"/>
                        </a:rPr>
                        <a:t>Changes and additions to PIWG and CWG governed MAD Log v2.4 milestones to address timing and clarity issues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800" b="0" i="0" u="none" strike="noStrike" dirty="0">
                          <a:solidFill>
                            <a:srgbClr val="000000"/>
                          </a:solidFill>
                          <a:effectLst/>
                          <a:latin typeface="+mj-lt"/>
                        </a:rPr>
                        <a:t>CR-D110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mj-lt"/>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1691437"/>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251353" y="94119"/>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6006891" y="4034481"/>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11" name="Chart 10">
            <a:extLst>
              <a:ext uri="{FF2B5EF4-FFF2-40B4-BE49-F238E27FC236}">
                <a16:creationId xmlns:a16="http://schemas.microsoft.com/office/drawing/2014/main" id="{EBB33185-1A26-4927-9BE7-51CC2DD6B684}"/>
              </a:ext>
            </a:extLst>
          </p:cNvPr>
          <p:cNvGraphicFramePr>
            <a:graphicFrameLocks/>
          </p:cNvGraphicFramePr>
          <p:nvPr/>
        </p:nvGraphicFramePr>
        <p:xfrm>
          <a:off x="282827" y="508634"/>
          <a:ext cx="5026199" cy="21265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5F8B6B86-99A7-4021-B7D2-D91686F0B9B7}"/>
              </a:ext>
            </a:extLst>
          </p:cNvPr>
          <p:cNvGraphicFramePr>
            <a:graphicFrameLocks/>
          </p:cNvGraphicFramePr>
          <p:nvPr/>
        </p:nvGraphicFramePr>
        <p:xfrm>
          <a:off x="322521" y="2456529"/>
          <a:ext cx="5338691" cy="25155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F6AA795A-C587-4022-A089-5AAC31FD3C60}"/>
              </a:ext>
            </a:extLst>
          </p:cNvPr>
          <p:cNvGraphicFramePr>
            <a:graphicFrameLocks/>
          </p:cNvGraphicFramePr>
          <p:nvPr/>
        </p:nvGraphicFramePr>
        <p:xfrm>
          <a:off x="5528058" y="847599"/>
          <a:ext cx="3566322" cy="2971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ct 3">
            <a:extLst>
              <a:ext uri="{FF2B5EF4-FFF2-40B4-BE49-F238E27FC236}">
                <a16:creationId xmlns:a16="http://schemas.microsoft.com/office/drawing/2014/main" id="{3609F2C8-9F4E-450A-90F3-CFF14C2B34EA}"/>
              </a:ext>
            </a:extLst>
          </p:cNvPr>
          <p:cNvGraphicFramePr>
            <a:graphicFrameLocks noChangeAspect="1"/>
          </p:cNvGraphicFramePr>
          <p:nvPr/>
        </p:nvGraphicFramePr>
        <p:xfrm>
          <a:off x="8013869" y="3899819"/>
          <a:ext cx="914400" cy="792163"/>
        </p:xfrm>
        <a:graphic>
          <a:graphicData uri="http://schemas.openxmlformats.org/presentationml/2006/ole">
            <mc:AlternateContent xmlns:mc="http://schemas.openxmlformats.org/markup-compatibility/2006">
              <mc:Choice xmlns:v="urn:schemas-microsoft-com:vml" Requires="v">
                <p:oleObj spid="_x0000_s1026" name="Worksheet" showAsIcon="1" r:id="rId7" imgW="914400" imgH="792360" progId="Excel.Sheet.12">
                  <p:embed/>
                </p:oleObj>
              </mc:Choice>
              <mc:Fallback>
                <p:oleObj name="Worksheet" showAsIcon="1" r:id="rId7" imgW="914400" imgH="792360" progId="Excel.Sheet.12">
                  <p:embed/>
                  <p:pic>
                    <p:nvPicPr>
                      <p:cNvPr id="4" name="Object 3">
                        <a:extLst>
                          <a:ext uri="{FF2B5EF4-FFF2-40B4-BE49-F238E27FC236}">
                            <a16:creationId xmlns:a16="http://schemas.microsoft.com/office/drawing/2014/main" id="{3609F2C8-9F4E-450A-90F3-CFF14C2B34EA}"/>
                          </a:ext>
                        </a:extLst>
                      </p:cNvPr>
                      <p:cNvPicPr/>
                      <p:nvPr/>
                    </p:nvPicPr>
                    <p:blipFill>
                      <a:blip r:embed="rId8"/>
                      <a:stretch>
                        <a:fillRect/>
                      </a:stretch>
                    </p:blipFill>
                    <p:spPr>
                      <a:xfrm>
                        <a:off x="8013869" y="389981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644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05621" y="64684"/>
            <a:ext cx="8708571" cy="400110"/>
          </a:xfrm>
        </p:spPr>
        <p:txBody>
          <a:bodyPr/>
          <a:lstStyle/>
          <a:p>
            <a:pPr marL="0" indent="0">
              <a:buNone/>
            </a:pPr>
            <a:r>
              <a:rPr lang="en-GB" sz="2000" b="1" dirty="0">
                <a:solidFill>
                  <a:schemeClr val="accent1"/>
                </a:solidFill>
              </a:rPr>
              <a:t>2020-2022 DSC Change / </a:t>
            </a:r>
            <a:r>
              <a:rPr lang="en-GB" sz="2000" b="1" dirty="0" err="1">
                <a:solidFill>
                  <a:schemeClr val="accent1"/>
                </a:solidFill>
              </a:rPr>
              <a:t>MiR</a:t>
            </a:r>
            <a:r>
              <a:rPr lang="en-GB" sz="2000" b="1" dirty="0">
                <a:solidFill>
                  <a:schemeClr val="accent1"/>
                </a:solidFill>
              </a:rPr>
              <a:t> Pipeline</a:t>
            </a:r>
          </a:p>
        </p:txBody>
      </p:sp>
      <p:graphicFrame>
        <p:nvGraphicFramePr>
          <p:cNvPr id="15" name="Table 15">
            <a:extLst>
              <a:ext uri="{FF2B5EF4-FFF2-40B4-BE49-F238E27FC236}">
                <a16:creationId xmlns:a16="http://schemas.microsoft.com/office/drawing/2014/main" id="{1EEF71A9-3459-4398-9E96-C8B48BB80F21}"/>
              </a:ext>
            </a:extLst>
          </p:cNvPr>
          <p:cNvGraphicFramePr>
            <a:graphicFrameLocks noGrp="1"/>
          </p:cNvGraphicFramePr>
          <p:nvPr>
            <p:extLst/>
          </p:nvPr>
        </p:nvGraphicFramePr>
        <p:xfrm>
          <a:off x="40866" y="447622"/>
          <a:ext cx="8225457" cy="4533358"/>
        </p:xfrm>
        <a:graphic>
          <a:graphicData uri="http://schemas.openxmlformats.org/drawingml/2006/table">
            <a:tbl>
              <a:tblPr firstRow="1" bandRow="1">
                <a:tableStyleId>{5C22544A-7EE6-4342-B048-85BDC9FD1C3A}</a:tableStyleId>
              </a:tblPr>
              <a:tblGrid>
                <a:gridCol w="948331">
                  <a:extLst>
                    <a:ext uri="{9D8B030D-6E8A-4147-A177-3AD203B41FA5}">
                      <a16:colId xmlns:a16="http://schemas.microsoft.com/office/drawing/2014/main" val="3892064586"/>
                    </a:ext>
                  </a:extLst>
                </a:gridCol>
                <a:gridCol w="302919">
                  <a:extLst>
                    <a:ext uri="{9D8B030D-6E8A-4147-A177-3AD203B41FA5}">
                      <a16:colId xmlns:a16="http://schemas.microsoft.com/office/drawing/2014/main" val="2026510767"/>
                    </a:ext>
                  </a:extLst>
                </a:gridCol>
                <a:gridCol w="302919">
                  <a:extLst>
                    <a:ext uri="{9D8B030D-6E8A-4147-A177-3AD203B41FA5}">
                      <a16:colId xmlns:a16="http://schemas.microsoft.com/office/drawing/2014/main" val="796591319"/>
                    </a:ext>
                  </a:extLst>
                </a:gridCol>
                <a:gridCol w="302919">
                  <a:extLst>
                    <a:ext uri="{9D8B030D-6E8A-4147-A177-3AD203B41FA5}">
                      <a16:colId xmlns:a16="http://schemas.microsoft.com/office/drawing/2014/main" val="2998834721"/>
                    </a:ext>
                  </a:extLst>
                </a:gridCol>
                <a:gridCol w="302919">
                  <a:extLst>
                    <a:ext uri="{9D8B030D-6E8A-4147-A177-3AD203B41FA5}">
                      <a16:colId xmlns:a16="http://schemas.microsoft.com/office/drawing/2014/main" val="827997060"/>
                    </a:ext>
                  </a:extLst>
                </a:gridCol>
                <a:gridCol w="302919">
                  <a:extLst>
                    <a:ext uri="{9D8B030D-6E8A-4147-A177-3AD203B41FA5}">
                      <a16:colId xmlns:a16="http://schemas.microsoft.com/office/drawing/2014/main" val="1205869007"/>
                    </a:ext>
                  </a:extLst>
                </a:gridCol>
                <a:gridCol w="302919">
                  <a:extLst>
                    <a:ext uri="{9D8B030D-6E8A-4147-A177-3AD203B41FA5}">
                      <a16:colId xmlns:a16="http://schemas.microsoft.com/office/drawing/2014/main" val="2726710848"/>
                    </a:ext>
                  </a:extLst>
                </a:gridCol>
                <a:gridCol w="302919">
                  <a:extLst>
                    <a:ext uri="{9D8B030D-6E8A-4147-A177-3AD203B41FA5}">
                      <a16:colId xmlns:a16="http://schemas.microsoft.com/office/drawing/2014/main" val="3107269484"/>
                    </a:ext>
                  </a:extLst>
                </a:gridCol>
                <a:gridCol w="302919">
                  <a:extLst>
                    <a:ext uri="{9D8B030D-6E8A-4147-A177-3AD203B41FA5}">
                      <a16:colId xmlns:a16="http://schemas.microsoft.com/office/drawing/2014/main" val="3656303277"/>
                    </a:ext>
                  </a:extLst>
                </a:gridCol>
                <a:gridCol w="302919">
                  <a:extLst>
                    <a:ext uri="{9D8B030D-6E8A-4147-A177-3AD203B41FA5}">
                      <a16:colId xmlns:a16="http://schemas.microsoft.com/office/drawing/2014/main" val="2707694966"/>
                    </a:ext>
                  </a:extLst>
                </a:gridCol>
                <a:gridCol w="302919">
                  <a:extLst>
                    <a:ext uri="{9D8B030D-6E8A-4147-A177-3AD203B41FA5}">
                      <a16:colId xmlns:a16="http://schemas.microsoft.com/office/drawing/2014/main" val="1379636612"/>
                    </a:ext>
                  </a:extLst>
                </a:gridCol>
                <a:gridCol w="302919">
                  <a:extLst>
                    <a:ext uri="{9D8B030D-6E8A-4147-A177-3AD203B41FA5}">
                      <a16:colId xmlns:a16="http://schemas.microsoft.com/office/drawing/2014/main" val="386597783"/>
                    </a:ext>
                  </a:extLst>
                </a:gridCol>
                <a:gridCol w="302919">
                  <a:extLst>
                    <a:ext uri="{9D8B030D-6E8A-4147-A177-3AD203B41FA5}">
                      <a16:colId xmlns:a16="http://schemas.microsoft.com/office/drawing/2014/main" val="2571120699"/>
                    </a:ext>
                  </a:extLst>
                </a:gridCol>
                <a:gridCol w="302919">
                  <a:extLst>
                    <a:ext uri="{9D8B030D-6E8A-4147-A177-3AD203B41FA5}">
                      <a16:colId xmlns:a16="http://schemas.microsoft.com/office/drawing/2014/main" val="2196548710"/>
                    </a:ext>
                  </a:extLst>
                </a:gridCol>
                <a:gridCol w="302919">
                  <a:extLst>
                    <a:ext uri="{9D8B030D-6E8A-4147-A177-3AD203B41FA5}">
                      <a16:colId xmlns:a16="http://schemas.microsoft.com/office/drawing/2014/main" val="1403591048"/>
                    </a:ext>
                  </a:extLst>
                </a:gridCol>
                <a:gridCol w="302919">
                  <a:extLst>
                    <a:ext uri="{9D8B030D-6E8A-4147-A177-3AD203B41FA5}">
                      <a16:colId xmlns:a16="http://schemas.microsoft.com/office/drawing/2014/main" val="4248103585"/>
                    </a:ext>
                  </a:extLst>
                </a:gridCol>
                <a:gridCol w="302919">
                  <a:extLst>
                    <a:ext uri="{9D8B030D-6E8A-4147-A177-3AD203B41FA5}">
                      <a16:colId xmlns:a16="http://schemas.microsoft.com/office/drawing/2014/main" val="1442016581"/>
                    </a:ext>
                  </a:extLst>
                </a:gridCol>
                <a:gridCol w="302919">
                  <a:extLst>
                    <a:ext uri="{9D8B030D-6E8A-4147-A177-3AD203B41FA5}">
                      <a16:colId xmlns:a16="http://schemas.microsoft.com/office/drawing/2014/main" val="3168474325"/>
                    </a:ext>
                  </a:extLst>
                </a:gridCol>
                <a:gridCol w="302919">
                  <a:extLst>
                    <a:ext uri="{9D8B030D-6E8A-4147-A177-3AD203B41FA5}">
                      <a16:colId xmlns:a16="http://schemas.microsoft.com/office/drawing/2014/main" val="409453779"/>
                    </a:ext>
                  </a:extLst>
                </a:gridCol>
                <a:gridCol w="302919">
                  <a:extLst>
                    <a:ext uri="{9D8B030D-6E8A-4147-A177-3AD203B41FA5}">
                      <a16:colId xmlns:a16="http://schemas.microsoft.com/office/drawing/2014/main" val="1606851460"/>
                    </a:ext>
                  </a:extLst>
                </a:gridCol>
                <a:gridCol w="302919">
                  <a:extLst>
                    <a:ext uri="{9D8B030D-6E8A-4147-A177-3AD203B41FA5}">
                      <a16:colId xmlns:a16="http://schemas.microsoft.com/office/drawing/2014/main" val="1068492204"/>
                    </a:ext>
                  </a:extLst>
                </a:gridCol>
                <a:gridCol w="302919">
                  <a:extLst>
                    <a:ext uri="{9D8B030D-6E8A-4147-A177-3AD203B41FA5}">
                      <a16:colId xmlns:a16="http://schemas.microsoft.com/office/drawing/2014/main" val="4150067901"/>
                    </a:ext>
                  </a:extLst>
                </a:gridCol>
                <a:gridCol w="302919">
                  <a:extLst>
                    <a:ext uri="{9D8B030D-6E8A-4147-A177-3AD203B41FA5}">
                      <a16:colId xmlns:a16="http://schemas.microsoft.com/office/drawing/2014/main" val="2595818616"/>
                    </a:ext>
                  </a:extLst>
                </a:gridCol>
                <a:gridCol w="302919">
                  <a:extLst>
                    <a:ext uri="{9D8B030D-6E8A-4147-A177-3AD203B41FA5}">
                      <a16:colId xmlns:a16="http://schemas.microsoft.com/office/drawing/2014/main" val="2759753554"/>
                    </a:ext>
                  </a:extLst>
                </a:gridCol>
                <a:gridCol w="309989">
                  <a:extLst>
                    <a:ext uri="{9D8B030D-6E8A-4147-A177-3AD203B41FA5}">
                      <a16:colId xmlns:a16="http://schemas.microsoft.com/office/drawing/2014/main" val="1360792266"/>
                    </a:ext>
                  </a:extLst>
                </a:gridCol>
              </a:tblGrid>
              <a:tr h="234193">
                <a:tc>
                  <a:txBody>
                    <a:bodyPr/>
                    <a:lstStyle/>
                    <a:p>
                      <a:endParaRPr lang="en-GB" sz="800" dirty="0"/>
                    </a:p>
                  </a:txBody>
                  <a:tcPr marL="91327" marR="91327" marT="45664" marB="45664">
                    <a:solidFill>
                      <a:schemeClr val="accent1"/>
                    </a:solidFill>
                  </a:tcPr>
                </a:tc>
                <a:tc gridSpan="12">
                  <a:txBody>
                    <a:bodyPr/>
                    <a:lstStyle/>
                    <a:p>
                      <a:pPr algn="ctr"/>
                      <a:r>
                        <a:rPr lang="en-GB" sz="1000" dirty="0"/>
                        <a:t>2021</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gridSpan="12">
                  <a:txBody>
                    <a:bodyPr/>
                    <a:lstStyle/>
                    <a:p>
                      <a:pPr algn="ctr"/>
                      <a:r>
                        <a:rPr lang="en-GB" sz="1000" dirty="0"/>
                        <a:t>2022</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extLst>
                  <a:ext uri="{0D108BD9-81ED-4DB2-BD59-A6C34878D82A}">
                    <a16:rowId xmlns:a16="http://schemas.microsoft.com/office/drawing/2014/main" val="2834853736"/>
                  </a:ext>
                </a:extLst>
              </a:tr>
              <a:tr h="335400">
                <a:tc>
                  <a:txBody>
                    <a:bodyPr/>
                    <a:lstStyle/>
                    <a:p>
                      <a:endParaRPr lang="en-GB" sz="800"/>
                    </a:p>
                  </a:txBody>
                  <a:tcPr marL="91327" marR="91327" marT="45664" marB="45664"/>
                </a:tc>
                <a:tc>
                  <a:txBody>
                    <a:bodyPr/>
                    <a:lstStyle/>
                    <a:p>
                      <a:r>
                        <a:rPr lang="en-GB" sz="800" dirty="0"/>
                        <a:t>Jan</a:t>
                      </a:r>
                    </a:p>
                  </a:txBody>
                  <a:tcPr marL="91327" marR="91327" marT="45664" marB="45664" vert="vert270">
                    <a:solidFill>
                      <a:schemeClr val="bg1">
                        <a:lumMod val="75000"/>
                      </a:schemeClr>
                    </a:solidFill>
                  </a:tcPr>
                </a:tc>
                <a:tc>
                  <a:txBody>
                    <a:bodyPr/>
                    <a:lstStyle/>
                    <a:p>
                      <a:r>
                        <a:rPr lang="en-GB" sz="800" dirty="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dirty="0"/>
                        <a:t>May</a:t>
                      </a:r>
                    </a:p>
                  </a:txBody>
                  <a:tcPr marL="91327" marR="91327" marT="45664" marB="45664" vert="vert270">
                    <a:solidFill>
                      <a:schemeClr val="bg1">
                        <a:lumMod val="75000"/>
                      </a:schemeClr>
                    </a:solidFill>
                  </a:tcPr>
                </a:tc>
                <a:tc>
                  <a:txBody>
                    <a:bodyPr/>
                    <a:lstStyle/>
                    <a:p>
                      <a:r>
                        <a:rPr lang="en-GB" sz="800" dirty="0"/>
                        <a:t>Jun</a:t>
                      </a:r>
                    </a:p>
                  </a:txBody>
                  <a:tcPr marL="91327" marR="91327" marT="45664" marB="45664" vert="vert270">
                    <a:solidFill>
                      <a:schemeClr val="bg1">
                        <a:lumMod val="75000"/>
                      </a:schemeClr>
                    </a:solidFill>
                  </a:tcPr>
                </a:tc>
                <a:tc>
                  <a:txBody>
                    <a:bodyPr/>
                    <a:lstStyle/>
                    <a:p>
                      <a:r>
                        <a:rPr lang="en-GB" sz="80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a:t>Oct</a:t>
                      </a:r>
                    </a:p>
                  </a:txBody>
                  <a:tcPr marL="91327" marR="91327" marT="45664" marB="45664" vert="vert270">
                    <a:solidFill>
                      <a:schemeClr val="bg1">
                        <a:lumMod val="75000"/>
                      </a:schemeClr>
                    </a:solidFill>
                  </a:tcPr>
                </a:tc>
                <a:tc>
                  <a:txBody>
                    <a:bodyPr/>
                    <a:lstStyle/>
                    <a:p>
                      <a:r>
                        <a:rPr lang="en-GB" sz="80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tc>
                  <a:txBody>
                    <a:bodyPr/>
                    <a:lstStyle/>
                    <a:p>
                      <a:r>
                        <a:rPr lang="en-GB" sz="800"/>
                        <a:t>Jan</a:t>
                      </a:r>
                    </a:p>
                  </a:txBody>
                  <a:tcPr marL="91327" marR="91327" marT="45664" marB="45664" vert="vert270">
                    <a:solidFill>
                      <a:schemeClr val="bg1">
                        <a:lumMod val="75000"/>
                      </a:schemeClr>
                    </a:solidFill>
                  </a:tcPr>
                </a:tc>
                <a:tc>
                  <a:txBody>
                    <a:bodyPr/>
                    <a:lstStyle/>
                    <a:p>
                      <a:r>
                        <a:rPr lang="en-GB" sz="80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a:t>May</a:t>
                      </a:r>
                    </a:p>
                  </a:txBody>
                  <a:tcPr marL="91327" marR="91327" marT="45664" marB="45664" vert="vert270">
                    <a:solidFill>
                      <a:schemeClr val="bg1">
                        <a:lumMod val="75000"/>
                      </a:schemeClr>
                    </a:solidFill>
                  </a:tcPr>
                </a:tc>
                <a:tc>
                  <a:txBody>
                    <a:bodyPr/>
                    <a:lstStyle/>
                    <a:p>
                      <a:r>
                        <a:rPr lang="en-GB" sz="800"/>
                        <a:t>Jun</a:t>
                      </a:r>
                    </a:p>
                  </a:txBody>
                  <a:tcPr marL="91327" marR="91327" marT="45664" marB="45664" vert="vert270">
                    <a:solidFill>
                      <a:schemeClr val="bg1">
                        <a:lumMod val="75000"/>
                      </a:schemeClr>
                    </a:solidFill>
                  </a:tcPr>
                </a:tc>
                <a:tc>
                  <a:txBody>
                    <a:bodyPr/>
                    <a:lstStyle/>
                    <a:p>
                      <a:r>
                        <a:rPr lang="en-GB" sz="800" dirty="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dirty="0"/>
                        <a:t>Oct</a:t>
                      </a:r>
                    </a:p>
                  </a:txBody>
                  <a:tcPr marL="91327" marR="91327" marT="45664" marB="45664" vert="vert270">
                    <a:solidFill>
                      <a:schemeClr val="bg1">
                        <a:lumMod val="75000"/>
                      </a:schemeClr>
                    </a:solidFill>
                  </a:tcPr>
                </a:tc>
                <a:tc>
                  <a:txBody>
                    <a:bodyPr/>
                    <a:lstStyle/>
                    <a:p>
                      <a:r>
                        <a:rPr lang="en-GB" sz="800" dirty="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extLst>
                  <a:ext uri="{0D108BD9-81ED-4DB2-BD59-A6C34878D82A}">
                    <a16:rowId xmlns:a16="http://schemas.microsoft.com/office/drawing/2014/main" val="2937758045"/>
                  </a:ext>
                </a:extLst>
              </a:tr>
              <a:tr h="938444">
                <a:tc>
                  <a:txBody>
                    <a:bodyPr/>
                    <a:lstStyle/>
                    <a:p>
                      <a:pPr algn="ctr"/>
                      <a:r>
                        <a:rPr lang="en-GB" sz="1100" dirty="0">
                          <a:solidFill>
                            <a:schemeClr val="tx1"/>
                          </a:solidFill>
                        </a:rPr>
                        <a:t>Minor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extLst>
                  <a:ext uri="{0D108BD9-81ED-4DB2-BD59-A6C34878D82A}">
                    <a16:rowId xmlns:a16="http://schemas.microsoft.com/office/drawing/2014/main" val="2927043025"/>
                  </a:ext>
                </a:extLst>
              </a:tr>
              <a:tr h="878627">
                <a:tc>
                  <a:txBody>
                    <a:bodyPr/>
                    <a:lstStyle/>
                    <a:p>
                      <a:pPr algn="ctr"/>
                      <a:r>
                        <a:rPr lang="en-GB" sz="1100" dirty="0">
                          <a:solidFill>
                            <a:schemeClr val="tx1"/>
                          </a:solidFill>
                        </a:rPr>
                        <a:t>Major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1795437498"/>
                  </a:ext>
                </a:extLst>
              </a:tr>
              <a:tr h="665430">
                <a:tc>
                  <a:txBody>
                    <a:bodyPr/>
                    <a:lstStyle/>
                    <a:p>
                      <a:pPr algn="ctr"/>
                      <a:r>
                        <a:rPr lang="en-GB" sz="1100" dirty="0">
                          <a:solidFill>
                            <a:schemeClr val="tx1"/>
                          </a:solidFill>
                        </a:rPr>
                        <a:t>CSSC</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3157425213"/>
                  </a:ext>
                </a:extLst>
              </a:tr>
              <a:tr h="1471729">
                <a:tc>
                  <a:txBody>
                    <a:bodyPr/>
                    <a:lstStyle/>
                    <a:p>
                      <a:pPr algn="ctr"/>
                      <a:r>
                        <a:rPr lang="en-GB" sz="1100" dirty="0">
                          <a:solidFill>
                            <a:schemeClr val="tx1"/>
                          </a:solidFill>
                        </a:rPr>
                        <a:t>Standalone Change</a:t>
                      </a:r>
                    </a:p>
                  </a:txBody>
                  <a:tcPr marL="91327" marR="91327" marT="45664" marB="45664" vert="vert270">
                    <a:solidFill>
                      <a:schemeClr val="bg1">
                        <a:lumMod val="75000"/>
                      </a:schemeClr>
                    </a:solidFill>
                  </a:tcPr>
                </a:tc>
                <a:tc gridSpan="24">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extLst>
                  <a:ext uri="{0D108BD9-81ED-4DB2-BD59-A6C34878D82A}">
                    <a16:rowId xmlns:a16="http://schemas.microsoft.com/office/drawing/2014/main" val="1587967117"/>
                  </a:ext>
                </a:extLst>
              </a:tr>
            </a:tbl>
          </a:graphicData>
        </a:graphic>
      </p:graphicFrame>
      <p:sp>
        <p:nvSpPr>
          <p:cNvPr id="17" name="TextBox 16">
            <a:extLst>
              <a:ext uri="{FF2B5EF4-FFF2-40B4-BE49-F238E27FC236}">
                <a16:creationId xmlns:a16="http://schemas.microsoft.com/office/drawing/2014/main" id="{544DE2A5-3D7C-43E8-BE35-7BE15B9AF676}"/>
              </a:ext>
            </a:extLst>
          </p:cNvPr>
          <p:cNvSpPr txBox="1"/>
          <p:nvPr/>
        </p:nvSpPr>
        <p:spPr>
          <a:xfrm>
            <a:off x="997389" y="2018433"/>
            <a:ext cx="2699449"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June 2021 	                             (DBTI + PIS/Closedown)</a:t>
            </a:r>
          </a:p>
        </p:txBody>
      </p:sp>
      <p:sp>
        <p:nvSpPr>
          <p:cNvPr id="18" name="TextBox 17">
            <a:extLst>
              <a:ext uri="{FF2B5EF4-FFF2-40B4-BE49-F238E27FC236}">
                <a16:creationId xmlns:a16="http://schemas.microsoft.com/office/drawing/2014/main" id="{80410ACA-A9A3-49A1-BFB9-17691BF13109}"/>
              </a:ext>
            </a:extLst>
          </p:cNvPr>
          <p:cNvSpPr txBox="1"/>
          <p:nvPr/>
        </p:nvSpPr>
        <p:spPr>
          <a:xfrm>
            <a:off x="996809" y="2262289"/>
            <a:ext cx="13503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2021 Analysis / Design</a:t>
            </a:r>
          </a:p>
        </p:txBody>
      </p:sp>
      <p:sp>
        <p:nvSpPr>
          <p:cNvPr id="19" name="TextBox 18">
            <a:extLst>
              <a:ext uri="{FF2B5EF4-FFF2-40B4-BE49-F238E27FC236}">
                <a16:creationId xmlns:a16="http://schemas.microsoft.com/office/drawing/2014/main" id="{D304EDCE-157B-4D96-AC58-B4C0BFB45B65}"/>
              </a:ext>
            </a:extLst>
          </p:cNvPr>
          <p:cNvSpPr txBox="1"/>
          <p:nvPr/>
        </p:nvSpPr>
        <p:spPr>
          <a:xfrm>
            <a:off x="2382252" y="2253569"/>
            <a:ext cx="29299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November 2021 Build/Test	Implement/PIS</a:t>
            </a:r>
          </a:p>
        </p:txBody>
      </p:sp>
      <p:sp>
        <p:nvSpPr>
          <p:cNvPr id="20" name="TextBox 19">
            <a:extLst>
              <a:ext uri="{FF2B5EF4-FFF2-40B4-BE49-F238E27FC236}">
                <a16:creationId xmlns:a16="http://schemas.microsoft.com/office/drawing/2014/main" id="{B7F32981-9BDE-45F1-8945-FBDB02C43671}"/>
              </a:ext>
            </a:extLst>
          </p:cNvPr>
          <p:cNvSpPr txBox="1"/>
          <p:nvPr/>
        </p:nvSpPr>
        <p:spPr>
          <a:xfrm>
            <a:off x="968215" y="1094153"/>
            <a:ext cx="1350306"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err="1">
                <a:ln>
                  <a:noFill/>
                </a:ln>
                <a:solidFill>
                  <a:prstClr val="white"/>
                </a:solidFill>
                <a:effectLst/>
                <a:uLnTx/>
                <a:uFillTx/>
                <a:latin typeface="Poppins Medium"/>
                <a:ea typeface="+mn-ea"/>
                <a:cs typeface="+mn-cs"/>
              </a:rPr>
              <a:t>MiR</a:t>
            </a:r>
            <a:r>
              <a:rPr kumimoji="0" lang="en-GB" sz="699" b="0" i="0" u="none" strike="noStrike" kern="1200" cap="none" spc="0" normalizeH="0" baseline="0" noProof="0" dirty="0">
                <a:ln>
                  <a:noFill/>
                </a:ln>
                <a:solidFill>
                  <a:prstClr val="white"/>
                </a:solidFill>
                <a:effectLst/>
                <a:uLnTx/>
                <a:uFillTx/>
                <a:latin typeface="Poppins Medium"/>
                <a:ea typeface="+mn-ea"/>
                <a:cs typeface="+mn-cs"/>
              </a:rPr>
              <a:t> 9</a:t>
            </a:r>
          </a:p>
        </p:txBody>
      </p:sp>
      <p:sp>
        <p:nvSpPr>
          <p:cNvPr id="21" name="TextBox 20">
            <a:extLst>
              <a:ext uri="{FF2B5EF4-FFF2-40B4-BE49-F238E27FC236}">
                <a16:creationId xmlns:a16="http://schemas.microsoft.com/office/drawing/2014/main" id="{82F7A9E5-1675-4668-A89C-A6CD5319BEEE}"/>
              </a:ext>
            </a:extLst>
          </p:cNvPr>
          <p:cNvSpPr txBox="1"/>
          <p:nvPr/>
        </p:nvSpPr>
        <p:spPr>
          <a:xfrm>
            <a:off x="2261070" y="1339936"/>
            <a:ext cx="1350306" cy="199927"/>
          </a:xfrm>
          <a:prstGeom prst="rect">
            <a:avLst/>
          </a:prstGeom>
          <a:solidFill>
            <a:srgbClr val="00B050"/>
          </a:solidFill>
          <a:ln>
            <a:solidFill>
              <a:schemeClr val="accent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err="1">
                <a:ln>
                  <a:noFill/>
                </a:ln>
                <a:solidFill>
                  <a:srgbClr val="1E1246"/>
                </a:solidFill>
                <a:effectLst/>
                <a:uLnTx/>
                <a:uFillTx/>
                <a:latin typeface="Poppins Medium"/>
                <a:ea typeface="+mn-ea"/>
                <a:cs typeface="+mn-cs"/>
              </a:rPr>
              <a:t>MiR</a:t>
            </a:r>
            <a:r>
              <a:rPr kumimoji="0" lang="en-GB" sz="699" b="0" i="0" u="none" strike="noStrike" kern="1200" cap="none" spc="0" normalizeH="0" baseline="0" noProof="0" dirty="0">
                <a:ln>
                  <a:noFill/>
                </a:ln>
                <a:solidFill>
                  <a:srgbClr val="1E1246"/>
                </a:solidFill>
                <a:effectLst/>
                <a:uLnTx/>
                <a:uFillTx/>
                <a:latin typeface="Poppins Medium"/>
                <a:ea typeface="+mn-ea"/>
                <a:cs typeface="+mn-cs"/>
              </a:rPr>
              <a:t> 10</a:t>
            </a:r>
          </a:p>
        </p:txBody>
      </p:sp>
      <p:sp>
        <p:nvSpPr>
          <p:cNvPr id="24" name="TextBox 23">
            <a:extLst>
              <a:ext uri="{FF2B5EF4-FFF2-40B4-BE49-F238E27FC236}">
                <a16:creationId xmlns:a16="http://schemas.microsoft.com/office/drawing/2014/main" id="{7B4F9FDB-1AAB-4D64-B414-C2C74BFCFABF}"/>
              </a:ext>
            </a:extLst>
          </p:cNvPr>
          <p:cNvSpPr txBox="1"/>
          <p:nvPr/>
        </p:nvSpPr>
        <p:spPr>
          <a:xfrm>
            <a:off x="973404" y="3265600"/>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Regression</a:t>
            </a:r>
          </a:p>
        </p:txBody>
      </p:sp>
      <p:sp>
        <p:nvSpPr>
          <p:cNvPr id="29" name="TextBox 28">
            <a:extLst>
              <a:ext uri="{FF2B5EF4-FFF2-40B4-BE49-F238E27FC236}">
                <a16:creationId xmlns:a16="http://schemas.microsoft.com/office/drawing/2014/main" id="{F77FF8F8-AD54-4C7F-B67E-9F82867C06ED}"/>
              </a:ext>
            </a:extLst>
          </p:cNvPr>
          <p:cNvSpPr txBox="1"/>
          <p:nvPr/>
        </p:nvSpPr>
        <p:spPr>
          <a:xfrm>
            <a:off x="7080194" y="3254655"/>
            <a:ext cx="10695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a:ln>
                  <a:noFill/>
                </a:ln>
                <a:solidFill>
                  <a:srgbClr val="1E1246"/>
                </a:solidFill>
                <a:effectLst/>
                <a:uLnTx/>
                <a:uFillTx/>
                <a:latin typeface="Poppins Medium"/>
                <a:ea typeface="+mn-ea"/>
                <a:cs typeface="+mn-cs"/>
              </a:rPr>
              <a:t>PIS</a:t>
            </a:r>
          </a:p>
        </p:txBody>
      </p:sp>
      <p:sp>
        <p:nvSpPr>
          <p:cNvPr id="31" name="TextBox 30">
            <a:extLst>
              <a:ext uri="{FF2B5EF4-FFF2-40B4-BE49-F238E27FC236}">
                <a16:creationId xmlns:a16="http://schemas.microsoft.com/office/drawing/2014/main" id="{1DEB1EFA-7F9A-4F9B-8C4E-1AFCE183A964}"/>
              </a:ext>
            </a:extLst>
          </p:cNvPr>
          <p:cNvSpPr txBox="1"/>
          <p:nvPr/>
        </p:nvSpPr>
        <p:spPr>
          <a:xfrm>
            <a:off x="4059148" y="3552462"/>
            <a:ext cx="3838530" cy="199927"/>
          </a:xfrm>
          <a:prstGeom prst="rect">
            <a:avLst/>
          </a:prstGeom>
          <a:solidFill>
            <a:srgbClr val="00B05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Retro (MOD 0651)</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white"/>
                </a:solidFill>
                <a:effectLst/>
                <a:uLnTx/>
                <a:uFillTx/>
                <a:latin typeface="Poppins Medium"/>
                <a:ea typeface="+mn-ea"/>
                <a:cs typeface="+mn-cs"/>
              </a:rPr>
              <a:t>Key</a:t>
            </a:r>
            <a:r>
              <a:rPr kumimoji="0" lang="en-GB" sz="799" b="0" i="0" u="none" strike="noStrike" kern="1200" cap="none" spc="0" normalizeH="0" baseline="0" noProof="0" dirty="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Potential Activity</a:t>
            </a:r>
          </a:p>
        </p:txBody>
      </p:sp>
      <p:sp>
        <p:nvSpPr>
          <p:cNvPr id="42" name="TextBox 41">
            <a:extLst>
              <a:ext uri="{FF2B5EF4-FFF2-40B4-BE49-F238E27FC236}">
                <a16:creationId xmlns:a16="http://schemas.microsoft.com/office/drawing/2014/main" id="{A362F7A7-3F03-46F4-B2B1-01026E47C781}"/>
              </a:ext>
            </a:extLst>
          </p:cNvPr>
          <p:cNvSpPr txBox="1"/>
          <p:nvPr/>
        </p:nvSpPr>
        <p:spPr>
          <a:xfrm>
            <a:off x="1242037" y="2991589"/>
            <a:ext cx="1039063"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21 IA</a:t>
            </a:r>
          </a:p>
        </p:txBody>
      </p:sp>
      <p:sp>
        <p:nvSpPr>
          <p:cNvPr id="41" name="TextBox 40">
            <a:extLst>
              <a:ext uri="{FF2B5EF4-FFF2-40B4-BE49-F238E27FC236}">
                <a16:creationId xmlns:a16="http://schemas.microsoft.com/office/drawing/2014/main" id="{FFFA193A-D588-4691-BF38-E3641A27F58A}"/>
              </a:ext>
            </a:extLst>
          </p:cNvPr>
          <p:cNvSpPr txBox="1"/>
          <p:nvPr/>
        </p:nvSpPr>
        <p:spPr>
          <a:xfrm>
            <a:off x="5656372" y="2514411"/>
            <a:ext cx="259907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a:ln>
                  <a:noFill/>
                </a:ln>
                <a:solidFill>
                  <a:srgbClr val="1E1246"/>
                </a:solidFill>
                <a:effectLst/>
                <a:uLnTx/>
                <a:uFillTx/>
                <a:latin typeface="Poppins Medium"/>
                <a:ea typeface="+mn-ea"/>
                <a:cs typeface="+mn-cs"/>
              </a:rPr>
              <a:t>November 2022 Build/Test/Implement/PIS</a:t>
            </a:r>
          </a:p>
        </p:txBody>
      </p:sp>
      <p:sp>
        <p:nvSpPr>
          <p:cNvPr id="43" name="TextBox 42">
            <a:extLst>
              <a:ext uri="{FF2B5EF4-FFF2-40B4-BE49-F238E27FC236}">
                <a16:creationId xmlns:a16="http://schemas.microsoft.com/office/drawing/2014/main" id="{87EEFC6B-8D29-4DCA-9AD3-EF8937E6A38F}"/>
              </a:ext>
            </a:extLst>
          </p:cNvPr>
          <p:cNvSpPr txBox="1"/>
          <p:nvPr/>
        </p:nvSpPr>
        <p:spPr>
          <a:xfrm>
            <a:off x="4103199" y="2517874"/>
            <a:ext cx="1553173"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2022 Analysis / Design</a:t>
            </a:r>
          </a:p>
        </p:txBody>
      </p:sp>
      <p:sp>
        <p:nvSpPr>
          <p:cNvPr id="46" name="Rectangle 45">
            <a:extLst>
              <a:ext uri="{FF2B5EF4-FFF2-40B4-BE49-F238E27FC236}">
                <a16:creationId xmlns:a16="http://schemas.microsoft.com/office/drawing/2014/main" id="{3E0C08B4-04B6-45E0-A1E3-90885683DFF2}"/>
              </a:ext>
            </a:extLst>
          </p:cNvPr>
          <p:cNvSpPr/>
          <p:nvPr/>
        </p:nvSpPr>
        <p:spPr>
          <a:xfrm>
            <a:off x="981635" y="3819521"/>
            <a:ext cx="345498"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47" name="Rectangle 46">
            <a:extLst>
              <a:ext uri="{FF2B5EF4-FFF2-40B4-BE49-F238E27FC236}">
                <a16:creationId xmlns:a16="http://schemas.microsoft.com/office/drawing/2014/main" id="{0CDE3203-460F-4CC6-8BDD-546265D6CFA3}"/>
              </a:ext>
            </a:extLst>
          </p:cNvPr>
          <p:cNvSpPr/>
          <p:nvPr/>
        </p:nvSpPr>
        <p:spPr>
          <a:xfrm>
            <a:off x="1297500" y="3821171"/>
            <a:ext cx="326451" cy="257841"/>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5146</a:t>
            </a:r>
          </a:p>
        </p:txBody>
      </p:sp>
      <p:sp>
        <p:nvSpPr>
          <p:cNvPr id="48" name="Rectangle 47">
            <a:extLst>
              <a:ext uri="{FF2B5EF4-FFF2-40B4-BE49-F238E27FC236}">
                <a16:creationId xmlns:a16="http://schemas.microsoft.com/office/drawing/2014/main" id="{20BCF1A2-A987-44E9-AF91-894165E2ACA5}"/>
              </a:ext>
            </a:extLst>
          </p:cNvPr>
          <p:cNvSpPr/>
          <p:nvPr/>
        </p:nvSpPr>
        <p:spPr>
          <a:xfrm>
            <a:off x="1826795" y="3807050"/>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5038</a:t>
            </a:r>
          </a:p>
        </p:txBody>
      </p:sp>
      <p:sp>
        <p:nvSpPr>
          <p:cNvPr id="51" name="TextBox 50">
            <a:extLst>
              <a:ext uri="{FF2B5EF4-FFF2-40B4-BE49-F238E27FC236}">
                <a16:creationId xmlns:a16="http://schemas.microsoft.com/office/drawing/2014/main" id="{E457FA9A-4E69-4D22-82C3-2180A96F242B}"/>
              </a:ext>
            </a:extLst>
          </p:cNvPr>
          <p:cNvSpPr txBox="1"/>
          <p:nvPr/>
        </p:nvSpPr>
        <p:spPr>
          <a:xfrm>
            <a:off x="2615378" y="4152299"/>
            <a:ext cx="2975642" cy="199927"/>
          </a:xfrm>
          <a:prstGeom prst="rect">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prstClr val="black"/>
                </a:solidFill>
                <a:effectLst/>
                <a:uLnTx/>
                <a:uFillTx/>
                <a:latin typeface="Poppins Medium"/>
                <a:ea typeface="+mn-ea"/>
                <a:cs typeface="+mn-cs"/>
              </a:rPr>
              <a:t>XOS Change Fund 21/22</a:t>
            </a:r>
          </a:p>
        </p:txBody>
      </p:sp>
      <p:sp>
        <p:nvSpPr>
          <p:cNvPr id="52" name="TextBox 51">
            <a:extLst>
              <a:ext uri="{FF2B5EF4-FFF2-40B4-BE49-F238E27FC236}">
                <a16:creationId xmlns:a16="http://schemas.microsoft.com/office/drawing/2014/main" id="{296E898A-A3F0-4D97-8CCB-FD103A986E93}"/>
              </a:ext>
            </a:extLst>
          </p:cNvPr>
          <p:cNvSpPr txBox="1"/>
          <p:nvPr/>
        </p:nvSpPr>
        <p:spPr>
          <a:xfrm>
            <a:off x="1932033" y="4412591"/>
            <a:ext cx="375095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prstClr val="black"/>
                </a:solidFill>
                <a:effectLst/>
                <a:uLnTx/>
                <a:uFillTx/>
                <a:latin typeface="Poppins Medium"/>
                <a:ea typeface="+mn-ea"/>
                <a:cs typeface="+mn-cs"/>
              </a:rPr>
              <a:t>PAC</a:t>
            </a:r>
          </a:p>
        </p:txBody>
      </p:sp>
      <p:sp>
        <p:nvSpPr>
          <p:cNvPr id="55" name="TextBox 54">
            <a:extLst>
              <a:ext uri="{FF2B5EF4-FFF2-40B4-BE49-F238E27FC236}">
                <a16:creationId xmlns:a16="http://schemas.microsoft.com/office/drawing/2014/main" id="{B902DC96-7427-43A0-94C6-FF7208D0C9B8}"/>
              </a:ext>
            </a:extLst>
          </p:cNvPr>
          <p:cNvSpPr txBox="1"/>
          <p:nvPr/>
        </p:nvSpPr>
        <p:spPr>
          <a:xfrm>
            <a:off x="2329247" y="2300833"/>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56" name="Picture 55">
            <a:extLst>
              <a:ext uri="{FF2B5EF4-FFF2-40B4-BE49-F238E27FC236}">
                <a16:creationId xmlns:a16="http://schemas.microsoft.com/office/drawing/2014/main" id="{7096EECB-E329-489E-A50A-4E9E1220413A}"/>
              </a:ext>
            </a:extLst>
          </p:cNvPr>
          <p:cNvPicPr>
            <a:picLocks noChangeAspect="1"/>
          </p:cNvPicPr>
          <p:nvPr/>
        </p:nvPicPr>
        <p:blipFill>
          <a:blip r:embed="rId2"/>
          <a:stretch>
            <a:fillRect/>
          </a:stretch>
        </p:blipFill>
        <p:spPr>
          <a:xfrm>
            <a:off x="4313111" y="1991644"/>
            <a:ext cx="365792" cy="219475"/>
          </a:xfrm>
          <a:prstGeom prst="rect">
            <a:avLst/>
          </a:prstGeom>
        </p:spPr>
      </p:pic>
      <p:sp>
        <p:nvSpPr>
          <p:cNvPr id="57" name="TextBox 56">
            <a:extLst>
              <a:ext uri="{FF2B5EF4-FFF2-40B4-BE49-F238E27FC236}">
                <a16:creationId xmlns:a16="http://schemas.microsoft.com/office/drawing/2014/main" id="{C67A5694-7728-4329-86AD-48DFA6CE5359}"/>
              </a:ext>
            </a:extLst>
          </p:cNvPr>
          <p:cNvSpPr txBox="1"/>
          <p:nvPr/>
        </p:nvSpPr>
        <p:spPr>
          <a:xfrm>
            <a:off x="4562751" y="2018433"/>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59" name="Picture 58">
            <a:extLst>
              <a:ext uri="{FF2B5EF4-FFF2-40B4-BE49-F238E27FC236}">
                <a16:creationId xmlns:a16="http://schemas.microsoft.com/office/drawing/2014/main" id="{AA4A966A-9033-4D10-9CB7-E7DDFB6A0DD5}"/>
              </a:ext>
            </a:extLst>
          </p:cNvPr>
          <p:cNvPicPr>
            <a:picLocks noChangeAspect="1"/>
          </p:cNvPicPr>
          <p:nvPr/>
        </p:nvPicPr>
        <p:blipFill>
          <a:blip r:embed="rId2"/>
          <a:stretch>
            <a:fillRect/>
          </a:stretch>
        </p:blipFill>
        <p:spPr>
          <a:xfrm>
            <a:off x="5106140" y="2236951"/>
            <a:ext cx="365792" cy="219475"/>
          </a:xfrm>
          <a:prstGeom prst="rect">
            <a:avLst/>
          </a:prstGeom>
        </p:spPr>
      </p:pic>
      <p:sp>
        <p:nvSpPr>
          <p:cNvPr id="61" name="TextBox 60">
            <a:extLst>
              <a:ext uri="{FF2B5EF4-FFF2-40B4-BE49-F238E27FC236}">
                <a16:creationId xmlns:a16="http://schemas.microsoft.com/office/drawing/2014/main" id="{B7E728E9-3326-4CED-8393-E29311EF82FC}"/>
              </a:ext>
            </a:extLst>
          </p:cNvPr>
          <p:cNvSpPr txBox="1"/>
          <p:nvPr/>
        </p:nvSpPr>
        <p:spPr>
          <a:xfrm>
            <a:off x="1868095" y="140447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63" name="TextBox 62">
            <a:extLst>
              <a:ext uri="{FF2B5EF4-FFF2-40B4-BE49-F238E27FC236}">
                <a16:creationId xmlns:a16="http://schemas.microsoft.com/office/drawing/2014/main" id="{436AEB19-505D-49D4-BDE7-EE2E5FDD40EE}"/>
              </a:ext>
            </a:extLst>
          </p:cNvPr>
          <p:cNvSpPr txBox="1"/>
          <p:nvPr/>
        </p:nvSpPr>
        <p:spPr>
          <a:xfrm>
            <a:off x="5306437" y="233561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65" name="TextBox 64">
            <a:extLst>
              <a:ext uri="{FF2B5EF4-FFF2-40B4-BE49-F238E27FC236}">
                <a16:creationId xmlns:a16="http://schemas.microsoft.com/office/drawing/2014/main" id="{EE13D4FF-22C8-406F-8850-75D203BB084C}"/>
              </a:ext>
            </a:extLst>
          </p:cNvPr>
          <p:cNvSpPr txBox="1"/>
          <p:nvPr/>
        </p:nvSpPr>
        <p:spPr>
          <a:xfrm>
            <a:off x="2318178" y="114980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4" name="TextBox 73">
            <a:extLst>
              <a:ext uri="{FF2B5EF4-FFF2-40B4-BE49-F238E27FC236}">
                <a16:creationId xmlns:a16="http://schemas.microsoft.com/office/drawing/2014/main" id="{F9D14E8F-29D8-4763-A756-F4B99F088F23}"/>
              </a:ext>
            </a:extLst>
          </p:cNvPr>
          <p:cNvSpPr txBox="1"/>
          <p:nvPr/>
        </p:nvSpPr>
        <p:spPr>
          <a:xfrm>
            <a:off x="965319" y="4660942"/>
            <a:ext cx="1459391"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prstClr val="white"/>
                </a:solidFill>
                <a:effectLst/>
                <a:uLnTx/>
                <a:uFillTx/>
                <a:latin typeface="Poppins Medium"/>
                <a:ea typeface="+mn-ea"/>
                <a:cs typeface="+mn-cs"/>
              </a:rPr>
              <a:t>PAC </a:t>
            </a:r>
            <a:r>
              <a:rPr kumimoji="0" lang="en-GB" sz="699" b="0" i="0" u="none" strike="noStrike" kern="1200" cap="none" spc="0" normalizeH="0" baseline="0" noProof="0" dirty="0">
                <a:ln>
                  <a:noFill/>
                </a:ln>
                <a:solidFill>
                  <a:prstClr val="black"/>
                </a:solidFill>
                <a:effectLst/>
                <a:uLnTx/>
                <a:uFillTx/>
                <a:latin typeface="Poppins Medium"/>
                <a:ea typeface="+mn-ea"/>
                <a:cs typeface="+mn-cs"/>
              </a:rPr>
              <a:t>	</a:t>
            </a:r>
            <a:r>
              <a:rPr kumimoji="0" lang="en-GB" sz="699" b="0" i="0" u="none" strike="noStrike" kern="1200" cap="none" spc="0" normalizeH="0" baseline="0" noProof="0" dirty="0">
                <a:ln>
                  <a:noFill/>
                </a:ln>
                <a:solidFill>
                  <a:prstClr val="white"/>
                </a:solidFill>
                <a:effectLst/>
                <a:uLnTx/>
                <a:uFillTx/>
                <a:latin typeface="Poppins Medium"/>
                <a:ea typeface="+mn-ea"/>
                <a:cs typeface="+mn-cs"/>
              </a:rPr>
              <a:t>XRN4876</a:t>
            </a:r>
            <a:r>
              <a:rPr kumimoji="0" lang="en-GB" sz="699" b="0" i="0" u="none" strike="noStrike" kern="1200" cap="none" spc="0" normalizeH="0" baseline="0" noProof="0" dirty="0">
                <a:ln>
                  <a:noFill/>
                </a:ln>
                <a:solidFill>
                  <a:prstClr val="black"/>
                </a:solidFill>
                <a:effectLst/>
                <a:uLnTx/>
                <a:uFillTx/>
                <a:latin typeface="Poppins Medium"/>
                <a:ea typeface="+mn-ea"/>
                <a:cs typeface="+mn-cs"/>
              </a:rPr>
              <a:t> </a:t>
            </a:r>
          </a:p>
        </p:txBody>
      </p:sp>
      <p:sp>
        <p:nvSpPr>
          <p:cNvPr id="76" name="TextBox 75">
            <a:extLst>
              <a:ext uri="{FF2B5EF4-FFF2-40B4-BE49-F238E27FC236}">
                <a16:creationId xmlns:a16="http://schemas.microsoft.com/office/drawing/2014/main" id="{F2206EF3-9E15-42AE-83CE-328BBBF089BD}"/>
              </a:ext>
            </a:extLst>
          </p:cNvPr>
          <p:cNvSpPr txBox="1"/>
          <p:nvPr/>
        </p:nvSpPr>
        <p:spPr>
          <a:xfrm>
            <a:off x="1322367" y="4703686"/>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sp>
        <p:nvSpPr>
          <p:cNvPr id="79" name="TextBox 78">
            <a:extLst>
              <a:ext uri="{FF2B5EF4-FFF2-40B4-BE49-F238E27FC236}">
                <a16:creationId xmlns:a16="http://schemas.microsoft.com/office/drawing/2014/main" id="{E634DE91-7047-4E81-9D6C-950F03BDD4F4}"/>
              </a:ext>
            </a:extLst>
          </p:cNvPr>
          <p:cNvSpPr txBox="1"/>
          <p:nvPr/>
        </p:nvSpPr>
        <p:spPr>
          <a:xfrm>
            <a:off x="2489451" y="4741454"/>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Arial"/>
                <a:ea typeface="+mn-ea"/>
                <a:cs typeface="+mn-cs"/>
              </a:rPr>
              <a:t>      </a:t>
            </a:r>
            <a:r>
              <a:rPr kumimoji="0" lang="en-GB" sz="700" b="0" i="0" u="none" strike="noStrike" kern="1200" cap="none" spc="0" normalizeH="0" baseline="0" noProof="0" dirty="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8107378" y="1083556"/>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black"/>
                </a:solidFill>
                <a:effectLst/>
                <a:uLnTx/>
                <a:uFillTx/>
                <a:latin typeface="Poppins Medium"/>
                <a:ea typeface="+mn-ea"/>
                <a:cs typeface="+mn-cs"/>
              </a:rPr>
              <a:t>Key</a:t>
            </a:r>
            <a:r>
              <a:rPr kumimoji="0" lang="en-GB" sz="799" b="0" i="0" u="none" strike="noStrike" kern="1200" cap="none" spc="0" normalizeH="0" baseline="0" noProof="0" dirty="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215410" y="127282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240867" y="202984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232023" y="164317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5-Point Star 122">
            <a:extLst>
              <a:ext uri="{FF2B5EF4-FFF2-40B4-BE49-F238E27FC236}">
                <a16:creationId xmlns:a16="http://schemas.microsoft.com/office/drawing/2014/main" id="{971963C0-4CF6-4D5A-9634-3F16B8C9981B}"/>
              </a:ext>
            </a:extLst>
          </p:cNvPr>
          <p:cNvSpPr/>
          <p:nvPr/>
        </p:nvSpPr>
        <p:spPr>
          <a:xfrm>
            <a:off x="1552167" y="4662716"/>
            <a:ext cx="287934" cy="20812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5-Point Star 122">
            <a:extLst>
              <a:ext uri="{FF2B5EF4-FFF2-40B4-BE49-F238E27FC236}">
                <a16:creationId xmlns:a16="http://schemas.microsoft.com/office/drawing/2014/main" id="{FEC0DCCD-77A8-4D52-9E84-80DE4A88BEB7}"/>
              </a:ext>
            </a:extLst>
          </p:cNvPr>
          <p:cNvSpPr/>
          <p:nvPr/>
        </p:nvSpPr>
        <p:spPr>
          <a:xfrm>
            <a:off x="1557082" y="203739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Box 77">
            <a:extLst>
              <a:ext uri="{FF2B5EF4-FFF2-40B4-BE49-F238E27FC236}">
                <a16:creationId xmlns:a16="http://schemas.microsoft.com/office/drawing/2014/main" id="{681D1545-C857-46C9-A097-3D6A5FE333D5}"/>
              </a:ext>
            </a:extLst>
          </p:cNvPr>
          <p:cNvSpPr txBox="1"/>
          <p:nvPr/>
        </p:nvSpPr>
        <p:spPr>
          <a:xfrm>
            <a:off x="1030702" y="2514411"/>
            <a:ext cx="1790348"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20 PIS</a:t>
            </a:r>
          </a:p>
        </p:txBody>
      </p:sp>
      <p:sp>
        <p:nvSpPr>
          <p:cNvPr id="93" name="TextBox 92">
            <a:extLst>
              <a:ext uri="{FF2B5EF4-FFF2-40B4-BE49-F238E27FC236}">
                <a16:creationId xmlns:a16="http://schemas.microsoft.com/office/drawing/2014/main" id="{F715C7E6-2D71-4DA5-831E-180AA0A2DEBA}"/>
              </a:ext>
            </a:extLst>
          </p:cNvPr>
          <p:cNvSpPr txBox="1"/>
          <p:nvPr/>
        </p:nvSpPr>
        <p:spPr>
          <a:xfrm>
            <a:off x="2868350" y="256507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4" name="Rectangle 93">
            <a:extLst>
              <a:ext uri="{FF2B5EF4-FFF2-40B4-BE49-F238E27FC236}">
                <a16:creationId xmlns:a16="http://schemas.microsoft.com/office/drawing/2014/main" id="{93B3F98B-B7A0-4BB2-A6D7-B060774001E2}"/>
              </a:ext>
            </a:extLst>
          </p:cNvPr>
          <p:cNvSpPr/>
          <p:nvPr/>
        </p:nvSpPr>
        <p:spPr>
          <a:xfrm>
            <a:off x="3917112" y="2273808"/>
            <a:ext cx="423753" cy="179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95" name="5-Point Star 122">
            <a:extLst>
              <a:ext uri="{FF2B5EF4-FFF2-40B4-BE49-F238E27FC236}">
                <a16:creationId xmlns:a16="http://schemas.microsoft.com/office/drawing/2014/main" id="{42D9CB2C-D4EA-4F8E-A43F-801954BB271C}"/>
              </a:ext>
            </a:extLst>
          </p:cNvPr>
          <p:cNvSpPr/>
          <p:nvPr/>
        </p:nvSpPr>
        <p:spPr>
          <a:xfrm>
            <a:off x="2171177" y="137882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5-Point Star 122">
            <a:extLst>
              <a:ext uri="{FF2B5EF4-FFF2-40B4-BE49-F238E27FC236}">
                <a16:creationId xmlns:a16="http://schemas.microsoft.com/office/drawing/2014/main" id="{8160275A-D9B6-48CF-8CDC-809C752E28F0}"/>
              </a:ext>
            </a:extLst>
          </p:cNvPr>
          <p:cNvSpPr/>
          <p:nvPr/>
        </p:nvSpPr>
        <p:spPr>
          <a:xfrm>
            <a:off x="2168210" y="110688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5-Point Star 122">
            <a:extLst>
              <a:ext uri="{FF2B5EF4-FFF2-40B4-BE49-F238E27FC236}">
                <a16:creationId xmlns:a16="http://schemas.microsoft.com/office/drawing/2014/main" id="{288C17F5-7BBE-473A-8B74-E6E5EF810BF3}"/>
              </a:ext>
            </a:extLst>
          </p:cNvPr>
          <p:cNvSpPr/>
          <p:nvPr/>
        </p:nvSpPr>
        <p:spPr>
          <a:xfrm>
            <a:off x="2152850" y="2273393"/>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8" name="5-Point Star 122">
            <a:extLst>
              <a:ext uri="{FF2B5EF4-FFF2-40B4-BE49-F238E27FC236}">
                <a16:creationId xmlns:a16="http://schemas.microsoft.com/office/drawing/2014/main" id="{33F797C2-6B02-4FEC-BCBE-98379ADBD746}"/>
              </a:ext>
            </a:extLst>
          </p:cNvPr>
          <p:cNvSpPr/>
          <p:nvPr/>
        </p:nvSpPr>
        <p:spPr>
          <a:xfrm>
            <a:off x="2728055" y="4678434"/>
            <a:ext cx="287934" cy="192826"/>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B6F48C5A-F061-4EAA-A711-F34F890B6CC8}"/>
              </a:ext>
            </a:extLst>
          </p:cNvPr>
          <p:cNvSpPr/>
          <p:nvPr/>
        </p:nvSpPr>
        <p:spPr>
          <a:xfrm>
            <a:off x="5489228" y="3808701"/>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5231</a:t>
            </a:r>
          </a:p>
        </p:txBody>
      </p:sp>
      <p:pic>
        <p:nvPicPr>
          <p:cNvPr id="3" name="Picture 2">
            <a:extLst>
              <a:ext uri="{FF2B5EF4-FFF2-40B4-BE49-F238E27FC236}">
                <a16:creationId xmlns:a16="http://schemas.microsoft.com/office/drawing/2014/main" id="{94DDBE02-8175-42CE-843A-BDF3DBE55BCC}"/>
              </a:ext>
            </a:extLst>
          </p:cNvPr>
          <p:cNvPicPr>
            <a:picLocks noChangeAspect="1"/>
          </p:cNvPicPr>
          <p:nvPr/>
        </p:nvPicPr>
        <p:blipFill>
          <a:blip r:embed="rId3"/>
          <a:stretch>
            <a:fillRect/>
          </a:stretch>
        </p:blipFill>
        <p:spPr>
          <a:xfrm>
            <a:off x="2983555" y="4378158"/>
            <a:ext cx="384081" cy="274344"/>
          </a:xfrm>
          <a:prstGeom prst="rect">
            <a:avLst/>
          </a:prstGeom>
        </p:spPr>
      </p:pic>
      <p:sp>
        <p:nvSpPr>
          <p:cNvPr id="75" name="TextBox 74">
            <a:extLst>
              <a:ext uri="{FF2B5EF4-FFF2-40B4-BE49-F238E27FC236}">
                <a16:creationId xmlns:a16="http://schemas.microsoft.com/office/drawing/2014/main" id="{E537D53D-939D-465C-81B8-F858188DEFDE}"/>
              </a:ext>
            </a:extLst>
          </p:cNvPr>
          <p:cNvSpPr txBox="1"/>
          <p:nvPr/>
        </p:nvSpPr>
        <p:spPr>
          <a:xfrm>
            <a:off x="2744951" y="4453784"/>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BER</a:t>
            </a:r>
          </a:p>
        </p:txBody>
      </p:sp>
      <p:pic>
        <p:nvPicPr>
          <p:cNvPr id="77" name="Picture 76">
            <a:extLst>
              <a:ext uri="{FF2B5EF4-FFF2-40B4-BE49-F238E27FC236}">
                <a16:creationId xmlns:a16="http://schemas.microsoft.com/office/drawing/2014/main" id="{85960C49-5685-4B38-AF94-CE350142918B}"/>
              </a:ext>
            </a:extLst>
          </p:cNvPr>
          <p:cNvPicPr>
            <a:picLocks noChangeAspect="1"/>
          </p:cNvPicPr>
          <p:nvPr/>
        </p:nvPicPr>
        <p:blipFill>
          <a:blip r:embed="rId3"/>
          <a:stretch>
            <a:fillRect/>
          </a:stretch>
        </p:blipFill>
        <p:spPr>
          <a:xfrm>
            <a:off x="3013934" y="3808701"/>
            <a:ext cx="384081" cy="274344"/>
          </a:xfrm>
          <a:prstGeom prst="rect">
            <a:avLst/>
          </a:prstGeom>
        </p:spPr>
      </p:pic>
      <p:sp>
        <p:nvSpPr>
          <p:cNvPr id="100" name="TextBox 99">
            <a:extLst>
              <a:ext uri="{FF2B5EF4-FFF2-40B4-BE49-F238E27FC236}">
                <a16:creationId xmlns:a16="http://schemas.microsoft.com/office/drawing/2014/main" id="{CDE9F3E9-D459-40CB-9575-08EB513FF5E3}"/>
              </a:ext>
            </a:extLst>
          </p:cNvPr>
          <p:cNvSpPr txBox="1"/>
          <p:nvPr/>
        </p:nvSpPr>
        <p:spPr>
          <a:xfrm>
            <a:off x="2754515" y="3755621"/>
            <a:ext cx="3840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EQR 5379 5231</a:t>
            </a:r>
          </a:p>
        </p:txBody>
      </p:sp>
      <p:sp>
        <p:nvSpPr>
          <p:cNvPr id="101" name="Rectangle 100">
            <a:extLst>
              <a:ext uri="{FF2B5EF4-FFF2-40B4-BE49-F238E27FC236}">
                <a16:creationId xmlns:a16="http://schemas.microsoft.com/office/drawing/2014/main" id="{8D1199D2-9995-4A82-99D3-085752EC1AA4}"/>
              </a:ext>
            </a:extLst>
          </p:cNvPr>
          <p:cNvSpPr/>
          <p:nvPr/>
        </p:nvSpPr>
        <p:spPr>
          <a:xfrm>
            <a:off x="4014414" y="3807050"/>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5183</a:t>
            </a:r>
          </a:p>
        </p:txBody>
      </p:sp>
      <p:sp>
        <p:nvSpPr>
          <p:cNvPr id="102" name="5-Point Star 120">
            <a:extLst>
              <a:ext uri="{FF2B5EF4-FFF2-40B4-BE49-F238E27FC236}">
                <a16:creationId xmlns:a16="http://schemas.microsoft.com/office/drawing/2014/main" id="{C0F8C004-D2D9-4563-B138-49C167CA2E7D}"/>
              </a:ext>
            </a:extLst>
          </p:cNvPr>
          <p:cNvSpPr/>
          <p:nvPr/>
        </p:nvSpPr>
        <p:spPr>
          <a:xfrm>
            <a:off x="3437335" y="3833305"/>
            <a:ext cx="260660" cy="215373"/>
          </a:xfrm>
          <a:prstGeom prst="star5">
            <a:avLst>
              <a:gd name="adj" fmla="val 22359"/>
              <a:gd name="hf" fmla="val 105146"/>
              <a:gd name="vf" fmla="val 1105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4796C3BC-FEC1-4675-8A53-87325B7009B4}"/>
              </a:ext>
            </a:extLst>
          </p:cNvPr>
          <p:cNvSpPr txBox="1"/>
          <p:nvPr/>
        </p:nvSpPr>
        <p:spPr>
          <a:xfrm>
            <a:off x="3630300" y="3836261"/>
            <a:ext cx="3664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5183</a:t>
            </a:r>
          </a:p>
        </p:txBody>
      </p:sp>
      <p:sp>
        <p:nvSpPr>
          <p:cNvPr id="4" name="TextBox 3">
            <a:extLst>
              <a:ext uri="{FF2B5EF4-FFF2-40B4-BE49-F238E27FC236}">
                <a16:creationId xmlns:a16="http://schemas.microsoft.com/office/drawing/2014/main" id="{C3BD3A1F-67B5-4545-8B11-B2EBD1F26F86}"/>
              </a:ext>
            </a:extLst>
          </p:cNvPr>
          <p:cNvSpPr txBox="1"/>
          <p:nvPr/>
        </p:nvSpPr>
        <p:spPr>
          <a:xfrm>
            <a:off x="8255450" y="2477417"/>
            <a:ext cx="8653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 Subject to no delays/impact from CSSC implementation </a:t>
            </a:r>
          </a:p>
        </p:txBody>
      </p:sp>
      <p:sp>
        <p:nvSpPr>
          <p:cNvPr id="104" name="TextBox 103">
            <a:extLst>
              <a:ext uri="{FF2B5EF4-FFF2-40B4-BE49-F238E27FC236}">
                <a16:creationId xmlns:a16="http://schemas.microsoft.com/office/drawing/2014/main" id="{283DD520-88A7-4C36-AA46-71A1293EA34D}"/>
              </a:ext>
            </a:extLst>
          </p:cNvPr>
          <p:cNvSpPr txBox="1"/>
          <p:nvPr/>
        </p:nvSpPr>
        <p:spPr>
          <a:xfrm>
            <a:off x="4484856" y="2697053"/>
            <a:ext cx="3186691" cy="199927"/>
          </a:xfrm>
          <a:prstGeom prst="rect">
            <a:avLst/>
          </a:prstGeom>
          <a:no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 Feb 23 &amp; June 23 Release development and scoping</a:t>
            </a:r>
          </a:p>
        </p:txBody>
      </p:sp>
      <p:sp>
        <p:nvSpPr>
          <p:cNvPr id="105" name="TextBox 104">
            <a:extLst>
              <a:ext uri="{FF2B5EF4-FFF2-40B4-BE49-F238E27FC236}">
                <a16:creationId xmlns:a16="http://schemas.microsoft.com/office/drawing/2014/main" id="{46C152D7-1189-4D28-8C57-D56C9AB8ED81}"/>
              </a:ext>
            </a:extLst>
          </p:cNvPr>
          <p:cNvSpPr txBox="1"/>
          <p:nvPr/>
        </p:nvSpPr>
        <p:spPr>
          <a:xfrm>
            <a:off x="1895629" y="3257303"/>
            <a:ext cx="2699450"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EXTERNAL(MT/UEPT/E2E/Defect </a:t>
            </a:r>
            <a:r>
              <a:rPr kumimoji="0" lang="en-GB" sz="699" b="0" i="0" u="none" strike="noStrike" kern="1200" cap="none" spc="0" normalizeH="0" baseline="0" noProof="0" dirty="0" err="1">
                <a:ln>
                  <a:noFill/>
                </a:ln>
                <a:solidFill>
                  <a:srgbClr val="1E1246"/>
                </a:solidFill>
                <a:effectLst/>
                <a:uLnTx/>
                <a:uFillTx/>
                <a:latin typeface="Poppins Medium"/>
                <a:ea typeface="+mn-ea"/>
                <a:cs typeface="+mn-cs"/>
              </a:rPr>
              <a:t>Mgmt</a:t>
            </a:r>
            <a:r>
              <a:rPr kumimoji="0" lang="en-GB" sz="699" b="0" i="0" u="none" strike="noStrike" kern="1200" cap="none" spc="0" normalizeH="0" baseline="0" noProof="0" dirty="0">
                <a:ln>
                  <a:noFill/>
                </a:ln>
                <a:solidFill>
                  <a:srgbClr val="1E1246"/>
                </a:solidFill>
                <a:effectLst/>
                <a:uLnTx/>
                <a:uFillTx/>
                <a:latin typeface="Poppins Medium"/>
                <a:ea typeface="+mn-ea"/>
                <a:cs typeface="+mn-cs"/>
              </a:rPr>
              <a:t>)</a:t>
            </a:r>
          </a:p>
        </p:txBody>
      </p:sp>
      <p:sp>
        <p:nvSpPr>
          <p:cNvPr id="106" name="TextBox 105">
            <a:extLst>
              <a:ext uri="{FF2B5EF4-FFF2-40B4-BE49-F238E27FC236}">
                <a16:creationId xmlns:a16="http://schemas.microsoft.com/office/drawing/2014/main" id="{09BA3EAB-DC97-4562-BEF6-4CD45408FF56}"/>
              </a:ext>
            </a:extLst>
          </p:cNvPr>
          <p:cNvSpPr txBox="1"/>
          <p:nvPr/>
        </p:nvSpPr>
        <p:spPr>
          <a:xfrm>
            <a:off x="4641521" y="3254654"/>
            <a:ext cx="63520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 Planning</a:t>
            </a:r>
          </a:p>
        </p:txBody>
      </p:sp>
      <p:sp>
        <p:nvSpPr>
          <p:cNvPr id="107" name="TextBox 106">
            <a:extLst>
              <a:ext uri="{FF2B5EF4-FFF2-40B4-BE49-F238E27FC236}">
                <a16:creationId xmlns:a16="http://schemas.microsoft.com/office/drawing/2014/main" id="{0BCFEDCB-B95D-4BA6-8AD9-149965871E15}"/>
              </a:ext>
            </a:extLst>
          </p:cNvPr>
          <p:cNvSpPr txBox="1"/>
          <p:nvPr/>
        </p:nvSpPr>
        <p:spPr>
          <a:xfrm>
            <a:off x="5275322" y="3254654"/>
            <a:ext cx="1001517"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Transition</a:t>
            </a:r>
          </a:p>
        </p:txBody>
      </p:sp>
      <p:sp>
        <p:nvSpPr>
          <p:cNvPr id="108" name="TextBox 107">
            <a:extLst>
              <a:ext uri="{FF2B5EF4-FFF2-40B4-BE49-F238E27FC236}">
                <a16:creationId xmlns:a16="http://schemas.microsoft.com/office/drawing/2014/main" id="{3D100A6D-EADF-461F-A1E6-D775591D80A9}"/>
              </a:ext>
            </a:extLst>
          </p:cNvPr>
          <p:cNvSpPr txBox="1"/>
          <p:nvPr/>
        </p:nvSpPr>
        <p:spPr>
          <a:xfrm>
            <a:off x="6199895" y="3254654"/>
            <a:ext cx="91375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Go Live Range</a:t>
            </a:r>
          </a:p>
        </p:txBody>
      </p:sp>
      <p:sp>
        <p:nvSpPr>
          <p:cNvPr id="109" name="Rectangle 108">
            <a:extLst>
              <a:ext uri="{FF2B5EF4-FFF2-40B4-BE49-F238E27FC236}">
                <a16:creationId xmlns:a16="http://schemas.microsoft.com/office/drawing/2014/main" id="{1B8D2B11-A45E-497F-9410-86CD2DC25C95}"/>
              </a:ext>
            </a:extLst>
          </p:cNvPr>
          <p:cNvSpPr/>
          <p:nvPr/>
        </p:nvSpPr>
        <p:spPr>
          <a:xfrm>
            <a:off x="4021648" y="3288474"/>
            <a:ext cx="375172" cy="16789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pic>
        <p:nvPicPr>
          <p:cNvPr id="68" name="Picture 67">
            <a:extLst>
              <a:ext uri="{FF2B5EF4-FFF2-40B4-BE49-F238E27FC236}">
                <a16:creationId xmlns:a16="http://schemas.microsoft.com/office/drawing/2014/main" id="{B5A982D6-A6E5-42FA-BECF-2FD0583427EA}"/>
              </a:ext>
            </a:extLst>
          </p:cNvPr>
          <p:cNvPicPr>
            <a:picLocks noChangeAspect="1"/>
          </p:cNvPicPr>
          <p:nvPr/>
        </p:nvPicPr>
        <p:blipFill>
          <a:blip r:embed="rId3"/>
          <a:stretch>
            <a:fillRect/>
          </a:stretch>
        </p:blipFill>
        <p:spPr>
          <a:xfrm>
            <a:off x="2615378" y="2483518"/>
            <a:ext cx="384081" cy="274344"/>
          </a:xfrm>
          <a:prstGeom prst="rect">
            <a:avLst/>
          </a:prstGeom>
        </p:spPr>
      </p:pic>
    </p:spTree>
    <p:extLst>
      <p:ext uri="{BB962C8B-B14F-4D97-AF65-F5344CB8AC3E}">
        <p14:creationId xmlns:p14="http://schemas.microsoft.com/office/powerpoint/2010/main" val="257432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139702"/>
            <a:ext cx="8229600" cy="637580"/>
          </a:xfrm>
        </p:spPr>
        <p:txBody>
          <a:bodyPr>
            <a:normAutofit/>
          </a:bodyPr>
          <a:lstStyle/>
          <a:p>
            <a:pPr algn="l"/>
            <a:r>
              <a:rPr lang="en-GB" dirty="0"/>
              <a:t>New Change Proposals – Post Initial Review</a:t>
            </a:r>
            <a:endParaRPr lang="en-GB" dirty="0">
              <a:solidFill>
                <a:schemeClr val="tx1"/>
              </a:solidFill>
            </a:endParaRPr>
          </a:p>
        </p:txBody>
      </p:sp>
    </p:spTree>
    <p:extLst>
      <p:ext uri="{BB962C8B-B14F-4D97-AF65-F5344CB8AC3E}">
        <p14:creationId xmlns:p14="http://schemas.microsoft.com/office/powerpoint/2010/main" val="3166717112"/>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3ee84ff3-1fa2-4b0e-bbc1-9d3729ac2ba9">
      <UserInfo>
        <DisplayName>Tony Klein</DisplayName>
        <AccountId>189</AccountId>
        <AccountType/>
      </UserInfo>
      <UserInfo>
        <DisplayName>Charan Singh</DisplayName>
        <AccountId>59</AccountId>
        <AccountType/>
      </UserInfo>
      <UserInfo>
        <DisplayName>James Rigby</DisplayName>
        <AccountId>80</AccountId>
        <AccountType/>
      </UserInfo>
    </SharedWithUsers>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2604DE-9C46-44EC-AADD-98EAE96A1620}"/>
</file>

<file path=customXml/itemProps2.xml><?xml version="1.0" encoding="utf-8"?>
<ds:datastoreItem xmlns:ds="http://schemas.openxmlformats.org/officeDocument/2006/customXml" ds:itemID="{EE966AA5-3D01-4B81-BAE0-8020A2E16EFF}">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elements/1.1/"/>
    <ds:schemaRef ds:uri="c78a4dae-5fc0-4ed3-ad80-da51122ab114"/>
    <ds:schemaRef ds:uri="5844fa40-a696-4ac9-bd38-c0330d295109"/>
    <ds:schemaRef ds:uri="http://purl.org/dc/dcmitype/"/>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77237</TotalTime>
  <Words>8592</Words>
  <Application>Microsoft Office PowerPoint</Application>
  <PresentationFormat>On-screen Show (16:9)</PresentationFormat>
  <Paragraphs>1298</Paragraphs>
  <Slides>53</Slides>
  <Notes>24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53</vt:i4>
      </vt:variant>
    </vt:vector>
  </HeadingPairs>
  <TitlesOfParts>
    <vt:vector size="68" baseType="lpstr">
      <vt:lpstr>ＭＳ Ｐゴシック</vt:lpstr>
      <vt:lpstr>Arial</vt:lpstr>
      <vt:lpstr>Arial,Sans-Serif</vt:lpstr>
      <vt:lpstr>Calibri</vt:lpstr>
      <vt:lpstr>Poppins Black</vt:lpstr>
      <vt:lpstr>Poppins Medium</vt:lpstr>
      <vt:lpstr>Poppins-Light</vt:lpstr>
      <vt:lpstr>Times New Roman</vt:lpstr>
      <vt:lpstr>Verdana</vt:lpstr>
      <vt:lpstr>Wingdings</vt:lpstr>
      <vt:lpstr>Office Theme</vt:lpstr>
      <vt:lpstr>Worksheet</vt:lpstr>
      <vt:lpstr>Document</vt:lpstr>
      <vt:lpstr>Presentation</vt:lpstr>
      <vt:lpstr>Acrobat Document</vt:lpstr>
      <vt:lpstr>Change Management Committee</vt:lpstr>
      <vt:lpstr>Section 2: DSC Change Budget &amp; Horizon Planning</vt:lpstr>
      <vt:lpstr>DSC Change Budget 21/22 YTD</vt:lpstr>
      <vt:lpstr>Budget v Committed Spend BP21/22</vt:lpstr>
      <vt:lpstr>Change Pipeline</vt:lpstr>
      <vt:lpstr>Change Development &amp; Delivery Pipeline (DSC Change / Minor Release Budget) </vt:lpstr>
      <vt:lpstr>PowerPoint Presentation</vt:lpstr>
      <vt:lpstr>Section 3: Capture</vt:lpstr>
      <vt:lpstr>New Change Proposals – Post Initial Review</vt:lpstr>
      <vt:lpstr>XRN5235 Request for access to SOQ data &amp; capacity figures which influence transportation charges </vt:lpstr>
      <vt:lpstr>PowerPoint Presentation</vt:lpstr>
      <vt:lpstr>Change Updates</vt:lpstr>
      <vt:lpstr>Modification 0734 XRN5236 - Reporting Valid Confirmed Theft of Gas into Central Systems  </vt:lpstr>
      <vt:lpstr>XRN 5236 - Reporting Valid Confirmed Theft of Gas into Central Systems </vt:lpstr>
      <vt:lpstr>XRN 5236 – Solutions and Approach</vt:lpstr>
      <vt:lpstr>Change Proposals – Post Solution Review for Approval </vt:lpstr>
      <vt:lpstr>XRN5298 H100 Fife Project - Phase 1 </vt:lpstr>
      <vt:lpstr>PowerPoint Presentation</vt:lpstr>
      <vt:lpstr>PowerPoint Presentation</vt:lpstr>
      <vt:lpstr> section 4. Design &amp; Delivery  </vt:lpstr>
      <vt:lpstr>Detailed Design Change Packs</vt:lpstr>
      <vt:lpstr>PowerPoint Presentation</vt:lpstr>
      <vt:lpstr>PowerPoint Presentation</vt:lpstr>
      <vt:lpstr>PowerPoint Presentation</vt:lpstr>
      <vt:lpstr>PowerPoint Presentation</vt:lpstr>
      <vt:lpstr>PowerPoint Presentation</vt:lpstr>
      <vt:lpstr>Standalone Change Documents for Approval (BER, CCR, EQR)</vt:lpstr>
      <vt:lpstr>XRN5231 Flow Weighted Average CV</vt:lpstr>
      <vt:lpstr>XRN5289 – November 21 Major Release - Status Update</vt:lpstr>
      <vt:lpstr>XRN5253 June 21 Major Release - Status Update</vt:lpstr>
      <vt:lpstr>XRN5371 - Minor Release Drop 10 - Status Update</vt:lpstr>
      <vt:lpstr>UKL Post CSSC Change Development</vt:lpstr>
      <vt:lpstr>Background</vt:lpstr>
      <vt:lpstr>Next Steps</vt:lpstr>
      <vt:lpstr>Changes proposed for inclusion in December 21 EQR</vt:lpstr>
      <vt:lpstr>NG TRANSMISSION CHANGE HORIZON PLAN  0 - 2 YEARS OCT 2021 - OCT 2023</vt:lpstr>
      <vt:lpstr>PowerPoint Presentation</vt:lpstr>
      <vt:lpstr>CSSC Programme Dashboard</vt:lpstr>
      <vt:lpstr>PowerPoint Presentation</vt:lpstr>
      <vt:lpstr>Section 6: Any Other Business   </vt:lpstr>
      <vt:lpstr>APPENDIX   </vt:lpstr>
      <vt:lpstr>Outages</vt:lpstr>
      <vt:lpstr>Portfolio POAP</vt:lpstr>
      <vt:lpstr>CSSC Programme Dashboard</vt:lpstr>
      <vt:lpstr>PowerPoint Presentation</vt:lpstr>
      <vt:lpstr>Green Workstream Updates</vt:lpstr>
      <vt:lpstr>Green Workstream Updates</vt:lpstr>
      <vt:lpstr>Key Programme Risks (1/2)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22</cp:revision>
  <dcterms:created xsi:type="dcterms:W3CDTF">2018-09-02T17:12:15Z</dcterms:created>
  <dcterms:modified xsi:type="dcterms:W3CDTF">2021-11-09T11:30:02Z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ies>
</file>