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88" r:id="rId5"/>
    <p:sldId id="776" r:id="rId6"/>
    <p:sldId id="3433" r:id="rId7"/>
    <p:sldId id="3403" r:id="rId8"/>
    <p:sldId id="260" r:id="rId9"/>
    <p:sldId id="295" r:id="rId10"/>
    <p:sldId id="299" r:id="rId11"/>
    <p:sldId id="300" r:id="rId12"/>
    <p:sldId id="301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mon Harris" initials="SH" lastIdx="4" clrIdx="0">
    <p:extLst>
      <p:ext uri="{19B8F6BF-5375-455C-9EA6-DF929625EA0E}">
        <p15:presenceInfo xmlns:p15="http://schemas.microsoft.com/office/powerpoint/2012/main" userId="S::simon.harris@xoserve.com::141bd518-a903-4682-a1d6-6717e25c60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D6E8"/>
    <a:srgbClr val="2B80B1"/>
    <a:srgbClr val="6440A3"/>
    <a:srgbClr val="FCBC55"/>
    <a:srgbClr val="56CF9E"/>
    <a:srgbClr val="3E5AA8"/>
    <a:srgbClr val="D75733"/>
    <a:srgbClr val="84B8DA"/>
    <a:srgbClr val="1D3E61"/>
    <a:srgbClr val="40D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63283C-AA02-465F-8B3B-AFD113CE2FC0}" v="69" dt="2021-12-03T15:06:11.4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4245" autoAdjust="0"/>
  </p:normalViewPr>
  <p:slideViewPr>
    <p:cSldViewPr>
      <p:cViewPr varScale="1">
        <p:scale>
          <a:sx n="84" d="100"/>
          <a:sy n="84" d="100"/>
        </p:scale>
        <p:origin x="78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07/12/2021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F64B79ED-F8ED-471B-AC21-66C3BCAE5E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CDCED80-F75C-4FD2-AB8B-930ADF6561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en-GB" b="1" kern="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</a:rPr>
              <a:t>Double diamond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2FAA4-554F-4239-96C8-C4096BD3BC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defRPr/>
            </a:pPr>
            <a:fld id="{5283ECCB-677A-4694-ACE3-5CC96018921C}" type="slidenum">
              <a:rPr lang="en-GB" b="1" kern="0">
                <a:solidFill>
                  <a:srgbClr val="BBE0E3"/>
                </a:solidFill>
              </a:rPr>
              <a:pPr fontAlgn="base">
                <a:spcBef>
                  <a:spcPct val="0"/>
                </a:spcBef>
                <a:spcAft>
                  <a:spcPts val="600"/>
                </a:spcAft>
                <a:buClr>
                  <a:srgbClr val="000000"/>
                </a:buClr>
                <a:defRPr/>
              </a:pPr>
              <a:t>5</a:t>
            </a:fld>
            <a:endParaRPr lang="en-GB" b="1" kern="0" dirty="0">
              <a:solidFill>
                <a:srgbClr val="BBE0E3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9F525-4946-734C-8247-01D75C06A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733" y="571501"/>
            <a:ext cx="8093075" cy="38933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F00F91-06F6-4050-B7AE-2FF290D104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hangingPunct="1">
              <a:defRPr b="1">
                <a:solidFill>
                  <a:srgbClr val="0079C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44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MSIPCMContentMarking" descr="{&quot;HashCode&quot;:2027334168,&quot;Placement&quot;:&quot;Header&quot;,&quot;Top&quot;:0.0,&quot;Left&quot;:0.0,&quot;SlideWidth&quot;:720,&quot;SlideHeight&quot;:405}">
            <a:extLst>
              <a:ext uri="{FF2B5EF4-FFF2-40B4-BE49-F238E27FC236}">
                <a16:creationId xmlns:a16="http://schemas.microsoft.com/office/drawing/2014/main" id="{4BF131FB-753F-4857-B3A1-9514CE2717EB}"/>
              </a:ext>
            </a:extLst>
          </p:cNvPr>
          <p:cNvSpPr txBox="1"/>
          <p:nvPr userDrawn="1"/>
        </p:nvSpPr>
        <p:spPr>
          <a:xfrm>
            <a:off x="0" y="0"/>
            <a:ext cx="1349761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Classified as Internal</a:t>
            </a:r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36813"/>
            <a:ext cx="7772400" cy="469875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Decarbonisation Update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Victoria Mustard</a:t>
            </a:r>
            <a:b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December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0BCD3-C002-4B38-857D-7F28D2D9E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Hydrogen projects we are supporting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E3E75E-87E0-4D16-8EBF-413AD2DF70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733" y="960836"/>
            <a:ext cx="8093075" cy="2807967"/>
          </a:xfrm>
          <a:prstGeom prst="rect">
            <a:avLst/>
          </a:prstGeom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B7ACD24E-B855-437A-B1EC-36C926299CFF}"/>
              </a:ext>
            </a:extLst>
          </p:cNvPr>
          <p:cNvSpPr/>
          <p:nvPr/>
        </p:nvSpPr>
        <p:spPr>
          <a:xfrm>
            <a:off x="755576" y="4011910"/>
            <a:ext cx="77048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East Coast Hydrogen Programme of work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5D2C8FC7-D4D2-4651-B13C-CEBEB5A18D94}"/>
              </a:ext>
            </a:extLst>
          </p:cNvPr>
          <p:cNvSpPr/>
          <p:nvPr/>
        </p:nvSpPr>
        <p:spPr>
          <a:xfrm>
            <a:off x="787842" y="4534096"/>
            <a:ext cx="77048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GMAP Programme of work (GOO / Deblending)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CDE003-D033-4DC1-A900-073A8D6C3455}"/>
              </a:ext>
            </a:extLst>
          </p:cNvPr>
          <p:cNvSpPr txBox="1"/>
          <p:nvPr/>
        </p:nvSpPr>
        <p:spPr>
          <a:xfrm>
            <a:off x="4716016" y="1851670"/>
            <a:ext cx="2304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00B0F0"/>
                </a:solidFill>
              </a:rPr>
              <a:t>Hydrogen Town heating pilot</a:t>
            </a:r>
          </a:p>
        </p:txBody>
      </p:sp>
    </p:spTree>
    <p:extLst>
      <p:ext uri="{BB962C8B-B14F-4D97-AF65-F5344CB8AC3E}">
        <p14:creationId xmlns:p14="http://schemas.microsoft.com/office/powerpoint/2010/main" val="1593282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99E54-AD74-4157-BAD5-4BC1AB808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Q3/Q4 Workload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7494A-EB27-4CA2-B334-9FC6DBE2F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H100 – Prepping for Detailed design following approval to </a:t>
            </a:r>
            <a:r>
              <a:rPr lang="en-GB" sz="1200">
                <a:solidFill>
                  <a:schemeClr val="tx1">
                    <a:lumMod val="50000"/>
                    <a:lumOff val="50000"/>
                  </a:schemeClr>
                </a:solidFill>
              </a:rPr>
              <a:t>progress at CHMC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GB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Hydeploy</a:t>
            </a: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– ongoing support and next steps</a:t>
            </a: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Hydrogen Village – providing updates, Data development and supporting all trial submissions</a:t>
            </a: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Xoserve Website development – Decarbonisation pages</a:t>
            </a: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Planning and preparing for 2022 Project support</a:t>
            </a: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Industry parties Decarbonisation engagement</a:t>
            </a: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Decarbonisation Industry Customer Journey &amp; Personas development</a:t>
            </a: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Future Billing Methodology – industry Engagement and prepping Consultation documentation</a:t>
            </a:r>
          </a:p>
          <a:p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578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BDDFA-F228-4E44-B394-D26871378D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latin typeface="Arial"/>
                <a:cs typeface="Arial"/>
              </a:rPr>
              <a:t>Decarbonisation</a:t>
            </a:r>
            <a:r>
              <a:rPr lang="en-US" dirty="0">
                <a:latin typeface="Arial"/>
                <a:cs typeface="Arial"/>
              </a:rPr>
              <a:t> stakeholder workshops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2002D-02D2-4812-BCBA-469506040E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December 2021 onwards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9217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866" name="Straight Arrow Connector 134">
            <a:extLst>
              <a:ext uri="{FF2B5EF4-FFF2-40B4-BE49-F238E27FC236}">
                <a16:creationId xmlns:a16="http://schemas.microsoft.com/office/drawing/2014/main" id="{36AC3C71-8EE7-4946-9D95-0DDFFA39CF7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944" y="2611041"/>
            <a:ext cx="7947422" cy="0"/>
          </a:xfrm>
          <a:prstGeom prst="straightConnector1">
            <a:avLst/>
          </a:prstGeom>
          <a:noFill/>
          <a:ln w="9525" algn="ctr">
            <a:solidFill>
              <a:srgbClr val="AAAA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6" name="Rectangle: Rounded Corners 135">
            <a:extLst>
              <a:ext uri="{FF2B5EF4-FFF2-40B4-BE49-F238E27FC236}">
                <a16:creationId xmlns:a16="http://schemas.microsoft.com/office/drawing/2014/main" id="{3EF9E6CC-B846-4E39-9A71-C2DF68FD1456}"/>
              </a:ext>
            </a:extLst>
          </p:cNvPr>
          <p:cNvSpPr/>
          <p:nvPr/>
        </p:nvSpPr>
        <p:spPr bwMode="auto">
          <a:xfrm>
            <a:off x="169069" y="2324100"/>
            <a:ext cx="917972" cy="566738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4" tIns="45718" rIns="91434" bIns="45718" anchor="ctr"/>
          <a:lstStyle/>
          <a:p>
            <a:pPr algn="ctr" defTabSz="914333">
              <a:spcAft>
                <a:spcPts val="600"/>
              </a:spcAft>
              <a:buClr>
                <a:srgbClr val="55555A"/>
              </a:buClr>
              <a:defRPr/>
            </a:pPr>
            <a:endParaRPr lang="en-GB" sz="900" b="1" kern="0" dirty="0">
              <a:solidFill>
                <a:srgbClr val="FFFFFF"/>
              </a:solidFill>
              <a:latin typeface="Arial"/>
              <a:ea typeface="ＭＳ Ｐゴシック"/>
              <a:cs typeface="Arial"/>
            </a:endParaRPr>
          </a:p>
          <a:p>
            <a:pPr algn="ctr" defTabSz="914333">
              <a:spcAft>
                <a:spcPts val="600"/>
              </a:spcAft>
              <a:buClr>
                <a:srgbClr val="55555A"/>
              </a:buClr>
              <a:defRPr/>
            </a:pPr>
            <a:r>
              <a:rPr lang="en-GB" sz="900" b="1" kern="0" dirty="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Project Kick Off </a:t>
            </a:r>
          </a:p>
          <a:p>
            <a:pPr algn="ctr" defTabSz="914333">
              <a:spcAft>
                <a:spcPts val="600"/>
              </a:spcAft>
              <a:buClr>
                <a:srgbClr val="55555A"/>
              </a:buClr>
              <a:defRPr/>
            </a:pPr>
            <a:r>
              <a:rPr lang="en-GB" sz="900" b="1" kern="0" dirty="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 </a:t>
            </a:r>
          </a:p>
        </p:txBody>
      </p:sp>
      <p:sp>
        <p:nvSpPr>
          <p:cNvPr id="137" name="Rectangle: Rounded Corners 136">
            <a:extLst>
              <a:ext uri="{FF2B5EF4-FFF2-40B4-BE49-F238E27FC236}">
                <a16:creationId xmlns:a16="http://schemas.microsoft.com/office/drawing/2014/main" id="{2DA9457E-C773-4707-8F9D-EF9B31408301}"/>
              </a:ext>
            </a:extLst>
          </p:cNvPr>
          <p:cNvSpPr/>
          <p:nvPr/>
        </p:nvSpPr>
        <p:spPr bwMode="auto">
          <a:xfrm>
            <a:off x="1294210" y="2324100"/>
            <a:ext cx="917972" cy="566738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4" tIns="45718" rIns="91434" bIns="45718" anchor="ctr"/>
          <a:lstStyle/>
          <a:p>
            <a:pPr algn="ctr" defTabSz="914333">
              <a:spcAft>
                <a:spcPts val="600"/>
              </a:spcAft>
              <a:buClr>
                <a:srgbClr val="55555A"/>
              </a:buClr>
              <a:defRPr/>
            </a:pPr>
            <a:r>
              <a:rPr lang="en-GB" sz="900" b="1" kern="0" dirty="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Customer &amp; Employee Listening</a:t>
            </a:r>
          </a:p>
        </p:txBody>
      </p:sp>
      <p:sp>
        <p:nvSpPr>
          <p:cNvPr id="138" name="Rectangle: Rounded Corners 137">
            <a:extLst>
              <a:ext uri="{FF2B5EF4-FFF2-40B4-BE49-F238E27FC236}">
                <a16:creationId xmlns:a16="http://schemas.microsoft.com/office/drawing/2014/main" id="{C47DDC22-B987-4465-AFFC-B6CC8A5FF6CE}"/>
              </a:ext>
            </a:extLst>
          </p:cNvPr>
          <p:cNvSpPr/>
          <p:nvPr/>
        </p:nvSpPr>
        <p:spPr bwMode="auto">
          <a:xfrm>
            <a:off x="6919913" y="2334816"/>
            <a:ext cx="917972" cy="566738"/>
          </a:xfrm>
          <a:prstGeom prst="roundRect">
            <a:avLst/>
          </a:prstGeom>
          <a:solidFill>
            <a:srgbClr val="C800A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7000" tIns="45718" rIns="27000" bIns="45718" anchor="ctr"/>
          <a:lstStyle/>
          <a:p>
            <a:pPr algn="ctr" defTabSz="914333">
              <a:buClr>
                <a:srgbClr val="55555A"/>
              </a:buClr>
              <a:defRPr/>
            </a:pPr>
            <a:r>
              <a:rPr lang="en-GB" sz="900" b="1" kern="0" dirty="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Requirements &amp; Change Plan </a:t>
            </a:r>
          </a:p>
        </p:txBody>
      </p:sp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48E32698-3B4E-410D-AB79-57873B0B0E3D}"/>
              </a:ext>
            </a:extLst>
          </p:cNvPr>
          <p:cNvSpPr/>
          <p:nvPr/>
        </p:nvSpPr>
        <p:spPr bwMode="auto">
          <a:xfrm>
            <a:off x="3544491" y="2334816"/>
            <a:ext cx="917972" cy="566738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4" tIns="45718" rIns="91434" bIns="45718" anchor="ctr"/>
          <a:lstStyle/>
          <a:p>
            <a:pPr algn="ctr" defTabSz="914333">
              <a:spcAft>
                <a:spcPts val="600"/>
              </a:spcAft>
              <a:buClr>
                <a:srgbClr val="55555A"/>
              </a:buClr>
              <a:defRPr/>
            </a:pPr>
            <a:r>
              <a:rPr lang="en-GB" sz="900" b="1" kern="0" dirty="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Opportunity Spotting</a:t>
            </a:r>
          </a:p>
        </p:txBody>
      </p:sp>
      <p:sp>
        <p:nvSpPr>
          <p:cNvPr id="140" name="Rectangle: Rounded Corners 139">
            <a:extLst>
              <a:ext uri="{FF2B5EF4-FFF2-40B4-BE49-F238E27FC236}">
                <a16:creationId xmlns:a16="http://schemas.microsoft.com/office/drawing/2014/main" id="{33450E0A-EDD2-4705-B19D-9823D69B4D74}"/>
              </a:ext>
            </a:extLst>
          </p:cNvPr>
          <p:cNvSpPr/>
          <p:nvPr/>
        </p:nvSpPr>
        <p:spPr bwMode="auto">
          <a:xfrm>
            <a:off x="4669632" y="2334816"/>
            <a:ext cx="917972" cy="566738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4" tIns="45718" rIns="91434" bIns="45718" anchor="ctr"/>
          <a:lstStyle/>
          <a:p>
            <a:pPr algn="ctr" defTabSz="914333">
              <a:spcAft>
                <a:spcPts val="600"/>
              </a:spcAft>
              <a:buClr>
                <a:srgbClr val="55555A"/>
              </a:buClr>
              <a:defRPr/>
            </a:pPr>
            <a:r>
              <a:rPr lang="en-GB" sz="900" b="1" kern="0" dirty="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Journey Design </a:t>
            </a:r>
          </a:p>
        </p:txBody>
      </p:sp>
      <p:sp>
        <p:nvSpPr>
          <p:cNvPr id="141" name="Rectangle: Rounded Corners 140">
            <a:extLst>
              <a:ext uri="{FF2B5EF4-FFF2-40B4-BE49-F238E27FC236}">
                <a16:creationId xmlns:a16="http://schemas.microsoft.com/office/drawing/2014/main" id="{675E61E6-CD64-4D95-BF4F-2458D50DCB4D}"/>
              </a:ext>
            </a:extLst>
          </p:cNvPr>
          <p:cNvSpPr/>
          <p:nvPr/>
        </p:nvSpPr>
        <p:spPr bwMode="auto">
          <a:xfrm>
            <a:off x="5794772" y="2334816"/>
            <a:ext cx="917972" cy="566738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4" tIns="45718" rIns="91434" bIns="45718" anchor="ctr"/>
          <a:lstStyle/>
          <a:p>
            <a:pPr algn="ctr" defTabSz="914333">
              <a:spcAft>
                <a:spcPts val="600"/>
              </a:spcAft>
              <a:buClr>
                <a:srgbClr val="55555A"/>
              </a:buClr>
              <a:defRPr/>
            </a:pPr>
            <a:r>
              <a:rPr lang="en-GB" sz="900" b="1" kern="0" dirty="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Customer Evaluation 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9E43F44E-06D6-4499-9B1F-9ABE1E678732}"/>
              </a:ext>
            </a:extLst>
          </p:cNvPr>
          <p:cNvSpPr txBox="1"/>
          <p:nvPr/>
        </p:nvSpPr>
        <p:spPr bwMode="auto">
          <a:xfrm>
            <a:off x="222647" y="1020366"/>
            <a:ext cx="1995488" cy="843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685783">
              <a:spcAft>
                <a:spcPts val="450"/>
              </a:spcAft>
              <a:buClr>
                <a:srgbClr val="55555A"/>
              </a:buClr>
              <a:defRPr/>
            </a:pPr>
            <a:r>
              <a:rPr lang="en-GB" sz="1050" b="1" kern="0" dirty="0">
                <a:solidFill>
                  <a:srgbClr val="FFB45A"/>
                </a:solidFill>
                <a:latin typeface="Arial"/>
                <a:ea typeface="ＭＳ Ｐゴシック"/>
              </a:rPr>
              <a:t>DISCOVER</a:t>
            </a:r>
          </a:p>
          <a:p>
            <a:pPr defTabSz="685783">
              <a:spcAft>
                <a:spcPts val="450"/>
              </a:spcAft>
              <a:buClr>
                <a:srgbClr val="55555A"/>
              </a:buClr>
              <a:defRPr/>
            </a:pPr>
            <a:r>
              <a:rPr lang="en-GB" sz="900" kern="0" dirty="0">
                <a:solidFill>
                  <a:srgbClr val="55555A"/>
                </a:solidFill>
                <a:latin typeface="Helvetica Neue Thin"/>
                <a:ea typeface=""/>
                <a:cs typeface="Helvetica Neue Thin"/>
              </a:rPr>
              <a:t>Orient and Engage, understand the service today</a:t>
            </a:r>
          </a:p>
          <a:p>
            <a:pPr defTabSz="685783">
              <a:spcAft>
                <a:spcPts val="450"/>
              </a:spcAft>
              <a:buClr>
                <a:srgbClr val="55555A"/>
              </a:buClr>
              <a:defRPr/>
            </a:pPr>
            <a:r>
              <a:rPr lang="en-GB" sz="900" kern="0" dirty="0">
                <a:solidFill>
                  <a:srgbClr val="55555A"/>
                </a:solidFill>
                <a:latin typeface="Helvetica Neue Thin"/>
                <a:ea typeface=""/>
                <a:cs typeface="Helvetica Neue Thin"/>
              </a:rPr>
              <a:t>Get informed and inspired by customers and colleagues  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5452DA74-11FD-44AB-914B-C56AA21DE16A}"/>
              </a:ext>
            </a:extLst>
          </p:cNvPr>
          <p:cNvSpPr txBox="1"/>
          <p:nvPr/>
        </p:nvSpPr>
        <p:spPr bwMode="auto">
          <a:xfrm>
            <a:off x="169069" y="2112169"/>
            <a:ext cx="283964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685783">
              <a:spcAft>
                <a:spcPts val="450"/>
              </a:spcAft>
              <a:buClr>
                <a:srgbClr val="55555A"/>
              </a:buClr>
              <a:defRPr/>
            </a:pPr>
            <a:r>
              <a:rPr lang="en-GB" sz="900" b="1" kern="0" dirty="0">
                <a:solidFill>
                  <a:srgbClr val="AAAAAC">
                    <a:lumMod val="50000"/>
                  </a:srgbClr>
                </a:solidFill>
                <a:latin typeface="Arial"/>
                <a:ea typeface="ＭＳ Ｐゴシック"/>
              </a:rPr>
              <a:t>Sessions and Outputs </a:t>
            </a:r>
            <a:endParaRPr lang="en-GB" sz="788" b="1" kern="0" dirty="0">
              <a:solidFill>
                <a:srgbClr val="AAAAAC">
                  <a:lumMod val="50000"/>
                </a:srgbClr>
              </a:solidFill>
              <a:latin typeface="Arial"/>
              <a:ea typeface="ＭＳ Ｐゴシック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CACA3B88-FDC8-4B50-B35F-112047A80127}"/>
              </a:ext>
            </a:extLst>
          </p:cNvPr>
          <p:cNvSpPr txBox="1"/>
          <p:nvPr/>
        </p:nvSpPr>
        <p:spPr bwMode="auto">
          <a:xfrm>
            <a:off x="3558779" y="1020366"/>
            <a:ext cx="3159919" cy="1120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685783">
              <a:spcAft>
                <a:spcPts val="450"/>
              </a:spcAft>
              <a:buClr>
                <a:srgbClr val="55555A"/>
              </a:buClr>
              <a:defRPr/>
            </a:pPr>
            <a:r>
              <a:rPr lang="en-GB" sz="1050" b="1" kern="0" dirty="0">
                <a:solidFill>
                  <a:srgbClr val="00B0F0"/>
                </a:solidFill>
                <a:latin typeface="Arial"/>
                <a:ea typeface="ＭＳ Ｐゴシック"/>
              </a:rPr>
              <a:t>DESIGN</a:t>
            </a:r>
          </a:p>
          <a:p>
            <a:pPr defTabSz="685783">
              <a:spcAft>
                <a:spcPts val="450"/>
              </a:spcAft>
              <a:buClr>
                <a:srgbClr val="55555A"/>
              </a:buClr>
              <a:defRPr/>
            </a:pPr>
            <a:r>
              <a:rPr lang="en-GB" sz="900" kern="0" dirty="0">
                <a:solidFill>
                  <a:srgbClr val="55555A"/>
                </a:solidFill>
                <a:latin typeface="Helvetica Neue Thin"/>
                <a:ea typeface=""/>
                <a:cs typeface="Helvetica Neue Thin"/>
              </a:rPr>
              <a:t>Generate a spread of ideas - explore widely to reduce the chance of missing something valuable, before focusing in and designing solutions</a:t>
            </a:r>
          </a:p>
          <a:p>
            <a:pPr defTabSz="685783">
              <a:spcAft>
                <a:spcPts val="450"/>
              </a:spcAft>
              <a:buClr>
                <a:srgbClr val="55555A"/>
              </a:buClr>
              <a:defRPr/>
            </a:pPr>
            <a:r>
              <a:rPr lang="en-GB" sz="900" kern="0" dirty="0">
                <a:solidFill>
                  <a:srgbClr val="55555A"/>
                </a:solidFill>
                <a:latin typeface="Helvetica Neue Thin"/>
                <a:ea typeface=""/>
                <a:cs typeface="Helvetica Neue Thin"/>
              </a:rPr>
              <a:t>Design the target experience with customers in mind and review this with users. This may be an iterative process to establish the finalised journey and concepts.</a:t>
            </a:r>
            <a:endParaRPr lang="en-GB" sz="900" kern="0" dirty="0">
              <a:solidFill>
                <a:srgbClr val="AAAAAC">
                  <a:lumMod val="50000"/>
                </a:srgbClr>
              </a:solidFill>
              <a:latin typeface="Arial"/>
              <a:ea typeface="ＭＳ Ｐゴシック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2369D281-71FD-4987-AAE1-CCB9B14F0B31}"/>
              </a:ext>
            </a:extLst>
          </p:cNvPr>
          <p:cNvSpPr txBox="1"/>
          <p:nvPr/>
        </p:nvSpPr>
        <p:spPr bwMode="auto">
          <a:xfrm>
            <a:off x="6955632" y="1020366"/>
            <a:ext cx="2007394" cy="843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685783">
              <a:spcAft>
                <a:spcPts val="450"/>
              </a:spcAft>
              <a:buClr>
                <a:srgbClr val="55555A"/>
              </a:buClr>
              <a:defRPr/>
            </a:pPr>
            <a:r>
              <a:rPr lang="en-GB" sz="1050" b="1" kern="0" dirty="0">
                <a:solidFill>
                  <a:srgbClr val="C800A1"/>
                </a:solidFill>
                <a:latin typeface="Arial"/>
                <a:ea typeface="ＭＳ Ｐゴシック"/>
              </a:rPr>
              <a:t>DELIVER</a:t>
            </a:r>
          </a:p>
          <a:p>
            <a:pPr defTabSz="685783">
              <a:spcAft>
                <a:spcPts val="450"/>
              </a:spcAft>
              <a:buClr>
                <a:srgbClr val="55555A"/>
              </a:buClr>
              <a:defRPr/>
            </a:pPr>
            <a:r>
              <a:rPr lang="en-GB" sz="900" kern="0" dirty="0">
                <a:solidFill>
                  <a:srgbClr val="55555A"/>
                </a:solidFill>
                <a:latin typeface="Helvetica Neue Thin"/>
                <a:ea typeface=""/>
                <a:cs typeface="Helvetica Neue Thin"/>
              </a:rPr>
              <a:t>Determine change plan and business case. </a:t>
            </a:r>
          </a:p>
          <a:p>
            <a:pPr defTabSz="685783">
              <a:spcAft>
                <a:spcPts val="450"/>
              </a:spcAft>
              <a:buClr>
                <a:srgbClr val="55555A"/>
              </a:buClr>
              <a:defRPr/>
            </a:pPr>
            <a:r>
              <a:rPr lang="en-GB" sz="900" kern="0" dirty="0">
                <a:solidFill>
                  <a:srgbClr val="55555A"/>
                </a:solidFill>
                <a:latin typeface="Helvetica Neue Thin"/>
                <a:ea typeface=""/>
                <a:cs typeface="Helvetica Neue Thin"/>
              </a:rPr>
              <a:t>Handover to business with appropriate monitoring/measures agreed  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75A9FE4F-92B4-4337-A999-0CF20F4D4754}"/>
              </a:ext>
            </a:extLst>
          </p:cNvPr>
          <p:cNvSpPr txBox="1"/>
          <p:nvPr/>
        </p:nvSpPr>
        <p:spPr bwMode="auto">
          <a:xfrm rot="16200000">
            <a:off x="-187523" y="1337763"/>
            <a:ext cx="513159" cy="121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685783">
              <a:spcAft>
                <a:spcPts val="450"/>
              </a:spcAft>
              <a:buClr>
                <a:srgbClr val="55555A"/>
              </a:buClr>
              <a:defRPr/>
            </a:pPr>
            <a:r>
              <a:rPr lang="en-GB" sz="788" b="1" kern="0" dirty="0">
                <a:solidFill>
                  <a:srgbClr val="AAAAAC">
                    <a:lumMod val="50000"/>
                  </a:srgbClr>
                </a:solidFill>
                <a:latin typeface="Arial"/>
                <a:ea typeface="ＭＳ Ｐゴシック"/>
              </a:rPr>
              <a:t>Phases </a:t>
            </a:r>
            <a:endParaRPr lang="en-GB" sz="750" b="1" kern="0" dirty="0">
              <a:solidFill>
                <a:srgbClr val="AAAAAC">
                  <a:lumMod val="50000"/>
                </a:srgbClr>
              </a:solidFill>
              <a:latin typeface="Arial"/>
              <a:ea typeface="ＭＳ Ｐゴシック"/>
            </a:endParaRPr>
          </a:p>
        </p:txBody>
      </p:sp>
      <p:sp>
        <p:nvSpPr>
          <p:cNvPr id="148" name="Rectangle: Rounded Corners 147">
            <a:extLst>
              <a:ext uri="{FF2B5EF4-FFF2-40B4-BE49-F238E27FC236}">
                <a16:creationId xmlns:a16="http://schemas.microsoft.com/office/drawing/2014/main" id="{9B79948A-351A-48B6-AC17-E601CF441F0C}"/>
              </a:ext>
            </a:extLst>
          </p:cNvPr>
          <p:cNvSpPr/>
          <p:nvPr/>
        </p:nvSpPr>
        <p:spPr bwMode="auto">
          <a:xfrm>
            <a:off x="161926" y="4414838"/>
            <a:ext cx="917972" cy="627460"/>
          </a:xfrm>
          <a:prstGeom prst="roundRect">
            <a:avLst/>
          </a:prstGeom>
          <a:solidFill>
            <a:srgbClr val="FFB45A">
              <a:lumMod val="20000"/>
              <a:lumOff val="80000"/>
            </a:srgbClr>
          </a:solidFill>
          <a:ln w="25400" cap="flat" cmpd="sng" algn="ctr">
            <a:solidFill>
              <a:srgbClr val="FFB45A"/>
            </a:solidFill>
            <a:prstDash val="solid"/>
            <a:headEnd type="none" w="med" len="med"/>
            <a:tailEnd type="none" w="med" len="med"/>
          </a:ln>
          <a:effectLst/>
        </p:spPr>
        <p:txBody>
          <a:bodyPr lIns="27000" tIns="45718" rIns="27000" bIns="45718"/>
          <a:lstStyle/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Scope document</a:t>
            </a:r>
          </a:p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Stakeholder mapping</a:t>
            </a:r>
            <a:endParaRPr lang="en-GB" sz="675" kern="0" dirty="0">
              <a:solidFill>
                <a:srgbClr val="FFFFFF"/>
              </a:solidFill>
              <a:ea typeface="ＭＳ Ｐゴシック"/>
              <a:cs typeface="Arial"/>
            </a:endParaRPr>
          </a:p>
        </p:txBody>
      </p:sp>
      <p:sp>
        <p:nvSpPr>
          <p:cNvPr id="149" name="Rectangle: Rounded Corners 148">
            <a:extLst>
              <a:ext uri="{FF2B5EF4-FFF2-40B4-BE49-F238E27FC236}">
                <a16:creationId xmlns:a16="http://schemas.microsoft.com/office/drawing/2014/main" id="{9E37F814-9DE5-4C91-BE1B-E5090545AAE1}"/>
              </a:ext>
            </a:extLst>
          </p:cNvPr>
          <p:cNvSpPr/>
          <p:nvPr/>
        </p:nvSpPr>
        <p:spPr bwMode="auto">
          <a:xfrm>
            <a:off x="1300163" y="3067050"/>
            <a:ext cx="917972" cy="1148954"/>
          </a:xfrm>
          <a:prstGeom prst="roundRect">
            <a:avLst/>
          </a:prstGeom>
          <a:solidFill>
            <a:srgbClr val="FFB45A">
              <a:lumMod val="20000"/>
              <a:lumOff val="80000"/>
            </a:srgbClr>
          </a:solidFill>
          <a:ln w="25400" cap="flat" cmpd="sng" algn="ctr">
            <a:solidFill>
              <a:srgbClr val="FFB45A"/>
            </a:solidFill>
            <a:prstDash val="solid"/>
            <a:headEnd type="none" w="med" len="med"/>
            <a:tailEnd type="none" w="med" len="med"/>
          </a:ln>
          <a:effectLst/>
        </p:spPr>
        <p:txBody>
          <a:bodyPr lIns="27000" tIns="45718" rIns="27000" bIns="45718"/>
          <a:lstStyle/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Insights</a:t>
            </a:r>
          </a:p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Customer Journey</a:t>
            </a:r>
          </a:p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As Is journey  </a:t>
            </a:r>
          </a:p>
        </p:txBody>
      </p:sp>
      <p:sp>
        <p:nvSpPr>
          <p:cNvPr id="150" name="Rectangle: Rounded Corners 149">
            <a:extLst>
              <a:ext uri="{FF2B5EF4-FFF2-40B4-BE49-F238E27FC236}">
                <a16:creationId xmlns:a16="http://schemas.microsoft.com/office/drawing/2014/main" id="{A13606F6-23FC-49F1-91AF-35CD970065F9}"/>
              </a:ext>
            </a:extLst>
          </p:cNvPr>
          <p:cNvSpPr/>
          <p:nvPr/>
        </p:nvSpPr>
        <p:spPr bwMode="auto">
          <a:xfrm>
            <a:off x="3544491" y="3067050"/>
            <a:ext cx="917972" cy="1182291"/>
          </a:xfrm>
          <a:prstGeom prst="roundRect">
            <a:avLst/>
          </a:prstGeom>
          <a:solidFill>
            <a:srgbClr val="009DDC">
              <a:alpha val="13000"/>
            </a:srgbClr>
          </a:solidFill>
          <a:ln w="25400" cap="flat" cmpd="sng" algn="ctr">
            <a:solidFill>
              <a:srgbClr val="009DDC"/>
            </a:solidFill>
            <a:prstDash val="solid"/>
            <a:headEnd type="none" w="med" len="med"/>
            <a:tailEnd type="none" w="med" len="med"/>
          </a:ln>
          <a:effectLst/>
        </p:spPr>
        <p:txBody>
          <a:bodyPr lIns="27000" tIns="45718" rIns="27000" bIns="45718"/>
          <a:lstStyle/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Draft To Be journey (target experience)</a:t>
            </a:r>
          </a:p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Draft Concepts and Enablers </a:t>
            </a:r>
            <a:endParaRPr lang="en-GB" sz="675" kern="0" dirty="0">
              <a:solidFill>
                <a:srgbClr val="FFFFFF"/>
              </a:solidFill>
              <a:ea typeface="ＭＳ Ｐゴシック"/>
              <a:cs typeface="Arial"/>
            </a:endParaRPr>
          </a:p>
        </p:txBody>
      </p:sp>
      <p:sp>
        <p:nvSpPr>
          <p:cNvPr id="151" name="Rectangle: Rounded Corners 150">
            <a:extLst>
              <a:ext uri="{FF2B5EF4-FFF2-40B4-BE49-F238E27FC236}">
                <a16:creationId xmlns:a16="http://schemas.microsoft.com/office/drawing/2014/main" id="{D14AA3F6-56EB-4AC0-BB5E-2AC0474267E9}"/>
              </a:ext>
            </a:extLst>
          </p:cNvPr>
          <p:cNvSpPr/>
          <p:nvPr/>
        </p:nvSpPr>
        <p:spPr bwMode="auto">
          <a:xfrm>
            <a:off x="4666060" y="3067051"/>
            <a:ext cx="2025253" cy="1184672"/>
          </a:xfrm>
          <a:prstGeom prst="roundRect">
            <a:avLst/>
          </a:prstGeom>
          <a:solidFill>
            <a:srgbClr val="009DDC">
              <a:alpha val="13000"/>
            </a:srgbClr>
          </a:solidFill>
          <a:ln w="25400" cap="flat" cmpd="sng" algn="ctr">
            <a:solidFill>
              <a:srgbClr val="009DDC"/>
            </a:solidFill>
            <a:prstDash val="solid"/>
            <a:headEnd type="none" w="med" len="med"/>
            <a:tailEnd type="none" w="med" len="med"/>
          </a:ln>
          <a:effectLst/>
        </p:spPr>
        <p:txBody>
          <a:bodyPr lIns="27000" tIns="45718" rIns="27000" bIns="45718"/>
          <a:lstStyle/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Finalised To Be Journey</a:t>
            </a:r>
          </a:p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Concepts (for customers and colleagues)</a:t>
            </a:r>
            <a:endParaRPr lang="en-GB" sz="675" kern="0" dirty="0">
              <a:solidFill>
                <a:srgbClr val="FFFFFF"/>
              </a:solidFill>
              <a:ea typeface="ＭＳ Ｐゴシック"/>
              <a:cs typeface="Arial"/>
            </a:endParaRPr>
          </a:p>
        </p:txBody>
      </p:sp>
      <p:sp>
        <p:nvSpPr>
          <p:cNvPr id="152" name="Rectangle: Rounded Corners 151">
            <a:extLst>
              <a:ext uri="{FF2B5EF4-FFF2-40B4-BE49-F238E27FC236}">
                <a16:creationId xmlns:a16="http://schemas.microsoft.com/office/drawing/2014/main" id="{37E1B155-D5AA-4034-803C-188DD11706F4}"/>
              </a:ext>
            </a:extLst>
          </p:cNvPr>
          <p:cNvSpPr/>
          <p:nvPr/>
        </p:nvSpPr>
        <p:spPr bwMode="auto">
          <a:xfrm>
            <a:off x="6917532" y="3081338"/>
            <a:ext cx="917972" cy="1287066"/>
          </a:xfrm>
          <a:prstGeom prst="roundRect">
            <a:avLst/>
          </a:prstGeom>
          <a:solidFill>
            <a:srgbClr val="C800A1">
              <a:lumMod val="20000"/>
              <a:lumOff val="80000"/>
              <a:alpha val="34000"/>
            </a:srgbClr>
          </a:solidFill>
          <a:ln w="25400" cap="flat" cmpd="sng" algn="ctr">
            <a:solidFill>
              <a:srgbClr val="C800A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lIns="27000" tIns="45718" rIns="0" bIns="45718"/>
          <a:lstStyle/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Requirement</a:t>
            </a:r>
          </a:p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Value case</a:t>
            </a:r>
          </a:p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50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Implementation </a:t>
            </a: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Approach</a:t>
            </a:r>
          </a:p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Draft KPIs</a:t>
            </a:r>
          </a:p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Journey Dashboard </a:t>
            </a:r>
          </a:p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 err="1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Comms</a:t>
            </a: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 plan </a:t>
            </a:r>
            <a:endParaRPr lang="en-GB" sz="675" kern="0" dirty="0">
              <a:solidFill>
                <a:srgbClr val="FFFFFF"/>
              </a:solidFill>
              <a:ea typeface="ＭＳ Ｐゴシック"/>
              <a:cs typeface="Arial"/>
            </a:endParaRPr>
          </a:p>
        </p:txBody>
      </p:sp>
      <p:sp>
        <p:nvSpPr>
          <p:cNvPr id="36883" name="Title 3">
            <a:extLst>
              <a:ext uri="{FF2B5EF4-FFF2-40B4-BE49-F238E27FC236}">
                <a16:creationId xmlns:a16="http://schemas.microsoft.com/office/drawing/2014/main" id="{EB50F3C2-EDA4-42CC-B03B-8BA44F277F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2660" y="267892"/>
            <a:ext cx="8497490" cy="43100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>
                <a:solidFill>
                  <a:schemeClr val="tx1"/>
                </a:solidFill>
              </a:rPr>
              <a:t>The Design Process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D550CC13-8896-4839-A335-BEB660C1E543}"/>
              </a:ext>
            </a:extLst>
          </p:cNvPr>
          <p:cNvSpPr/>
          <p:nvPr/>
        </p:nvSpPr>
        <p:spPr bwMode="auto">
          <a:xfrm>
            <a:off x="161926" y="3067051"/>
            <a:ext cx="917972" cy="1164431"/>
          </a:xfrm>
          <a:prstGeom prst="roundRect">
            <a:avLst/>
          </a:prstGeom>
          <a:solidFill>
            <a:srgbClr val="FFB45A">
              <a:lumMod val="20000"/>
              <a:lumOff val="80000"/>
            </a:srgbClr>
          </a:solidFill>
          <a:ln w="25400" cap="flat" cmpd="sng" algn="ctr">
            <a:solidFill>
              <a:srgbClr val="FFB45A"/>
            </a:solidFill>
            <a:prstDash val="solid"/>
            <a:headEnd type="none" w="med" len="med"/>
            <a:tailEnd type="none" w="med" len="med"/>
          </a:ln>
          <a:effectLst/>
        </p:spPr>
        <p:txBody>
          <a:bodyPr lIns="27000" tIns="45718" rIns="27000" bIns="45718"/>
          <a:lstStyle/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As Is Journey</a:t>
            </a:r>
          </a:p>
          <a:p>
            <a:pPr marL="135728" defTabSz="914333">
              <a:buClr>
                <a:srgbClr val="55555A"/>
              </a:buClr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(as we see it)</a:t>
            </a:r>
          </a:p>
          <a:p>
            <a:pPr marL="130966" indent="-130966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Research approach and discussion guide</a:t>
            </a:r>
          </a:p>
          <a:p>
            <a:pPr marL="130966" indent="-130966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Persona Approach</a:t>
            </a:r>
            <a:endParaRPr lang="en-GB" sz="675" kern="0" dirty="0">
              <a:solidFill>
                <a:srgbClr val="FFFFFF"/>
              </a:solidFill>
              <a:ea typeface="ＭＳ Ｐゴシック"/>
              <a:cs typeface="Arial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18610C4-1D51-4CE6-82C4-5B7F785E1F2C}"/>
              </a:ext>
            </a:extLst>
          </p:cNvPr>
          <p:cNvSpPr txBox="1"/>
          <p:nvPr/>
        </p:nvSpPr>
        <p:spPr bwMode="auto">
          <a:xfrm rot="16200000">
            <a:off x="-291703" y="3536252"/>
            <a:ext cx="721519" cy="121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685783">
              <a:spcAft>
                <a:spcPts val="450"/>
              </a:spcAft>
              <a:buClr>
                <a:srgbClr val="55555A"/>
              </a:buClr>
              <a:defRPr/>
            </a:pPr>
            <a:r>
              <a:rPr lang="en-GB" sz="788" b="1" kern="0" dirty="0">
                <a:solidFill>
                  <a:srgbClr val="AAAAAC">
                    <a:lumMod val="50000"/>
                  </a:srgbClr>
                </a:solidFill>
                <a:latin typeface="Arial"/>
                <a:ea typeface="ＭＳ Ｐゴシック"/>
              </a:rPr>
              <a:t>Key Outputs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F650C78-C0FB-4DE1-BC2C-623617153B8C}"/>
              </a:ext>
            </a:extLst>
          </p:cNvPr>
          <p:cNvSpPr txBox="1"/>
          <p:nvPr/>
        </p:nvSpPr>
        <p:spPr bwMode="auto">
          <a:xfrm rot="16200000">
            <a:off x="-373261" y="4667942"/>
            <a:ext cx="894160" cy="121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685783">
              <a:spcAft>
                <a:spcPts val="450"/>
              </a:spcAft>
              <a:buClr>
                <a:srgbClr val="55555A"/>
              </a:buClr>
              <a:defRPr/>
            </a:pPr>
            <a:r>
              <a:rPr lang="en-GB" sz="788" b="1" kern="0" dirty="0">
                <a:solidFill>
                  <a:srgbClr val="AAAAAC">
                    <a:lumMod val="50000"/>
                  </a:srgbClr>
                </a:solidFill>
                <a:latin typeface="Arial"/>
                <a:ea typeface="ＭＳ Ｐゴシック"/>
              </a:rPr>
              <a:t>Supporting Info</a:t>
            </a:r>
            <a:endParaRPr lang="en-GB" sz="750" b="1" kern="0" dirty="0">
              <a:solidFill>
                <a:srgbClr val="AAAAAC">
                  <a:lumMod val="50000"/>
                </a:srgbClr>
              </a:solidFill>
              <a:latin typeface="Arial"/>
              <a:ea typeface="ＭＳ Ｐゴシック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C3FA00E-E924-4550-A057-7E82EE7BC12C}"/>
              </a:ext>
            </a:extLst>
          </p:cNvPr>
          <p:cNvSpPr/>
          <p:nvPr/>
        </p:nvSpPr>
        <p:spPr bwMode="auto">
          <a:xfrm>
            <a:off x="1300163" y="4414838"/>
            <a:ext cx="2037160" cy="627460"/>
          </a:xfrm>
          <a:prstGeom prst="roundRect">
            <a:avLst/>
          </a:prstGeom>
          <a:solidFill>
            <a:schemeClr val="accent2">
              <a:lumMod val="20000"/>
              <a:lumOff val="80000"/>
              <a:alpha val="13000"/>
            </a:schemeClr>
          </a:solidFill>
          <a:ln w="25400" cap="flat" cmpd="sng" algn="ctr">
            <a:solidFill>
              <a:schemeClr val="accent2"/>
            </a:solidFill>
            <a:prstDash val="solid"/>
            <a:headEnd type="none" w="med" len="med"/>
            <a:tailEnd type="none" w="med" len="med"/>
          </a:ln>
          <a:effectLst/>
        </p:spPr>
        <p:txBody>
          <a:bodyPr lIns="27000" tIns="45718" rIns="27000" bIns="45718"/>
          <a:lstStyle/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cs typeface="Arial"/>
              </a:rPr>
              <a:t>Data to support research (SATs, queries, volumes  </a:t>
            </a:r>
            <a:r>
              <a:rPr lang="en-GB" sz="788" kern="0" dirty="0" err="1">
                <a:solidFill>
                  <a:srgbClr val="AAAAAC">
                    <a:lumMod val="50000"/>
                  </a:srgbClr>
                </a:solidFill>
                <a:cs typeface="Arial"/>
              </a:rPr>
              <a:t>etc</a:t>
            </a: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cs typeface="Arial"/>
              </a:rPr>
              <a:t>) 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78852068-A809-48A9-9140-7D36ABB0557A}"/>
              </a:ext>
            </a:extLst>
          </p:cNvPr>
          <p:cNvSpPr/>
          <p:nvPr/>
        </p:nvSpPr>
        <p:spPr bwMode="auto">
          <a:xfrm>
            <a:off x="8045053" y="2324100"/>
            <a:ext cx="917972" cy="566738"/>
          </a:xfrm>
          <a:prstGeom prst="roundRect">
            <a:avLst/>
          </a:prstGeom>
          <a:solidFill>
            <a:srgbClr val="3CE12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4" tIns="45718" rIns="91434" bIns="45718" anchor="ctr"/>
          <a:lstStyle/>
          <a:p>
            <a:pPr algn="ctr" defTabSz="914333">
              <a:buClr>
                <a:srgbClr val="55555A"/>
              </a:buClr>
              <a:defRPr/>
            </a:pPr>
            <a:r>
              <a:rPr lang="en-GB" sz="900" b="1" kern="0" dirty="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Delivery  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C850E387-A2A2-4BC9-B76F-6119FBA5CEDD}"/>
              </a:ext>
            </a:extLst>
          </p:cNvPr>
          <p:cNvSpPr/>
          <p:nvPr/>
        </p:nvSpPr>
        <p:spPr bwMode="auto">
          <a:xfrm>
            <a:off x="8062913" y="3067050"/>
            <a:ext cx="917972" cy="1301354"/>
          </a:xfrm>
          <a:prstGeom prst="roundRect">
            <a:avLst/>
          </a:prstGeom>
          <a:solidFill>
            <a:srgbClr val="3CE12D">
              <a:alpha val="5000"/>
            </a:srgbClr>
          </a:solidFill>
          <a:ln w="25400" cap="flat" cmpd="sng" algn="ctr">
            <a:solidFill>
              <a:srgbClr val="3CE12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lIns="27000" tIns="45718" rIns="27000" bIns="45718"/>
          <a:lstStyle/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Change plan </a:t>
            </a:r>
          </a:p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Governance to monitor </a:t>
            </a:r>
          </a:p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Clarity on enduring ownership</a:t>
            </a:r>
          </a:p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Journey Dashboard</a:t>
            </a:r>
            <a:endParaRPr lang="en-GB" sz="675" kern="0" dirty="0">
              <a:solidFill>
                <a:srgbClr val="FFFFFF"/>
              </a:solidFill>
              <a:ea typeface="ＭＳ Ｐゴシック"/>
              <a:cs typeface="Arial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FA546E2E-0CE6-40A0-B513-80F13FF9B0F3}"/>
              </a:ext>
            </a:extLst>
          </p:cNvPr>
          <p:cNvSpPr/>
          <p:nvPr/>
        </p:nvSpPr>
        <p:spPr bwMode="auto">
          <a:xfrm>
            <a:off x="4666060" y="4414838"/>
            <a:ext cx="921544" cy="627460"/>
          </a:xfrm>
          <a:prstGeom prst="roundRect">
            <a:avLst/>
          </a:prstGeom>
          <a:solidFill>
            <a:srgbClr val="009DDC">
              <a:alpha val="13000"/>
            </a:srgbClr>
          </a:solidFill>
          <a:ln w="25400" cap="flat" cmpd="sng" algn="ctr">
            <a:solidFill>
              <a:srgbClr val="009DDC"/>
            </a:solidFill>
            <a:prstDash val="solid"/>
            <a:headEnd type="none" w="med" len="med"/>
            <a:tailEnd type="none" w="med" len="med"/>
          </a:ln>
          <a:effectLst/>
        </p:spPr>
        <p:txBody>
          <a:bodyPr lIns="27000" tIns="45718" rIns="27000" bIns="45718"/>
          <a:lstStyle/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Stakeholder engagement re. potential concepts 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3056781C-6B9D-4ED8-AF09-84ABF55014EF}"/>
              </a:ext>
            </a:extLst>
          </p:cNvPr>
          <p:cNvSpPr/>
          <p:nvPr/>
        </p:nvSpPr>
        <p:spPr bwMode="auto">
          <a:xfrm>
            <a:off x="5794772" y="4414838"/>
            <a:ext cx="909638" cy="627460"/>
          </a:xfrm>
          <a:prstGeom prst="roundRect">
            <a:avLst/>
          </a:prstGeom>
          <a:solidFill>
            <a:srgbClr val="009DDC">
              <a:alpha val="13000"/>
            </a:srgbClr>
          </a:solidFill>
          <a:ln w="25400" cap="flat" cmpd="sng" algn="ctr">
            <a:solidFill>
              <a:srgbClr val="009DDC"/>
            </a:solidFill>
            <a:prstDash val="solid"/>
            <a:headEnd type="none" w="med" len="med"/>
            <a:tailEnd type="none" w="med" len="med"/>
          </a:ln>
          <a:effectLst/>
        </p:spPr>
        <p:txBody>
          <a:bodyPr lIns="27000" tIns="45718" rIns="27000" bIns="45718"/>
          <a:lstStyle/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ea typeface="ＭＳ Ｐゴシック"/>
                <a:cs typeface="Arial"/>
              </a:rPr>
              <a:t>Data ownership/ gathering 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0C3D9B19-87EB-4EA1-87F8-D5D18BA07943}"/>
              </a:ext>
            </a:extLst>
          </p:cNvPr>
          <p:cNvSpPr/>
          <p:nvPr/>
        </p:nvSpPr>
        <p:spPr bwMode="auto">
          <a:xfrm>
            <a:off x="2419351" y="2334816"/>
            <a:ext cx="917972" cy="566738"/>
          </a:xfrm>
          <a:prstGeom prst="round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4" tIns="45718" rIns="91434" bIns="45718" anchor="ctr"/>
          <a:lstStyle/>
          <a:p>
            <a:pPr algn="ctr" defTabSz="914333">
              <a:spcAft>
                <a:spcPts val="600"/>
              </a:spcAft>
              <a:buClr>
                <a:srgbClr val="55555A"/>
              </a:buClr>
              <a:defRPr/>
            </a:pPr>
            <a:r>
              <a:rPr lang="en-GB" sz="900" b="1" kern="0" dirty="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Define </a:t>
            </a:r>
            <a:r>
              <a:rPr lang="en-GB" sz="900" b="1" i="1" kern="0" dirty="0">
                <a:solidFill>
                  <a:srgbClr val="FFFFFF"/>
                </a:solidFill>
                <a:latin typeface="Arial"/>
                <a:ea typeface="ＭＳ Ｐゴシック"/>
                <a:cs typeface="Arial"/>
              </a:rPr>
              <a:t>(Project team)   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A3D01902-23F2-4F02-9359-065D23E5640A}"/>
              </a:ext>
            </a:extLst>
          </p:cNvPr>
          <p:cNvSpPr/>
          <p:nvPr/>
        </p:nvSpPr>
        <p:spPr bwMode="auto">
          <a:xfrm>
            <a:off x="2422922" y="3067050"/>
            <a:ext cx="917972" cy="1182291"/>
          </a:xfrm>
          <a:prstGeom prst="roundRect">
            <a:avLst/>
          </a:prstGeom>
          <a:solidFill>
            <a:schemeClr val="accent2">
              <a:lumMod val="20000"/>
              <a:lumOff val="80000"/>
              <a:alpha val="13000"/>
            </a:schemeClr>
          </a:solidFill>
          <a:ln w="25400" cap="flat" cmpd="sng" algn="ctr">
            <a:solidFill>
              <a:schemeClr val="accent2"/>
            </a:solidFill>
            <a:prstDash val="solid"/>
            <a:headEnd type="none" w="med" len="med"/>
            <a:tailEnd type="none" w="med" len="med"/>
          </a:ln>
          <a:effectLst/>
        </p:spPr>
        <p:txBody>
          <a:bodyPr lIns="27000" tIns="45718" rIns="27000" bIns="45718"/>
          <a:lstStyle/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cs typeface="Arial"/>
              </a:rPr>
              <a:t>Personas</a:t>
            </a:r>
          </a:p>
          <a:p>
            <a:pPr marL="128585" indent="-128585" defTabSz="914333">
              <a:buClr>
                <a:srgbClr val="55555A"/>
              </a:buClr>
              <a:buFont typeface="Arial" panose="020B0604020202020204" pitchFamily="34" charset="0"/>
              <a:buChar char="•"/>
              <a:defRPr/>
            </a:pPr>
            <a:r>
              <a:rPr lang="en-GB" sz="788" kern="0" dirty="0">
                <a:solidFill>
                  <a:srgbClr val="AAAAAC">
                    <a:lumMod val="50000"/>
                  </a:srgbClr>
                </a:solidFill>
                <a:cs typeface="Arial"/>
              </a:rPr>
              <a:t>Inspiration Report</a:t>
            </a:r>
            <a:endParaRPr lang="en-GB" sz="675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AED32BB-6214-4C11-8C4F-4F8DAB357A42}"/>
              </a:ext>
            </a:extLst>
          </p:cNvPr>
          <p:cNvSpPr txBox="1"/>
          <p:nvPr/>
        </p:nvSpPr>
        <p:spPr bwMode="auto">
          <a:xfrm>
            <a:off x="2419351" y="1020366"/>
            <a:ext cx="917972" cy="641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685783">
              <a:spcAft>
                <a:spcPts val="450"/>
              </a:spcAft>
              <a:buClr>
                <a:srgbClr val="55555A"/>
              </a:buClr>
              <a:defRPr/>
            </a:pPr>
            <a:r>
              <a:rPr lang="en-GB" sz="1050" b="1" kern="0" dirty="0">
                <a:solidFill>
                  <a:schemeClr val="accent2"/>
                </a:solidFill>
                <a:latin typeface="Arial"/>
                <a:ea typeface="ＭＳ Ｐゴシック"/>
              </a:rPr>
              <a:t>DEFINE</a:t>
            </a:r>
            <a:r>
              <a:rPr lang="en-GB" sz="1050" b="1" kern="0" dirty="0">
                <a:solidFill>
                  <a:srgbClr val="FFB45A"/>
                </a:solidFill>
                <a:latin typeface="Arial"/>
                <a:ea typeface="ＭＳ Ｐゴシック"/>
              </a:rPr>
              <a:t> </a:t>
            </a:r>
          </a:p>
          <a:p>
            <a:pPr defTabSz="685783">
              <a:spcAft>
                <a:spcPts val="450"/>
              </a:spcAft>
              <a:buClr>
                <a:srgbClr val="55555A"/>
              </a:buClr>
              <a:defRPr/>
            </a:pPr>
            <a:r>
              <a:rPr lang="en-GB" sz="900" kern="0" dirty="0">
                <a:solidFill>
                  <a:srgbClr val="55555A"/>
                </a:solidFill>
                <a:latin typeface="Helvetica Neue Thin"/>
                <a:ea typeface=""/>
                <a:cs typeface="Helvetica Neue Thin"/>
              </a:rPr>
              <a:t>Use the research to define areas to focus on 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6070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/>
              <a:t>Decarbonisation will have a profound effect on the energy industry, and while electricity often takes centre stage, the decarbonisation of gas represents a significant means of reducing emissions across the UK.</a:t>
            </a:r>
          </a:p>
          <a:p>
            <a:pPr marL="0" indent="0">
              <a:buNone/>
            </a:pPr>
            <a:r>
              <a:rPr lang="en-GB" sz="1600" dirty="0"/>
              <a:t>Embedded biomethane is fairly widespread and a number of hydrogen trials are underway, but if we’re to truly realise the benefits of decarbonising gas – while keeping consumer experience and fairness as our top priority – it’s vital that we come together as an industry to determine how we manage the transition to a greener gas system.</a:t>
            </a:r>
          </a:p>
          <a:p>
            <a:pPr marL="0" indent="0">
              <a:buNone/>
            </a:pPr>
            <a:r>
              <a:rPr lang="en-GB" sz="1600" dirty="0"/>
              <a:t>Collaboration is key, and by gaining a clear understanding of the interactions between parties and the impacts of change to each, we stand to create the most practical solution possible.</a:t>
            </a:r>
          </a:p>
          <a:p>
            <a:pPr marL="0" indent="0">
              <a:buNone/>
            </a:pPr>
            <a:r>
              <a:rPr lang="en-GB" sz="1600" dirty="0"/>
              <a:t>These stakeholder sessions are designed to do just that, consulting with each group individually to start with, with a view to putting together transition options that take into account the needs of the vast number of parties involved in delivering gas to consumers.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9140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575"/>
            <a:ext cx="8229600" cy="34563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/>
              <a:t>The emphasis of each session will be slightly different depending on the audience, however all will broadly follow this structure:</a:t>
            </a:r>
          </a:p>
          <a:p>
            <a:pPr marL="0" indent="0">
              <a:buNone/>
            </a:pPr>
            <a:endParaRPr lang="en-GB" sz="1600" dirty="0"/>
          </a:p>
          <a:p>
            <a:pPr>
              <a:buAutoNum type="arabicPeriod"/>
            </a:pPr>
            <a:r>
              <a:rPr lang="en-GB" sz="1600" b="1" dirty="0"/>
              <a:t>The Challenge. </a:t>
            </a:r>
            <a:r>
              <a:rPr lang="en-GB" sz="1600" dirty="0"/>
              <a:t>A scene set running through: </a:t>
            </a:r>
          </a:p>
          <a:p>
            <a:pPr lvl="1"/>
            <a:r>
              <a:rPr lang="en-GB" sz="1400" dirty="0"/>
              <a:t>Decarbonisation targets</a:t>
            </a:r>
          </a:p>
          <a:p>
            <a:pPr lvl="1"/>
            <a:r>
              <a:rPr lang="en-GB" sz="1400" dirty="0"/>
              <a:t>Industry decision making milestones for gas </a:t>
            </a:r>
          </a:p>
          <a:p>
            <a:pPr lvl="1"/>
            <a:r>
              <a:rPr lang="en-GB" sz="1400" dirty="0"/>
              <a:t>Key considerations that must frame the discussion, e.g. consumer experience</a:t>
            </a:r>
          </a:p>
          <a:p>
            <a:pPr>
              <a:buAutoNum type="arabicPeriod"/>
            </a:pPr>
            <a:r>
              <a:rPr lang="en-GB" sz="1600" b="1" dirty="0"/>
              <a:t>The Journey. </a:t>
            </a:r>
            <a:r>
              <a:rPr lang="en-GB" sz="1600" dirty="0"/>
              <a:t>We’ll run through the “life of a molecule” from transmission to bill, assessing the interactions by stakeholder group. We’ll run through this to look at:</a:t>
            </a:r>
          </a:p>
          <a:p>
            <a:pPr lvl="1"/>
            <a:r>
              <a:rPr lang="en-GB" sz="1400" dirty="0"/>
              <a:t>Today</a:t>
            </a:r>
          </a:p>
          <a:p>
            <a:pPr lvl="1"/>
            <a:r>
              <a:rPr lang="en-GB" sz="1400" dirty="0"/>
              <a:t>Scenario 1: Impact if a 20% hydrogen blend is introduced - domestic/ I&amp;C</a:t>
            </a:r>
          </a:p>
          <a:p>
            <a:pPr lvl="1"/>
            <a:r>
              <a:rPr lang="en-GB" sz="1400" dirty="0"/>
              <a:t>Scenario 2: How this would look in a 100% hydrogen world – domestic/ I&amp;C (if time permits)</a:t>
            </a:r>
          </a:p>
          <a:p>
            <a:pPr lvl="1">
              <a:buAutoNum type="arabicPeriod"/>
            </a:pPr>
            <a:endParaRPr lang="en-GB" sz="1400" dirty="0"/>
          </a:p>
          <a:p>
            <a:pPr>
              <a:buAutoNum type="arabicPeriod"/>
            </a:pPr>
            <a:endParaRPr lang="en-GB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30122C-D275-45B8-B25B-6691EE8438E2}"/>
              </a:ext>
            </a:extLst>
          </p:cNvPr>
          <p:cNvSpPr txBox="1"/>
          <p:nvPr/>
        </p:nvSpPr>
        <p:spPr>
          <a:xfrm>
            <a:off x="457200" y="444395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/>
              <a:t>Learnings from the </a:t>
            </a:r>
            <a:r>
              <a:rPr lang="en-GB" sz="1600" i="1" dirty="0" err="1"/>
              <a:t>HyDeploy</a:t>
            </a:r>
            <a:r>
              <a:rPr lang="en-GB" sz="1600" i="1" dirty="0"/>
              <a:t> trial can be mapped onto the journey to aid/ accelerate discussion where appropriate.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6378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607049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GB" sz="1600" dirty="0"/>
              <a:t>Following each of these stakeholder workshops we want to understand:</a:t>
            </a:r>
          </a:p>
          <a:p>
            <a:pPr marL="457200" lvl="1" indent="0">
              <a:buNone/>
            </a:pPr>
            <a:endParaRPr lang="en-GB" sz="1400" dirty="0"/>
          </a:p>
          <a:p>
            <a:pPr lvl="1"/>
            <a:r>
              <a:rPr lang="en-GB" sz="1400" dirty="0"/>
              <a:t>Interactions between industry parties, including those in which Xoserve are not directly involved</a:t>
            </a:r>
          </a:p>
          <a:p>
            <a:pPr lvl="1"/>
            <a:r>
              <a:rPr lang="en-GB" sz="1400" dirty="0"/>
              <a:t>Impacts of a changing/ variable CV to each party, supporting informed recommendations</a:t>
            </a:r>
          </a:p>
          <a:p>
            <a:pPr lvl="1"/>
            <a:r>
              <a:rPr lang="en-GB" sz="1400" dirty="0"/>
              <a:t>A view of the scale of those impacts</a:t>
            </a:r>
          </a:p>
          <a:p>
            <a:pPr lvl="1"/>
            <a:r>
              <a:rPr lang="en-GB" sz="1400" dirty="0"/>
              <a:t>Relative responsibilities within those interactions, e.g. which party (or parties) is responsible for making data/ billing adjustments through the journey?</a:t>
            </a:r>
          </a:p>
          <a:p>
            <a:pPr lvl="1"/>
            <a:r>
              <a:rPr lang="en-GB" sz="1400" dirty="0"/>
              <a:t>Tech/ equipment/ system constraints today</a:t>
            </a:r>
          </a:p>
          <a:p>
            <a:pPr lvl="1"/>
            <a:r>
              <a:rPr lang="en-GB" sz="1400" dirty="0"/>
              <a:t>Funding required/ available to support industry change</a:t>
            </a:r>
          </a:p>
          <a:p>
            <a:pPr marL="457200" lvl="1" indent="0">
              <a:buNone/>
            </a:pPr>
            <a:endParaRPr lang="en-GB" sz="1400" dirty="0"/>
          </a:p>
          <a:p>
            <a:pPr>
              <a:buAutoNum type="arabicPeriod"/>
            </a:pPr>
            <a:endParaRPr lang="en-GB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1093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607049"/>
          </a:xfrm>
        </p:spPr>
        <p:txBody>
          <a:bodyPr>
            <a:noAutofit/>
          </a:bodyPr>
          <a:lstStyle/>
          <a:p>
            <a:pPr lvl="1"/>
            <a:r>
              <a:rPr lang="en-GB" sz="1400" dirty="0"/>
              <a:t>Customer journey by stakeholder group, including expected crunch/ pain points</a:t>
            </a:r>
          </a:p>
          <a:p>
            <a:pPr lvl="2"/>
            <a:r>
              <a:rPr lang="en-GB" sz="1200" dirty="0"/>
              <a:t>IGT</a:t>
            </a:r>
          </a:p>
          <a:p>
            <a:pPr lvl="2"/>
            <a:r>
              <a:rPr lang="en-GB" sz="1200" dirty="0"/>
              <a:t>MAM/ MAP</a:t>
            </a:r>
          </a:p>
          <a:p>
            <a:pPr lvl="2"/>
            <a:r>
              <a:rPr lang="en-GB" sz="1200" dirty="0"/>
              <a:t>Supplier (small domestic, large domestic, I&amp;C)</a:t>
            </a:r>
          </a:p>
          <a:p>
            <a:pPr lvl="2"/>
            <a:r>
              <a:rPr lang="en-GB" sz="1200" dirty="0"/>
              <a:t>Shipper (domestic, I&amp;C)</a:t>
            </a:r>
          </a:p>
          <a:p>
            <a:pPr lvl="1"/>
            <a:r>
              <a:rPr lang="en-GB" sz="1400" dirty="0"/>
              <a:t>Persona – pen portrait for each group detailing:</a:t>
            </a:r>
          </a:p>
          <a:p>
            <a:pPr lvl="2"/>
            <a:r>
              <a:rPr lang="en-GB" sz="1200" dirty="0"/>
              <a:t>Their business interests</a:t>
            </a:r>
          </a:p>
          <a:p>
            <a:pPr lvl="2"/>
            <a:r>
              <a:rPr lang="en-GB" sz="1200" dirty="0"/>
              <a:t>Role in the gas industry</a:t>
            </a:r>
          </a:p>
          <a:p>
            <a:pPr lvl="2"/>
            <a:r>
              <a:rPr lang="en-GB" sz="1200" dirty="0"/>
              <a:t>Relationship to consumers</a:t>
            </a:r>
          </a:p>
          <a:p>
            <a:pPr lvl="2"/>
            <a:r>
              <a:rPr lang="en-GB" sz="1200" dirty="0"/>
              <a:t>Principle industry touchpoints</a:t>
            </a:r>
          </a:p>
          <a:p>
            <a:pPr lvl="2"/>
            <a:r>
              <a:rPr lang="en-GB" sz="1200" dirty="0"/>
              <a:t>Decarbonisation position</a:t>
            </a:r>
          </a:p>
          <a:p>
            <a:pPr lvl="2"/>
            <a:r>
              <a:rPr lang="en-GB" sz="1200" dirty="0"/>
              <a:t>Overall sentiment</a:t>
            </a:r>
          </a:p>
          <a:p>
            <a:pPr lvl="1"/>
            <a:r>
              <a:rPr lang="en-GB" sz="1400" dirty="0"/>
              <a:t>Preferred engagement method/ frequency by stakeholder type, inc. what information they need and when through consultation and then implementation</a:t>
            </a:r>
          </a:p>
          <a:p>
            <a:pPr lvl="1"/>
            <a:r>
              <a:rPr lang="en-GB" sz="1400" dirty="0"/>
              <a:t>Documented major/ minor considerations </a:t>
            </a:r>
          </a:p>
          <a:p>
            <a:pPr lvl="1"/>
            <a:r>
              <a:rPr lang="en-GB" sz="1400" dirty="0"/>
              <a:t>High level recommendations – most obvious ideas with potential/ major showstoppers</a:t>
            </a:r>
            <a:endParaRPr lang="en-GB" sz="1200" dirty="0"/>
          </a:p>
          <a:p>
            <a:pPr>
              <a:buAutoNum type="arabicPeriod"/>
            </a:pPr>
            <a:endParaRPr lang="en-GB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75815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7dc10145-0930-4f77-9971-20747f828c5b"/>
    <ds:schemaRef ds:uri="http://schemas.microsoft.com/office/2006/documentManagement/types"/>
    <ds:schemaRef ds:uri="http://purl.org/dc/dcmitype/"/>
    <ds:schemaRef ds:uri="c39f7e49-0b2e-4394-868d-72099a267b4a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89629E-9CF4-4A33-BC5D-7DF674FE19DC}"/>
</file>

<file path=docProps/app.xml><?xml version="1.0" encoding="utf-8"?>
<Properties xmlns="http://schemas.openxmlformats.org/officeDocument/2006/extended-properties" xmlns:vt="http://schemas.openxmlformats.org/officeDocument/2006/docPropsVTypes">
  <TotalTime>62445</TotalTime>
  <Words>848</Words>
  <Application>Microsoft Office PowerPoint</Application>
  <PresentationFormat>On-screen Show (16:9)</PresentationFormat>
  <Paragraphs>121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Helvetica Neue Thin</vt:lpstr>
      <vt:lpstr>Office Theme</vt:lpstr>
      <vt:lpstr>Decarbonisation Update Victoria Mustard December</vt:lpstr>
      <vt:lpstr>Hydrogen projects we are supporting</vt:lpstr>
      <vt:lpstr>Q3/Q4 Workload</vt:lpstr>
      <vt:lpstr>Decarbonisation stakeholder workshops</vt:lpstr>
      <vt:lpstr>The Design Process</vt:lpstr>
      <vt:lpstr>Objective</vt:lpstr>
      <vt:lpstr>Structure</vt:lpstr>
      <vt:lpstr>Outcomes</vt:lpstr>
      <vt:lpstr>Outputs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Jayne McGlone</cp:lastModifiedBy>
  <cp:revision>207</cp:revision>
  <dcterms:created xsi:type="dcterms:W3CDTF">2018-09-02T17:12:15Z</dcterms:created>
  <dcterms:modified xsi:type="dcterms:W3CDTF">2021-12-07T10:36:09Z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  <property fmtid="{D5CDD505-2E9C-101B-9397-08002B2CF9AE}" pid="4" name="MSIP_Label_2b73dd0b-afe1-4a46-943f-1bdb914b8a49_Enabled">
    <vt:lpwstr>true</vt:lpwstr>
  </property>
  <property fmtid="{D5CDD505-2E9C-101B-9397-08002B2CF9AE}" pid="5" name="MSIP_Label_2b73dd0b-afe1-4a46-943f-1bdb914b8a49_SetDate">
    <vt:lpwstr>2021-09-23T13:29:21Z</vt:lpwstr>
  </property>
  <property fmtid="{D5CDD505-2E9C-101B-9397-08002B2CF9AE}" pid="6" name="MSIP_Label_2b73dd0b-afe1-4a46-943f-1bdb914b8a49_Method">
    <vt:lpwstr>Standard</vt:lpwstr>
  </property>
  <property fmtid="{D5CDD505-2E9C-101B-9397-08002B2CF9AE}" pid="7" name="MSIP_Label_2b73dd0b-afe1-4a46-943f-1bdb914b8a49_Name">
    <vt:lpwstr>Internal</vt:lpwstr>
  </property>
  <property fmtid="{D5CDD505-2E9C-101B-9397-08002B2CF9AE}" pid="8" name="MSIP_Label_2b73dd0b-afe1-4a46-943f-1bdb914b8a49_SiteId">
    <vt:lpwstr>b9563cbc-9874-41ab-b448-7e0f61aff3eb</vt:lpwstr>
  </property>
  <property fmtid="{D5CDD505-2E9C-101B-9397-08002B2CF9AE}" pid="9" name="MSIP_Label_2b73dd0b-afe1-4a46-943f-1bdb914b8a49_ActionId">
    <vt:lpwstr>f2ee4fd7-af3a-4f99-a667-0000328668f0</vt:lpwstr>
  </property>
  <property fmtid="{D5CDD505-2E9C-101B-9397-08002B2CF9AE}" pid="10" name="MSIP_Label_2b73dd0b-afe1-4a46-943f-1bdb914b8a49_ContentBits">
    <vt:lpwstr>1</vt:lpwstr>
  </property>
</Properties>
</file>