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Lst>
  <p:notesMasterIdLst>
    <p:notesMasterId r:id="rId15"/>
  </p:notesMasterIdLst>
  <p:handoutMasterIdLst>
    <p:handoutMasterId r:id="rId16"/>
  </p:handoutMasterIdLst>
  <p:sldIdLst>
    <p:sldId id="352" r:id="rId6"/>
    <p:sldId id="1790" r:id="rId7"/>
    <p:sldId id="1791" r:id="rId8"/>
    <p:sldId id="358" r:id="rId9"/>
    <p:sldId id="1792" r:id="rId10"/>
    <p:sldId id="361" r:id="rId11"/>
    <p:sldId id="1796" r:id="rId12"/>
    <p:sldId id="1797" r:id="rId13"/>
    <p:sldId id="1798" r:id="rId14"/>
  </p:sldIdLst>
  <p:sldSz cx="9144000" cy="5143500" type="screen16x9"/>
  <p:notesSz cx="6797675" cy="9928225"/>
  <p:defaultTextStyle>
    <a:defPPr>
      <a:defRPr lang="en-US"/>
    </a:defPPr>
    <a:lvl1pPr algn="l" defTabSz="457178" rtl="0" fontAlgn="base">
      <a:spcBef>
        <a:spcPct val="0"/>
      </a:spcBef>
      <a:spcAft>
        <a:spcPct val="0"/>
      </a:spcAft>
      <a:defRPr kern="1200">
        <a:solidFill>
          <a:schemeClr val="tx1"/>
        </a:solidFill>
        <a:latin typeface="Arial" charset="0"/>
        <a:ea typeface="ＭＳ Ｐゴシック" pitchFamily="34" charset="-128"/>
        <a:cs typeface="+mn-cs"/>
      </a:defRPr>
    </a:lvl1pPr>
    <a:lvl2pPr marL="457178" algn="l" defTabSz="457178" rtl="0" fontAlgn="base">
      <a:spcBef>
        <a:spcPct val="0"/>
      </a:spcBef>
      <a:spcAft>
        <a:spcPct val="0"/>
      </a:spcAft>
      <a:defRPr kern="1200">
        <a:solidFill>
          <a:schemeClr val="tx1"/>
        </a:solidFill>
        <a:latin typeface="Arial" charset="0"/>
        <a:ea typeface="ＭＳ Ｐゴシック" pitchFamily="34" charset="-128"/>
        <a:cs typeface="+mn-cs"/>
      </a:defRPr>
    </a:lvl2pPr>
    <a:lvl3pPr marL="914355" algn="l" defTabSz="457178" rtl="0" fontAlgn="base">
      <a:spcBef>
        <a:spcPct val="0"/>
      </a:spcBef>
      <a:spcAft>
        <a:spcPct val="0"/>
      </a:spcAft>
      <a:defRPr kern="1200">
        <a:solidFill>
          <a:schemeClr val="tx1"/>
        </a:solidFill>
        <a:latin typeface="Arial" charset="0"/>
        <a:ea typeface="ＭＳ Ｐゴシック" pitchFamily="34" charset="-128"/>
        <a:cs typeface="+mn-cs"/>
      </a:defRPr>
    </a:lvl3pPr>
    <a:lvl4pPr marL="1371532" algn="l" defTabSz="457178" rtl="0" fontAlgn="base">
      <a:spcBef>
        <a:spcPct val="0"/>
      </a:spcBef>
      <a:spcAft>
        <a:spcPct val="0"/>
      </a:spcAft>
      <a:defRPr kern="1200">
        <a:solidFill>
          <a:schemeClr val="tx1"/>
        </a:solidFill>
        <a:latin typeface="Arial" charset="0"/>
        <a:ea typeface="ＭＳ Ｐゴシック" pitchFamily="34" charset="-128"/>
        <a:cs typeface="+mn-cs"/>
      </a:defRPr>
    </a:lvl4pPr>
    <a:lvl5pPr marL="1828709" algn="l" defTabSz="457178" rtl="0" fontAlgn="base">
      <a:spcBef>
        <a:spcPct val="0"/>
      </a:spcBef>
      <a:spcAft>
        <a:spcPct val="0"/>
      </a:spcAft>
      <a:defRPr kern="1200">
        <a:solidFill>
          <a:schemeClr val="tx1"/>
        </a:solidFill>
        <a:latin typeface="Arial" charset="0"/>
        <a:ea typeface="ＭＳ Ｐゴシック" pitchFamily="34" charset="-128"/>
        <a:cs typeface="+mn-cs"/>
      </a:defRPr>
    </a:lvl5pPr>
    <a:lvl6pPr marL="2285886" algn="l" defTabSz="914355" rtl="0" eaLnBrk="1" latinLnBrk="0" hangingPunct="1">
      <a:defRPr kern="1200">
        <a:solidFill>
          <a:schemeClr val="tx1"/>
        </a:solidFill>
        <a:latin typeface="Arial" charset="0"/>
        <a:ea typeface="ＭＳ Ｐゴシック" pitchFamily="34" charset="-128"/>
        <a:cs typeface="+mn-cs"/>
      </a:defRPr>
    </a:lvl6pPr>
    <a:lvl7pPr marL="2743064" algn="l" defTabSz="914355" rtl="0" eaLnBrk="1" latinLnBrk="0" hangingPunct="1">
      <a:defRPr kern="1200">
        <a:solidFill>
          <a:schemeClr val="tx1"/>
        </a:solidFill>
        <a:latin typeface="Arial" charset="0"/>
        <a:ea typeface="ＭＳ Ｐゴシック" pitchFamily="34" charset="-128"/>
        <a:cs typeface="+mn-cs"/>
      </a:defRPr>
    </a:lvl7pPr>
    <a:lvl8pPr marL="3200240" algn="l" defTabSz="914355" rtl="0" eaLnBrk="1" latinLnBrk="0" hangingPunct="1">
      <a:defRPr kern="1200">
        <a:solidFill>
          <a:schemeClr val="tx1"/>
        </a:solidFill>
        <a:latin typeface="Arial" charset="0"/>
        <a:ea typeface="ＭＳ Ｐゴシック" pitchFamily="34" charset="-128"/>
        <a:cs typeface="+mn-cs"/>
      </a:defRPr>
    </a:lvl8pPr>
    <a:lvl9pPr marL="3657418" algn="l" defTabSz="914355"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18">
          <p15:clr>
            <a:srgbClr val="A4A3A4"/>
          </p15:clr>
        </p15:guide>
        <p15:guide id="3" orient="horz" pos="3127">
          <p15:clr>
            <a:srgbClr val="A4A3A4"/>
          </p15:clr>
        </p15:guide>
        <p15:guide id="4"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ne Williams" initials="DW" lastIdx="8" clrIdx="0"/>
  <p:cmAuthor id="1" name="Evans, Emily" initials="EE" lastIdx="1" clrIdx="1">
    <p:extLst>
      <p:ext uri="{19B8F6BF-5375-455C-9EA6-DF929625EA0E}">
        <p15:presenceInfo xmlns:p15="http://schemas.microsoft.com/office/powerpoint/2012/main" userId="S::emily.Evans@xoserve.com::a5b2f5e1-7480-4cc5-bcf8-2321e34a19e6" providerId="AD"/>
      </p:ext>
    </p:extLst>
  </p:cmAuthor>
  <p:cmAuthor id="2" name="Patel, Ranjit" initials="PR" lastIdx="4" clrIdx="2">
    <p:extLst>
      <p:ext uri="{19B8F6BF-5375-455C-9EA6-DF929625EA0E}">
        <p15:presenceInfo xmlns:p15="http://schemas.microsoft.com/office/powerpoint/2012/main" userId="S-1-5-21-4145888014-839675345-3125187760-3351" providerId="AD"/>
      </p:ext>
    </p:extLst>
  </p:cmAuthor>
  <p:cmAuthor id="3" name="Turpin, Dave" initials="TD" lastIdx="2" clrIdx="3">
    <p:extLst>
      <p:ext uri="{19B8F6BF-5375-455C-9EA6-DF929625EA0E}">
        <p15:presenceInfo xmlns:p15="http://schemas.microsoft.com/office/powerpoint/2012/main" userId="S::dave.turpin@xoserve.com::038c2abc-d4cb-4733-8675-41eb49f6e754" providerId="AD"/>
      </p:ext>
    </p:extLst>
  </p:cmAuthor>
  <p:cmAuthor id="4" name="McGlone, Jayne" initials="MJ" lastIdx="1" clrIdx="4">
    <p:extLst>
      <p:ext uri="{19B8F6BF-5375-455C-9EA6-DF929625EA0E}">
        <p15:presenceInfo xmlns:p15="http://schemas.microsoft.com/office/powerpoint/2012/main" userId="S::jayne.mcglone@xoserve.com::f5976ee6-f269-451c-ab96-754f27ca3b3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A412"/>
    <a:srgbClr val="FFCC00"/>
    <a:srgbClr val="D2232A"/>
    <a:srgbClr val="EEECE1"/>
    <a:srgbClr val="CCFF99"/>
    <a:srgbClr val="F09F0E"/>
    <a:srgbClr val="3E5AA8"/>
    <a:srgbClr val="0070C0"/>
    <a:srgbClr val="C0C0C0"/>
    <a:srgbClr val="1D3E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F539EB-5E92-40C8-85A7-183C7F39D493}" v="1174" dt="2021-12-06T11:49:30.4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940" y="56"/>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10"/>
        <p:guide pos="2118"/>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yne McGlone" userId="f5976ee6-f269-451c-ab96-754f27ca3b3e" providerId="ADAL" clId="{9A830A64-2D63-49BD-A634-724F23693CFA}"/>
    <pc:docChg chg="undo custSel modSld">
      <pc:chgData name="Jayne McGlone" userId="f5976ee6-f269-451c-ab96-754f27ca3b3e" providerId="ADAL" clId="{9A830A64-2D63-49BD-A634-724F23693CFA}" dt="2021-12-03T17:13:57.564" v="1163" actId="20577"/>
      <pc:docMkLst>
        <pc:docMk/>
      </pc:docMkLst>
      <pc:sldChg chg="modSp">
        <pc:chgData name="Jayne McGlone" userId="f5976ee6-f269-451c-ab96-754f27ca3b3e" providerId="ADAL" clId="{9A830A64-2D63-49BD-A634-724F23693CFA}" dt="2021-12-03T12:09:34.958" v="19" actId="20577"/>
        <pc:sldMkLst>
          <pc:docMk/>
          <pc:sldMk cId="3324695576" sldId="352"/>
        </pc:sldMkLst>
        <pc:spChg chg="mod">
          <ac:chgData name="Jayne McGlone" userId="f5976ee6-f269-451c-ab96-754f27ca3b3e" providerId="ADAL" clId="{9A830A64-2D63-49BD-A634-724F23693CFA}" dt="2021-12-03T12:09:34.958" v="19" actId="20577"/>
          <ac:spMkLst>
            <pc:docMk/>
            <pc:sldMk cId="3324695576" sldId="352"/>
            <ac:spMk id="2" creationId="{00000000-0000-0000-0000-000000000000}"/>
          </ac:spMkLst>
        </pc:spChg>
      </pc:sldChg>
      <pc:sldChg chg="modSp">
        <pc:chgData name="Jayne McGlone" userId="f5976ee6-f269-451c-ab96-754f27ca3b3e" providerId="ADAL" clId="{9A830A64-2D63-49BD-A634-724F23693CFA}" dt="2021-12-03T16:56:56.388" v="815" actId="207"/>
        <pc:sldMkLst>
          <pc:docMk/>
          <pc:sldMk cId="2362714855" sldId="358"/>
        </pc:sldMkLst>
        <pc:spChg chg="mod">
          <ac:chgData name="Jayne McGlone" userId="f5976ee6-f269-451c-ab96-754f27ca3b3e" providerId="ADAL" clId="{9A830A64-2D63-49BD-A634-724F23693CFA}" dt="2021-12-03T16:56:56.388" v="815" actId="207"/>
          <ac:spMkLst>
            <pc:docMk/>
            <pc:sldMk cId="2362714855" sldId="358"/>
            <ac:spMk id="3" creationId="{6E5A3016-8844-441E-8FFF-D12412D122CB}"/>
          </ac:spMkLst>
        </pc:spChg>
      </pc:sldChg>
      <pc:sldChg chg="modSp">
        <pc:chgData name="Jayne McGlone" userId="f5976ee6-f269-451c-ab96-754f27ca3b3e" providerId="ADAL" clId="{9A830A64-2D63-49BD-A634-724F23693CFA}" dt="2021-12-03T16:50:40.612" v="419" actId="207"/>
        <pc:sldMkLst>
          <pc:docMk/>
          <pc:sldMk cId="2101086495" sldId="361"/>
        </pc:sldMkLst>
        <pc:spChg chg="mod">
          <ac:chgData name="Jayne McGlone" userId="f5976ee6-f269-451c-ab96-754f27ca3b3e" providerId="ADAL" clId="{9A830A64-2D63-49BD-A634-724F23693CFA}" dt="2021-12-03T16:50:40.612" v="419" actId="207"/>
          <ac:spMkLst>
            <pc:docMk/>
            <pc:sldMk cId="2101086495" sldId="361"/>
            <ac:spMk id="3" creationId="{590336AD-F491-4AE8-BC92-95DA91EAF352}"/>
          </ac:spMkLst>
        </pc:spChg>
      </pc:sldChg>
      <pc:sldChg chg="modSp">
        <pc:chgData name="Jayne McGlone" userId="f5976ee6-f269-451c-ab96-754f27ca3b3e" providerId="ADAL" clId="{9A830A64-2D63-49BD-A634-724F23693CFA}" dt="2021-12-03T17:13:57.564" v="1163" actId="20577"/>
        <pc:sldMkLst>
          <pc:docMk/>
          <pc:sldMk cId="1726418221" sldId="1791"/>
        </pc:sldMkLst>
        <pc:spChg chg="mod">
          <ac:chgData name="Jayne McGlone" userId="f5976ee6-f269-451c-ab96-754f27ca3b3e" providerId="ADAL" clId="{9A830A64-2D63-49BD-A634-724F23693CFA}" dt="2021-12-03T17:13:57.564" v="1163" actId="20577"/>
          <ac:spMkLst>
            <pc:docMk/>
            <pc:sldMk cId="1726418221" sldId="1791"/>
            <ac:spMk id="3" creationId="{43113494-0DB8-41BB-A6DA-DB97803AE917}"/>
          </ac:spMkLst>
        </pc:spChg>
      </pc:sldChg>
    </pc:docChg>
  </pc:docChgLst>
  <pc:docChgLst>
    <pc:chgData name="Jayne McGlone" userId="f5976ee6-f269-451c-ab96-754f27ca3b3e" providerId="ADAL" clId="{D4F539EB-5E92-40C8-85A7-183C7F39D493}"/>
    <pc:docChg chg="modSld">
      <pc:chgData name="Jayne McGlone" userId="f5976ee6-f269-451c-ab96-754f27ca3b3e" providerId="ADAL" clId="{D4F539EB-5E92-40C8-85A7-183C7F39D493}" dt="2021-12-06T11:49:30.400" v="9" actId="207"/>
      <pc:docMkLst>
        <pc:docMk/>
      </pc:docMkLst>
      <pc:sldChg chg="modSp">
        <pc:chgData name="Jayne McGlone" userId="f5976ee6-f269-451c-ab96-754f27ca3b3e" providerId="ADAL" clId="{D4F539EB-5E92-40C8-85A7-183C7F39D493}" dt="2021-12-06T11:49:21.805" v="8" actId="207"/>
        <pc:sldMkLst>
          <pc:docMk/>
          <pc:sldMk cId="2362714855" sldId="358"/>
        </pc:sldMkLst>
        <pc:spChg chg="mod">
          <ac:chgData name="Jayne McGlone" userId="f5976ee6-f269-451c-ab96-754f27ca3b3e" providerId="ADAL" clId="{D4F539EB-5E92-40C8-85A7-183C7F39D493}" dt="2021-12-06T11:49:21.805" v="8" actId="207"/>
          <ac:spMkLst>
            <pc:docMk/>
            <pc:sldMk cId="2362714855" sldId="358"/>
            <ac:spMk id="3" creationId="{6E5A3016-8844-441E-8FFF-D12412D122CB}"/>
          </ac:spMkLst>
        </pc:spChg>
      </pc:sldChg>
      <pc:sldChg chg="modSp">
        <pc:chgData name="Jayne McGlone" userId="f5976ee6-f269-451c-ab96-754f27ca3b3e" providerId="ADAL" clId="{D4F539EB-5E92-40C8-85A7-183C7F39D493}" dt="2021-12-06T11:49:30.400" v="9" actId="207"/>
        <pc:sldMkLst>
          <pc:docMk/>
          <pc:sldMk cId="2101086495" sldId="361"/>
        </pc:sldMkLst>
        <pc:spChg chg="mod">
          <ac:chgData name="Jayne McGlone" userId="f5976ee6-f269-451c-ab96-754f27ca3b3e" providerId="ADAL" clId="{D4F539EB-5E92-40C8-85A7-183C7F39D493}" dt="2021-12-06T11:49:30.400" v="9" actId="207"/>
          <ac:spMkLst>
            <pc:docMk/>
            <pc:sldMk cId="2101086495" sldId="361"/>
            <ac:spMk id="3" creationId="{590336AD-F491-4AE8-BC92-95DA91EAF352}"/>
          </ac:spMkLst>
        </pc:spChg>
      </pc:sldChg>
      <pc:sldChg chg="modSp">
        <pc:chgData name="Jayne McGlone" userId="f5976ee6-f269-451c-ab96-754f27ca3b3e" providerId="ADAL" clId="{D4F539EB-5E92-40C8-85A7-183C7F39D493}" dt="2021-12-06T11:48:22.468" v="0" actId="207"/>
        <pc:sldMkLst>
          <pc:docMk/>
          <pc:sldMk cId="1726418221" sldId="1791"/>
        </pc:sldMkLst>
        <pc:spChg chg="mod">
          <ac:chgData name="Jayne McGlone" userId="f5976ee6-f269-451c-ab96-754f27ca3b3e" providerId="ADAL" clId="{D4F539EB-5E92-40C8-85A7-183C7F39D493}" dt="2021-12-06T11:48:22.468" v="0" actId="207"/>
          <ac:spMkLst>
            <pc:docMk/>
            <pc:sldMk cId="1726418221" sldId="1791"/>
            <ac:spMk id="3" creationId="{43113494-0DB8-41BB-A6DA-DB97803AE91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49688" y="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06/12/2021</a:t>
            </a:fld>
            <a:endParaRPr lang="en-GB"/>
          </a:p>
        </p:txBody>
      </p:sp>
      <p:sp>
        <p:nvSpPr>
          <p:cNvPr id="65540" name="Rectangle 4"/>
          <p:cNvSpPr>
            <a:spLocks noGrp="1" noChangeArrowheads="1"/>
          </p:cNvSpPr>
          <p:nvPr>
            <p:ph type="ftr" sz="quarter" idx="2"/>
          </p:nvPr>
        </p:nvSpPr>
        <p:spPr bwMode="auto">
          <a:xfrm>
            <a:off x="0" y="942975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49688" y="942975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01" cy="496412"/>
          </a:xfrm>
          <a:prstGeom prst="rect">
            <a:avLst/>
          </a:prstGeom>
        </p:spPr>
        <p:txBody>
          <a:bodyPr vert="horz" lIns="92130" tIns="46064" rIns="92130" bIns="46064" rtlCol="0"/>
          <a:lstStyle>
            <a:lvl1pPr algn="l">
              <a:defRPr sz="1200"/>
            </a:lvl1pPr>
          </a:lstStyle>
          <a:p>
            <a:endParaRPr lang="en-GB"/>
          </a:p>
        </p:txBody>
      </p:sp>
      <p:sp>
        <p:nvSpPr>
          <p:cNvPr id="3" name="Date Placeholder 2"/>
          <p:cNvSpPr>
            <a:spLocks noGrp="1"/>
          </p:cNvSpPr>
          <p:nvPr>
            <p:ph type="dt" idx="1"/>
          </p:nvPr>
        </p:nvSpPr>
        <p:spPr>
          <a:xfrm>
            <a:off x="3849771" y="0"/>
            <a:ext cx="2946301" cy="496412"/>
          </a:xfrm>
          <a:prstGeom prst="rect">
            <a:avLst/>
          </a:prstGeom>
        </p:spPr>
        <p:txBody>
          <a:bodyPr vert="horz" lIns="92130" tIns="46064" rIns="92130" bIns="46064" rtlCol="0"/>
          <a:lstStyle>
            <a:lvl1pPr algn="r">
              <a:defRPr sz="1200"/>
            </a:lvl1pPr>
          </a:lstStyle>
          <a:p>
            <a:fld id="{4F0B033A-D7A2-4873-87D3-52E71CC76346}" type="datetimeFigureOut">
              <a:rPr lang="en-GB" smtClean="0"/>
              <a:t>06/12/2021</a:t>
            </a:fld>
            <a:endParaRPr lang="en-GB"/>
          </a:p>
        </p:txBody>
      </p:sp>
      <p:sp>
        <p:nvSpPr>
          <p:cNvPr id="4" name="Slide Image Placeholder 3"/>
          <p:cNvSpPr>
            <a:spLocks noGrp="1" noRot="1" noChangeAspect="1"/>
          </p:cNvSpPr>
          <p:nvPr>
            <p:ph type="sldImg" idx="2"/>
          </p:nvPr>
        </p:nvSpPr>
        <p:spPr>
          <a:xfrm>
            <a:off x="92075" y="746125"/>
            <a:ext cx="6613525" cy="3721100"/>
          </a:xfrm>
          <a:prstGeom prst="rect">
            <a:avLst/>
          </a:prstGeom>
          <a:noFill/>
          <a:ln w="12700">
            <a:solidFill>
              <a:prstClr val="black"/>
            </a:solidFill>
          </a:ln>
        </p:spPr>
        <p:txBody>
          <a:bodyPr vert="horz" lIns="92130" tIns="46064" rIns="92130" bIns="46064" rtlCol="0" anchor="ctr"/>
          <a:lstStyle/>
          <a:p>
            <a:endParaRPr lang="en-GB"/>
          </a:p>
        </p:txBody>
      </p:sp>
      <p:sp>
        <p:nvSpPr>
          <p:cNvPr id="5" name="Notes Placeholder 4"/>
          <p:cNvSpPr>
            <a:spLocks noGrp="1"/>
          </p:cNvSpPr>
          <p:nvPr>
            <p:ph type="body" sz="quarter" idx="3"/>
          </p:nvPr>
        </p:nvSpPr>
        <p:spPr>
          <a:xfrm>
            <a:off x="680410" y="4716705"/>
            <a:ext cx="5436856" cy="4467701"/>
          </a:xfrm>
          <a:prstGeom prst="rect">
            <a:avLst/>
          </a:prstGeom>
        </p:spPr>
        <p:txBody>
          <a:bodyPr vert="horz" lIns="92130" tIns="46064" rIns="92130" bIns="4606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219"/>
            <a:ext cx="2946301" cy="496412"/>
          </a:xfrm>
          <a:prstGeom prst="rect">
            <a:avLst/>
          </a:prstGeom>
        </p:spPr>
        <p:txBody>
          <a:bodyPr vert="horz" lIns="92130" tIns="46064" rIns="92130" bIns="46064" rtlCol="0" anchor="b"/>
          <a:lstStyle>
            <a:lvl1pPr algn="l">
              <a:defRPr sz="1200"/>
            </a:lvl1pPr>
          </a:lstStyle>
          <a:p>
            <a:endParaRPr lang="en-GB"/>
          </a:p>
        </p:txBody>
      </p:sp>
      <p:sp>
        <p:nvSpPr>
          <p:cNvPr id="7" name="Slide Number Placeholder 6"/>
          <p:cNvSpPr>
            <a:spLocks noGrp="1"/>
          </p:cNvSpPr>
          <p:nvPr>
            <p:ph type="sldNum" sz="quarter" idx="5"/>
          </p:nvPr>
        </p:nvSpPr>
        <p:spPr>
          <a:xfrm>
            <a:off x="3849771" y="9430219"/>
            <a:ext cx="2946301" cy="496412"/>
          </a:xfrm>
          <a:prstGeom prst="rect">
            <a:avLst/>
          </a:prstGeom>
        </p:spPr>
        <p:txBody>
          <a:bodyPr vert="horz" lIns="92130" tIns="46064" rIns="92130" bIns="46064"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55" rtl="0" eaLnBrk="1" latinLnBrk="0" hangingPunct="1">
      <a:defRPr sz="1200" kern="1200">
        <a:solidFill>
          <a:schemeClr val="tx1"/>
        </a:solidFill>
        <a:latin typeface="+mn-lt"/>
        <a:ea typeface="+mn-ea"/>
        <a:cs typeface="+mn-cs"/>
      </a:defRPr>
    </a:lvl1pPr>
    <a:lvl2pPr marL="457178" algn="l" defTabSz="914355" rtl="0" eaLnBrk="1" latinLnBrk="0" hangingPunct="1">
      <a:defRPr sz="1200" kern="1200">
        <a:solidFill>
          <a:schemeClr val="tx1"/>
        </a:solidFill>
        <a:latin typeface="+mn-lt"/>
        <a:ea typeface="+mn-ea"/>
        <a:cs typeface="+mn-cs"/>
      </a:defRPr>
    </a:lvl2pPr>
    <a:lvl3pPr marL="914355" algn="l" defTabSz="914355" rtl="0" eaLnBrk="1" latinLnBrk="0" hangingPunct="1">
      <a:defRPr sz="1200" kern="1200">
        <a:solidFill>
          <a:schemeClr val="tx1"/>
        </a:solidFill>
        <a:latin typeface="+mn-lt"/>
        <a:ea typeface="+mn-ea"/>
        <a:cs typeface="+mn-cs"/>
      </a:defRPr>
    </a:lvl3pPr>
    <a:lvl4pPr marL="1371532" algn="l" defTabSz="914355" rtl="0" eaLnBrk="1" latinLnBrk="0" hangingPunct="1">
      <a:defRPr sz="1200" kern="1200">
        <a:solidFill>
          <a:schemeClr val="tx1"/>
        </a:solidFill>
        <a:latin typeface="+mn-lt"/>
        <a:ea typeface="+mn-ea"/>
        <a:cs typeface="+mn-cs"/>
      </a:defRPr>
    </a:lvl4pPr>
    <a:lvl5pPr marL="1828709" algn="l" defTabSz="914355" rtl="0" eaLnBrk="1" latinLnBrk="0" hangingPunct="1">
      <a:defRPr sz="1200" kern="1200">
        <a:solidFill>
          <a:schemeClr val="tx1"/>
        </a:solidFill>
        <a:latin typeface="+mn-lt"/>
        <a:ea typeface="+mn-ea"/>
        <a:cs typeface="+mn-cs"/>
      </a:defRPr>
    </a:lvl5pPr>
    <a:lvl6pPr marL="2285886" algn="l" defTabSz="914355" rtl="0" eaLnBrk="1" latinLnBrk="0" hangingPunct="1">
      <a:defRPr sz="1200" kern="1200">
        <a:solidFill>
          <a:schemeClr val="tx1"/>
        </a:solidFill>
        <a:latin typeface="+mn-lt"/>
        <a:ea typeface="+mn-ea"/>
        <a:cs typeface="+mn-cs"/>
      </a:defRPr>
    </a:lvl6pPr>
    <a:lvl7pPr marL="2743064" algn="l" defTabSz="914355" rtl="0" eaLnBrk="1" latinLnBrk="0" hangingPunct="1">
      <a:defRPr sz="1200" kern="1200">
        <a:solidFill>
          <a:schemeClr val="tx1"/>
        </a:solidFill>
        <a:latin typeface="+mn-lt"/>
        <a:ea typeface="+mn-ea"/>
        <a:cs typeface="+mn-cs"/>
      </a:defRPr>
    </a:lvl7pPr>
    <a:lvl8pPr marL="3200240" algn="l" defTabSz="914355" rtl="0" eaLnBrk="1" latinLnBrk="0" hangingPunct="1">
      <a:defRPr sz="1200" kern="1200">
        <a:solidFill>
          <a:schemeClr val="tx1"/>
        </a:solidFill>
        <a:latin typeface="+mn-lt"/>
        <a:ea typeface="+mn-ea"/>
        <a:cs typeface="+mn-cs"/>
      </a:defRPr>
    </a:lvl8pPr>
    <a:lvl9pPr marL="3657418" algn="l" defTabSz="91435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BAFCE3B-317D-4AE0-BC7F-8267412B7C4C}" type="slidenum">
              <a:rPr lang="en-GB" smtClean="0"/>
              <a:t>2</a:t>
            </a:fld>
            <a:endParaRPr lang="en-GB" dirty="0"/>
          </a:p>
        </p:txBody>
      </p:sp>
    </p:spTree>
    <p:extLst>
      <p:ext uri="{BB962C8B-B14F-4D97-AF65-F5344CB8AC3E}">
        <p14:creationId xmlns:p14="http://schemas.microsoft.com/office/powerpoint/2010/main" val="3461533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BAFCE3B-317D-4AE0-BC7F-8267412B7C4C}" type="slidenum">
              <a:rPr lang="en-GB" smtClean="0"/>
              <a:t>6</a:t>
            </a:fld>
            <a:endParaRPr lang="en-GB"/>
          </a:p>
        </p:txBody>
      </p:sp>
    </p:spTree>
    <p:extLst>
      <p:ext uri="{BB962C8B-B14F-4D97-AF65-F5344CB8AC3E}">
        <p14:creationId xmlns:p14="http://schemas.microsoft.com/office/powerpoint/2010/main" val="42002671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050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4"/>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13153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9"/>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08086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5"/>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3062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6034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3988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102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21097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11144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6" y="4443966"/>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1" tIns="46036" rIns="92071" bIns="46036"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78" algn="ctr" rtl="0" fontAlgn="base">
        <a:spcBef>
          <a:spcPct val="0"/>
        </a:spcBef>
        <a:spcAft>
          <a:spcPct val="0"/>
        </a:spcAft>
        <a:defRPr sz="2800" b="1">
          <a:solidFill>
            <a:schemeClr val="tx1"/>
          </a:solidFill>
          <a:latin typeface="Arial" charset="0"/>
        </a:defRPr>
      </a:lvl6pPr>
      <a:lvl7pPr marL="914355" algn="ctr" rtl="0" fontAlgn="base">
        <a:spcBef>
          <a:spcPct val="0"/>
        </a:spcBef>
        <a:spcAft>
          <a:spcPct val="0"/>
        </a:spcAft>
        <a:defRPr sz="2800" b="1">
          <a:solidFill>
            <a:schemeClr val="tx1"/>
          </a:solidFill>
          <a:latin typeface="Arial" charset="0"/>
        </a:defRPr>
      </a:lvl7pPr>
      <a:lvl8pPr marL="1371532" algn="ctr" rtl="0" fontAlgn="base">
        <a:spcBef>
          <a:spcPct val="0"/>
        </a:spcBef>
        <a:spcAft>
          <a:spcPct val="0"/>
        </a:spcAft>
        <a:defRPr sz="2800" b="1">
          <a:solidFill>
            <a:schemeClr val="tx1"/>
          </a:solidFill>
          <a:latin typeface="Arial" charset="0"/>
        </a:defRPr>
      </a:lvl8pPr>
      <a:lvl9pPr marL="1828709" algn="ctr" rtl="0" fontAlgn="base">
        <a:spcBef>
          <a:spcPct val="0"/>
        </a:spcBef>
        <a:spcAft>
          <a:spcPct val="0"/>
        </a:spcAft>
        <a:defRPr sz="2800" b="1">
          <a:solidFill>
            <a:schemeClr val="tx1"/>
          </a:solidFill>
          <a:latin typeface="Arial" charset="0"/>
        </a:defRPr>
      </a:lvl9pPr>
    </p:titleStyle>
    <p:bodyStyle>
      <a:lvl1pPr marL="342884" indent="-342884"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13" indent="-285736"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44" indent="-228588"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120"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97"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74"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652"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829"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006"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97493272"/>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477898"/>
            <a:ext cx="7772400" cy="1102519"/>
          </a:xfrm>
        </p:spPr>
        <p:txBody>
          <a:bodyPr>
            <a:normAutofit/>
          </a:bodyPr>
          <a:lstStyle/>
          <a:p>
            <a:r>
              <a:rPr lang="en-GB" sz="2000" dirty="0"/>
              <a:t>REC Update </a:t>
            </a:r>
          </a:p>
        </p:txBody>
      </p:sp>
      <p:sp>
        <p:nvSpPr>
          <p:cNvPr id="5" name="Subtitle 4"/>
          <p:cNvSpPr>
            <a:spLocks noGrp="1"/>
          </p:cNvSpPr>
          <p:nvPr>
            <p:ph type="subTitle" idx="1"/>
          </p:nvPr>
        </p:nvSpPr>
        <p:spPr>
          <a:xfrm>
            <a:off x="1390596" y="2907014"/>
            <a:ext cx="6400800" cy="1314450"/>
          </a:xfrm>
        </p:spPr>
        <p:txBody>
          <a:bodyPr>
            <a:normAutofit/>
          </a:bodyPr>
          <a:lstStyle/>
          <a:p>
            <a:r>
              <a:rPr lang="en-GB" dirty="0"/>
              <a:t>Contract Management Committee</a:t>
            </a:r>
          </a:p>
        </p:txBody>
      </p:sp>
      <p:sp>
        <p:nvSpPr>
          <p:cNvPr id="2" name="Rectangle 1"/>
          <p:cNvSpPr/>
          <p:nvPr/>
        </p:nvSpPr>
        <p:spPr>
          <a:xfrm>
            <a:off x="3174666" y="2318807"/>
            <a:ext cx="2832660" cy="523220"/>
          </a:xfrm>
          <a:prstGeom prst="rect">
            <a:avLst/>
          </a:prstGeom>
        </p:spPr>
        <p:txBody>
          <a:bodyPr vert="horz" lIns="91440" tIns="45720" rIns="91440" bIns="45720" rtlCol="0" anchor="ctr">
            <a:normAutofit/>
          </a:bodyPr>
          <a:lstStyle/>
          <a:p>
            <a:pPr algn="ctr" defTabSz="914400"/>
            <a:r>
              <a:rPr lang="en-GB" b="1" dirty="0">
                <a:solidFill>
                  <a:srgbClr val="3E5AA8"/>
                </a:solidFill>
                <a:latin typeface="Arial" panose="020B0604020202020204" pitchFamily="34" charset="0"/>
                <a:ea typeface="+mj-ea"/>
                <a:cs typeface="Arial" panose="020B0604020202020204" pitchFamily="34" charset="0"/>
              </a:rPr>
              <a:t>15 December 2021</a:t>
            </a:r>
          </a:p>
        </p:txBody>
      </p:sp>
    </p:spTree>
    <p:extLst>
      <p:ext uri="{BB962C8B-B14F-4D97-AF65-F5344CB8AC3E}">
        <p14:creationId xmlns:p14="http://schemas.microsoft.com/office/powerpoint/2010/main" val="3324695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B6533923-B715-41D7-B6A3-FA20C4105689}"/>
              </a:ext>
            </a:extLst>
          </p:cNvPr>
          <p:cNvSpPr/>
          <p:nvPr/>
        </p:nvSpPr>
        <p:spPr>
          <a:xfrm>
            <a:off x="7515094" y="2507203"/>
            <a:ext cx="1674127" cy="156031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2" name="Title 1"/>
          <p:cNvSpPr>
            <a:spLocks noGrp="1"/>
          </p:cNvSpPr>
          <p:nvPr>
            <p:ph type="title"/>
          </p:nvPr>
        </p:nvSpPr>
        <p:spPr>
          <a:xfrm>
            <a:off x="446521" y="-70194"/>
            <a:ext cx="8229600" cy="637580"/>
          </a:xfrm>
        </p:spPr>
        <p:txBody>
          <a:bodyPr>
            <a:normAutofit/>
          </a:bodyPr>
          <a:lstStyle/>
          <a:p>
            <a:r>
              <a:rPr lang="en-GB" sz="2400" dirty="0">
                <a:latin typeface="Arial"/>
                <a:cs typeface="Arial"/>
              </a:rPr>
              <a:t>Planned Meetings Update &amp; Key Milestones</a:t>
            </a:r>
          </a:p>
        </p:txBody>
      </p:sp>
      <p:sp>
        <p:nvSpPr>
          <p:cNvPr id="11" name="TextBox 10">
            <a:extLst>
              <a:ext uri="{FF2B5EF4-FFF2-40B4-BE49-F238E27FC236}">
                <a16:creationId xmlns:a16="http://schemas.microsoft.com/office/drawing/2014/main" id="{C0E1EBB5-89E1-4F69-B233-DF3B21A2A608}"/>
              </a:ext>
            </a:extLst>
          </p:cNvPr>
          <p:cNvSpPr txBox="1"/>
          <p:nvPr/>
        </p:nvSpPr>
        <p:spPr>
          <a:xfrm>
            <a:off x="7699237" y="4689396"/>
            <a:ext cx="1148630" cy="246221"/>
          </a:xfrm>
          <a:prstGeom prst="rect">
            <a:avLst/>
          </a:prstGeom>
          <a:noFill/>
        </p:spPr>
        <p:txBody>
          <a:bodyPr wrap="square" rtlCol="0" anchor="t">
            <a:spAutoFit/>
          </a:bodyPr>
          <a:lstStyle/>
          <a:p>
            <a:pPr algn="ctr"/>
            <a:r>
              <a:rPr lang="en-GB" sz="1000" dirty="0">
                <a:latin typeface="Arial"/>
                <a:ea typeface="ＭＳ Ｐゴシック"/>
                <a:cs typeface="Arial"/>
              </a:rPr>
              <a:t>CSS &amp; GES (V3)</a:t>
            </a:r>
            <a:endParaRPr lang="en-GB" sz="1000" dirty="0">
              <a:cs typeface="Arial"/>
            </a:endParaRPr>
          </a:p>
        </p:txBody>
      </p:sp>
      <p:graphicFrame>
        <p:nvGraphicFramePr>
          <p:cNvPr id="5" name="Table 4">
            <a:extLst>
              <a:ext uri="{FF2B5EF4-FFF2-40B4-BE49-F238E27FC236}">
                <a16:creationId xmlns:a16="http://schemas.microsoft.com/office/drawing/2014/main" id="{02B4401E-8A79-4C69-8E4C-DA5876020918}"/>
              </a:ext>
            </a:extLst>
          </p:cNvPr>
          <p:cNvGraphicFramePr>
            <a:graphicFrameLocks noGrp="1"/>
          </p:cNvGraphicFramePr>
          <p:nvPr>
            <p:extLst/>
          </p:nvPr>
        </p:nvGraphicFramePr>
        <p:xfrm>
          <a:off x="512885" y="729602"/>
          <a:ext cx="8568936" cy="983508"/>
        </p:xfrm>
        <a:graphic>
          <a:graphicData uri="http://schemas.openxmlformats.org/drawingml/2006/table">
            <a:tbl>
              <a:tblPr firstRow="1" bandRow="1">
                <a:tableStyleId>{5C22544A-7EE6-4342-B048-85BDC9FD1C3A}</a:tableStyleId>
              </a:tblPr>
              <a:tblGrid>
                <a:gridCol w="357039">
                  <a:extLst>
                    <a:ext uri="{9D8B030D-6E8A-4147-A177-3AD203B41FA5}">
                      <a16:colId xmlns:a16="http://schemas.microsoft.com/office/drawing/2014/main" val="2272320225"/>
                    </a:ext>
                  </a:extLst>
                </a:gridCol>
                <a:gridCol w="357039">
                  <a:extLst>
                    <a:ext uri="{9D8B030D-6E8A-4147-A177-3AD203B41FA5}">
                      <a16:colId xmlns:a16="http://schemas.microsoft.com/office/drawing/2014/main" val="2402666502"/>
                    </a:ext>
                  </a:extLst>
                </a:gridCol>
                <a:gridCol w="357039">
                  <a:extLst>
                    <a:ext uri="{9D8B030D-6E8A-4147-A177-3AD203B41FA5}">
                      <a16:colId xmlns:a16="http://schemas.microsoft.com/office/drawing/2014/main" val="3033400893"/>
                    </a:ext>
                  </a:extLst>
                </a:gridCol>
                <a:gridCol w="357039">
                  <a:extLst>
                    <a:ext uri="{9D8B030D-6E8A-4147-A177-3AD203B41FA5}">
                      <a16:colId xmlns:a16="http://schemas.microsoft.com/office/drawing/2014/main" val="1410496514"/>
                    </a:ext>
                  </a:extLst>
                </a:gridCol>
                <a:gridCol w="357039">
                  <a:extLst>
                    <a:ext uri="{9D8B030D-6E8A-4147-A177-3AD203B41FA5}">
                      <a16:colId xmlns:a16="http://schemas.microsoft.com/office/drawing/2014/main" val="3046723808"/>
                    </a:ext>
                  </a:extLst>
                </a:gridCol>
                <a:gridCol w="357039">
                  <a:extLst>
                    <a:ext uri="{9D8B030D-6E8A-4147-A177-3AD203B41FA5}">
                      <a16:colId xmlns:a16="http://schemas.microsoft.com/office/drawing/2014/main" val="2592797384"/>
                    </a:ext>
                  </a:extLst>
                </a:gridCol>
                <a:gridCol w="357039">
                  <a:extLst>
                    <a:ext uri="{9D8B030D-6E8A-4147-A177-3AD203B41FA5}">
                      <a16:colId xmlns:a16="http://schemas.microsoft.com/office/drawing/2014/main" val="585895538"/>
                    </a:ext>
                  </a:extLst>
                </a:gridCol>
                <a:gridCol w="357039">
                  <a:extLst>
                    <a:ext uri="{9D8B030D-6E8A-4147-A177-3AD203B41FA5}">
                      <a16:colId xmlns:a16="http://schemas.microsoft.com/office/drawing/2014/main" val="1264497636"/>
                    </a:ext>
                  </a:extLst>
                </a:gridCol>
                <a:gridCol w="357039">
                  <a:extLst>
                    <a:ext uri="{9D8B030D-6E8A-4147-A177-3AD203B41FA5}">
                      <a16:colId xmlns:a16="http://schemas.microsoft.com/office/drawing/2014/main" val="3466702363"/>
                    </a:ext>
                  </a:extLst>
                </a:gridCol>
                <a:gridCol w="357039">
                  <a:extLst>
                    <a:ext uri="{9D8B030D-6E8A-4147-A177-3AD203B41FA5}">
                      <a16:colId xmlns:a16="http://schemas.microsoft.com/office/drawing/2014/main" val="1104177662"/>
                    </a:ext>
                  </a:extLst>
                </a:gridCol>
                <a:gridCol w="357039">
                  <a:extLst>
                    <a:ext uri="{9D8B030D-6E8A-4147-A177-3AD203B41FA5}">
                      <a16:colId xmlns:a16="http://schemas.microsoft.com/office/drawing/2014/main" val="3199422211"/>
                    </a:ext>
                  </a:extLst>
                </a:gridCol>
                <a:gridCol w="357039">
                  <a:extLst>
                    <a:ext uri="{9D8B030D-6E8A-4147-A177-3AD203B41FA5}">
                      <a16:colId xmlns:a16="http://schemas.microsoft.com/office/drawing/2014/main" val="1196902979"/>
                    </a:ext>
                  </a:extLst>
                </a:gridCol>
                <a:gridCol w="357039">
                  <a:extLst>
                    <a:ext uri="{9D8B030D-6E8A-4147-A177-3AD203B41FA5}">
                      <a16:colId xmlns:a16="http://schemas.microsoft.com/office/drawing/2014/main" val="2361998635"/>
                    </a:ext>
                  </a:extLst>
                </a:gridCol>
                <a:gridCol w="357039">
                  <a:extLst>
                    <a:ext uri="{9D8B030D-6E8A-4147-A177-3AD203B41FA5}">
                      <a16:colId xmlns:a16="http://schemas.microsoft.com/office/drawing/2014/main" val="2579937891"/>
                    </a:ext>
                  </a:extLst>
                </a:gridCol>
                <a:gridCol w="357039">
                  <a:extLst>
                    <a:ext uri="{9D8B030D-6E8A-4147-A177-3AD203B41FA5}">
                      <a16:colId xmlns:a16="http://schemas.microsoft.com/office/drawing/2014/main" val="896493126"/>
                    </a:ext>
                  </a:extLst>
                </a:gridCol>
                <a:gridCol w="357039">
                  <a:extLst>
                    <a:ext uri="{9D8B030D-6E8A-4147-A177-3AD203B41FA5}">
                      <a16:colId xmlns:a16="http://schemas.microsoft.com/office/drawing/2014/main" val="475276448"/>
                    </a:ext>
                  </a:extLst>
                </a:gridCol>
                <a:gridCol w="357039">
                  <a:extLst>
                    <a:ext uri="{9D8B030D-6E8A-4147-A177-3AD203B41FA5}">
                      <a16:colId xmlns:a16="http://schemas.microsoft.com/office/drawing/2014/main" val="941628596"/>
                    </a:ext>
                  </a:extLst>
                </a:gridCol>
                <a:gridCol w="357039">
                  <a:extLst>
                    <a:ext uri="{9D8B030D-6E8A-4147-A177-3AD203B41FA5}">
                      <a16:colId xmlns:a16="http://schemas.microsoft.com/office/drawing/2014/main" val="3769248697"/>
                    </a:ext>
                  </a:extLst>
                </a:gridCol>
                <a:gridCol w="357039">
                  <a:extLst>
                    <a:ext uri="{9D8B030D-6E8A-4147-A177-3AD203B41FA5}">
                      <a16:colId xmlns:a16="http://schemas.microsoft.com/office/drawing/2014/main" val="994374915"/>
                    </a:ext>
                  </a:extLst>
                </a:gridCol>
                <a:gridCol w="357039">
                  <a:extLst>
                    <a:ext uri="{9D8B030D-6E8A-4147-A177-3AD203B41FA5}">
                      <a16:colId xmlns:a16="http://schemas.microsoft.com/office/drawing/2014/main" val="3821826087"/>
                    </a:ext>
                  </a:extLst>
                </a:gridCol>
                <a:gridCol w="357039">
                  <a:extLst>
                    <a:ext uri="{9D8B030D-6E8A-4147-A177-3AD203B41FA5}">
                      <a16:colId xmlns:a16="http://schemas.microsoft.com/office/drawing/2014/main" val="152206408"/>
                    </a:ext>
                  </a:extLst>
                </a:gridCol>
                <a:gridCol w="357039">
                  <a:extLst>
                    <a:ext uri="{9D8B030D-6E8A-4147-A177-3AD203B41FA5}">
                      <a16:colId xmlns:a16="http://schemas.microsoft.com/office/drawing/2014/main" val="2717181515"/>
                    </a:ext>
                  </a:extLst>
                </a:gridCol>
                <a:gridCol w="357039">
                  <a:extLst>
                    <a:ext uri="{9D8B030D-6E8A-4147-A177-3AD203B41FA5}">
                      <a16:colId xmlns:a16="http://schemas.microsoft.com/office/drawing/2014/main" val="796712580"/>
                    </a:ext>
                  </a:extLst>
                </a:gridCol>
                <a:gridCol w="357039">
                  <a:extLst>
                    <a:ext uri="{9D8B030D-6E8A-4147-A177-3AD203B41FA5}">
                      <a16:colId xmlns:a16="http://schemas.microsoft.com/office/drawing/2014/main" val="528232374"/>
                    </a:ext>
                  </a:extLst>
                </a:gridCol>
              </a:tblGrid>
              <a:tr h="228802">
                <a:tc gridSpan="6">
                  <a:txBody>
                    <a:bodyPr/>
                    <a:lstStyle/>
                    <a:p>
                      <a:pPr algn="ctr"/>
                      <a:r>
                        <a:rPr lang="en-GB" sz="1000" dirty="0"/>
                        <a:t>2020</a:t>
                      </a:r>
                    </a:p>
                  </a:txBody>
                  <a:tcPr>
                    <a:lnL w="12700" cmpd="sng">
                      <a:noFill/>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GB" sz="1400"/>
                    </a:p>
                  </a:txBody>
                  <a:tcPr/>
                </a:tc>
                <a:tc hMerge="1">
                  <a:txBody>
                    <a:bodyPr/>
                    <a:lstStyle/>
                    <a:p>
                      <a:pPr algn="ctr"/>
                      <a:endParaRPr lang="en-GB" sz="1400"/>
                    </a:p>
                  </a:txBody>
                  <a:tcPr/>
                </a:tc>
                <a:tc hMerge="1">
                  <a:txBody>
                    <a:bodyPr/>
                    <a:lstStyle/>
                    <a:p>
                      <a:pPr algn="ctr"/>
                      <a:endParaRPr lang="en-GB" sz="1400"/>
                    </a:p>
                  </a:txBody>
                  <a:tcPr/>
                </a:tc>
                <a:tc hMerge="1">
                  <a:txBody>
                    <a:bodyPr/>
                    <a:lstStyle/>
                    <a:p>
                      <a:pPr algn="ctr"/>
                      <a:endParaRPr lang="en-GB" sz="1400"/>
                    </a:p>
                  </a:txBody>
                  <a:tcPr/>
                </a:tc>
                <a:tc hMerge="1">
                  <a:txBody>
                    <a:bodyPr/>
                    <a:lstStyle/>
                    <a:p>
                      <a:pPr algn="ctr"/>
                      <a:endParaRPr lang="en-GB" sz="1400"/>
                    </a:p>
                  </a:txBody>
                  <a:tcPr/>
                </a:tc>
                <a:tc gridSpan="12">
                  <a:txBody>
                    <a:bodyPr/>
                    <a:lstStyle/>
                    <a:p>
                      <a:pPr algn="ctr"/>
                      <a:r>
                        <a:rPr lang="en-GB" sz="1000" dirty="0"/>
                        <a:t>2021</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GB" sz="1400"/>
                    </a:p>
                  </a:txBody>
                  <a:tcPr/>
                </a:tc>
                <a:tc hMerge="1">
                  <a:txBody>
                    <a:bodyPr/>
                    <a:lstStyle/>
                    <a:p>
                      <a:pPr algn="ctr"/>
                      <a:endParaRPr lang="en-GB" sz="1400"/>
                    </a:p>
                  </a:txBody>
                  <a:tcPr/>
                </a:tc>
                <a:tc hMerge="1">
                  <a:txBody>
                    <a:bodyPr/>
                    <a:lstStyle/>
                    <a:p>
                      <a:pPr algn="ctr"/>
                      <a:endParaRPr lang="en-GB" sz="1400"/>
                    </a:p>
                  </a:txBody>
                  <a:tcPr/>
                </a:tc>
                <a:tc hMerge="1">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lnL w="12700" cap="flat" cmpd="sng" algn="ctr">
                      <a:solidFill>
                        <a:schemeClr val="bg1"/>
                      </a:solidFill>
                      <a:prstDash val="solid"/>
                      <a:round/>
                      <a:headEnd type="none" w="med" len="med"/>
                      <a:tailEnd type="none" w="med" len="med"/>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GB" sz="10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GB" sz="10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GB" sz="10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GB" sz="1000"/>
                    </a:p>
                  </a:txBody>
                  <a:tcPr>
                    <a:lnL w="12700" cap="flat" cmpd="sng" algn="ctr">
                      <a:solidFill>
                        <a:schemeClr val="bg1"/>
                      </a:solidFill>
                      <a:prstDash val="solid"/>
                      <a:round/>
                      <a:headEnd type="none" w="med" len="med"/>
                      <a:tailEnd type="none" w="med" len="med"/>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6">
                  <a:txBody>
                    <a:bodyPr/>
                    <a:lstStyle/>
                    <a:p>
                      <a:pPr algn="ctr"/>
                      <a:r>
                        <a:rPr lang="en-GB" sz="1000" dirty="0"/>
                        <a:t>2022</a:t>
                      </a:r>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GB" sz="10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GB" sz="10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GB" sz="100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GB" sz="100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GB" sz="1000" dirty="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488260"/>
                  </a:ext>
                </a:extLst>
              </a:tr>
              <a:tr h="368828">
                <a:tc>
                  <a:txBody>
                    <a:bodyPr/>
                    <a:lstStyle/>
                    <a:p>
                      <a:pPr algn="ctr"/>
                      <a:r>
                        <a:rPr lang="en-GB" sz="700" dirty="0"/>
                        <a:t>Jul</a:t>
                      </a:r>
                    </a:p>
                  </a:txBody>
                  <a:tcP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Aug</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Sep</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Oct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Nov</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Dec</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Jan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Feb</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Mar</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Apr</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May</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lvl="0" algn="ctr">
                        <a:buNone/>
                      </a:pPr>
                      <a:r>
                        <a:rPr lang="en-GB" sz="700" dirty="0"/>
                        <a:t>Jun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lvl="0" algn="ctr">
                        <a:buNone/>
                      </a:pPr>
                      <a:r>
                        <a:rPr lang="en-GB" sz="700" dirty="0"/>
                        <a:t>Jul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lvl="0" algn="ctr">
                        <a:buNone/>
                      </a:pPr>
                      <a:r>
                        <a:rPr lang="en-GB" sz="700" dirty="0"/>
                        <a:t>Aug</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lvl="0" algn="ctr">
                        <a:buNone/>
                      </a:pPr>
                      <a:r>
                        <a:rPr lang="en-GB" sz="700" dirty="0"/>
                        <a:t>Sep</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lvl="0" algn="ctr">
                        <a:buNone/>
                      </a:pPr>
                      <a:r>
                        <a:rPr lang="en-GB" sz="700" dirty="0"/>
                        <a:t>Oct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lvl="0" algn="ctr">
                        <a:buNone/>
                      </a:pPr>
                      <a:r>
                        <a:rPr lang="en-GB" sz="700" dirty="0"/>
                        <a:t>Nov</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lvl="0" algn="ctr">
                        <a:buNone/>
                      </a:pPr>
                      <a:r>
                        <a:rPr lang="en-GB" sz="700" dirty="0"/>
                        <a:t>Dec</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Jan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Feb</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Mar</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Apr</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May</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Jun</a:t>
                      </a:r>
                    </a:p>
                  </a:txBody>
                  <a:tcP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04398168"/>
                  </a:ext>
                </a:extLst>
              </a:tr>
              <a:tr h="370840">
                <a:tc>
                  <a:txBody>
                    <a:bodyPr/>
                    <a:lstStyle/>
                    <a:p>
                      <a:pPr algn="ct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13802602"/>
                  </a:ext>
                </a:extLst>
              </a:tr>
            </a:tbl>
          </a:graphicData>
        </a:graphic>
      </p:graphicFrame>
      <p:sp>
        <p:nvSpPr>
          <p:cNvPr id="22" name="TextBox 21">
            <a:extLst>
              <a:ext uri="{FF2B5EF4-FFF2-40B4-BE49-F238E27FC236}">
                <a16:creationId xmlns:a16="http://schemas.microsoft.com/office/drawing/2014/main" id="{BC8E71DA-18DB-4D9E-8F49-EA1CC3B22F2E}"/>
              </a:ext>
            </a:extLst>
          </p:cNvPr>
          <p:cNvSpPr txBox="1"/>
          <p:nvPr/>
        </p:nvSpPr>
        <p:spPr>
          <a:xfrm>
            <a:off x="2102683" y="4244914"/>
            <a:ext cx="803457" cy="338554"/>
          </a:xfrm>
          <a:prstGeom prst="rect">
            <a:avLst/>
          </a:prstGeom>
          <a:noFill/>
        </p:spPr>
        <p:txBody>
          <a:bodyPr wrap="square" rtlCol="0" anchor="t">
            <a:spAutoFit/>
          </a:bodyPr>
          <a:lstStyle/>
          <a:p>
            <a:pPr algn="ctr"/>
            <a:r>
              <a:rPr lang="en-GB" sz="800" dirty="0">
                <a:latin typeface="Arial"/>
                <a:ea typeface="ＭＳ Ｐゴシック"/>
                <a:cs typeface="Arial"/>
              </a:rPr>
              <a:t>Drafting commences​</a:t>
            </a:r>
          </a:p>
        </p:txBody>
      </p:sp>
      <p:sp>
        <p:nvSpPr>
          <p:cNvPr id="25" name="TextBox 24">
            <a:extLst>
              <a:ext uri="{FF2B5EF4-FFF2-40B4-BE49-F238E27FC236}">
                <a16:creationId xmlns:a16="http://schemas.microsoft.com/office/drawing/2014/main" id="{FBBE9411-6BB2-4E21-A5E4-DA4B02DB7431}"/>
              </a:ext>
            </a:extLst>
          </p:cNvPr>
          <p:cNvSpPr txBox="1"/>
          <p:nvPr/>
        </p:nvSpPr>
        <p:spPr>
          <a:xfrm>
            <a:off x="3412770" y="3268956"/>
            <a:ext cx="692044" cy="215444"/>
          </a:xfrm>
          <a:prstGeom prst="rect">
            <a:avLst/>
          </a:prstGeom>
          <a:noFill/>
        </p:spPr>
        <p:txBody>
          <a:bodyPr wrap="square" rtlCol="0" anchor="t">
            <a:spAutoFit/>
          </a:bodyPr>
          <a:lstStyle/>
          <a:p>
            <a:pPr algn="ctr"/>
            <a:r>
              <a:rPr lang="en-GB" sz="800" dirty="0">
                <a:latin typeface="Arial"/>
                <a:ea typeface="ＭＳ Ｐゴシック"/>
                <a:cs typeface="Arial"/>
              </a:rPr>
              <a:t>V3 Opens</a:t>
            </a:r>
          </a:p>
        </p:txBody>
      </p:sp>
      <p:sp>
        <p:nvSpPr>
          <p:cNvPr id="28" name="TextBox 27">
            <a:extLst>
              <a:ext uri="{FF2B5EF4-FFF2-40B4-BE49-F238E27FC236}">
                <a16:creationId xmlns:a16="http://schemas.microsoft.com/office/drawing/2014/main" id="{C66F50AE-CEAC-446B-846B-EC98873501B5}"/>
              </a:ext>
            </a:extLst>
          </p:cNvPr>
          <p:cNvSpPr txBox="1"/>
          <p:nvPr/>
        </p:nvSpPr>
        <p:spPr>
          <a:xfrm>
            <a:off x="56195" y="2586603"/>
            <a:ext cx="1641630" cy="215444"/>
          </a:xfrm>
          <a:prstGeom prst="rect">
            <a:avLst/>
          </a:prstGeom>
          <a:noFill/>
        </p:spPr>
        <p:txBody>
          <a:bodyPr wrap="square" lIns="91440" tIns="45720" rIns="91440" bIns="45720" rtlCol="0" anchor="t">
            <a:spAutoFit/>
          </a:bodyPr>
          <a:lstStyle/>
          <a:p>
            <a:r>
              <a:rPr lang="en-GB" sz="800" dirty="0">
                <a:latin typeface="Arial"/>
                <a:ea typeface="ＭＳ Ｐゴシック"/>
                <a:cs typeface="Arial"/>
              </a:rPr>
              <a:t>REC v2 Code Consolidation</a:t>
            </a:r>
            <a:endParaRPr lang="en-US" dirty="0">
              <a:latin typeface="Arial"/>
              <a:ea typeface="ＭＳ Ｐゴシック"/>
              <a:cs typeface="Arial"/>
            </a:endParaRPr>
          </a:p>
        </p:txBody>
      </p:sp>
      <p:sp>
        <p:nvSpPr>
          <p:cNvPr id="65" name="Star: 5 Points 64">
            <a:extLst>
              <a:ext uri="{FF2B5EF4-FFF2-40B4-BE49-F238E27FC236}">
                <a16:creationId xmlns:a16="http://schemas.microsoft.com/office/drawing/2014/main" id="{7180D9D5-2D7C-4909-AD4D-257E3A5BF699}"/>
              </a:ext>
            </a:extLst>
          </p:cNvPr>
          <p:cNvSpPr/>
          <p:nvPr/>
        </p:nvSpPr>
        <p:spPr>
          <a:xfrm>
            <a:off x="5574203" y="4670165"/>
            <a:ext cx="268749" cy="264139"/>
          </a:xfrm>
          <a:prstGeom prst="star5">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TextBox 65">
            <a:extLst>
              <a:ext uri="{FF2B5EF4-FFF2-40B4-BE49-F238E27FC236}">
                <a16:creationId xmlns:a16="http://schemas.microsoft.com/office/drawing/2014/main" id="{510FEEAB-E314-447B-A822-A5D6257A823D}"/>
              </a:ext>
            </a:extLst>
          </p:cNvPr>
          <p:cNvSpPr txBox="1"/>
          <p:nvPr/>
        </p:nvSpPr>
        <p:spPr>
          <a:xfrm>
            <a:off x="5843242" y="4703287"/>
            <a:ext cx="1596385" cy="246221"/>
          </a:xfrm>
          <a:prstGeom prst="rect">
            <a:avLst/>
          </a:prstGeom>
          <a:noFill/>
        </p:spPr>
        <p:txBody>
          <a:bodyPr wrap="square" rtlCol="0" anchor="t">
            <a:spAutoFit/>
          </a:bodyPr>
          <a:lstStyle/>
          <a:p>
            <a:pPr algn="ctr"/>
            <a:r>
              <a:rPr lang="en-GB" sz="1000" dirty="0">
                <a:latin typeface="Arial"/>
                <a:ea typeface="ＭＳ Ｐゴシック"/>
                <a:cs typeface="Arial"/>
              </a:rPr>
              <a:t>Code Consolidation (V2)</a:t>
            </a:r>
            <a:endParaRPr lang="en-GB" sz="1000" dirty="0">
              <a:cs typeface="Arial"/>
            </a:endParaRPr>
          </a:p>
        </p:txBody>
      </p:sp>
      <p:sp>
        <p:nvSpPr>
          <p:cNvPr id="67" name="Star: 5 Points 66">
            <a:extLst>
              <a:ext uri="{FF2B5EF4-FFF2-40B4-BE49-F238E27FC236}">
                <a16:creationId xmlns:a16="http://schemas.microsoft.com/office/drawing/2014/main" id="{6F5783D5-B194-43F3-B55B-93D0F4668729}"/>
              </a:ext>
            </a:extLst>
          </p:cNvPr>
          <p:cNvSpPr/>
          <p:nvPr/>
        </p:nvSpPr>
        <p:spPr>
          <a:xfrm>
            <a:off x="8848446" y="4673465"/>
            <a:ext cx="268749" cy="264139"/>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8" name="TextBox 67">
            <a:extLst>
              <a:ext uri="{FF2B5EF4-FFF2-40B4-BE49-F238E27FC236}">
                <a16:creationId xmlns:a16="http://schemas.microsoft.com/office/drawing/2014/main" id="{4CFD70F1-6592-4E86-BE71-B6AA9ED58060}"/>
              </a:ext>
            </a:extLst>
          </p:cNvPr>
          <p:cNvSpPr txBox="1"/>
          <p:nvPr/>
        </p:nvSpPr>
        <p:spPr>
          <a:xfrm>
            <a:off x="2047" y="4601952"/>
            <a:ext cx="803457" cy="215444"/>
          </a:xfrm>
          <a:prstGeom prst="rect">
            <a:avLst/>
          </a:prstGeom>
          <a:noFill/>
        </p:spPr>
        <p:txBody>
          <a:bodyPr wrap="square" rtlCol="0" anchor="t">
            <a:spAutoFit/>
          </a:bodyPr>
          <a:lstStyle/>
          <a:p>
            <a:r>
              <a:rPr lang="en-GB" sz="800" b="1" dirty="0">
                <a:latin typeface="Arial"/>
                <a:ea typeface="ＭＳ Ｐゴシック"/>
                <a:cs typeface="Arial"/>
              </a:rPr>
              <a:t>Go Lives</a:t>
            </a:r>
            <a:endParaRPr lang="en-US" dirty="0">
              <a:latin typeface="Arial"/>
              <a:ea typeface="ＭＳ Ｐゴシック"/>
              <a:cs typeface="Arial"/>
            </a:endParaRPr>
          </a:p>
        </p:txBody>
      </p:sp>
      <p:sp>
        <p:nvSpPr>
          <p:cNvPr id="72" name="TextBox 71">
            <a:extLst>
              <a:ext uri="{FF2B5EF4-FFF2-40B4-BE49-F238E27FC236}">
                <a16:creationId xmlns:a16="http://schemas.microsoft.com/office/drawing/2014/main" id="{AA542C96-637A-4BAA-B9F9-8178A711B4AC}"/>
              </a:ext>
            </a:extLst>
          </p:cNvPr>
          <p:cNvSpPr txBox="1"/>
          <p:nvPr/>
        </p:nvSpPr>
        <p:spPr>
          <a:xfrm>
            <a:off x="69758" y="1364799"/>
            <a:ext cx="1357423" cy="215444"/>
          </a:xfrm>
          <a:prstGeom prst="rect">
            <a:avLst/>
          </a:prstGeom>
          <a:noFill/>
        </p:spPr>
        <p:txBody>
          <a:bodyPr wrap="square" rtlCol="0" anchor="t">
            <a:spAutoFit/>
          </a:bodyPr>
          <a:lstStyle/>
          <a:p>
            <a:r>
              <a:rPr lang="en-GB" sz="800" b="1" dirty="0">
                <a:latin typeface="Arial"/>
                <a:ea typeface="ＭＳ Ｐゴシック"/>
                <a:cs typeface="Arial"/>
              </a:rPr>
              <a:t>Ofgem Consultation</a:t>
            </a:r>
            <a:endParaRPr lang="en-GB" sz="800" b="1" dirty="0"/>
          </a:p>
        </p:txBody>
      </p:sp>
      <p:sp>
        <p:nvSpPr>
          <p:cNvPr id="85" name="Star: 5 Points 84">
            <a:extLst>
              <a:ext uri="{FF2B5EF4-FFF2-40B4-BE49-F238E27FC236}">
                <a16:creationId xmlns:a16="http://schemas.microsoft.com/office/drawing/2014/main" id="{F8CD220D-9872-4181-BD2C-603F69ECB31D}"/>
              </a:ext>
            </a:extLst>
          </p:cNvPr>
          <p:cNvSpPr/>
          <p:nvPr/>
        </p:nvSpPr>
        <p:spPr>
          <a:xfrm>
            <a:off x="2410197" y="2601763"/>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6" name="Star: 5 Points 85">
            <a:extLst>
              <a:ext uri="{FF2B5EF4-FFF2-40B4-BE49-F238E27FC236}">
                <a16:creationId xmlns:a16="http://schemas.microsoft.com/office/drawing/2014/main" id="{B7042C2A-42D5-457B-9F33-E1584B3E9E03}"/>
              </a:ext>
            </a:extLst>
          </p:cNvPr>
          <p:cNvSpPr/>
          <p:nvPr/>
        </p:nvSpPr>
        <p:spPr>
          <a:xfrm>
            <a:off x="3602252" y="3030009"/>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0" name="Star: 5 Points 49">
            <a:extLst>
              <a:ext uri="{FF2B5EF4-FFF2-40B4-BE49-F238E27FC236}">
                <a16:creationId xmlns:a16="http://schemas.microsoft.com/office/drawing/2014/main" id="{BA2A58E7-0A84-4B58-8AA1-C2467F2E0F3A}"/>
              </a:ext>
            </a:extLst>
          </p:cNvPr>
          <p:cNvSpPr/>
          <p:nvPr/>
        </p:nvSpPr>
        <p:spPr>
          <a:xfrm>
            <a:off x="4926754" y="4014498"/>
            <a:ext cx="268749" cy="264139"/>
          </a:xfrm>
          <a:prstGeom prst="star5">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3" name="TextBox 52">
            <a:extLst>
              <a:ext uri="{FF2B5EF4-FFF2-40B4-BE49-F238E27FC236}">
                <a16:creationId xmlns:a16="http://schemas.microsoft.com/office/drawing/2014/main" id="{18A7D44B-7E69-4124-B471-BB6EC0BE1A50}"/>
              </a:ext>
            </a:extLst>
          </p:cNvPr>
          <p:cNvSpPr txBox="1"/>
          <p:nvPr/>
        </p:nvSpPr>
        <p:spPr>
          <a:xfrm>
            <a:off x="4502234" y="4261062"/>
            <a:ext cx="1105846" cy="338554"/>
          </a:xfrm>
          <a:prstGeom prst="rect">
            <a:avLst/>
          </a:prstGeom>
          <a:noFill/>
        </p:spPr>
        <p:txBody>
          <a:bodyPr wrap="square" lIns="91440" tIns="45720" rIns="91440" bIns="45720" rtlCol="0" anchor="t">
            <a:spAutoFit/>
          </a:bodyPr>
          <a:lstStyle/>
          <a:p>
            <a:pPr algn="ctr"/>
            <a:r>
              <a:rPr lang="en-GB" sz="800" dirty="0">
                <a:latin typeface="Arial"/>
                <a:ea typeface="ＭＳ Ｐゴシック"/>
                <a:cs typeface="Arial"/>
              </a:rPr>
              <a:t>CDSP FS</a:t>
            </a:r>
            <a:endParaRPr lang="en-US" dirty="0">
              <a:cs typeface="Arial" charset="0"/>
            </a:endParaRPr>
          </a:p>
          <a:p>
            <a:pPr algn="ctr"/>
            <a:r>
              <a:rPr lang="en-GB" sz="800" dirty="0">
                <a:latin typeface="Arial"/>
                <a:ea typeface="ＭＳ Ｐゴシック"/>
                <a:cs typeface="Arial"/>
              </a:rPr>
              <a:t>Contract Signature</a:t>
            </a:r>
            <a:endParaRPr lang="en-US" dirty="0">
              <a:cs typeface="Arial"/>
            </a:endParaRPr>
          </a:p>
        </p:txBody>
      </p:sp>
      <p:sp>
        <p:nvSpPr>
          <p:cNvPr id="69" name="TextBox 68">
            <a:extLst>
              <a:ext uri="{FF2B5EF4-FFF2-40B4-BE49-F238E27FC236}">
                <a16:creationId xmlns:a16="http://schemas.microsoft.com/office/drawing/2014/main" id="{CBEDF74C-8006-42DC-BBAD-0F1D295E5CF1}"/>
              </a:ext>
            </a:extLst>
          </p:cNvPr>
          <p:cNvSpPr txBox="1"/>
          <p:nvPr/>
        </p:nvSpPr>
        <p:spPr>
          <a:xfrm>
            <a:off x="-38612" y="4094589"/>
            <a:ext cx="917757" cy="338554"/>
          </a:xfrm>
          <a:prstGeom prst="rect">
            <a:avLst/>
          </a:prstGeom>
          <a:noFill/>
        </p:spPr>
        <p:txBody>
          <a:bodyPr wrap="square" rtlCol="0" anchor="t">
            <a:spAutoFit/>
          </a:bodyPr>
          <a:lstStyle/>
          <a:p>
            <a:r>
              <a:rPr lang="en-GB" sz="800" b="1" dirty="0">
                <a:latin typeface="Arial"/>
                <a:ea typeface="ＭＳ Ｐゴシック"/>
                <a:cs typeface="Arial"/>
              </a:rPr>
              <a:t>REC/XO</a:t>
            </a:r>
            <a:endParaRPr lang="en-US" sz="800" b="1" dirty="0">
              <a:latin typeface="Arial"/>
              <a:ea typeface="ＭＳ Ｐゴシック"/>
              <a:cs typeface="Arial"/>
            </a:endParaRPr>
          </a:p>
          <a:p>
            <a:r>
              <a:rPr lang="en-GB" sz="800" b="1" dirty="0">
                <a:latin typeface="Arial"/>
                <a:ea typeface="ＭＳ Ｐゴシック"/>
                <a:cs typeface="Arial"/>
              </a:rPr>
              <a:t>Contractual​s'</a:t>
            </a:r>
            <a:endParaRPr lang="en-US" sz="800" dirty="0">
              <a:latin typeface="Arial"/>
              <a:ea typeface="ＭＳ Ｐゴシック"/>
              <a:cs typeface="Arial"/>
            </a:endParaRPr>
          </a:p>
        </p:txBody>
      </p:sp>
      <p:sp>
        <p:nvSpPr>
          <p:cNvPr id="71" name="Star: 5 Points 70">
            <a:extLst>
              <a:ext uri="{FF2B5EF4-FFF2-40B4-BE49-F238E27FC236}">
                <a16:creationId xmlns:a16="http://schemas.microsoft.com/office/drawing/2014/main" id="{6F68A019-65C7-4FB5-8181-31A05FDFD219}"/>
              </a:ext>
            </a:extLst>
          </p:cNvPr>
          <p:cNvSpPr/>
          <p:nvPr/>
        </p:nvSpPr>
        <p:spPr>
          <a:xfrm>
            <a:off x="3134773" y="2580511"/>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7" name="TextBox 86">
            <a:extLst>
              <a:ext uri="{FF2B5EF4-FFF2-40B4-BE49-F238E27FC236}">
                <a16:creationId xmlns:a16="http://schemas.microsoft.com/office/drawing/2014/main" id="{8AAF6C1C-A08A-40DA-9361-4272B1B59EC1}"/>
              </a:ext>
            </a:extLst>
          </p:cNvPr>
          <p:cNvSpPr txBox="1"/>
          <p:nvPr/>
        </p:nvSpPr>
        <p:spPr>
          <a:xfrm>
            <a:off x="2810408" y="2835917"/>
            <a:ext cx="889774" cy="215444"/>
          </a:xfrm>
          <a:prstGeom prst="rect">
            <a:avLst/>
          </a:prstGeom>
          <a:noFill/>
        </p:spPr>
        <p:txBody>
          <a:bodyPr wrap="square" lIns="91440" tIns="45720" rIns="91440" bIns="45720" rtlCol="0" anchor="t">
            <a:spAutoFit/>
          </a:bodyPr>
          <a:lstStyle/>
          <a:p>
            <a:pPr algn="ctr"/>
            <a:r>
              <a:rPr lang="en-GB" sz="800" dirty="0">
                <a:latin typeface="Arial"/>
                <a:ea typeface="ＭＳ Ｐゴシック"/>
                <a:cs typeface="Arial"/>
              </a:rPr>
              <a:t>V2 Closes</a:t>
            </a:r>
            <a:endParaRPr lang="en-US" dirty="0">
              <a:latin typeface="Arial"/>
              <a:ea typeface="ＭＳ Ｐゴシック"/>
              <a:cs typeface="Arial"/>
            </a:endParaRPr>
          </a:p>
        </p:txBody>
      </p:sp>
      <p:sp>
        <p:nvSpPr>
          <p:cNvPr id="91" name="Star: 5 Points 90">
            <a:extLst>
              <a:ext uri="{FF2B5EF4-FFF2-40B4-BE49-F238E27FC236}">
                <a16:creationId xmlns:a16="http://schemas.microsoft.com/office/drawing/2014/main" id="{20540361-E957-4A16-89D4-AD710CD7F37D}"/>
              </a:ext>
            </a:extLst>
          </p:cNvPr>
          <p:cNvSpPr/>
          <p:nvPr/>
        </p:nvSpPr>
        <p:spPr>
          <a:xfrm>
            <a:off x="4898255" y="3023644"/>
            <a:ext cx="268749" cy="264139"/>
          </a:xfrm>
          <a:prstGeom prst="star5">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3" name="TextBox 92">
            <a:extLst>
              <a:ext uri="{FF2B5EF4-FFF2-40B4-BE49-F238E27FC236}">
                <a16:creationId xmlns:a16="http://schemas.microsoft.com/office/drawing/2014/main" id="{26B742A6-B849-4585-9754-D225DC29B547}"/>
              </a:ext>
            </a:extLst>
          </p:cNvPr>
          <p:cNvSpPr txBox="1"/>
          <p:nvPr/>
        </p:nvSpPr>
        <p:spPr>
          <a:xfrm>
            <a:off x="4700063" y="3312990"/>
            <a:ext cx="649026" cy="215444"/>
          </a:xfrm>
          <a:prstGeom prst="rect">
            <a:avLst/>
          </a:prstGeom>
          <a:noFill/>
        </p:spPr>
        <p:txBody>
          <a:bodyPr wrap="square" rtlCol="0" anchor="t">
            <a:spAutoFit/>
          </a:bodyPr>
          <a:lstStyle/>
          <a:p>
            <a:pPr algn="ctr"/>
            <a:r>
              <a:rPr lang="en-GB" sz="800" dirty="0">
                <a:latin typeface="Arial"/>
                <a:ea typeface="ＭＳ Ｐゴシック"/>
                <a:cs typeface="Arial"/>
              </a:rPr>
              <a:t>V3 </a:t>
            </a:r>
            <a:r>
              <a:rPr lang="en-GB" sz="800" dirty="0">
                <a:cs typeface="Arial"/>
              </a:rPr>
              <a:t>Closes</a:t>
            </a:r>
          </a:p>
        </p:txBody>
      </p:sp>
      <p:sp>
        <p:nvSpPr>
          <p:cNvPr id="96" name="Star: 5 Points 95">
            <a:extLst>
              <a:ext uri="{FF2B5EF4-FFF2-40B4-BE49-F238E27FC236}">
                <a16:creationId xmlns:a16="http://schemas.microsoft.com/office/drawing/2014/main" id="{AE0FF07B-94E4-4B3B-9A04-A970746EBB91}"/>
              </a:ext>
            </a:extLst>
          </p:cNvPr>
          <p:cNvSpPr/>
          <p:nvPr/>
        </p:nvSpPr>
        <p:spPr>
          <a:xfrm>
            <a:off x="7679162" y="4065552"/>
            <a:ext cx="268749" cy="264139"/>
          </a:xfrm>
          <a:prstGeom prst="star5">
            <a:avLst>
              <a:gd name="adj" fmla="val 35873"/>
              <a:gd name="hf" fmla="val 105146"/>
              <a:gd name="vf" fmla="val 11055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TextBox 96">
            <a:extLst>
              <a:ext uri="{FF2B5EF4-FFF2-40B4-BE49-F238E27FC236}">
                <a16:creationId xmlns:a16="http://schemas.microsoft.com/office/drawing/2014/main" id="{8124AED3-C4F0-41A9-B7E0-36255E82E2B6}"/>
              </a:ext>
            </a:extLst>
          </p:cNvPr>
          <p:cNvSpPr txBox="1"/>
          <p:nvPr/>
        </p:nvSpPr>
        <p:spPr>
          <a:xfrm>
            <a:off x="7374466" y="4328645"/>
            <a:ext cx="803457" cy="215444"/>
          </a:xfrm>
          <a:prstGeom prst="rect">
            <a:avLst/>
          </a:prstGeom>
          <a:noFill/>
        </p:spPr>
        <p:txBody>
          <a:bodyPr wrap="square" rtlCol="0" anchor="t">
            <a:spAutoFit/>
          </a:bodyPr>
          <a:lstStyle/>
          <a:p>
            <a:pPr algn="ctr"/>
            <a:r>
              <a:rPr lang="en-GB" sz="800" dirty="0">
                <a:latin typeface="Arial"/>
                <a:ea typeface="ＭＳ Ｐゴシック"/>
                <a:cs typeface="Arial"/>
              </a:rPr>
              <a:t>GES Contract Signature</a:t>
            </a:r>
            <a:endParaRPr lang="en-US" dirty="0"/>
          </a:p>
        </p:txBody>
      </p:sp>
      <p:sp>
        <p:nvSpPr>
          <p:cNvPr id="98" name="Star: 5 Points 97">
            <a:extLst>
              <a:ext uri="{FF2B5EF4-FFF2-40B4-BE49-F238E27FC236}">
                <a16:creationId xmlns:a16="http://schemas.microsoft.com/office/drawing/2014/main" id="{1767E0A9-B86C-4912-AEAB-9A4839929878}"/>
              </a:ext>
            </a:extLst>
          </p:cNvPr>
          <p:cNvSpPr/>
          <p:nvPr/>
        </p:nvSpPr>
        <p:spPr>
          <a:xfrm>
            <a:off x="3743562" y="4037002"/>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9" name="TextBox 98">
            <a:extLst>
              <a:ext uri="{FF2B5EF4-FFF2-40B4-BE49-F238E27FC236}">
                <a16:creationId xmlns:a16="http://schemas.microsoft.com/office/drawing/2014/main" id="{CAA086E8-04CB-4326-88A6-F9BF46B43DA8}"/>
              </a:ext>
            </a:extLst>
          </p:cNvPr>
          <p:cNvSpPr txBox="1"/>
          <p:nvPr/>
        </p:nvSpPr>
        <p:spPr>
          <a:xfrm>
            <a:off x="3141842" y="4269975"/>
            <a:ext cx="1147148" cy="338554"/>
          </a:xfrm>
          <a:prstGeom prst="rect">
            <a:avLst/>
          </a:prstGeom>
          <a:noFill/>
        </p:spPr>
        <p:txBody>
          <a:bodyPr wrap="square" lIns="91440" tIns="45720" rIns="91440" bIns="45720" rtlCol="0" anchor="t">
            <a:spAutoFit/>
          </a:bodyPr>
          <a:lstStyle/>
          <a:p>
            <a:pPr algn="ctr"/>
            <a:r>
              <a:rPr lang="en-GB" sz="800" dirty="0">
                <a:latin typeface="Arial"/>
                <a:ea typeface="ＭＳ Ｐゴシック"/>
                <a:cs typeface="Arial"/>
              </a:rPr>
              <a:t>Enduring RECCo. Board Appointed</a:t>
            </a:r>
            <a:endParaRPr lang="en-US" dirty="0"/>
          </a:p>
        </p:txBody>
      </p:sp>
      <p:sp>
        <p:nvSpPr>
          <p:cNvPr id="100" name="Star: 5 Points 99">
            <a:extLst>
              <a:ext uri="{FF2B5EF4-FFF2-40B4-BE49-F238E27FC236}">
                <a16:creationId xmlns:a16="http://schemas.microsoft.com/office/drawing/2014/main" id="{201E4583-B6BD-414F-9B6E-75894B3C49BD}"/>
              </a:ext>
            </a:extLst>
          </p:cNvPr>
          <p:cNvSpPr/>
          <p:nvPr/>
        </p:nvSpPr>
        <p:spPr>
          <a:xfrm>
            <a:off x="1340507" y="4027624"/>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1" name="TextBox 100">
            <a:extLst>
              <a:ext uri="{FF2B5EF4-FFF2-40B4-BE49-F238E27FC236}">
                <a16:creationId xmlns:a16="http://schemas.microsoft.com/office/drawing/2014/main" id="{D31A39F4-D7FA-46F0-AF10-D06FCC3638C0}"/>
              </a:ext>
            </a:extLst>
          </p:cNvPr>
          <p:cNvSpPr txBox="1"/>
          <p:nvPr/>
        </p:nvSpPr>
        <p:spPr>
          <a:xfrm>
            <a:off x="1002085" y="4247147"/>
            <a:ext cx="949529" cy="338554"/>
          </a:xfrm>
          <a:prstGeom prst="rect">
            <a:avLst/>
          </a:prstGeom>
          <a:noFill/>
        </p:spPr>
        <p:txBody>
          <a:bodyPr wrap="square" rtlCol="0" anchor="t">
            <a:spAutoFit/>
          </a:bodyPr>
          <a:lstStyle/>
          <a:p>
            <a:pPr algn="ctr"/>
            <a:r>
              <a:rPr lang="en-GB" sz="800" dirty="0">
                <a:latin typeface="Arial"/>
                <a:ea typeface="ＭＳ Ｐゴシック"/>
                <a:cs typeface="Arial"/>
              </a:rPr>
              <a:t>REC Manager Proc Completed</a:t>
            </a:r>
            <a:endParaRPr lang="en-US" dirty="0"/>
          </a:p>
        </p:txBody>
      </p:sp>
      <p:sp>
        <p:nvSpPr>
          <p:cNvPr id="102" name="Star: 5 Points 101">
            <a:extLst>
              <a:ext uri="{FF2B5EF4-FFF2-40B4-BE49-F238E27FC236}">
                <a16:creationId xmlns:a16="http://schemas.microsoft.com/office/drawing/2014/main" id="{E0871CF3-1DBC-4DF1-9857-0EEC0757CA0A}"/>
              </a:ext>
            </a:extLst>
          </p:cNvPr>
          <p:cNvSpPr/>
          <p:nvPr/>
        </p:nvSpPr>
        <p:spPr>
          <a:xfrm>
            <a:off x="1709398" y="1491776"/>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3" name="Star: 5 Points 102">
            <a:extLst>
              <a:ext uri="{FF2B5EF4-FFF2-40B4-BE49-F238E27FC236}">
                <a16:creationId xmlns:a16="http://schemas.microsoft.com/office/drawing/2014/main" id="{47F3AE49-E7C7-453E-A581-425C73B78E50}"/>
              </a:ext>
            </a:extLst>
          </p:cNvPr>
          <p:cNvSpPr/>
          <p:nvPr/>
        </p:nvSpPr>
        <p:spPr>
          <a:xfrm>
            <a:off x="2096531" y="1491776"/>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TextBox 103">
            <a:extLst>
              <a:ext uri="{FF2B5EF4-FFF2-40B4-BE49-F238E27FC236}">
                <a16:creationId xmlns:a16="http://schemas.microsoft.com/office/drawing/2014/main" id="{2445B6BA-A25E-4B5A-8FBC-93DC0EF82CD3}"/>
              </a:ext>
            </a:extLst>
          </p:cNvPr>
          <p:cNvSpPr txBox="1"/>
          <p:nvPr/>
        </p:nvSpPr>
        <p:spPr>
          <a:xfrm>
            <a:off x="1581893" y="1683771"/>
            <a:ext cx="532030" cy="215444"/>
          </a:xfrm>
          <a:prstGeom prst="rect">
            <a:avLst/>
          </a:prstGeom>
          <a:noFill/>
        </p:spPr>
        <p:txBody>
          <a:bodyPr wrap="square" lIns="91440" tIns="45720" rIns="91440" bIns="45720" rtlCol="0" anchor="t">
            <a:spAutoFit/>
          </a:bodyPr>
          <a:lstStyle/>
          <a:p>
            <a:pPr algn="ctr"/>
            <a:r>
              <a:rPr lang="en-GB" sz="800" dirty="0">
                <a:latin typeface="Arial"/>
                <a:ea typeface="ＭＳ Ｐゴシック"/>
                <a:cs typeface="Arial"/>
              </a:rPr>
              <a:t>Opens</a:t>
            </a:r>
            <a:endParaRPr lang="en-US" dirty="0">
              <a:latin typeface="Arial"/>
              <a:ea typeface="ＭＳ Ｐゴシック"/>
              <a:cs typeface="Arial"/>
            </a:endParaRPr>
          </a:p>
        </p:txBody>
      </p:sp>
      <p:sp>
        <p:nvSpPr>
          <p:cNvPr id="105" name="TextBox 104">
            <a:extLst>
              <a:ext uri="{FF2B5EF4-FFF2-40B4-BE49-F238E27FC236}">
                <a16:creationId xmlns:a16="http://schemas.microsoft.com/office/drawing/2014/main" id="{9FD19F44-C016-48D8-A6B6-14E0F35F86F3}"/>
              </a:ext>
            </a:extLst>
          </p:cNvPr>
          <p:cNvSpPr txBox="1"/>
          <p:nvPr/>
        </p:nvSpPr>
        <p:spPr>
          <a:xfrm>
            <a:off x="1957406" y="1692512"/>
            <a:ext cx="574052" cy="215444"/>
          </a:xfrm>
          <a:prstGeom prst="rect">
            <a:avLst/>
          </a:prstGeom>
          <a:noFill/>
        </p:spPr>
        <p:txBody>
          <a:bodyPr wrap="square" rtlCol="0" anchor="t">
            <a:spAutoFit/>
          </a:bodyPr>
          <a:lstStyle/>
          <a:p>
            <a:pPr algn="ctr"/>
            <a:r>
              <a:rPr lang="en-GB" sz="800" dirty="0">
                <a:latin typeface="Arial"/>
                <a:ea typeface="ＭＳ Ｐゴシック"/>
                <a:cs typeface="Arial"/>
              </a:rPr>
              <a:t>Closes</a:t>
            </a:r>
            <a:endParaRPr lang="en-US" dirty="0">
              <a:latin typeface="Arial"/>
              <a:ea typeface="ＭＳ Ｐゴシック"/>
              <a:cs typeface="Arial"/>
            </a:endParaRPr>
          </a:p>
        </p:txBody>
      </p:sp>
      <p:sp>
        <p:nvSpPr>
          <p:cNvPr id="106" name="Star: 5 Points 105">
            <a:extLst>
              <a:ext uri="{FF2B5EF4-FFF2-40B4-BE49-F238E27FC236}">
                <a16:creationId xmlns:a16="http://schemas.microsoft.com/office/drawing/2014/main" id="{AAA13C0C-16C1-4551-94AD-50C659AC1D66}"/>
              </a:ext>
            </a:extLst>
          </p:cNvPr>
          <p:cNvSpPr/>
          <p:nvPr/>
        </p:nvSpPr>
        <p:spPr>
          <a:xfrm>
            <a:off x="2409726" y="1491872"/>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8" name="Star: 5 Points 107">
            <a:extLst>
              <a:ext uri="{FF2B5EF4-FFF2-40B4-BE49-F238E27FC236}">
                <a16:creationId xmlns:a16="http://schemas.microsoft.com/office/drawing/2014/main" id="{A7993770-D05A-4B5E-BF88-19156A104018}"/>
              </a:ext>
            </a:extLst>
          </p:cNvPr>
          <p:cNvSpPr/>
          <p:nvPr/>
        </p:nvSpPr>
        <p:spPr>
          <a:xfrm>
            <a:off x="6775257" y="2944059"/>
            <a:ext cx="268749" cy="264139"/>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9" name="TextBox 108">
            <a:extLst>
              <a:ext uri="{FF2B5EF4-FFF2-40B4-BE49-F238E27FC236}">
                <a16:creationId xmlns:a16="http://schemas.microsoft.com/office/drawing/2014/main" id="{1B99739C-130B-4453-8659-DBCB424A65B0}"/>
              </a:ext>
            </a:extLst>
          </p:cNvPr>
          <p:cNvSpPr txBox="1"/>
          <p:nvPr/>
        </p:nvSpPr>
        <p:spPr>
          <a:xfrm>
            <a:off x="6468453" y="3208540"/>
            <a:ext cx="889774" cy="215444"/>
          </a:xfrm>
          <a:prstGeom prst="rect">
            <a:avLst/>
          </a:prstGeom>
          <a:noFill/>
        </p:spPr>
        <p:txBody>
          <a:bodyPr wrap="square" rtlCol="0" anchor="t">
            <a:spAutoFit/>
          </a:bodyPr>
          <a:lstStyle/>
          <a:p>
            <a:pPr algn="ctr"/>
            <a:r>
              <a:rPr lang="en-GB" sz="800" dirty="0">
                <a:latin typeface="Arial"/>
                <a:ea typeface="ＭＳ Ｐゴシック"/>
                <a:cs typeface="Arial"/>
              </a:rPr>
              <a:t>V3 </a:t>
            </a:r>
            <a:r>
              <a:rPr lang="en-GB" sz="800" dirty="0">
                <a:cs typeface="Arial"/>
              </a:rPr>
              <a:t>Designated</a:t>
            </a:r>
          </a:p>
        </p:txBody>
      </p:sp>
      <p:sp>
        <p:nvSpPr>
          <p:cNvPr id="111" name="Star: 5 Points 110">
            <a:extLst>
              <a:ext uri="{FF2B5EF4-FFF2-40B4-BE49-F238E27FC236}">
                <a16:creationId xmlns:a16="http://schemas.microsoft.com/office/drawing/2014/main" id="{4420DF15-5320-4CD2-92DA-7C7EC6A24D51}"/>
              </a:ext>
            </a:extLst>
          </p:cNvPr>
          <p:cNvSpPr/>
          <p:nvPr/>
        </p:nvSpPr>
        <p:spPr>
          <a:xfrm>
            <a:off x="5083793" y="2589126"/>
            <a:ext cx="268749" cy="290553"/>
          </a:xfrm>
          <a:prstGeom prst="star5">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2" name="TextBox 111">
            <a:extLst>
              <a:ext uri="{FF2B5EF4-FFF2-40B4-BE49-F238E27FC236}">
                <a16:creationId xmlns:a16="http://schemas.microsoft.com/office/drawing/2014/main" id="{D5F82726-E7C1-4F6C-B9CD-79081221E6AF}"/>
              </a:ext>
            </a:extLst>
          </p:cNvPr>
          <p:cNvSpPr txBox="1"/>
          <p:nvPr/>
        </p:nvSpPr>
        <p:spPr>
          <a:xfrm>
            <a:off x="4740958" y="2814565"/>
            <a:ext cx="872153" cy="215444"/>
          </a:xfrm>
          <a:prstGeom prst="rect">
            <a:avLst/>
          </a:prstGeom>
          <a:noFill/>
        </p:spPr>
        <p:txBody>
          <a:bodyPr wrap="square" rtlCol="0" anchor="t">
            <a:spAutoFit/>
          </a:bodyPr>
          <a:lstStyle/>
          <a:p>
            <a:pPr algn="ctr"/>
            <a:r>
              <a:rPr lang="en-GB" sz="800" dirty="0">
                <a:latin typeface="Arial"/>
                <a:ea typeface="ＭＳ Ｐゴシック"/>
                <a:cs typeface="Arial"/>
              </a:rPr>
              <a:t>V2 Designated</a:t>
            </a:r>
            <a:endParaRPr lang="en-US" dirty="0">
              <a:latin typeface="Arial"/>
              <a:ea typeface="ＭＳ Ｐゴシック"/>
              <a:cs typeface="Arial"/>
            </a:endParaRPr>
          </a:p>
        </p:txBody>
      </p:sp>
      <p:sp>
        <p:nvSpPr>
          <p:cNvPr id="70" name="TextBox 69">
            <a:extLst>
              <a:ext uri="{FF2B5EF4-FFF2-40B4-BE49-F238E27FC236}">
                <a16:creationId xmlns:a16="http://schemas.microsoft.com/office/drawing/2014/main" id="{B856CCBF-9254-4A2C-8FD0-E0704A0116CF}"/>
              </a:ext>
            </a:extLst>
          </p:cNvPr>
          <p:cNvSpPr txBox="1"/>
          <p:nvPr/>
        </p:nvSpPr>
        <p:spPr>
          <a:xfrm>
            <a:off x="2994978" y="1539653"/>
            <a:ext cx="1022166" cy="215444"/>
          </a:xfrm>
          <a:prstGeom prst="rect">
            <a:avLst/>
          </a:prstGeom>
          <a:noFill/>
        </p:spPr>
        <p:txBody>
          <a:bodyPr wrap="square" rtlCol="0" anchor="t">
            <a:spAutoFit/>
          </a:bodyPr>
          <a:lstStyle/>
          <a:p>
            <a:pPr algn="ctr"/>
            <a:r>
              <a:rPr lang="en-GB" sz="800" dirty="0">
                <a:latin typeface="Arial"/>
                <a:ea typeface="ＭＳ Ｐゴシック"/>
                <a:cs typeface="Arial"/>
              </a:rPr>
              <a:t>V1.1 Designated</a:t>
            </a:r>
            <a:endParaRPr lang="en-US" dirty="0">
              <a:latin typeface="Arial"/>
              <a:ea typeface="ＭＳ Ｐゴシック"/>
              <a:cs typeface="Arial"/>
            </a:endParaRPr>
          </a:p>
        </p:txBody>
      </p:sp>
      <p:sp>
        <p:nvSpPr>
          <p:cNvPr id="92" name="Star: 5 Points 91">
            <a:extLst>
              <a:ext uri="{FF2B5EF4-FFF2-40B4-BE49-F238E27FC236}">
                <a16:creationId xmlns:a16="http://schemas.microsoft.com/office/drawing/2014/main" id="{899D67DD-5B14-4C8F-AE27-777F07F45F49}"/>
              </a:ext>
            </a:extLst>
          </p:cNvPr>
          <p:cNvSpPr/>
          <p:nvPr/>
        </p:nvSpPr>
        <p:spPr>
          <a:xfrm>
            <a:off x="3856722" y="4670166"/>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4" name="TextBox 93">
            <a:extLst>
              <a:ext uri="{FF2B5EF4-FFF2-40B4-BE49-F238E27FC236}">
                <a16:creationId xmlns:a16="http://schemas.microsoft.com/office/drawing/2014/main" id="{A138D13A-206E-488A-B496-0DC0499CD5EF}"/>
              </a:ext>
            </a:extLst>
          </p:cNvPr>
          <p:cNvSpPr txBox="1"/>
          <p:nvPr/>
        </p:nvSpPr>
        <p:spPr>
          <a:xfrm>
            <a:off x="3794654" y="4685109"/>
            <a:ext cx="1402279" cy="246221"/>
          </a:xfrm>
          <a:prstGeom prst="rect">
            <a:avLst/>
          </a:prstGeom>
          <a:noFill/>
        </p:spPr>
        <p:txBody>
          <a:bodyPr wrap="square" rtlCol="0" anchor="t">
            <a:spAutoFit/>
          </a:bodyPr>
          <a:lstStyle/>
          <a:p>
            <a:pPr algn="ctr"/>
            <a:r>
              <a:rPr lang="en-GB" sz="1000" dirty="0">
                <a:latin typeface="Arial"/>
                <a:ea typeface="ＭＳ Ｐゴシック"/>
                <a:cs typeface="Arial"/>
              </a:rPr>
              <a:t>REC V1.1</a:t>
            </a:r>
            <a:endParaRPr lang="en-GB" sz="1000" dirty="0">
              <a:cs typeface="Arial"/>
            </a:endParaRPr>
          </a:p>
        </p:txBody>
      </p:sp>
      <p:sp>
        <p:nvSpPr>
          <p:cNvPr id="116" name="TextBox 115">
            <a:extLst>
              <a:ext uri="{FF2B5EF4-FFF2-40B4-BE49-F238E27FC236}">
                <a16:creationId xmlns:a16="http://schemas.microsoft.com/office/drawing/2014/main" id="{B294BF02-0DFF-4C23-A17C-83079778110B}"/>
              </a:ext>
            </a:extLst>
          </p:cNvPr>
          <p:cNvSpPr txBox="1"/>
          <p:nvPr/>
        </p:nvSpPr>
        <p:spPr>
          <a:xfrm>
            <a:off x="2198900" y="2851575"/>
            <a:ext cx="648513" cy="215444"/>
          </a:xfrm>
          <a:prstGeom prst="rect">
            <a:avLst/>
          </a:prstGeom>
          <a:noFill/>
        </p:spPr>
        <p:txBody>
          <a:bodyPr wrap="square" lIns="91440" tIns="45720" rIns="91440" bIns="45720" rtlCol="0" anchor="t">
            <a:spAutoFit/>
          </a:bodyPr>
          <a:lstStyle/>
          <a:p>
            <a:pPr algn="ctr"/>
            <a:r>
              <a:rPr lang="en-GB" sz="800" dirty="0">
                <a:latin typeface="Arial"/>
                <a:ea typeface="ＭＳ Ｐゴシック"/>
                <a:cs typeface="Arial"/>
              </a:rPr>
              <a:t>V2 Opens</a:t>
            </a:r>
            <a:endParaRPr lang="en-US" dirty="0">
              <a:latin typeface="Arial"/>
              <a:ea typeface="ＭＳ Ｐゴシック"/>
              <a:cs typeface="Arial"/>
            </a:endParaRPr>
          </a:p>
        </p:txBody>
      </p:sp>
      <p:sp>
        <p:nvSpPr>
          <p:cNvPr id="117" name="TextBox 116">
            <a:extLst>
              <a:ext uri="{FF2B5EF4-FFF2-40B4-BE49-F238E27FC236}">
                <a16:creationId xmlns:a16="http://schemas.microsoft.com/office/drawing/2014/main" id="{E82BC0ED-9669-41A5-B934-B7C2C1B1A426}"/>
              </a:ext>
            </a:extLst>
          </p:cNvPr>
          <p:cNvSpPr txBox="1"/>
          <p:nvPr/>
        </p:nvSpPr>
        <p:spPr>
          <a:xfrm>
            <a:off x="64969" y="3123786"/>
            <a:ext cx="1415986" cy="215444"/>
          </a:xfrm>
          <a:prstGeom prst="rect">
            <a:avLst/>
          </a:prstGeom>
          <a:noFill/>
        </p:spPr>
        <p:txBody>
          <a:bodyPr wrap="square" lIns="91440" tIns="45720" rIns="91440" bIns="45720" rtlCol="0" anchor="t">
            <a:spAutoFit/>
          </a:bodyPr>
          <a:lstStyle/>
          <a:p>
            <a:r>
              <a:rPr lang="en-GB" sz="800" dirty="0">
                <a:latin typeface="Arial"/>
                <a:ea typeface="ＭＳ Ｐゴシック"/>
                <a:cs typeface="Arial"/>
              </a:rPr>
              <a:t>REC V3 Fast Switching</a:t>
            </a:r>
          </a:p>
        </p:txBody>
      </p:sp>
      <p:sp>
        <p:nvSpPr>
          <p:cNvPr id="118" name="TextBox 117">
            <a:extLst>
              <a:ext uri="{FF2B5EF4-FFF2-40B4-BE49-F238E27FC236}">
                <a16:creationId xmlns:a16="http://schemas.microsoft.com/office/drawing/2014/main" id="{E3BECFF8-673D-442C-9FFA-82EB04F56AD5}"/>
              </a:ext>
            </a:extLst>
          </p:cNvPr>
          <p:cNvSpPr txBox="1"/>
          <p:nvPr/>
        </p:nvSpPr>
        <p:spPr>
          <a:xfrm>
            <a:off x="90510" y="1581794"/>
            <a:ext cx="1641630" cy="215444"/>
          </a:xfrm>
          <a:prstGeom prst="rect">
            <a:avLst/>
          </a:prstGeom>
          <a:noFill/>
        </p:spPr>
        <p:txBody>
          <a:bodyPr wrap="square" lIns="91440" tIns="45720" rIns="91440" bIns="45720" rtlCol="0" anchor="t">
            <a:spAutoFit/>
          </a:bodyPr>
          <a:lstStyle/>
          <a:p>
            <a:r>
              <a:rPr lang="en-GB" sz="800" dirty="0">
                <a:latin typeface="Arial"/>
                <a:ea typeface="ＭＳ Ｐゴシック"/>
                <a:cs typeface="Arial"/>
              </a:rPr>
              <a:t>REC V1.1 Interim Governance</a:t>
            </a:r>
            <a:endParaRPr lang="en-US" dirty="0">
              <a:latin typeface="Arial"/>
              <a:ea typeface="ＭＳ Ｐゴシック"/>
              <a:cs typeface="Arial"/>
            </a:endParaRPr>
          </a:p>
        </p:txBody>
      </p:sp>
      <p:sp>
        <p:nvSpPr>
          <p:cNvPr id="24" name="TextBox 23">
            <a:extLst>
              <a:ext uri="{FF2B5EF4-FFF2-40B4-BE49-F238E27FC236}">
                <a16:creationId xmlns:a16="http://schemas.microsoft.com/office/drawing/2014/main" id="{ECCA957A-1426-4732-BA7F-9E56AD5A9B1F}"/>
              </a:ext>
            </a:extLst>
          </p:cNvPr>
          <p:cNvSpPr txBox="1"/>
          <p:nvPr/>
        </p:nvSpPr>
        <p:spPr>
          <a:xfrm>
            <a:off x="7807179" y="2476431"/>
            <a:ext cx="1590710" cy="1585049"/>
          </a:xfrm>
          <a:prstGeom prst="rect">
            <a:avLst/>
          </a:prstGeom>
          <a:noFill/>
        </p:spPr>
        <p:txBody>
          <a:bodyPr wrap="square" rtlCol="0">
            <a:spAutoFit/>
          </a:bodyPr>
          <a:lstStyle/>
          <a:p>
            <a:r>
              <a:rPr lang="en-GB" sz="900" b="1" dirty="0">
                <a:cs typeface="Arial"/>
              </a:rPr>
              <a:t>Key:</a:t>
            </a:r>
          </a:p>
          <a:p>
            <a:r>
              <a:rPr lang="en-GB" sz="800" dirty="0">
                <a:cs typeface="Arial"/>
              </a:rPr>
              <a:t>Meeting Scheduled</a:t>
            </a:r>
          </a:p>
          <a:p>
            <a:endParaRPr lang="en-GB" sz="800" dirty="0">
              <a:cs typeface="Arial"/>
            </a:endParaRPr>
          </a:p>
          <a:p>
            <a:r>
              <a:rPr lang="en-GB" sz="800" dirty="0">
                <a:cs typeface="Arial"/>
              </a:rPr>
              <a:t>Meeting Completed</a:t>
            </a:r>
          </a:p>
          <a:p>
            <a:endParaRPr lang="en-GB" sz="800" dirty="0">
              <a:cs typeface="Arial"/>
            </a:endParaRPr>
          </a:p>
          <a:p>
            <a:r>
              <a:rPr lang="en-GB" sz="800" dirty="0">
                <a:cs typeface="Arial"/>
              </a:rPr>
              <a:t>Meeting Originally Planned</a:t>
            </a:r>
          </a:p>
          <a:p>
            <a:endParaRPr lang="en-GB" sz="800" dirty="0">
              <a:cs typeface="Arial"/>
            </a:endParaRPr>
          </a:p>
          <a:p>
            <a:r>
              <a:rPr lang="en-GB" sz="800" dirty="0">
                <a:cs typeface="Arial"/>
              </a:rPr>
              <a:t>Latest Milestone Date</a:t>
            </a:r>
          </a:p>
          <a:p>
            <a:endParaRPr lang="en-GB" sz="800" dirty="0">
              <a:cs typeface="Arial"/>
            </a:endParaRPr>
          </a:p>
          <a:p>
            <a:r>
              <a:rPr lang="en-GB" sz="800" dirty="0">
                <a:cs typeface="Arial"/>
              </a:rPr>
              <a:t>Original Milestone Date</a:t>
            </a:r>
          </a:p>
          <a:p>
            <a:endParaRPr lang="en-GB" sz="800" dirty="0">
              <a:cs typeface="Arial"/>
            </a:endParaRPr>
          </a:p>
          <a:p>
            <a:r>
              <a:rPr lang="en-GB" sz="800" dirty="0">
                <a:cs typeface="Arial"/>
              </a:rPr>
              <a:t>Completed Milestone</a:t>
            </a:r>
          </a:p>
        </p:txBody>
      </p:sp>
      <p:grpSp>
        <p:nvGrpSpPr>
          <p:cNvPr id="26" name="Group 25">
            <a:extLst>
              <a:ext uri="{FF2B5EF4-FFF2-40B4-BE49-F238E27FC236}">
                <a16:creationId xmlns:a16="http://schemas.microsoft.com/office/drawing/2014/main" id="{FB7DDB9B-9963-4039-915A-29A5903E8C71}"/>
              </a:ext>
            </a:extLst>
          </p:cNvPr>
          <p:cNvGrpSpPr/>
          <p:nvPr/>
        </p:nvGrpSpPr>
        <p:grpSpPr>
          <a:xfrm>
            <a:off x="7560744" y="2655666"/>
            <a:ext cx="284110" cy="1176156"/>
            <a:chOff x="6685142" y="2804393"/>
            <a:chExt cx="284110" cy="1176156"/>
          </a:xfrm>
        </p:grpSpPr>
        <p:sp>
          <p:nvSpPr>
            <p:cNvPr id="132" name="Oval 131">
              <a:extLst>
                <a:ext uri="{FF2B5EF4-FFF2-40B4-BE49-F238E27FC236}">
                  <a16:creationId xmlns:a16="http://schemas.microsoft.com/office/drawing/2014/main" id="{0278877C-FBD8-4CE5-BCAF-DBD67F3623F0}"/>
                </a:ext>
              </a:extLst>
            </p:cNvPr>
            <p:cNvSpPr/>
            <p:nvPr/>
          </p:nvSpPr>
          <p:spPr>
            <a:xfrm>
              <a:off x="6724517" y="2804393"/>
              <a:ext cx="176076" cy="146862"/>
            </a:xfrm>
            <a:prstGeom prst="ellipse">
              <a:avLst/>
            </a:prstGeom>
            <a:solidFill>
              <a:schemeClr val="bg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134" name="Oval 133">
              <a:extLst>
                <a:ext uri="{FF2B5EF4-FFF2-40B4-BE49-F238E27FC236}">
                  <a16:creationId xmlns:a16="http://schemas.microsoft.com/office/drawing/2014/main" id="{FB779261-1B86-4F86-89F2-9D91A358BA47}"/>
                </a:ext>
              </a:extLst>
            </p:cNvPr>
            <p:cNvSpPr/>
            <p:nvPr/>
          </p:nvSpPr>
          <p:spPr>
            <a:xfrm>
              <a:off x="6717436" y="3013014"/>
              <a:ext cx="176076" cy="146862"/>
            </a:xfrm>
            <a:prstGeom prst="ellipse">
              <a:avLst/>
            </a:prstGeom>
            <a:solidFill>
              <a:schemeClr val="bg1">
                <a:lumMod val="50000"/>
              </a:schemeClr>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135" name="Oval 134">
              <a:extLst>
                <a:ext uri="{FF2B5EF4-FFF2-40B4-BE49-F238E27FC236}">
                  <a16:creationId xmlns:a16="http://schemas.microsoft.com/office/drawing/2014/main" id="{C4E23607-EAC4-4864-95FA-D7108C3AC25F}"/>
                </a:ext>
              </a:extLst>
            </p:cNvPr>
            <p:cNvSpPr/>
            <p:nvPr/>
          </p:nvSpPr>
          <p:spPr>
            <a:xfrm>
              <a:off x="6725107" y="3267803"/>
              <a:ext cx="176076" cy="146862"/>
            </a:xfrm>
            <a:prstGeom prst="ellipse">
              <a:avLst/>
            </a:prstGeom>
            <a:solidFill>
              <a:schemeClr val="bg1">
                <a:lumMod val="50000"/>
                <a:alpha val="20000"/>
              </a:schemeClr>
            </a:solidFill>
            <a:ln>
              <a:solidFill>
                <a:schemeClr val="accent1">
                  <a:alpha val="2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136" name="Star: 5 Points 135">
              <a:extLst>
                <a:ext uri="{FF2B5EF4-FFF2-40B4-BE49-F238E27FC236}">
                  <a16:creationId xmlns:a16="http://schemas.microsoft.com/office/drawing/2014/main" id="{CF41661F-A09A-412D-BA33-F55E62B482C0}"/>
                </a:ext>
              </a:extLst>
            </p:cNvPr>
            <p:cNvSpPr/>
            <p:nvPr/>
          </p:nvSpPr>
          <p:spPr>
            <a:xfrm>
              <a:off x="6700503" y="3466455"/>
              <a:ext cx="268749" cy="264139"/>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7" name="Star: 5 Points 136">
              <a:extLst>
                <a:ext uri="{FF2B5EF4-FFF2-40B4-BE49-F238E27FC236}">
                  <a16:creationId xmlns:a16="http://schemas.microsoft.com/office/drawing/2014/main" id="{C1A38456-5360-4F43-AB98-1374D28BE9BB}"/>
                </a:ext>
              </a:extLst>
            </p:cNvPr>
            <p:cNvSpPr/>
            <p:nvPr/>
          </p:nvSpPr>
          <p:spPr>
            <a:xfrm>
              <a:off x="6685142" y="3716410"/>
              <a:ext cx="268749" cy="264139"/>
            </a:xfrm>
            <a:prstGeom prst="star5">
              <a:avLst/>
            </a:prstGeom>
            <a:solidFill>
              <a:schemeClr val="tx2">
                <a:lumMod val="60000"/>
                <a:lumOff val="40000"/>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38" name="Star: 5 Points 137">
            <a:extLst>
              <a:ext uri="{FF2B5EF4-FFF2-40B4-BE49-F238E27FC236}">
                <a16:creationId xmlns:a16="http://schemas.microsoft.com/office/drawing/2014/main" id="{0E020C6B-5AAA-46B8-ADEC-FFFA33B0D93A}"/>
              </a:ext>
            </a:extLst>
          </p:cNvPr>
          <p:cNvSpPr/>
          <p:nvPr/>
        </p:nvSpPr>
        <p:spPr>
          <a:xfrm>
            <a:off x="2299770" y="4048869"/>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9" name="TextBox 118">
            <a:extLst>
              <a:ext uri="{FF2B5EF4-FFF2-40B4-BE49-F238E27FC236}">
                <a16:creationId xmlns:a16="http://schemas.microsoft.com/office/drawing/2014/main" id="{BA9B7DB5-5626-4647-B2D3-685BCC8113E8}"/>
              </a:ext>
            </a:extLst>
          </p:cNvPr>
          <p:cNvSpPr txBox="1"/>
          <p:nvPr/>
        </p:nvSpPr>
        <p:spPr>
          <a:xfrm>
            <a:off x="40477" y="2137905"/>
            <a:ext cx="1415986" cy="215444"/>
          </a:xfrm>
          <a:prstGeom prst="rect">
            <a:avLst/>
          </a:prstGeom>
          <a:noFill/>
        </p:spPr>
        <p:txBody>
          <a:bodyPr wrap="square" lIns="91440" tIns="45720" rIns="91440" bIns="45720" rtlCol="0" anchor="t">
            <a:spAutoFit/>
          </a:bodyPr>
          <a:lstStyle/>
          <a:p>
            <a:r>
              <a:rPr lang="en-GB" sz="800" dirty="0">
                <a:latin typeface="Arial"/>
                <a:ea typeface="ＭＳ Ｐゴシック"/>
                <a:cs typeface="Arial"/>
              </a:rPr>
              <a:t>REC Licence Changes</a:t>
            </a:r>
          </a:p>
        </p:txBody>
      </p:sp>
      <p:sp>
        <p:nvSpPr>
          <p:cNvPr id="120" name="Star: 5 Points 119">
            <a:extLst>
              <a:ext uri="{FF2B5EF4-FFF2-40B4-BE49-F238E27FC236}">
                <a16:creationId xmlns:a16="http://schemas.microsoft.com/office/drawing/2014/main" id="{30834CA1-2ADD-429F-B563-145E3954A648}"/>
              </a:ext>
            </a:extLst>
          </p:cNvPr>
          <p:cNvSpPr/>
          <p:nvPr/>
        </p:nvSpPr>
        <p:spPr>
          <a:xfrm>
            <a:off x="2114891" y="2096234"/>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1" name="Star: 5 Points 120">
            <a:extLst>
              <a:ext uri="{FF2B5EF4-FFF2-40B4-BE49-F238E27FC236}">
                <a16:creationId xmlns:a16="http://schemas.microsoft.com/office/drawing/2014/main" id="{060D4E23-8A60-417D-8BC7-5368632A3443}"/>
              </a:ext>
            </a:extLst>
          </p:cNvPr>
          <p:cNvSpPr/>
          <p:nvPr/>
        </p:nvSpPr>
        <p:spPr>
          <a:xfrm>
            <a:off x="2763278" y="2096234"/>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2" name="TextBox 121">
            <a:extLst>
              <a:ext uri="{FF2B5EF4-FFF2-40B4-BE49-F238E27FC236}">
                <a16:creationId xmlns:a16="http://schemas.microsoft.com/office/drawing/2014/main" id="{308E03EC-0E83-493B-99A6-6277F4F600DD}"/>
              </a:ext>
            </a:extLst>
          </p:cNvPr>
          <p:cNvSpPr txBox="1"/>
          <p:nvPr/>
        </p:nvSpPr>
        <p:spPr>
          <a:xfrm>
            <a:off x="1985043" y="2313255"/>
            <a:ext cx="532030" cy="215444"/>
          </a:xfrm>
          <a:prstGeom prst="rect">
            <a:avLst/>
          </a:prstGeom>
          <a:noFill/>
        </p:spPr>
        <p:txBody>
          <a:bodyPr wrap="square" lIns="91440" tIns="45720" rIns="91440" bIns="45720" rtlCol="0" anchor="t">
            <a:spAutoFit/>
          </a:bodyPr>
          <a:lstStyle/>
          <a:p>
            <a:pPr algn="ctr"/>
            <a:r>
              <a:rPr lang="en-GB" sz="800" dirty="0">
                <a:latin typeface="Arial"/>
                <a:ea typeface="ＭＳ Ｐゴシック"/>
                <a:cs typeface="Arial"/>
              </a:rPr>
              <a:t>Opens</a:t>
            </a:r>
            <a:endParaRPr lang="en-US" dirty="0">
              <a:latin typeface="Arial"/>
              <a:ea typeface="ＭＳ Ｐゴシック"/>
              <a:cs typeface="Arial"/>
            </a:endParaRPr>
          </a:p>
        </p:txBody>
      </p:sp>
      <p:sp>
        <p:nvSpPr>
          <p:cNvPr id="131" name="TextBox 130">
            <a:extLst>
              <a:ext uri="{FF2B5EF4-FFF2-40B4-BE49-F238E27FC236}">
                <a16:creationId xmlns:a16="http://schemas.microsoft.com/office/drawing/2014/main" id="{6053A4E2-7BCA-4F6C-91F3-9DBDF7EEB4F4}"/>
              </a:ext>
            </a:extLst>
          </p:cNvPr>
          <p:cNvSpPr txBox="1"/>
          <p:nvPr/>
        </p:nvSpPr>
        <p:spPr>
          <a:xfrm>
            <a:off x="2614896" y="2322089"/>
            <a:ext cx="574052" cy="215444"/>
          </a:xfrm>
          <a:prstGeom prst="rect">
            <a:avLst/>
          </a:prstGeom>
          <a:noFill/>
        </p:spPr>
        <p:txBody>
          <a:bodyPr wrap="square" rtlCol="0" anchor="t">
            <a:spAutoFit/>
          </a:bodyPr>
          <a:lstStyle/>
          <a:p>
            <a:pPr algn="ctr"/>
            <a:r>
              <a:rPr lang="en-GB" sz="800" dirty="0">
                <a:latin typeface="Arial"/>
                <a:ea typeface="ＭＳ Ｐゴシック"/>
                <a:cs typeface="Arial"/>
              </a:rPr>
              <a:t>Closes</a:t>
            </a:r>
            <a:endParaRPr lang="en-US" dirty="0">
              <a:latin typeface="Arial"/>
              <a:ea typeface="ＭＳ Ｐゴシック"/>
              <a:cs typeface="Arial"/>
            </a:endParaRPr>
          </a:p>
        </p:txBody>
      </p:sp>
      <p:sp>
        <p:nvSpPr>
          <p:cNvPr id="133" name="Star: 5 Points 132">
            <a:extLst>
              <a:ext uri="{FF2B5EF4-FFF2-40B4-BE49-F238E27FC236}">
                <a16:creationId xmlns:a16="http://schemas.microsoft.com/office/drawing/2014/main" id="{965CA124-A6E0-4371-9370-2079CDEC6648}"/>
              </a:ext>
            </a:extLst>
          </p:cNvPr>
          <p:cNvSpPr/>
          <p:nvPr/>
        </p:nvSpPr>
        <p:spPr>
          <a:xfrm>
            <a:off x="5080340" y="2091189"/>
            <a:ext cx="268749" cy="264139"/>
          </a:xfrm>
          <a:prstGeom prst="star5">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9" name="TextBox 138">
            <a:extLst>
              <a:ext uri="{FF2B5EF4-FFF2-40B4-BE49-F238E27FC236}">
                <a16:creationId xmlns:a16="http://schemas.microsoft.com/office/drawing/2014/main" id="{09440EBA-7810-4559-A8F9-C02957EF27C1}"/>
              </a:ext>
            </a:extLst>
          </p:cNvPr>
          <p:cNvSpPr txBox="1"/>
          <p:nvPr/>
        </p:nvSpPr>
        <p:spPr>
          <a:xfrm>
            <a:off x="3703261" y="1939776"/>
            <a:ext cx="1837087" cy="215444"/>
          </a:xfrm>
          <a:prstGeom prst="rect">
            <a:avLst/>
          </a:prstGeom>
          <a:noFill/>
        </p:spPr>
        <p:txBody>
          <a:bodyPr wrap="square" rtlCol="0" anchor="t">
            <a:spAutoFit/>
          </a:bodyPr>
          <a:lstStyle/>
          <a:p>
            <a:r>
              <a:rPr lang="en-GB" sz="800" dirty="0">
                <a:latin typeface="Arial"/>
                <a:ea typeface="ＭＳ Ｐゴシック"/>
                <a:cs typeface="Arial"/>
              </a:rPr>
              <a:t>CC Statutory Licence Consultation</a:t>
            </a:r>
            <a:endParaRPr lang="en-US" dirty="0">
              <a:latin typeface="Arial"/>
              <a:ea typeface="ＭＳ Ｐゴシック"/>
              <a:cs typeface="Arial"/>
            </a:endParaRPr>
          </a:p>
        </p:txBody>
      </p:sp>
      <p:sp>
        <p:nvSpPr>
          <p:cNvPr id="140" name="Star: 5 Points 139">
            <a:extLst>
              <a:ext uri="{FF2B5EF4-FFF2-40B4-BE49-F238E27FC236}">
                <a16:creationId xmlns:a16="http://schemas.microsoft.com/office/drawing/2014/main" id="{F09706EE-E943-47D6-A1F6-78328E9D9531}"/>
              </a:ext>
            </a:extLst>
          </p:cNvPr>
          <p:cNvSpPr/>
          <p:nvPr/>
        </p:nvSpPr>
        <p:spPr>
          <a:xfrm>
            <a:off x="2798287" y="1483420"/>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41" name="Straight Arrow Connector 140">
            <a:extLst>
              <a:ext uri="{FF2B5EF4-FFF2-40B4-BE49-F238E27FC236}">
                <a16:creationId xmlns:a16="http://schemas.microsoft.com/office/drawing/2014/main" id="{33C91005-28B6-4349-AB2D-FA09DF02386A}"/>
              </a:ext>
            </a:extLst>
          </p:cNvPr>
          <p:cNvCxnSpPr>
            <a:cxnSpLocks/>
          </p:cNvCxnSpPr>
          <p:nvPr/>
        </p:nvCxnSpPr>
        <p:spPr>
          <a:xfrm flipV="1">
            <a:off x="2636763" y="1635428"/>
            <a:ext cx="190575" cy="34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3" name="Star: 5 Points 142">
            <a:extLst>
              <a:ext uri="{FF2B5EF4-FFF2-40B4-BE49-F238E27FC236}">
                <a16:creationId xmlns:a16="http://schemas.microsoft.com/office/drawing/2014/main" id="{AB64E655-8945-4319-A56D-9F0708E346E4}"/>
              </a:ext>
            </a:extLst>
          </p:cNvPr>
          <p:cNvSpPr/>
          <p:nvPr/>
        </p:nvSpPr>
        <p:spPr>
          <a:xfrm>
            <a:off x="7558319" y="3801413"/>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4" name="Star: 5 Points 143">
            <a:extLst>
              <a:ext uri="{FF2B5EF4-FFF2-40B4-BE49-F238E27FC236}">
                <a16:creationId xmlns:a16="http://schemas.microsoft.com/office/drawing/2014/main" id="{449C8006-45D2-40DC-8412-59176964B1F5}"/>
              </a:ext>
            </a:extLst>
          </p:cNvPr>
          <p:cNvSpPr/>
          <p:nvPr/>
        </p:nvSpPr>
        <p:spPr>
          <a:xfrm>
            <a:off x="3725199" y="2106331"/>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5" name="Star: 5 Points 144">
            <a:extLst>
              <a:ext uri="{FF2B5EF4-FFF2-40B4-BE49-F238E27FC236}">
                <a16:creationId xmlns:a16="http://schemas.microsoft.com/office/drawing/2014/main" id="{4A7DB76D-3681-4C77-81DF-85E168B5DF91}"/>
              </a:ext>
            </a:extLst>
          </p:cNvPr>
          <p:cNvSpPr/>
          <p:nvPr/>
        </p:nvSpPr>
        <p:spPr>
          <a:xfrm>
            <a:off x="4288897" y="2077151"/>
            <a:ext cx="268749" cy="264139"/>
          </a:xfrm>
          <a:prstGeom prst="star5">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6" name="TextBox 145">
            <a:extLst>
              <a:ext uri="{FF2B5EF4-FFF2-40B4-BE49-F238E27FC236}">
                <a16:creationId xmlns:a16="http://schemas.microsoft.com/office/drawing/2014/main" id="{E71FEB46-382E-458B-AE70-6C07810DF3CC}"/>
              </a:ext>
            </a:extLst>
          </p:cNvPr>
          <p:cNvSpPr txBox="1"/>
          <p:nvPr/>
        </p:nvSpPr>
        <p:spPr>
          <a:xfrm>
            <a:off x="3521484" y="2331244"/>
            <a:ext cx="646130" cy="216528"/>
          </a:xfrm>
          <a:prstGeom prst="rect">
            <a:avLst/>
          </a:prstGeom>
          <a:noFill/>
        </p:spPr>
        <p:txBody>
          <a:bodyPr wrap="square" lIns="91440" tIns="45720" rIns="91440" bIns="45720" rtlCol="0" anchor="t">
            <a:spAutoFit/>
          </a:bodyPr>
          <a:lstStyle/>
          <a:p>
            <a:pPr algn="ctr"/>
            <a:r>
              <a:rPr lang="en-GB" sz="800" dirty="0">
                <a:latin typeface="Arial"/>
                <a:ea typeface="ＭＳ Ｐゴシック"/>
                <a:cs typeface="Arial"/>
              </a:rPr>
              <a:t>Opens</a:t>
            </a:r>
            <a:endParaRPr lang="en-US" dirty="0">
              <a:latin typeface="Arial"/>
              <a:ea typeface="ＭＳ Ｐゴシック"/>
              <a:cs typeface="Arial"/>
            </a:endParaRPr>
          </a:p>
        </p:txBody>
      </p:sp>
      <p:sp>
        <p:nvSpPr>
          <p:cNvPr id="148" name="TextBox 147">
            <a:extLst>
              <a:ext uri="{FF2B5EF4-FFF2-40B4-BE49-F238E27FC236}">
                <a16:creationId xmlns:a16="http://schemas.microsoft.com/office/drawing/2014/main" id="{49089D8C-8303-4D51-8799-A2C60198BA3F}"/>
              </a:ext>
            </a:extLst>
          </p:cNvPr>
          <p:cNvSpPr txBox="1"/>
          <p:nvPr/>
        </p:nvSpPr>
        <p:spPr>
          <a:xfrm>
            <a:off x="4077993" y="2321547"/>
            <a:ext cx="646130" cy="216528"/>
          </a:xfrm>
          <a:prstGeom prst="rect">
            <a:avLst/>
          </a:prstGeom>
          <a:noFill/>
        </p:spPr>
        <p:txBody>
          <a:bodyPr wrap="square" lIns="91440" tIns="45720" rIns="91440" bIns="45720" rtlCol="0" anchor="t">
            <a:spAutoFit/>
          </a:bodyPr>
          <a:lstStyle/>
          <a:p>
            <a:pPr algn="ctr"/>
            <a:r>
              <a:rPr lang="en-GB" sz="800" dirty="0">
                <a:latin typeface="Arial"/>
                <a:ea typeface="ＭＳ Ｐゴシック"/>
                <a:cs typeface="Arial"/>
              </a:rPr>
              <a:t>Closes</a:t>
            </a:r>
            <a:endParaRPr lang="en-US" dirty="0">
              <a:latin typeface="Arial"/>
              <a:ea typeface="ＭＳ Ｐゴシック"/>
              <a:cs typeface="Arial"/>
            </a:endParaRPr>
          </a:p>
        </p:txBody>
      </p:sp>
      <p:sp>
        <p:nvSpPr>
          <p:cNvPr id="149" name="Star: 5 Points 148">
            <a:extLst>
              <a:ext uri="{FF2B5EF4-FFF2-40B4-BE49-F238E27FC236}">
                <a16:creationId xmlns:a16="http://schemas.microsoft.com/office/drawing/2014/main" id="{BD96861A-CF00-47C9-B69B-F7AA5D1915A1}"/>
              </a:ext>
            </a:extLst>
          </p:cNvPr>
          <p:cNvSpPr/>
          <p:nvPr/>
        </p:nvSpPr>
        <p:spPr>
          <a:xfrm>
            <a:off x="6472465" y="2064289"/>
            <a:ext cx="268749" cy="264139"/>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0" name="Star: 5 Points 149">
            <a:extLst>
              <a:ext uri="{FF2B5EF4-FFF2-40B4-BE49-F238E27FC236}">
                <a16:creationId xmlns:a16="http://schemas.microsoft.com/office/drawing/2014/main" id="{FA159329-F778-4913-8348-45D96EF1951D}"/>
              </a:ext>
            </a:extLst>
          </p:cNvPr>
          <p:cNvSpPr/>
          <p:nvPr/>
        </p:nvSpPr>
        <p:spPr>
          <a:xfrm>
            <a:off x="7026419" y="2076357"/>
            <a:ext cx="268749" cy="264139"/>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1" name="TextBox 150">
            <a:extLst>
              <a:ext uri="{FF2B5EF4-FFF2-40B4-BE49-F238E27FC236}">
                <a16:creationId xmlns:a16="http://schemas.microsoft.com/office/drawing/2014/main" id="{13457F3A-C5D3-4D8D-B42A-4BAA7817EF6C}"/>
              </a:ext>
            </a:extLst>
          </p:cNvPr>
          <p:cNvSpPr txBox="1"/>
          <p:nvPr/>
        </p:nvSpPr>
        <p:spPr>
          <a:xfrm>
            <a:off x="6218391" y="2313255"/>
            <a:ext cx="646130" cy="216528"/>
          </a:xfrm>
          <a:prstGeom prst="rect">
            <a:avLst/>
          </a:prstGeom>
          <a:noFill/>
        </p:spPr>
        <p:txBody>
          <a:bodyPr wrap="square" lIns="91440" tIns="45720" rIns="91440" bIns="45720" rtlCol="0" anchor="t">
            <a:spAutoFit/>
          </a:bodyPr>
          <a:lstStyle/>
          <a:p>
            <a:pPr algn="ctr"/>
            <a:r>
              <a:rPr lang="en-GB" sz="800" dirty="0">
                <a:latin typeface="Arial"/>
                <a:ea typeface="ＭＳ Ｐゴシック"/>
                <a:cs typeface="Arial"/>
              </a:rPr>
              <a:t>Opens</a:t>
            </a:r>
            <a:endParaRPr lang="en-US" dirty="0">
              <a:latin typeface="Arial"/>
              <a:ea typeface="ＭＳ Ｐゴシック"/>
              <a:cs typeface="Arial"/>
            </a:endParaRPr>
          </a:p>
        </p:txBody>
      </p:sp>
      <p:sp>
        <p:nvSpPr>
          <p:cNvPr id="152" name="TextBox 151">
            <a:extLst>
              <a:ext uri="{FF2B5EF4-FFF2-40B4-BE49-F238E27FC236}">
                <a16:creationId xmlns:a16="http://schemas.microsoft.com/office/drawing/2014/main" id="{D2D018CE-BDDE-4AF3-AEAE-91052243E2A0}"/>
              </a:ext>
            </a:extLst>
          </p:cNvPr>
          <p:cNvSpPr txBox="1"/>
          <p:nvPr/>
        </p:nvSpPr>
        <p:spPr>
          <a:xfrm>
            <a:off x="6850438" y="2328428"/>
            <a:ext cx="646130" cy="216528"/>
          </a:xfrm>
          <a:prstGeom prst="rect">
            <a:avLst/>
          </a:prstGeom>
          <a:noFill/>
        </p:spPr>
        <p:txBody>
          <a:bodyPr wrap="square" lIns="91440" tIns="45720" rIns="91440" bIns="45720" rtlCol="0" anchor="t">
            <a:spAutoFit/>
          </a:bodyPr>
          <a:lstStyle/>
          <a:p>
            <a:pPr algn="ctr"/>
            <a:r>
              <a:rPr lang="en-GB" sz="800" dirty="0">
                <a:latin typeface="Arial"/>
                <a:ea typeface="ＭＳ Ｐゴシック"/>
                <a:cs typeface="Arial"/>
              </a:rPr>
              <a:t>Closes</a:t>
            </a:r>
            <a:endParaRPr lang="en-US" dirty="0">
              <a:latin typeface="Arial"/>
              <a:ea typeface="ＭＳ Ｐゴシック"/>
              <a:cs typeface="Arial"/>
            </a:endParaRPr>
          </a:p>
        </p:txBody>
      </p:sp>
      <p:sp>
        <p:nvSpPr>
          <p:cNvPr id="153" name="Star: 5 Points 152">
            <a:extLst>
              <a:ext uri="{FF2B5EF4-FFF2-40B4-BE49-F238E27FC236}">
                <a16:creationId xmlns:a16="http://schemas.microsoft.com/office/drawing/2014/main" id="{DDA197F0-CE79-446D-8CE5-0171048AD9D0}"/>
              </a:ext>
            </a:extLst>
          </p:cNvPr>
          <p:cNvSpPr/>
          <p:nvPr/>
        </p:nvSpPr>
        <p:spPr>
          <a:xfrm>
            <a:off x="7839125" y="2071588"/>
            <a:ext cx="268749" cy="264139"/>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4" name="TextBox 153">
            <a:extLst>
              <a:ext uri="{FF2B5EF4-FFF2-40B4-BE49-F238E27FC236}">
                <a16:creationId xmlns:a16="http://schemas.microsoft.com/office/drawing/2014/main" id="{7910140F-2D3C-455D-8BC3-E2CA519829A1}"/>
              </a:ext>
            </a:extLst>
          </p:cNvPr>
          <p:cNvSpPr txBox="1"/>
          <p:nvPr/>
        </p:nvSpPr>
        <p:spPr>
          <a:xfrm>
            <a:off x="6285955" y="1892399"/>
            <a:ext cx="1906421" cy="215444"/>
          </a:xfrm>
          <a:prstGeom prst="rect">
            <a:avLst/>
          </a:prstGeom>
          <a:noFill/>
        </p:spPr>
        <p:txBody>
          <a:bodyPr wrap="square" rtlCol="0" anchor="t">
            <a:spAutoFit/>
          </a:bodyPr>
          <a:lstStyle/>
          <a:p>
            <a:pPr algn="ctr"/>
            <a:r>
              <a:rPr lang="en-GB" sz="800" dirty="0">
                <a:latin typeface="Arial"/>
                <a:ea typeface="ＭＳ Ｐゴシック"/>
                <a:cs typeface="Arial"/>
              </a:rPr>
              <a:t>FS Statutory Licence Consultation</a:t>
            </a:r>
            <a:endParaRPr lang="en-US" dirty="0">
              <a:latin typeface="Arial"/>
              <a:ea typeface="ＭＳ Ｐゴシック"/>
              <a:cs typeface="Arial"/>
            </a:endParaRPr>
          </a:p>
        </p:txBody>
      </p:sp>
      <p:sp>
        <p:nvSpPr>
          <p:cNvPr id="155" name="TextBox 154">
            <a:extLst>
              <a:ext uri="{FF2B5EF4-FFF2-40B4-BE49-F238E27FC236}">
                <a16:creationId xmlns:a16="http://schemas.microsoft.com/office/drawing/2014/main" id="{5DDD5DD8-4689-4718-8A34-E135BF713009}"/>
              </a:ext>
            </a:extLst>
          </p:cNvPr>
          <p:cNvSpPr txBox="1"/>
          <p:nvPr/>
        </p:nvSpPr>
        <p:spPr>
          <a:xfrm>
            <a:off x="43873" y="3487757"/>
            <a:ext cx="1357423" cy="215444"/>
          </a:xfrm>
          <a:prstGeom prst="rect">
            <a:avLst/>
          </a:prstGeom>
          <a:noFill/>
        </p:spPr>
        <p:txBody>
          <a:bodyPr wrap="square" rtlCol="0" anchor="t">
            <a:spAutoFit/>
          </a:bodyPr>
          <a:lstStyle/>
          <a:p>
            <a:r>
              <a:rPr lang="en-GB" sz="800" b="1" dirty="0">
                <a:latin typeface="Arial"/>
                <a:ea typeface="ＭＳ Ｐゴシック"/>
                <a:cs typeface="Arial"/>
              </a:rPr>
              <a:t>REC Consultation</a:t>
            </a:r>
            <a:endParaRPr lang="en-GB" sz="800" b="1" dirty="0"/>
          </a:p>
        </p:txBody>
      </p:sp>
      <p:sp>
        <p:nvSpPr>
          <p:cNvPr id="156" name="TextBox 155">
            <a:extLst>
              <a:ext uri="{FF2B5EF4-FFF2-40B4-BE49-F238E27FC236}">
                <a16:creationId xmlns:a16="http://schemas.microsoft.com/office/drawing/2014/main" id="{1676545C-A600-49FD-808F-990DE13BFF42}"/>
              </a:ext>
            </a:extLst>
          </p:cNvPr>
          <p:cNvSpPr txBox="1"/>
          <p:nvPr/>
        </p:nvSpPr>
        <p:spPr>
          <a:xfrm>
            <a:off x="40477" y="3703201"/>
            <a:ext cx="1641630" cy="215444"/>
          </a:xfrm>
          <a:prstGeom prst="rect">
            <a:avLst/>
          </a:prstGeom>
          <a:noFill/>
        </p:spPr>
        <p:txBody>
          <a:bodyPr wrap="square" lIns="91440" tIns="45720" rIns="91440" bIns="45720" rtlCol="0" anchor="t">
            <a:spAutoFit/>
          </a:bodyPr>
          <a:lstStyle/>
          <a:p>
            <a:r>
              <a:rPr lang="en-GB" sz="800" dirty="0">
                <a:latin typeface="Arial"/>
                <a:ea typeface="ＭＳ Ｐゴシック"/>
                <a:cs typeface="Arial"/>
              </a:rPr>
              <a:t>Performance Assurance</a:t>
            </a:r>
            <a:endParaRPr lang="en-US" dirty="0">
              <a:latin typeface="Arial"/>
              <a:ea typeface="ＭＳ Ｐゴシック"/>
              <a:cs typeface="Arial"/>
            </a:endParaRPr>
          </a:p>
        </p:txBody>
      </p:sp>
      <p:sp>
        <p:nvSpPr>
          <p:cNvPr id="157" name="TextBox 156">
            <a:extLst>
              <a:ext uri="{FF2B5EF4-FFF2-40B4-BE49-F238E27FC236}">
                <a16:creationId xmlns:a16="http://schemas.microsoft.com/office/drawing/2014/main" id="{AC00E5EC-C627-4B5D-BB6A-CC262D71F6EE}"/>
              </a:ext>
            </a:extLst>
          </p:cNvPr>
          <p:cNvSpPr txBox="1"/>
          <p:nvPr/>
        </p:nvSpPr>
        <p:spPr>
          <a:xfrm>
            <a:off x="3510700" y="3820417"/>
            <a:ext cx="692044" cy="215444"/>
          </a:xfrm>
          <a:prstGeom prst="rect">
            <a:avLst/>
          </a:prstGeom>
          <a:noFill/>
        </p:spPr>
        <p:txBody>
          <a:bodyPr wrap="square" rtlCol="0" anchor="t">
            <a:spAutoFit/>
          </a:bodyPr>
          <a:lstStyle/>
          <a:p>
            <a:pPr algn="ctr"/>
            <a:r>
              <a:rPr lang="en-GB" sz="800" dirty="0">
                <a:latin typeface="Arial"/>
                <a:ea typeface="ＭＳ Ｐゴシック"/>
                <a:cs typeface="Arial"/>
              </a:rPr>
              <a:t>Opens</a:t>
            </a:r>
          </a:p>
        </p:txBody>
      </p:sp>
      <p:sp>
        <p:nvSpPr>
          <p:cNvPr id="158" name="Star: 5 Points 157">
            <a:extLst>
              <a:ext uri="{FF2B5EF4-FFF2-40B4-BE49-F238E27FC236}">
                <a16:creationId xmlns:a16="http://schemas.microsoft.com/office/drawing/2014/main" id="{973B2104-B84D-414E-9EA1-3920C8AA82F7}"/>
              </a:ext>
            </a:extLst>
          </p:cNvPr>
          <p:cNvSpPr/>
          <p:nvPr/>
        </p:nvSpPr>
        <p:spPr>
          <a:xfrm>
            <a:off x="3700182" y="3581470"/>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9" name="TextBox 158">
            <a:extLst>
              <a:ext uri="{FF2B5EF4-FFF2-40B4-BE49-F238E27FC236}">
                <a16:creationId xmlns:a16="http://schemas.microsoft.com/office/drawing/2014/main" id="{A1514EC8-C3EF-4423-86C5-94920E51D89C}"/>
              </a:ext>
            </a:extLst>
          </p:cNvPr>
          <p:cNvSpPr txBox="1"/>
          <p:nvPr/>
        </p:nvSpPr>
        <p:spPr>
          <a:xfrm>
            <a:off x="4040712" y="3834305"/>
            <a:ext cx="692044" cy="215444"/>
          </a:xfrm>
          <a:prstGeom prst="rect">
            <a:avLst/>
          </a:prstGeom>
          <a:noFill/>
        </p:spPr>
        <p:txBody>
          <a:bodyPr wrap="square" rtlCol="0" anchor="t">
            <a:spAutoFit/>
          </a:bodyPr>
          <a:lstStyle/>
          <a:p>
            <a:pPr algn="ctr"/>
            <a:r>
              <a:rPr lang="en-GB" sz="800" dirty="0">
                <a:latin typeface="Arial"/>
                <a:ea typeface="ＭＳ Ｐゴシック"/>
                <a:cs typeface="Arial"/>
              </a:rPr>
              <a:t>Closes</a:t>
            </a:r>
          </a:p>
        </p:txBody>
      </p:sp>
      <p:sp>
        <p:nvSpPr>
          <p:cNvPr id="160" name="Star: 5 Points 159">
            <a:extLst>
              <a:ext uri="{FF2B5EF4-FFF2-40B4-BE49-F238E27FC236}">
                <a16:creationId xmlns:a16="http://schemas.microsoft.com/office/drawing/2014/main" id="{AD2424F6-C552-43D6-82EA-41D3CFB01BDA}"/>
              </a:ext>
            </a:extLst>
          </p:cNvPr>
          <p:cNvSpPr/>
          <p:nvPr/>
        </p:nvSpPr>
        <p:spPr>
          <a:xfrm>
            <a:off x="4229895" y="3585749"/>
            <a:ext cx="268749" cy="264139"/>
          </a:xfrm>
          <a:prstGeom prst="star5">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2" name="TextBox 161">
            <a:extLst>
              <a:ext uri="{FF2B5EF4-FFF2-40B4-BE49-F238E27FC236}">
                <a16:creationId xmlns:a16="http://schemas.microsoft.com/office/drawing/2014/main" id="{194E0E7F-B045-4146-B2E8-53D388875467}"/>
              </a:ext>
            </a:extLst>
          </p:cNvPr>
          <p:cNvSpPr txBox="1"/>
          <p:nvPr/>
        </p:nvSpPr>
        <p:spPr>
          <a:xfrm>
            <a:off x="1456463" y="1939097"/>
            <a:ext cx="2161305" cy="215444"/>
          </a:xfrm>
          <a:prstGeom prst="rect">
            <a:avLst/>
          </a:prstGeom>
          <a:noFill/>
        </p:spPr>
        <p:txBody>
          <a:bodyPr wrap="square" rtlCol="0" anchor="t">
            <a:spAutoFit/>
          </a:bodyPr>
          <a:lstStyle/>
          <a:p>
            <a:r>
              <a:rPr lang="en-GB" sz="800" dirty="0">
                <a:latin typeface="Arial"/>
                <a:ea typeface="ＭＳ Ｐゴシック"/>
                <a:cs typeface="Arial"/>
              </a:rPr>
              <a:t>Proposed Licence Changes  Consultation</a:t>
            </a:r>
            <a:endParaRPr lang="en-US" dirty="0">
              <a:latin typeface="Arial"/>
              <a:ea typeface="ＭＳ Ｐゴシック"/>
              <a:cs typeface="Arial"/>
            </a:endParaRPr>
          </a:p>
        </p:txBody>
      </p:sp>
      <p:sp>
        <p:nvSpPr>
          <p:cNvPr id="163" name="TextBox 162">
            <a:extLst>
              <a:ext uri="{FF2B5EF4-FFF2-40B4-BE49-F238E27FC236}">
                <a16:creationId xmlns:a16="http://schemas.microsoft.com/office/drawing/2014/main" id="{92B3F8FF-3B81-40BF-B1F8-4D2FAB78C7FA}"/>
              </a:ext>
            </a:extLst>
          </p:cNvPr>
          <p:cNvSpPr txBox="1"/>
          <p:nvPr/>
        </p:nvSpPr>
        <p:spPr>
          <a:xfrm>
            <a:off x="4791090" y="2323510"/>
            <a:ext cx="889774" cy="215444"/>
          </a:xfrm>
          <a:prstGeom prst="rect">
            <a:avLst/>
          </a:prstGeom>
          <a:noFill/>
        </p:spPr>
        <p:txBody>
          <a:bodyPr wrap="square" rtlCol="0" anchor="t">
            <a:spAutoFit/>
          </a:bodyPr>
          <a:lstStyle/>
          <a:p>
            <a:pPr algn="ctr"/>
            <a:r>
              <a:rPr lang="en-GB" sz="800" dirty="0">
                <a:cs typeface="Arial"/>
              </a:rPr>
              <a:t>Designated</a:t>
            </a:r>
          </a:p>
        </p:txBody>
      </p:sp>
      <p:sp>
        <p:nvSpPr>
          <p:cNvPr id="164" name="TextBox 163">
            <a:extLst>
              <a:ext uri="{FF2B5EF4-FFF2-40B4-BE49-F238E27FC236}">
                <a16:creationId xmlns:a16="http://schemas.microsoft.com/office/drawing/2014/main" id="{A925FDD4-172D-4770-947E-7929CF9BF604}"/>
              </a:ext>
            </a:extLst>
          </p:cNvPr>
          <p:cNvSpPr txBox="1"/>
          <p:nvPr/>
        </p:nvSpPr>
        <p:spPr>
          <a:xfrm>
            <a:off x="7528612" y="2304955"/>
            <a:ext cx="889774" cy="215444"/>
          </a:xfrm>
          <a:prstGeom prst="rect">
            <a:avLst/>
          </a:prstGeom>
          <a:noFill/>
        </p:spPr>
        <p:txBody>
          <a:bodyPr wrap="square" rtlCol="0" anchor="t">
            <a:spAutoFit/>
          </a:bodyPr>
          <a:lstStyle/>
          <a:p>
            <a:pPr algn="ctr"/>
            <a:r>
              <a:rPr lang="en-GB" sz="800" dirty="0">
                <a:cs typeface="Arial"/>
              </a:rPr>
              <a:t>Designated</a:t>
            </a:r>
          </a:p>
        </p:txBody>
      </p:sp>
      <p:sp>
        <p:nvSpPr>
          <p:cNvPr id="165" name="Star: 5 Points 164">
            <a:extLst>
              <a:ext uri="{FF2B5EF4-FFF2-40B4-BE49-F238E27FC236}">
                <a16:creationId xmlns:a16="http://schemas.microsoft.com/office/drawing/2014/main" id="{FE713293-7B7B-4428-A807-10E35D16D24C}"/>
              </a:ext>
            </a:extLst>
          </p:cNvPr>
          <p:cNvSpPr/>
          <p:nvPr/>
        </p:nvSpPr>
        <p:spPr>
          <a:xfrm>
            <a:off x="4591983" y="3577790"/>
            <a:ext cx="268749" cy="264139"/>
          </a:xfrm>
          <a:prstGeom prst="star5">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6" name="TextBox 165">
            <a:extLst>
              <a:ext uri="{FF2B5EF4-FFF2-40B4-BE49-F238E27FC236}">
                <a16:creationId xmlns:a16="http://schemas.microsoft.com/office/drawing/2014/main" id="{59C94C99-B5C5-4F35-8141-C6FB75C80746}"/>
              </a:ext>
            </a:extLst>
          </p:cNvPr>
          <p:cNvSpPr txBox="1"/>
          <p:nvPr/>
        </p:nvSpPr>
        <p:spPr>
          <a:xfrm>
            <a:off x="4531194" y="3835089"/>
            <a:ext cx="692044" cy="215444"/>
          </a:xfrm>
          <a:prstGeom prst="rect">
            <a:avLst/>
          </a:prstGeom>
          <a:noFill/>
        </p:spPr>
        <p:txBody>
          <a:bodyPr wrap="square" rtlCol="0" anchor="t">
            <a:spAutoFit/>
          </a:bodyPr>
          <a:lstStyle/>
          <a:p>
            <a:pPr algn="ctr"/>
            <a:r>
              <a:rPr lang="en-GB" sz="800" dirty="0">
                <a:latin typeface="Arial"/>
                <a:ea typeface="ＭＳ Ｐゴシック"/>
                <a:cs typeface="Arial"/>
              </a:rPr>
              <a:t>Response</a:t>
            </a:r>
          </a:p>
        </p:txBody>
      </p:sp>
    </p:spTree>
    <p:extLst>
      <p:ext uri="{BB962C8B-B14F-4D97-AF65-F5344CB8AC3E}">
        <p14:creationId xmlns:p14="http://schemas.microsoft.com/office/powerpoint/2010/main" val="1801725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083C1-4CC0-4979-B45D-54C9547EB1C8}"/>
              </a:ext>
            </a:extLst>
          </p:cNvPr>
          <p:cNvSpPr>
            <a:spLocks noGrp="1"/>
          </p:cNvSpPr>
          <p:nvPr>
            <p:ph type="title"/>
          </p:nvPr>
        </p:nvSpPr>
        <p:spPr/>
        <p:txBody>
          <a:bodyPr/>
          <a:lstStyle/>
          <a:p>
            <a:r>
              <a:rPr lang="en-GB" dirty="0"/>
              <a:t>Ofgem Consultation Update</a:t>
            </a:r>
          </a:p>
        </p:txBody>
      </p:sp>
      <p:sp>
        <p:nvSpPr>
          <p:cNvPr id="3" name="Content Placeholder 2">
            <a:extLst>
              <a:ext uri="{FF2B5EF4-FFF2-40B4-BE49-F238E27FC236}">
                <a16:creationId xmlns:a16="http://schemas.microsoft.com/office/drawing/2014/main" id="{43113494-0DB8-41BB-A6DA-DB97803AE917}"/>
              </a:ext>
            </a:extLst>
          </p:cNvPr>
          <p:cNvSpPr>
            <a:spLocks noGrp="1"/>
          </p:cNvSpPr>
          <p:nvPr>
            <p:ph idx="1"/>
          </p:nvPr>
        </p:nvSpPr>
        <p:spPr/>
        <p:txBody>
          <a:bodyPr>
            <a:normAutofit fontScale="40000" lnSpcReduction="20000"/>
          </a:bodyPr>
          <a:lstStyle/>
          <a:p>
            <a:r>
              <a:rPr lang="en-US" dirty="0"/>
              <a:t>REC V2 - REC Code Consolidation Consultation </a:t>
            </a:r>
          </a:p>
          <a:p>
            <a:pPr lvl="1"/>
            <a:r>
              <a:rPr lang="en-US" dirty="0"/>
              <a:t>Decision published 30 April  2021</a:t>
            </a:r>
          </a:p>
          <a:p>
            <a:pPr lvl="1"/>
            <a:r>
              <a:rPr lang="en-US" dirty="0"/>
              <a:t>CR -D092 submitted on 21 June 2021 to implement V2 schedules, any further amendments will need to be raised via change control process. </a:t>
            </a:r>
          </a:p>
          <a:p>
            <a:pPr marL="457200" lvl="1" indent="0">
              <a:buNone/>
            </a:pPr>
            <a:endParaRPr lang="en-US" dirty="0"/>
          </a:p>
          <a:p>
            <a:r>
              <a:rPr lang="en-US" dirty="0"/>
              <a:t>CM Performance Assurance Consultation </a:t>
            </a:r>
          </a:p>
          <a:p>
            <a:pPr lvl="1"/>
            <a:r>
              <a:rPr lang="en-US" dirty="0"/>
              <a:t>Decision published  2 July 2021</a:t>
            </a:r>
          </a:p>
          <a:p>
            <a:pPr marL="457200" lvl="1" indent="0">
              <a:buNone/>
            </a:pPr>
            <a:endParaRPr lang="en-US" dirty="0"/>
          </a:p>
          <a:p>
            <a:r>
              <a:rPr lang="en-US" dirty="0"/>
              <a:t>RCC Statutory Licence Changes Consultation</a:t>
            </a:r>
          </a:p>
          <a:p>
            <a:pPr lvl="1"/>
            <a:r>
              <a:rPr lang="en-US" dirty="0"/>
              <a:t>Decision published 2 July 2021</a:t>
            </a:r>
          </a:p>
          <a:p>
            <a:pPr marL="457200" lvl="1" indent="0">
              <a:buNone/>
            </a:pPr>
            <a:endParaRPr lang="en-US" dirty="0"/>
          </a:p>
          <a:p>
            <a:r>
              <a:rPr lang="en-US" dirty="0"/>
              <a:t>REC V3 – Faster Switching Schedules</a:t>
            </a:r>
          </a:p>
          <a:p>
            <a:pPr lvl="1"/>
            <a:r>
              <a:rPr lang="en-US" dirty="0"/>
              <a:t>(Data Access Schedule; Interpretation; Data Management; Registration Service; Registrable Measurement Point Lifecycle; Address Management; Switching Service Management)</a:t>
            </a:r>
          </a:p>
          <a:p>
            <a:pPr lvl="1"/>
            <a:r>
              <a:rPr lang="en-US" dirty="0"/>
              <a:t>CR-75 – introducing CSS Interface Provider role </a:t>
            </a:r>
            <a:endParaRPr lang="en-GB" dirty="0"/>
          </a:p>
          <a:p>
            <a:pPr lvl="1"/>
            <a:r>
              <a:rPr lang="en-GB" dirty="0"/>
              <a:t>Consultation commenced 01 April – responses due 30 July </a:t>
            </a:r>
          </a:p>
          <a:p>
            <a:pPr lvl="1"/>
            <a:r>
              <a:rPr lang="en-GB" dirty="0"/>
              <a:t>Xoserve response to Q2.1 and Q2.2  shared with CoMC</a:t>
            </a:r>
          </a:p>
          <a:p>
            <a:pPr lvl="1"/>
            <a:r>
              <a:rPr lang="en-GB" dirty="0"/>
              <a:t>Xoserve submitted response 30 July</a:t>
            </a:r>
            <a:endParaRPr lang="en-GB" dirty="0">
              <a:solidFill>
                <a:srgbClr val="FF0000"/>
              </a:solidFill>
            </a:endParaRPr>
          </a:p>
          <a:p>
            <a:pPr lvl="1"/>
            <a:r>
              <a:rPr lang="en-GB" dirty="0"/>
              <a:t>We have started to receive responses to our comments on V3 consultation and working through these with RECCo</a:t>
            </a:r>
          </a:p>
          <a:p>
            <a:pPr lvl="1"/>
            <a:r>
              <a:rPr lang="en-GB" dirty="0"/>
              <a:t>Data Access and GES Service Definition discussed at RDUG  on 11</a:t>
            </a:r>
            <a:r>
              <a:rPr lang="en-GB" baseline="30000" dirty="0"/>
              <a:t>th</a:t>
            </a:r>
            <a:r>
              <a:rPr lang="en-GB" dirty="0"/>
              <a:t> November – we have yet to see complete documentation so unable to agree final version of GES SD. </a:t>
            </a:r>
          </a:p>
          <a:p>
            <a:pPr lvl="1"/>
            <a:r>
              <a:rPr lang="en-GB" dirty="0"/>
              <a:t>Final version of Data Access agreement to be baselined at REGS on 13</a:t>
            </a:r>
            <a:r>
              <a:rPr lang="en-GB" baseline="30000" dirty="0"/>
              <a:t>th</a:t>
            </a:r>
            <a:r>
              <a:rPr lang="en-GB" dirty="0"/>
              <a:t> December. </a:t>
            </a:r>
          </a:p>
          <a:p>
            <a:pPr lvl="1"/>
            <a:r>
              <a:rPr lang="en-GB" dirty="0"/>
              <a:t>Final version of GES SD to be baselined January 2022. </a:t>
            </a:r>
          </a:p>
          <a:p>
            <a:pPr lvl="1"/>
            <a:r>
              <a:rPr lang="en-GB" dirty="0"/>
              <a:t>Xoserve seeking assurance from service provider that all requirements relating to GES provision can be met. </a:t>
            </a:r>
          </a:p>
        </p:txBody>
      </p:sp>
    </p:spTree>
    <p:extLst>
      <p:ext uri="{BB962C8B-B14F-4D97-AF65-F5344CB8AC3E}">
        <p14:creationId xmlns:p14="http://schemas.microsoft.com/office/powerpoint/2010/main" val="1726418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5C5CC-ABEA-4C9F-A457-1F3D16AFC0E5}"/>
              </a:ext>
            </a:extLst>
          </p:cNvPr>
          <p:cNvSpPr>
            <a:spLocks noGrp="1"/>
          </p:cNvSpPr>
          <p:nvPr>
            <p:ph type="title"/>
          </p:nvPr>
        </p:nvSpPr>
        <p:spPr/>
        <p:txBody>
          <a:bodyPr/>
          <a:lstStyle/>
          <a:p>
            <a:r>
              <a:rPr lang="en-GB" dirty="0"/>
              <a:t>SCR- Impacts to UNC </a:t>
            </a:r>
          </a:p>
        </p:txBody>
      </p:sp>
      <p:sp>
        <p:nvSpPr>
          <p:cNvPr id="3" name="Content Placeholder 2">
            <a:extLst>
              <a:ext uri="{FF2B5EF4-FFF2-40B4-BE49-F238E27FC236}">
                <a16:creationId xmlns:a16="http://schemas.microsoft.com/office/drawing/2014/main" id="{6E5A3016-8844-441E-8FFF-D12412D122CB}"/>
              </a:ext>
            </a:extLst>
          </p:cNvPr>
          <p:cNvSpPr>
            <a:spLocks noGrp="1"/>
          </p:cNvSpPr>
          <p:nvPr>
            <p:ph idx="1"/>
          </p:nvPr>
        </p:nvSpPr>
        <p:spPr/>
        <p:txBody>
          <a:bodyPr>
            <a:normAutofit fontScale="40000" lnSpcReduction="20000"/>
          </a:bodyPr>
          <a:lstStyle/>
          <a:p>
            <a:r>
              <a:rPr lang="en-GB" dirty="0"/>
              <a:t>SCR –Code Consolidation REC V2 (Sept 2021)</a:t>
            </a:r>
          </a:p>
          <a:p>
            <a:pPr lvl="1"/>
            <a:r>
              <a:rPr lang="en-GB" dirty="0"/>
              <a:t>Amendments to UNC to align with REC (B;G;M; GT-D)</a:t>
            </a:r>
          </a:p>
          <a:p>
            <a:pPr lvl="1"/>
            <a:r>
              <a:rPr lang="en-GB" dirty="0"/>
              <a:t>Mod submitted by Ofgem for presentation at Mod Panel on 20 May /IGT Panel 28 May </a:t>
            </a:r>
          </a:p>
          <a:p>
            <a:pPr lvl="1"/>
            <a:r>
              <a:rPr lang="en-GB" dirty="0"/>
              <a:t>Notice to implement Mod768 issued 2 July </a:t>
            </a:r>
          </a:p>
          <a:p>
            <a:pPr lvl="1"/>
            <a:r>
              <a:rPr lang="en-GB" dirty="0"/>
              <a:t>Implementation to take effect 01 Sept 2021 </a:t>
            </a:r>
          </a:p>
          <a:p>
            <a:r>
              <a:rPr lang="en-GB" dirty="0"/>
              <a:t>SCR – Faster Switching REC V3 (summer 2022) </a:t>
            </a:r>
          </a:p>
          <a:p>
            <a:pPr lvl="1"/>
            <a:r>
              <a:rPr lang="en-GB" dirty="0"/>
              <a:t>Queried consequential changes published –awaiting further update</a:t>
            </a:r>
            <a:endParaRPr lang="en-GB" strike="dblStrike" dirty="0">
              <a:solidFill>
                <a:srgbClr val="FF0000"/>
              </a:solidFill>
            </a:endParaRPr>
          </a:p>
          <a:p>
            <a:pPr lvl="2"/>
            <a:r>
              <a:rPr lang="en-GB" dirty="0"/>
              <a:t>We have been asked by Ofgem to describe the changes at DWG and RDUG</a:t>
            </a:r>
            <a:endParaRPr lang="en-GB" strike="sngStrike" dirty="0">
              <a:solidFill>
                <a:srgbClr val="FF0000"/>
              </a:solidFill>
            </a:endParaRPr>
          </a:p>
          <a:p>
            <a:pPr lvl="3"/>
            <a:r>
              <a:rPr lang="en-GB" dirty="0"/>
              <a:t>We presented at DWG – no issues arising</a:t>
            </a:r>
          </a:p>
          <a:p>
            <a:pPr lvl="3"/>
            <a:r>
              <a:rPr lang="en-GB" dirty="0"/>
              <a:t>We provided the same update to IGT WG on 11/11/21</a:t>
            </a:r>
          </a:p>
          <a:p>
            <a:pPr lvl="3"/>
            <a:r>
              <a:rPr lang="en-GB" dirty="0"/>
              <a:t>Discussed at RDUG on 11/11/21 [</a:t>
            </a:r>
          </a:p>
          <a:p>
            <a:pPr lvl="3"/>
            <a:r>
              <a:rPr lang="en-GB" dirty="0"/>
              <a:t>Change in approach – consultation will now take place via UNC rather than RDUG as originally planned - text circulated 3</a:t>
            </a:r>
            <a:r>
              <a:rPr lang="en-GB" baseline="30000" dirty="0"/>
              <a:t>rd</a:t>
            </a:r>
            <a:r>
              <a:rPr lang="en-GB" dirty="0"/>
              <a:t> December2021</a:t>
            </a:r>
          </a:p>
          <a:p>
            <a:pPr marL="1371600" lvl="3" indent="0">
              <a:buNone/>
            </a:pPr>
            <a:r>
              <a:rPr lang="en-GB" dirty="0"/>
              <a:t>We are not seeking to amend from the version produced and provided to Ofgem in March 2021</a:t>
            </a:r>
          </a:p>
          <a:p>
            <a:pPr lvl="3"/>
            <a:r>
              <a:rPr lang="en-GB" dirty="0"/>
              <a:t>Potential change to GT-D</a:t>
            </a:r>
          </a:p>
          <a:p>
            <a:pPr lvl="3"/>
            <a:r>
              <a:rPr lang="en-GB" dirty="0"/>
              <a:t>Some numbering clarifications</a:t>
            </a:r>
          </a:p>
          <a:p>
            <a:pPr lvl="3"/>
            <a:r>
              <a:rPr lang="en-GB" dirty="0"/>
              <a:t>Further assessment required to consider Mods implemented since March 2021</a:t>
            </a:r>
          </a:p>
          <a:p>
            <a:pPr lvl="3"/>
            <a:endParaRPr lang="en-GB" dirty="0">
              <a:solidFill>
                <a:srgbClr val="FF0000"/>
              </a:solidFill>
            </a:endParaRPr>
          </a:p>
          <a:p>
            <a:r>
              <a:rPr lang="en-GB" dirty="0"/>
              <a:t>Transition Mod – 0784S – First WG at DWG – limited time afforded, detailed discussion held at November WG,  WG Report to be concluded in January 2022.</a:t>
            </a:r>
          </a:p>
          <a:p>
            <a:pPr marL="0" indent="0">
              <a:buNone/>
            </a:pPr>
            <a:endParaRPr lang="en-GB" dirty="0"/>
          </a:p>
          <a:p>
            <a:r>
              <a:rPr lang="en-GB" dirty="0"/>
              <a:t>PAFA  - changes to how we approve data shared with PAFA</a:t>
            </a:r>
          </a:p>
          <a:p>
            <a:pPr marL="0" indent="0">
              <a:buNone/>
            </a:pPr>
            <a:endParaRPr lang="en-GB" dirty="0">
              <a:highlight>
                <a:srgbClr val="FFFF00"/>
              </a:highlight>
            </a:endParaRPr>
          </a:p>
          <a:p>
            <a:r>
              <a:rPr lang="en-GB" dirty="0"/>
              <a:t>DPM  - DPM structure post REC</a:t>
            </a:r>
          </a:p>
        </p:txBody>
      </p:sp>
    </p:spTree>
    <p:extLst>
      <p:ext uri="{BB962C8B-B14F-4D97-AF65-F5344CB8AC3E}">
        <p14:creationId xmlns:p14="http://schemas.microsoft.com/office/powerpoint/2010/main" val="2362714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142-A84D-4780-BB51-36D642FD3271}"/>
              </a:ext>
            </a:extLst>
          </p:cNvPr>
          <p:cNvSpPr>
            <a:spLocks noGrp="1"/>
          </p:cNvSpPr>
          <p:nvPr>
            <p:ph type="title"/>
          </p:nvPr>
        </p:nvSpPr>
        <p:spPr/>
        <p:txBody>
          <a:bodyPr>
            <a:normAutofit/>
          </a:bodyPr>
          <a:lstStyle/>
          <a:p>
            <a:r>
              <a:rPr lang="en-GB" dirty="0"/>
              <a:t>Release of Protected Information to </a:t>
            </a:r>
            <a:r>
              <a:rPr lang="en-GB" dirty="0" err="1"/>
              <a:t>RECCo</a:t>
            </a:r>
            <a:endParaRPr lang="en-GB" dirty="0"/>
          </a:p>
        </p:txBody>
      </p:sp>
      <p:sp>
        <p:nvSpPr>
          <p:cNvPr id="3" name="Content Placeholder 2">
            <a:extLst>
              <a:ext uri="{FF2B5EF4-FFF2-40B4-BE49-F238E27FC236}">
                <a16:creationId xmlns:a16="http://schemas.microsoft.com/office/drawing/2014/main" id="{590336AD-F491-4AE8-BC92-95DA91EAF352}"/>
              </a:ext>
            </a:extLst>
          </p:cNvPr>
          <p:cNvSpPr>
            <a:spLocks noGrp="1"/>
          </p:cNvSpPr>
          <p:nvPr>
            <p:ph idx="1"/>
          </p:nvPr>
        </p:nvSpPr>
        <p:spPr/>
        <p:txBody>
          <a:bodyPr>
            <a:normAutofit lnSpcReduction="10000"/>
          </a:bodyPr>
          <a:lstStyle/>
          <a:p>
            <a:r>
              <a:rPr lang="en-GB" sz="1800" dirty="0"/>
              <a:t>UNC Mod 0762  and IGT UNC Mod 155 </a:t>
            </a:r>
            <a:r>
              <a:rPr lang="en-US" sz="1800" dirty="0"/>
              <a:t>added the Retail Energy Code Company as a new User type to the Data Permissions Matrix – implemented with effect from 12 July 2021 (UNC) and 23 July 2021(IGT UNC)</a:t>
            </a:r>
          </a:p>
          <a:p>
            <a:pPr marL="0" indent="0">
              <a:buNone/>
            </a:pPr>
            <a:endParaRPr lang="en-US" sz="1800" dirty="0"/>
          </a:p>
          <a:p>
            <a:r>
              <a:rPr lang="en-GB" sz="1800" dirty="0"/>
              <a:t>Progressed work with the Performance Assurance (RPA) Code Manager in parallel with Mod development</a:t>
            </a:r>
          </a:p>
          <a:p>
            <a:pPr lvl="1"/>
            <a:r>
              <a:rPr lang="en-GB" sz="1600" dirty="0"/>
              <a:t>Anonymised data extract provided to RPA for assessment </a:t>
            </a:r>
          </a:p>
          <a:p>
            <a:pPr lvl="1"/>
            <a:r>
              <a:rPr lang="en-GB" sz="1600" dirty="0"/>
              <a:t>DRR approved at June CoMC </a:t>
            </a:r>
          </a:p>
          <a:p>
            <a:pPr lvl="1"/>
            <a:r>
              <a:rPr lang="en-GB" sz="1600" dirty="0"/>
              <a:t>Amended DRR approved at July CoMC </a:t>
            </a:r>
          </a:p>
          <a:p>
            <a:pPr lvl="1"/>
            <a:r>
              <a:rPr lang="en-GB" sz="1600" dirty="0"/>
              <a:t>Further amended DRR approved at October CoMC</a:t>
            </a:r>
          </a:p>
          <a:p>
            <a:r>
              <a:rPr lang="en-GB" sz="1800" dirty="0"/>
              <a:t>We have been approached by RPA to start discussing future data requirements regarding REC v3</a:t>
            </a:r>
          </a:p>
          <a:p>
            <a:pPr lvl="1"/>
            <a:endParaRPr lang="en-GB" sz="1600" dirty="0">
              <a:solidFill>
                <a:srgbClr val="FF0000"/>
              </a:solidFill>
            </a:endParaRPr>
          </a:p>
        </p:txBody>
      </p:sp>
    </p:spTree>
    <p:extLst>
      <p:ext uri="{BB962C8B-B14F-4D97-AF65-F5344CB8AC3E}">
        <p14:creationId xmlns:p14="http://schemas.microsoft.com/office/powerpoint/2010/main" val="243941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142-A84D-4780-BB51-36D642FD3271}"/>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590336AD-F491-4AE8-BC92-95DA91EAF352}"/>
              </a:ext>
            </a:extLst>
          </p:cNvPr>
          <p:cNvSpPr>
            <a:spLocks noGrp="1"/>
          </p:cNvSpPr>
          <p:nvPr>
            <p:ph idx="1"/>
          </p:nvPr>
        </p:nvSpPr>
        <p:spPr>
          <a:xfrm>
            <a:off x="457200" y="761058"/>
            <a:ext cx="8229600" cy="3672408"/>
          </a:xfrm>
        </p:spPr>
        <p:txBody>
          <a:bodyPr>
            <a:normAutofit fontScale="47500" lnSpcReduction="20000"/>
          </a:bodyPr>
          <a:lstStyle/>
          <a:p>
            <a:r>
              <a:rPr lang="en-GB" sz="2200" dirty="0"/>
              <a:t>DSC CP has been raised (XRN5352 – </a:t>
            </a:r>
            <a:r>
              <a:rPr lang="en-US" sz="2200" dirty="0"/>
              <a:t>Development of the REC Performance Assurance reporting</a:t>
            </a:r>
            <a:r>
              <a:rPr lang="en-GB" sz="2200" dirty="0"/>
              <a:t>)</a:t>
            </a:r>
          </a:p>
          <a:p>
            <a:pPr marL="457200" lvl="1" indent="0">
              <a:buNone/>
            </a:pPr>
            <a:endParaRPr lang="en-GB" sz="2200" dirty="0"/>
          </a:p>
          <a:p>
            <a:pPr lvl="1"/>
            <a:r>
              <a:rPr lang="en-GB" sz="2200" dirty="0"/>
              <a:t>CP raised to cover support costs to:</a:t>
            </a:r>
          </a:p>
          <a:p>
            <a:pPr lvl="2"/>
            <a:r>
              <a:rPr lang="en-GB" dirty="0"/>
              <a:t>Perform analysis, </a:t>
            </a:r>
          </a:p>
          <a:p>
            <a:pPr lvl="2"/>
            <a:r>
              <a:rPr lang="en-GB" dirty="0"/>
              <a:t>Verify accessibility of data</a:t>
            </a:r>
          </a:p>
          <a:p>
            <a:pPr lvl="2"/>
            <a:r>
              <a:rPr lang="en-GB" dirty="0"/>
              <a:t>Generate sample reports (and redact / pseudonymise data until UNC / IGT UNC Mods approved)</a:t>
            </a:r>
          </a:p>
          <a:p>
            <a:pPr lvl="1"/>
            <a:r>
              <a:rPr lang="en-GB" dirty="0"/>
              <a:t>Continue to develop final RPA reporting </a:t>
            </a:r>
          </a:p>
          <a:p>
            <a:pPr lvl="1"/>
            <a:r>
              <a:rPr lang="en-GB" dirty="0"/>
              <a:t>First set of reports to be issued in November 2021</a:t>
            </a:r>
          </a:p>
          <a:p>
            <a:pPr marL="0" indent="0">
              <a:buNone/>
            </a:pPr>
            <a:endParaRPr lang="en-GB" sz="2200" dirty="0"/>
          </a:p>
          <a:p>
            <a:r>
              <a:rPr lang="en-GB" sz="2200" dirty="0"/>
              <a:t>Discussions to be held with RECCo ahead of GES contract negotiations: </a:t>
            </a:r>
          </a:p>
          <a:p>
            <a:pPr lvl="1"/>
            <a:r>
              <a:rPr lang="en-GB" sz="2200" dirty="0"/>
              <a:t>DSC Customer access to gas enquiry services – provide verbal update following Ofgem conversations</a:t>
            </a:r>
          </a:p>
          <a:p>
            <a:pPr lvl="1"/>
            <a:r>
              <a:rPr lang="en-GB" sz="2200" dirty="0"/>
              <a:t>Scope of GES  - verbal update following RECCo discussions  to determine the scope of the Gas Enquiry Services RECCo will provide and the scope of the services Xoserve will provide to RECCo as the GES Provider. </a:t>
            </a:r>
            <a:endParaRPr lang="en-GB" sz="2200" strike="sngStrike" dirty="0"/>
          </a:p>
          <a:p>
            <a:pPr marL="457200" lvl="1" indent="0">
              <a:buNone/>
            </a:pPr>
            <a:endParaRPr lang="en-GB" sz="2200" dirty="0"/>
          </a:p>
          <a:p>
            <a:pPr marL="400050"/>
            <a:r>
              <a:rPr lang="en-GB" sz="2200" dirty="0"/>
              <a:t>Consequential changes required to SDT as a result of V2 go live approved at October CoMC </a:t>
            </a:r>
          </a:p>
          <a:p>
            <a:pPr marL="400050"/>
            <a:endParaRPr lang="en-GB" sz="2200" dirty="0">
              <a:solidFill>
                <a:srgbClr val="FF0000"/>
              </a:solidFill>
            </a:endParaRPr>
          </a:p>
          <a:p>
            <a:pPr marL="400050"/>
            <a:r>
              <a:rPr lang="en-GB" sz="2200" dirty="0"/>
              <a:t>Xoserve to assess changes that will be required to the DSC at V3 go live</a:t>
            </a:r>
          </a:p>
          <a:p>
            <a:pPr marL="57150" indent="0">
              <a:buNone/>
            </a:pPr>
            <a:endParaRPr lang="en-GB" sz="2200" dirty="0"/>
          </a:p>
          <a:p>
            <a:pPr marL="400050"/>
            <a:r>
              <a:rPr lang="en-GB" sz="2200" dirty="0"/>
              <a:t>Commence work to remove M Number Data File at V3 go live. </a:t>
            </a:r>
          </a:p>
          <a:p>
            <a:pPr marL="400050"/>
            <a:endParaRPr lang="en-GB" sz="2200" dirty="0"/>
          </a:p>
          <a:p>
            <a:pPr marL="400050"/>
            <a:r>
              <a:rPr lang="en-GB" sz="2200" dirty="0"/>
              <a:t>Assessing options to support DSC party access to data.</a:t>
            </a:r>
            <a:endParaRPr lang="en-GB" sz="2000" dirty="0"/>
          </a:p>
          <a:p>
            <a:pPr marL="400050"/>
            <a:endParaRPr lang="en-GB" sz="2200" dirty="0">
              <a:solidFill>
                <a:srgbClr val="FF0000"/>
              </a:solidFill>
            </a:endParaRP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101086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142-A84D-4780-BB51-36D642FD3271}"/>
              </a:ext>
            </a:extLst>
          </p:cNvPr>
          <p:cNvSpPr>
            <a:spLocks noGrp="1"/>
          </p:cNvSpPr>
          <p:nvPr>
            <p:ph type="title"/>
          </p:nvPr>
        </p:nvSpPr>
        <p:spPr/>
        <p:txBody>
          <a:bodyPr>
            <a:normAutofit/>
          </a:bodyPr>
          <a:lstStyle/>
          <a:p>
            <a:r>
              <a:rPr lang="en-GB" dirty="0"/>
              <a:t>Other CM Engagements</a:t>
            </a:r>
          </a:p>
        </p:txBody>
      </p:sp>
      <p:sp>
        <p:nvSpPr>
          <p:cNvPr id="3" name="Content Placeholder 2">
            <a:extLst>
              <a:ext uri="{FF2B5EF4-FFF2-40B4-BE49-F238E27FC236}">
                <a16:creationId xmlns:a16="http://schemas.microsoft.com/office/drawing/2014/main" id="{590336AD-F491-4AE8-BC92-95DA91EAF352}"/>
              </a:ext>
            </a:extLst>
          </p:cNvPr>
          <p:cNvSpPr>
            <a:spLocks noGrp="1"/>
          </p:cNvSpPr>
          <p:nvPr>
            <p:ph idx="1"/>
          </p:nvPr>
        </p:nvSpPr>
        <p:spPr/>
        <p:txBody>
          <a:bodyPr>
            <a:normAutofit/>
          </a:bodyPr>
          <a:lstStyle/>
          <a:p>
            <a:r>
              <a:rPr lang="en-GB" sz="1800" dirty="0"/>
              <a:t>Engagement ongoing with the Technical Assurance Code Manager</a:t>
            </a:r>
          </a:p>
          <a:p>
            <a:pPr lvl="1"/>
            <a:r>
              <a:rPr lang="en-GB" sz="1400" dirty="0"/>
              <a:t>Provision of  metadata for EMAR population</a:t>
            </a:r>
          </a:p>
          <a:p>
            <a:pPr lvl="1"/>
            <a:r>
              <a:rPr lang="en-GB" sz="1400" dirty="0"/>
              <a:t>Need to define the process for provision of on-going change (and integration of the Change Management processes)</a:t>
            </a:r>
          </a:p>
        </p:txBody>
      </p:sp>
    </p:spTree>
    <p:extLst>
      <p:ext uri="{BB962C8B-B14F-4D97-AF65-F5344CB8AC3E}">
        <p14:creationId xmlns:p14="http://schemas.microsoft.com/office/powerpoint/2010/main" val="1431063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142-A84D-4780-BB51-36D642FD3271}"/>
              </a:ext>
            </a:extLst>
          </p:cNvPr>
          <p:cNvSpPr>
            <a:spLocks noGrp="1"/>
          </p:cNvSpPr>
          <p:nvPr>
            <p:ph type="title"/>
          </p:nvPr>
        </p:nvSpPr>
        <p:spPr/>
        <p:txBody>
          <a:bodyPr>
            <a:normAutofit/>
          </a:bodyPr>
          <a:lstStyle/>
          <a:p>
            <a:r>
              <a:rPr lang="en-GB" dirty="0"/>
              <a:t>Other CM Engagements – for awareness</a:t>
            </a:r>
          </a:p>
        </p:txBody>
      </p:sp>
      <p:sp>
        <p:nvSpPr>
          <p:cNvPr id="3" name="Content Placeholder 2">
            <a:extLst>
              <a:ext uri="{FF2B5EF4-FFF2-40B4-BE49-F238E27FC236}">
                <a16:creationId xmlns:a16="http://schemas.microsoft.com/office/drawing/2014/main" id="{590336AD-F491-4AE8-BC92-95DA91EAF352}"/>
              </a:ext>
            </a:extLst>
          </p:cNvPr>
          <p:cNvSpPr>
            <a:spLocks noGrp="1"/>
          </p:cNvSpPr>
          <p:nvPr>
            <p:ph idx="1"/>
          </p:nvPr>
        </p:nvSpPr>
        <p:spPr/>
        <p:txBody>
          <a:bodyPr>
            <a:normAutofit/>
          </a:bodyPr>
          <a:lstStyle/>
          <a:p>
            <a:r>
              <a:rPr lang="en-GB" sz="1600" dirty="0"/>
              <a:t>Engagement initiated with the Governance Code Manager</a:t>
            </a:r>
          </a:p>
          <a:p>
            <a:pPr lvl="1"/>
            <a:r>
              <a:rPr lang="en-GB" sz="1400" dirty="0"/>
              <a:t>Awaiting confirmation of what products are expected at what stage during the change cycle</a:t>
            </a:r>
          </a:p>
          <a:p>
            <a:pPr lvl="2"/>
            <a:r>
              <a:rPr lang="en-GB" sz="1400" dirty="0"/>
              <a:t>IA level – ROM? HLSO?</a:t>
            </a:r>
          </a:p>
          <a:p>
            <a:pPr lvl="2"/>
            <a:r>
              <a:rPr lang="en-GB" sz="1400" dirty="0"/>
              <a:t>Design products – High Level Solution options? Revised interface design formats (file formats / screens / rejection codes?)</a:t>
            </a:r>
          </a:p>
          <a:p>
            <a:pPr lvl="3"/>
            <a:r>
              <a:rPr lang="en-GB" sz="1400" dirty="0"/>
              <a:t>Impacts are not possible to assess until available</a:t>
            </a:r>
          </a:p>
          <a:p>
            <a:pPr lvl="3"/>
            <a:r>
              <a:rPr lang="en-GB" sz="1400" dirty="0"/>
              <a:t>We need to assess how this will integrate with the DSC change processes</a:t>
            </a:r>
          </a:p>
          <a:p>
            <a:pPr lvl="1"/>
            <a:r>
              <a:rPr lang="en-GB" sz="1600" dirty="0"/>
              <a:t>We understand that major releases would be implemented in line with electricity (Thursday evening), and that there will be three major releases (Feb / June / Nov)</a:t>
            </a:r>
          </a:p>
          <a:p>
            <a:pPr lvl="2"/>
            <a:r>
              <a:rPr lang="en-GB" sz="1400" dirty="0"/>
              <a:t>We anticipate that some types of releases relaxation of SLAs, amending invoice cycles</a:t>
            </a:r>
          </a:p>
          <a:p>
            <a:pPr lvl="1"/>
            <a:endParaRPr lang="en-GB" sz="1400" dirty="0"/>
          </a:p>
          <a:p>
            <a:pPr marL="0" indent="0">
              <a:buNone/>
            </a:pPr>
            <a:endParaRPr lang="en-GB" dirty="0"/>
          </a:p>
        </p:txBody>
      </p:sp>
    </p:spTree>
    <p:extLst>
      <p:ext uri="{BB962C8B-B14F-4D97-AF65-F5344CB8AC3E}">
        <p14:creationId xmlns:p14="http://schemas.microsoft.com/office/powerpoint/2010/main" val="2171202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142-A84D-4780-BB51-36D642FD3271}"/>
              </a:ext>
            </a:extLst>
          </p:cNvPr>
          <p:cNvSpPr>
            <a:spLocks noGrp="1"/>
          </p:cNvSpPr>
          <p:nvPr>
            <p:ph type="title"/>
          </p:nvPr>
        </p:nvSpPr>
        <p:spPr/>
        <p:txBody>
          <a:bodyPr>
            <a:normAutofit/>
          </a:bodyPr>
          <a:lstStyle/>
          <a:p>
            <a:r>
              <a:rPr lang="en-GB" dirty="0"/>
              <a:t>Change Management Assessments</a:t>
            </a:r>
          </a:p>
        </p:txBody>
      </p:sp>
      <p:sp>
        <p:nvSpPr>
          <p:cNvPr id="3" name="Content Placeholder 2">
            <a:extLst>
              <a:ext uri="{FF2B5EF4-FFF2-40B4-BE49-F238E27FC236}">
                <a16:creationId xmlns:a16="http://schemas.microsoft.com/office/drawing/2014/main" id="{590336AD-F491-4AE8-BC92-95DA91EAF352}"/>
              </a:ext>
            </a:extLst>
          </p:cNvPr>
          <p:cNvSpPr>
            <a:spLocks noGrp="1"/>
          </p:cNvSpPr>
          <p:nvPr>
            <p:ph idx="1"/>
          </p:nvPr>
        </p:nvSpPr>
        <p:spPr/>
        <p:txBody>
          <a:bodyPr>
            <a:normAutofit/>
          </a:bodyPr>
          <a:lstStyle/>
          <a:p>
            <a:r>
              <a:rPr lang="en-GB" sz="1600" dirty="0"/>
              <a:t>At the previous </a:t>
            </a:r>
            <a:r>
              <a:rPr lang="en-GB" sz="1600" dirty="0" err="1"/>
              <a:t>CoMC</a:t>
            </a:r>
            <a:r>
              <a:rPr lang="en-GB" sz="1600" dirty="0"/>
              <a:t> we agreed to highlight the changes received through the REC, we have proposed the following format … we provided the following as the proposal for the format – does this work?</a:t>
            </a:r>
          </a:p>
          <a:p>
            <a:endParaRPr lang="en-GB" sz="1600" dirty="0">
              <a:solidFill>
                <a:srgbClr val="26A412"/>
              </a:solidFill>
            </a:endParaRPr>
          </a:p>
          <a:p>
            <a:r>
              <a:rPr lang="en-GB" sz="1600" dirty="0"/>
              <a:t>Do we add to the </a:t>
            </a:r>
            <a:r>
              <a:rPr lang="en-GB" sz="1600" dirty="0" err="1"/>
              <a:t>CoMC</a:t>
            </a:r>
            <a:r>
              <a:rPr lang="en-GB" sz="1600" dirty="0"/>
              <a:t> agenda?</a:t>
            </a:r>
          </a:p>
          <a:p>
            <a:r>
              <a:rPr lang="en-GB" sz="1600" dirty="0"/>
              <a:t>This has been added to </a:t>
            </a:r>
            <a:r>
              <a:rPr lang="en-GB" sz="1600" dirty="0" err="1"/>
              <a:t>ChMC</a:t>
            </a:r>
            <a:endParaRPr lang="en-GB" sz="1600" dirty="0"/>
          </a:p>
          <a:p>
            <a:pPr marL="0" indent="0">
              <a:buNone/>
            </a:pPr>
            <a:endParaRPr lang="en-GB" sz="1400" dirty="0"/>
          </a:p>
          <a:p>
            <a:pPr marL="0" indent="0">
              <a:buNone/>
            </a:pPr>
            <a:endParaRPr lang="en-GB" dirty="0"/>
          </a:p>
        </p:txBody>
      </p:sp>
      <p:pic>
        <p:nvPicPr>
          <p:cNvPr id="4" name="Picture 3">
            <a:extLst>
              <a:ext uri="{FF2B5EF4-FFF2-40B4-BE49-F238E27FC236}">
                <a16:creationId xmlns:a16="http://schemas.microsoft.com/office/drawing/2014/main" id="{7ED0C238-9EAC-49CF-8165-C7338C11B7ED}"/>
              </a:ext>
            </a:extLst>
          </p:cNvPr>
          <p:cNvPicPr>
            <a:picLocks noChangeAspect="1"/>
          </p:cNvPicPr>
          <p:nvPr/>
        </p:nvPicPr>
        <p:blipFill>
          <a:blip r:embed="rId2"/>
          <a:stretch>
            <a:fillRect/>
          </a:stretch>
        </p:blipFill>
        <p:spPr>
          <a:xfrm>
            <a:off x="4020224" y="1702761"/>
            <a:ext cx="5605589" cy="3167508"/>
          </a:xfrm>
          <a:prstGeom prst="rect">
            <a:avLst/>
          </a:prstGeom>
        </p:spPr>
      </p:pic>
    </p:spTree>
    <p:extLst>
      <p:ext uri="{BB962C8B-B14F-4D97-AF65-F5344CB8AC3E}">
        <p14:creationId xmlns:p14="http://schemas.microsoft.com/office/powerpoint/2010/main" val="1758029658"/>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Sign_x002d_offBy xmlns="efb0c983-77a3-4edc-9303-e1cb655c76c7">
      <UserInfo>
        <DisplayName/>
        <AccountId xsi:nil="true"/>
        <AccountType/>
      </UserInfo>
    </Sign_x002d_offB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3" ma:contentTypeDescription="Create a new document." ma:contentTypeScope="" ma:versionID="9bb224142be6fbbc8b98e1f99454ecd1">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54f627d5b449adedc3be3afe57feb"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F8545E1A-EA83-463B-B744-ADE3D05E8049}">
  <ds:schemaRefs>
    <ds:schemaRef ds:uri="7dc10145-0930-4f77-9971-20747f828c5b"/>
    <ds:schemaRef ds:uri="http://schemas.microsoft.com/office/2006/metadata/properties"/>
    <ds:schemaRef ds:uri="http://schemas.microsoft.com/office/2006/documentManagement/types"/>
    <ds:schemaRef ds:uri="http://www.w3.org/XML/1998/namespace"/>
    <ds:schemaRef ds:uri="http://schemas.openxmlformats.org/package/2006/metadata/core-properties"/>
    <ds:schemaRef ds:uri="c39f7e49-0b2e-4394-868d-72099a267b4a"/>
    <ds:schemaRef ds:uri="http://purl.org/dc/elements/1.1/"/>
    <ds:schemaRef ds:uri="http://schemas.microsoft.com/office/infopath/2007/PartnerControls"/>
    <ds:schemaRef ds:uri="http://purl.org/dc/dcmitype/"/>
    <ds:schemaRef ds:uri="http://purl.org/dc/terms/"/>
  </ds:schemaRefs>
</ds:datastoreItem>
</file>

<file path=customXml/itemProps3.xml><?xml version="1.0" encoding="utf-8"?>
<ds:datastoreItem xmlns:ds="http://schemas.openxmlformats.org/officeDocument/2006/customXml" ds:itemID="{EAB9C71E-D225-4876-B0AA-F94F513F267E}"/>
</file>

<file path=docProps/app.xml><?xml version="1.0" encoding="utf-8"?>
<Properties xmlns="http://schemas.openxmlformats.org/officeDocument/2006/extended-properties" xmlns:vt="http://schemas.openxmlformats.org/officeDocument/2006/docPropsVTypes">
  <Template/>
  <TotalTime>17569</TotalTime>
  <Words>1091</Words>
  <Application>Microsoft Office PowerPoint</Application>
  <PresentationFormat>On-screen Show (16:9)</PresentationFormat>
  <Paragraphs>181</Paragraphs>
  <Slides>9</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ＭＳ Ｐゴシック</vt:lpstr>
      <vt:lpstr>Arial</vt:lpstr>
      <vt:lpstr>Calibri</vt:lpstr>
      <vt:lpstr>Wingdings</vt:lpstr>
      <vt:lpstr>xoserve templates</vt:lpstr>
      <vt:lpstr>Office Theme</vt:lpstr>
      <vt:lpstr>REC Update </vt:lpstr>
      <vt:lpstr>Planned Meetings Update &amp; Key Milestones</vt:lpstr>
      <vt:lpstr>Ofgem Consultation Update</vt:lpstr>
      <vt:lpstr>SCR- Impacts to UNC </vt:lpstr>
      <vt:lpstr>Release of Protected Information to RECCo</vt:lpstr>
      <vt:lpstr>Next Steps</vt:lpstr>
      <vt:lpstr>Other CM Engagements</vt:lpstr>
      <vt:lpstr>Other CM Engagements – for awareness</vt:lpstr>
      <vt:lpstr>Change Management Assessments</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Mark Pollard</dc:creator>
  <cp:lastModifiedBy>Jayne McGlone</cp:lastModifiedBy>
  <cp:revision>42</cp:revision>
  <cp:lastPrinted>2019-04-24T14:22:54Z</cp:lastPrinted>
  <dcterms:created xsi:type="dcterms:W3CDTF">2011-09-20T14:58:41Z</dcterms:created>
  <dcterms:modified xsi:type="dcterms:W3CDTF">2021-12-06T11:49:30Z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0x01010050FB9CDCC5328344A3162B2D7C8A4CE2</vt:lpwstr>
  </property>
</Properties>
</file>