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66" r:id="rId7"/>
    <p:sldId id="263" r:id="rId8"/>
    <p:sldId id="264" r:id="rId9"/>
    <p:sldId id="265" r:id="rId10"/>
    <p:sldId id="259" r:id="rId11"/>
    <p:sldId id="262" r:id="rId12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B8DA"/>
    <a:srgbClr val="B1D6E8"/>
    <a:srgbClr val="707272"/>
    <a:srgbClr val="2B80B1"/>
    <a:srgbClr val="AFB1B1"/>
    <a:srgbClr val="D97609"/>
    <a:srgbClr val="FCFC28"/>
    <a:srgbClr val="40D1F5"/>
    <a:srgbClr val="FFFFFF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FDDB28-1465-47AD-BDC0-90DCB62C6E95}" v="5241" dt="2021-12-14T13:03:14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02" autoAdjust="0"/>
    <p:restoredTop sz="99645" autoAdjust="0"/>
  </p:normalViewPr>
  <p:slideViewPr>
    <p:cSldViewPr>
      <p:cViewPr varScale="1">
        <p:scale>
          <a:sx n="109" d="100"/>
          <a:sy n="109" d="100"/>
        </p:scale>
        <p:origin x="75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16/12/2021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7FE6B-3E71-407D-B4B7-A8DF823BE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477987"/>
          </a:xfrm>
        </p:spPr>
        <p:txBody>
          <a:bodyPr>
            <a:normAutofit/>
          </a:bodyPr>
          <a:lstStyle/>
          <a:p>
            <a:r>
              <a:rPr lang="en-GB" dirty="0"/>
              <a:t>Protected Information / GT-D pre and post the REC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4DBE1E-0084-42EF-9AC7-12F5A85FCB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December 2021</a:t>
            </a:r>
          </a:p>
        </p:txBody>
      </p:sp>
    </p:spTree>
    <p:extLst>
      <p:ext uri="{BB962C8B-B14F-4D97-AF65-F5344CB8AC3E}">
        <p14:creationId xmlns:p14="http://schemas.microsoft.com/office/powerpoint/2010/main" val="425800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569C-EB5B-492E-9FA1-6D15F78B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BACE1-A0E7-4989-A295-9E538584E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9582"/>
            <a:ext cx="4906888" cy="3672408"/>
          </a:xfrm>
        </p:spPr>
        <p:txBody>
          <a:bodyPr>
            <a:normAutofit/>
          </a:bodyPr>
          <a:lstStyle/>
          <a:p>
            <a:r>
              <a:rPr lang="en-GB" sz="1600" dirty="0"/>
              <a:t>Protected Information is defined in UNC TPD V</a:t>
            </a:r>
          </a:p>
          <a:p>
            <a:r>
              <a:rPr lang="en-GB" sz="1600" dirty="0"/>
              <a:t>Mod 0649S created the Data Permissions Matrix – which sets out the data that the CDSP is entitled to release to parties (currently in TPD V)</a:t>
            </a:r>
          </a:p>
          <a:p>
            <a:pPr lvl="1"/>
            <a:r>
              <a:rPr lang="en-GB" sz="1400" dirty="0"/>
              <a:t>Amended by 0697S to remove reference to specific services and also rationalise instances where the Code described release of data to third parties </a:t>
            </a:r>
          </a:p>
          <a:p>
            <a:r>
              <a:rPr lang="en-GB" sz="1600" dirty="0"/>
              <a:t>Lots of information (see highlighted text for example data) is classed as Protected Information – not just the data in the DPM</a:t>
            </a:r>
          </a:p>
          <a:p>
            <a:r>
              <a:rPr lang="en-GB" sz="1600" dirty="0"/>
              <a:t>Where a Code / Licence obligation exists to provide the information to a party this has not needed to be added to the DPM </a:t>
            </a:r>
          </a:p>
          <a:p>
            <a:pPr lvl="1"/>
            <a:endParaRPr lang="en-GB" sz="1800" dirty="0"/>
          </a:p>
          <a:p>
            <a:endParaRPr lang="en-GB" sz="2000" dirty="0"/>
          </a:p>
          <a:p>
            <a:endParaRPr lang="en-GB" sz="1800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B3905B-0DD7-4986-9667-23212DDFC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2545" y="2718240"/>
            <a:ext cx="3517384" cy="22811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951751-4D9D-42D5-A09B-CD9BE24A4C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7996" y="411510"/>
            <a:ext cx="3505343" cy="223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65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569C-EB5B-492E-9FA1-6D15F78B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post REC v3 - Parties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BACE1-A0E7-4989-A295-9E538584E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9582"/>
            <a:ext cx="8291264" cy="3672408"/>
          </a:xfrm>
        </p:spPr>
        <p:txBody>
          <a:bodyPr>
            <a:normAutofit/>
          </a:bodyPr>
          <a:lstStyle/>
          <a:p>
            <a:r>
              <a:rPr lang="en-GB" sz="1600" dirty="0"/>
              <a:t>Ofgem position:</a:t>
            </a:r>
          </a:p>
          <a:p>
            <a:pPr lvl="1"/>
            <a:r>
              <a:rPr lang="en-GB" sz="1400" dirty="0"/>
              <a:t>Following implementation of REC v3, then access to data for DSC Core Customers (Shippers and Transporters) when in their portfolio (including for periods of ownership historically) will continue under UNC / DSC post REC v3.</a:t>
            </a:r>
          </a:p>
          <a:p>
            <a:pPr lvl="1"/>
            <a:r>
              <a:rPr lang="en-GB" sz="1400" dirty="0"/>
              <a:t>If obligations exist in UNC / Licence that requires a UNC party to access data linked to Supply Meter Points </a:t>
            </a:r>
            <a:r>
              <a:rPr lang="en-GB" sz="1400" b="1" dirty="0"/>
              <a:t>not </a:t>
            </a:r>
            <a:r>
              <a:rPr lang="en-GB" sz="1400" dirty="0"/>
              <a:t>within their portfolio, then this data may also continue to be released under DSC.</a:t>
            </a:r>
          </a:p>
          <a:p>
            <a:pPr lvl="1"/>
            <a:r>
              <a:rPr lang="en-GB" sz="1400" dirty="0"/>
              <a:t>Otherwise, access to data will transfer to REC governance</a:t>
            </a:r>
          </a:p>
          <a:p>
            <a:r>
              <a:rPr lang="en-GB" sz="1600" dirty="0"/>
              <a:t>REC have created the Data Access Matrix (DAM) which follows the principles of the DPM</a:t>
            </a:r>
          </a:p>
          <a:p>
            <a:pPr marL="0" indent="0">
              <a:buNone/>
            </a:pPr>
            <a:endParaRPr lang="en-GB" sz="2000" dirty="0"/>
          </a:p>
          <a:p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51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569C-EB5B-492E-9FA1-6D15F78B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Post REC v3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BACE1-A0E7-4989-A295-9E538584E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9582"/>
            <a:ext cx="4906888" cy="3672408"/>
          </a:xfrm>
        </p:spPr>
        <p:txBody>
          <a:bodyPr>
            <a:normAutofit/>
          </a:bodyPr>
          <a:lstStyle/>
          <a:p>
            <a:r>
              <a:rPr lang="en-GB" sz="1600" dirty="0"/>
              <a:t>As part of the SCR it is proposed to move the DPM references from V to GT-D</a:t>
            </a:r>
          </a:p>
          <a:p>
            <a:r>
              <a:rPr lang="en-GB" sz="1600" dirty="0"/>
              <a:t>March 2021 SCR UNC drafting proposes that the DPM will refer to the DAM to assess whether data can be released</a:t>
            </a:r>
          </a:p>
          <a:p>
            <a:pPr lvl="1"/>
            <a:r>
              <a:rPr lang="en-GB" sz="1400" dirty="0"/>
              <a:t>This MAY be true in some instances – e.g. parties who are common to both the DPM and the DAM… so it may be a practical way of achieving this but </a:t>
            </a:r>
            <a:r>
              <a:rPr lang="en-GB" sz="1400" b="1" dirty="0"/>
              <a:t>to what extent do we want to include this in the UNC itself</a:t>
            </a:r>
          </a:p>
          <a:p>
            <a:pPr lvl="1"/>
            <a:endParaRPr lang="en-GB" sz="1400" b="1" dirty="0"/>
          </a:p>
          <a:p>
            <a:r>
              <a:rPr lang="en-GB" sz="1600" dirty="0"/>
              <a:t>Following consideration, the Code should be silent on the interaction between the DAM and DPM</a:t>
            </a:r>
          </a:p>
          <a:p>
            <a:pPr lvl="1"/>
            <a:endParaRPr lang="en-GB" sz="1800" dirty="0"/>
          </a:p>
          <a:p>
            <a:endParaRPr lang="en-GB" sz="2000" dirty="0"/>
          </a:p>
          <a:p>
            <a:endParaRPr lang="en-GB" sz="1800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E861E0-EE4D-401E-BA75-036CBA444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308570"/>
            <a:ext cx="2709665" cy="471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65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569C-EB5B-492E-9FA1-6D15F78B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DPM post REC v3 - Parties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BACE1-A0E7-4989-A295-9E538584E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9582"/>
            <a:ext cx="8291264" cy="3672408"/>
          </a:xfrm>
        </p:spPr>
        <p:txBody>
          <a:bodyPr>
            <a:normAutofit/>
          </a:bodyPr>
          <a:lstStyle/>
          <a:p>
            <a:r>
              <a:rPr lang="en-GB" sz="1400" dirty="0"/>
              <a:t>Construction of DPM post REC v3</a:t>
            </a:r>
          </a:p>
          <a:p>
            <a:pPr lvl="1"/>
            <a:r>
              <a:rPr lang="en-GB" sz="1400" dirty="0"/>
              <a:t>Majority of data requests are for retail (at a MP level) data, rather than wholesale data, therefore expect that the majority of parties can be removed from the DPM</a:t>
            </a:r>
          </a:p>
          <a:p>
            <a:pPr lvl="1"/>
            <a:r>
              <a:rPr lang="en-GB" sz="1400" dirty="0"/>
              <a:t>Some parties do / could have a wholesale use case (Research Bodies / Local Authorities) so we would propose to retain these parties in the DPM</a:t>
            </a:r>
          </a:p>
          <a:p>
            <a:pPr lvl="1"/>
            <a:r>
              <a:rPr lang="en-GB" sz="1400" b="1" dirty="0"/>
              <a:t>Where a wholesale use case is not envisaged currently should we remove the parties from the DPM, or should they be retained in the DPM / DPM Conditionality Document structure in any way?  </a:t>
            </a:r>
          </a:p>
          <a:p>
            <a:pPr lvl="2"/>
            <a:r>
              <a:rPr lang="en-GB" sz="1200" dirty="0"/>
              <a:t>The need to have a Code Mod to add a party to the DPM is removed from REC v3, so they can be re-instated relatively easily if required </a:t>
            </a:r>
            <a:r>
              <a:rPr lang="en-GB" sz="1200" b="1" dirty="0"/>
              <a:t>but we would need to agree the process for doing so</a:t>
            </a:r>
          </a:p>
          <a:p>
            <a:pPr marL="914400" lvl="2" indent="0">
              <a:buNone/>
            </a:pPr>
            <a:endParaRPr lang="en-GB" sz="1200" dirty="0"/>
          </a:p>
          <a:p>
            <a:pPr marL="914400" lvl="2" indent="0">
              <a:buNone/>
            </a:pPr>
            <a:endParaRPr lang="en-GB" sz="1200" dirty="0"/>
          </a:p>
          <a:p>
            <a:pPr marL="914400" lvl="2" indent="0">
              <a:buNone/>
            </a:pPr>
            <a:r>
              <a:rPr lang="en-GB" sz="1000" dirty="0"/>
              <a:t>View of the DPM excluding DSC Core Customers – blue shading proposed DAM &amp; DPM parties; yellow: DPM only?</a:t>
            </a:r>
          </a:p>
          <a:p>
            <a:pPr lvl="2"/>
            <a:endParaRPr lang="en-GB" sz="1600" dirty="0"/>
          </a:p>
          <a:p>
            <a:pPr marL="0" indent="0">
              <a:buNone/>
            </a:pPr>
            <a:endParaRPr lang="en-GB" sz="2000" dirty="0"/>
          </a:p>
          <a:p>
            <a:endParaRPr lang="en-GB" sz="1800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6FF4AB-9A24-4D97-A723-2F92F05DD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83918"/>
            <a:ext cx="9144000" cy="55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16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569C-EB5B-492E-9FA1-6D15F78B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DPM post REC v3 - Parties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BACE1-A0E7-4989-A295-9E538584E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9582"/>
            <a:ext cx="8291264" cy="3672408"/>
          </a:xfrm>
        </p:spPr>
        <p:txBody>
          <a:bodyPr>
            <a:normAutofit/>
          </a:bodyPr>
          <a:lstStyle/>
          <a:p>
            <a:r>
              <a:rPr lang="en-GB" sz="1400" dirty="0"/>
              <a:t>Some other points to consider:</a:t>
            </a:r>
          </a:p>
          <a:p>
            <a:pPr lvl="1"/>
            <a:r>
              <a:rPr lang="en-GB" sz="1200" dirty="0"/>
              <a:t>Performance Assurance Framework Administrator – should this also be retained in the DPM?  So access to data for the PAFA to perform tasks under the UNC is retained in the UNC / DSC as currently?</a:t>
            </a:r>
          </a:p>
          <a:p>
            <a:pPr lvl="1"/>
            <a:endParaRPr lang="en-GB" sz="1200" dirty="0"/>
          </a:p>
          <a:p>
            <a:pPr lvl="1"/>
            <a:r>
              <a:rPr lang="en-GB" sz="1200" dirty="0"/>
              <a:t>Community View DSC Core Customers – does this move to the DAM?</a:t>
            </a:r>
          </a:p>
          <a:p>
            <a:pPr lvl="2"/>
            <a:r>
              <a:rPr lang="en-GB" sz="1050" dirty="0"/>
              <a:t>Assume any obligations would not be documented in the DPM – so this would be fine.</a:t>
            </a:r>
          </a:p>
          <a:p>
            <a:pPr lvl="2"/>
            <a:endParaRPr lang="en-GB" sz="1600" dirty="0"/>
          </a:p>
          <a:p>
            <a:pPr marL="0" indent="0">
              <a:buNone/>
            </a:pPr>
            <a:endParaRPr lang="en-GB" sz="2000" dirty="0"/>
          </a:p>
          <a:p>
            <a:endParaRPr lang="en-GB" sz="1800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6FF4AB-9A24-4D97-A723-2F92F05DD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83918"/>
            <a:ext cx="9144000" cy="55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02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569C-EB5B-492E-9FA1-6D15F78B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Observations to consider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BACE1-A0E7-4989-A295-9E538584E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19" y="1059582"/>
            <a:ext cx="4186808" cy="3672408"/>
          </a:xfrm>
        </p:spPr>
        <p:txBody>
          <a:bodyPr>
            <a:normAutofit lnSpcReduction="10000"/>
          </a:bodyPr>
          <a:lstStyle/>
          <a:p>
            <a:r>
              <a:rPr lang="en-GB" sz="1600" dirty="0"/>
              <a:t>The DPM has historically included portfolio Shipper and Transporters, which is not necessary</a:t>
            </a:r>
          </a:p>
          <a:p>
            <a:pPr lvl="1"/>
            <a:r>
              <a:rPr lang="en-GB" sz="1600" dirty="0"/>
              <a:t>DPM Conditionality highlights that DPM does not determine whether data can be released to Shippers or Transporters</a:t>
            </a:r>
          </a:p>
          <a:p>
            <a:pPr lvl="1"/>
            <a:endParaRPr lang="en-GB" sz="1600" dirty="0"/>
          </a:p>
          <a:p>
            <a:r>
              <a:rPr lang="en-GB" sz="1600" dirty="0"/>
              <a:t>Should we now remove such parties from the DPM when they are the Portfolio User / Transporter?</a:t>
            </a:r>
          </a:p>
          <a:p>
            <a:r>
              <a:rPr lang="en-GB" sz="1600" dirty="0"/>
              <a:t>If so, suggest that the statement from DPM Conditionality Document is retained.</a:t>
            </a:r>
            <a:r>
              <a:rPr lang="en-GB" sz="1200" dirty="0"/>
              <a:t> </a:t>
            </a:r>
          </a:p>
          <a:p>
            <a:pPr lvl="1"/>
            <a:endParaRPr lang="en-GB" sz="1400" dirty="0"/>
          </a:p>
          <a:p>
            <a:endParaRPr lang="en-GB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656607-45C9-40C6-A867-448EBBD72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789953"/>
            <a:ext cx="4212058" cy="23852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EDD19B-99A4-4CAA-ADE2-0E5BE46225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4139866"/>
            <a:ext cx="5537021" cy="8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38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569C-EB5B-492E-9FA1-6D15F78B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 arising during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BACE1-A0E7-4989-A295-9E538584E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9582"/>
            <a:ext cx="8147248" cy="3672408"/>
          </a:xfrm>
        </p:spPr>
        <p:txBody>
          <a:bodyPr>
            <a:normAutofit/>
          </a:bodyPr>
          <a:lstStyle/>
          <a:p>
            <a:r>
              <a:rPr lang="en-GB" sz="1600" dirty="0"/>
              <a:t>Views?</a:t>
            </a:r>
          </a:p>
          <a:p>
            <a:r>
              <a:rPr lang="en-GB" sz="1600" dirty="0"/>
              <a:t>Other follow on actions?</a:t>
            </a:r>
            <a:endParaRPr lang="en-GB" sz="1200" dirty="0"/>
          </a:p>
          <a:p>
            <a:pPr marL="0" indent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41037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8519BAC70B6A44A1C8B0FBEB9CD388" ma:contentTypeVersion="12" ma:contentTypeDescription="Create a new document." ma:contentTypeScope="" ma:versionID="af81f3fe842e46a8d0f8314662a2a440">
  <xsd:schema xmlns:xsd="http://www.w3.org/2001/XMLSchema" xmlns:xs="http://www.w3.org/2001/XMLSchema" xmlns:p="http://schemas.microsoft.com/office/2006/metadata/properties" xmlns:ns3="257a0e4a-5d1e-49f5-8b04-af0f1b4adf0c" xmlns:ns4="0e632b23-6baf-4f8f-9270-13b153b6ce54" targetNamespace="http://schemas.microsoft.com/office/2006/metadata/properties" ma:root="true" ma:fieldsID="5b94b47d95c3fd94b4f2a6aca044c05c" ns3:_="" ns4:_="">
    <xsd:import namespace="257a0e4a-5d1e-49f5-8b04-af0f1b4adf0c"/>
    <xsd:import namespace="0e632b23-6baf-4f8f-9270-13b153b6ce5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a0e4a-5d1e-49f5-8b04-af0f1b4adf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632b23-6baf-4f8f-9270-13b153b6ce5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297517C-3477-4EED-ADEF-E4F0CEA6CF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7a0e4a-5d1e-49f5-8b04-af0f1b4adf0c"/>
    <ds:schemaRef ds:uri="0e632b23-6baf-4f8f-9270-13b153b6ce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57a0e4a-5d1e-49f5-8b04-af0f1b4adf0c"/>
    <ds:schemaRef ds:uri="0e632b23-6baf-4f8f-9270-13b153b6ce54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22721</TotalTime>
  <Words>666</Words>
  <Application>Microsoft Office PowerPoint</Application>
  <PresentationFormat>On-screen Show (16:9)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Protected Information / GT-D pre and post the REC</vt:lpstr>
      <vt:lpstr>Background</vt:lpstr>
      <vt:lpstr>Data post REC v3 - Parties</vt:lpstr>
      <vt:lpstr>Post REC v3</vt:lpstr>
      <vt:lpstr>DPM post REC v3 - Parties</vt:lpstr>
      <vt:lpstr>DPM post REC v3 - Parties</vt:lpstr>
      <vt:lpstr>Some Observations to consider now</vt:lpstr>
      <vt:lpstr>Questions arising during Development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104</cp:revision>
  <cp:lastPrinted>2019-03-28T16:17:10Z</cp:lastPrinted>
  <dcterms:created xsi:type="dcterms:W3CDTF">2018-09-02T17:12:15Z</dcterms:created>
  <dcterms:modified xsi:type="dcterms:W3CDTF">2021-12-16T08:32:51Z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0x010100E98519BAC70B6A44A1C8B0FBEB9CD388</vt:lpwstr>
  </property>
</Properties>
</file>