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318" r:id="rId6"/>
    <p:sldId id="314" r:id="rId7"/>
    <p:sldId id="783" r:id="rId8"/>
    <p:sldId id="320" r:id="rId9"/>
    <p:sldId id="782" r:id="rId10"/>
    <p:sldId id="31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Laki" initials="ML" lastIdx="2" clrIdx="0">
    <p:extLst>
      <p:ext uri="{19B8F6BF-5375-455C-9EA6-DF929625EA0E}">
        <p15:presenceInfo xmlns:p15="http://schemas.microsoft.com/office/powerpoint/2012/main" userId="S-1-5-21-4145888014-839675345-3125187760-32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A2D"/>
    <a:srgbClr val="006C31"/>
    <a:srgbClr val="5A75C2"/>
    <a:srgbClr val="F5835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153017-A577-2B11-BD9E-78538A2A08B9}" v="38" dt="2021-12-06T10:32:02.7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883" autoAdjust="0"/>
  </p:normalViewPr>
  <p:slideViewPr>
    <p:cSldViewPr snapToGrid="0">
      <p:cViewPr>
        <p:scale>
          <a:sx n="83" d="100"/>
          <a:sy n="83" d="100"/>
        </p:scale>
        <p:origin x="800" y="16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Pemberton" userId="S::max.pemberton@xoserve.com::1ffb29ec-47d2-4d86-87aa-09cb6bd0d4de" providerId="AD" clId="Web-{86153017-A577-2B11-BD9E-78538A2A08B9}"/>
    <pc:docChg chg="modSld">
      <pc:chgData name="Max Pemberton" userId="S::max.pemberton@xoserve.com::1ffb29ec-47d2-4d86-87aa-09cb6bd0d4de" providerId="AD" clId="Web-{86153017-A577-2B11-BD9E-78538A2A08B9}" dt="2021-12-06T10:31:32.878" v="21"/>
      <pc:docMkLst>
        <pc:docMk/>
      </pc:docMkLst>
      <pc:sldChg chg="modSp">
        <pc:chgData name="Max Pemberton" userId="S::max.pemberton@xoserve.com::1ffb29ec-47d2-4d86-87aa-09cb6bd0d4de" providerId="AD" clId="Web-{86153017-A577-2B11-BD9E-78538A2A08B9}" dt="2021-12-06T10:31:32.878" v="21"/>
        <pc:sldMkLst>
          <pc:docMk/>
          <pc:sldMk cId="1431873317" sldId="782"/>
        </pc:sldMkLst>
        <pc:graphicFrameChg chg="mod modGraphic">
          <ac:chgData name="Max Pemberton" userId="S::max.pemberton@xoserve.com::1ffb29ec-47d2-4d86-87aa-09cb6bd0d4de" providerId="AD" clId="Web-{86153017-A577-2B11-BD9E-78538A2A08B9}" dt="2021-12-06T10:31:32.878" v="21"/>
          <ac:graphicFrameMkLst>
            <pc:docMk/>
            <pc:sldMk cId="1431873317" sldId="782"/>
            <ac:graphicFrameMk id="5" creationId="{A315208E-C00C-4432-9D1E-D6C674AB21A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Unique MPRNs with Exceptions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Number of Exceptions Outstanding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Sheet1!$B$1:$W$1</c:f>
              <c:numCache>
                <c:formatCode>mmm\-yy</c:formatCode>
                <c:ptCount val="22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</c:numCache>
            </c:numRef>
          </c:cat>
          <c:val>
            <c:numRef>
              <c:f>Sheet1!$B$2:$W$2</c:f>
              <c:numCache>
                <c:formatCode>#,##0</c:formatCode>
                <c:ptCount val="22"/>
                <c:pt idx="0">
                  <c:v>208037</c:v>
                </c:pt>
                <c:pt idx="1">
                  <c:v>219491</c:v>
                </c:pt>
                <c:pt idx="2">
                  <c:v>320023</c:v>
                </c:pt>
                <c:pt idx="3">
                  <c:v>130441</c:v>
                </c:pt>
                <c:pt idx="4">
                  <c:v>186437</c:v>
                </c:pt>
                <c:pt idx="5">
                  <c:v>74660</c:v>
                </c:pt>
                <c:pt idx="6">
                  <c:v>33561</c:v>
                </c:pt>
                <c:pt idx="7">
                  <c:v>29813</c:v>
                </c:pt>
                <c:pt idx="8">
                  <c:v>35198</c:v>
                </c:pt>
                <c:pt idx="9">
                  <c:v>45066</c:v>
                </c:pt>
                <c:pt idx="10">
                  <c:v>65716</c:v>
                </c:pt>
                <c:pt idx="11">
                  <c:v>126687</c:v>
                </c:pt>
                <c:pt idx="12">
                  <c:v>52416</c:v>
                </c:pt>
                <c:pt idx="13">
                  <c:v>76668</c:v>
                </c:pt>
                <c:pt idx="14">
                  <c:v>99337</c:v>
                </c:pt>
                <c:pt idx="15">
                  <c:v>25931</c:v>
                </c:pt>
                <c:pt idx="16">
                  <c:v>29861</c:v>
                </c:pt>
                <c:pt idx="17">
                  <c:v>13383</c:v>
                </c:pt>
                <c:pt idx="18">
                  <c:v>18666</c:v>
                </c:pt>
                <c:pt idx="19">
                  <c:v>20360</c:v>
                </c:pt>
                <c:pt idx="20">
                  <c:v>22980</c:v>
                </c:pt>
                <c:pt idx="21">
                  <c:v>39219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26-4C5D-B18C-EE97EBF91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006096"/>
        <c:axId val="284986320"/>
      </c:lineChart>
      <c:dateAx>
        <c:axId val="2260060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986320"/>
        <c:crosses val="autoZero"/>
        <c:auto val="1"/>
        <c:lblOffset val="100"/>
        <c:baseTimeUnit val="months"/>
      </c:dateAx>
      <c:valAx>
        <c:axId val="28498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00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556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/>
              <a:t>Customer  Impacting Issues – </a:t>
            </a:r>
          </a:p>
          <a:p>
            <a:r>
              <a:rPr lang="en-GB" u="none" dirty="0"/>
              <a:t>Remains the same as previous month </a:t>
            </a:r>
          </a:p>
          <a:p>
            <a:br>
              <a:rPr lang="en-GB" dirty="0"/>
            </a:br>
            <a:r>
              <a:rPr lang="en-GB" u="sng" dirty="0"/>
              <a:t>Open Defects </a:t>
            </a:r>
            <a:r>
              <a:rPr lang="en-GB" i="0" u="none" dirty="0"/>
              <a:t>– </a:t>
            </a:r>
          </a:p>
          <a:p>
            <a:r>
              <a:rPr lang="en-GB" i="0" u="none" dirty="0"/>
              <a:t>Has increased by 5 </a:t>
            </a:r>
          </a:p>
          <a:p>
            <a:r>
              <a:rPr lang="en-GB" i="0" u="none" dirty="0"/>
              <a:t>(8 new defects raised and 3 closed in November)</a:t>
            </a:r>
          </a:p>
          <a:p>
            <a:endParaRPr lang="en-GB" i="0" u="none" dirty="0"/>
          </a:p>
          <a:p>
            <a:r>
              <a:rPr lang="en-GB" dirty="0"/>
              <a:t>This number contains a count of all open defects, Note that this value will differ from the Customer Impacting Issues for a number of reasons, for example some defects combine into a single customer issue, other defects may not create a customer impacting issue</a:t>
            </a:r>
          </a:p>
          <a:p>
            <a:br>
              <a:rPr lang="en-GB" dirty="0"/>
            </a:br>
            <a:r>
              <a:rPr lang="en-GB" dirty="0"/>
              <a:t>Defect and Issue values shown above are based on a snapshot of the published Issue Register and Defect Register (links can be found on the final slide).</a:t>
            </a:r>
          </a:p>
          <a:p>
            <a:endParaRPr lang="en-GB" dirty="0"/>
          </a:p>
          <a:p>
            <a:r>
              <a:rPr lang="en-GB" u="sng" dirty="0"/>
              <a:t>AQ Related Open Defects – </a:t>
            </a:r>
          </a:p>
          <a:p>
            <a:r>
              <a:rPr lang="en-GB" u="none" dirty="0"/>
              <a:t>2 new defects raised in November, however following further assessment, an additional 2 (pre-existing) defects were identified as AQ impacting, therefore the total count of open AQ related defects has risen by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2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354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0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3897"/>
            <a:ext cx="7772400" cy="1102519"/>
          </a:xfrm>
        </p:spPr>
        <p:txBody>
          <a:bodyPr>
            <a:normAutofit/>
          </a:bodyPr>
          <a:lstStyle/>
          <a:p>
            <a:r>
              <a:rPr lang="en-GB"/>
              <a:t>Customer Issue Management Dashboard 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15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December 2021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2</a:t>
            </a:r>
            <a:r>
              <a:rPr lang="en-GB" sz="1300" baseline="30000" dirty="0">
                <a:latin typeface="Arial"/>
                <a:cs typeface="Arial"/>
              </a:rPr>
              <a:t>nd</a:t>
            </a:r>
            <a:r>
              <a:rPr lang="en-GB" sz="1300" dirty="0">
                <a:latin typeface="Arial"/>
                <a:cs typeface="Arial"/>
              </a:rPr>
              <a:t> December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42" y="198685"/>
            <a:ext cx="8507288" cy="637580"/>
          </a:xfrm>
        </p:spPr>
        <p:txBody>
          <a:bodyPr anchor="t"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Summary Dashboard November 2021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130097" y="941402"/>
            <a:ext cx="23307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Issues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130097" y="1893575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 (all)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130097" y="2846977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130097" y="3790309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350424" y="952850"/>
            <a:ext cx="26870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339860" y="1904247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350424" y="2852809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 Link Incidents Raised 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342776" y="3806282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101" y="2206855"/>
            <a:ext cx="36624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907" y="4106532"/>
            <a:ext cx="33563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03158"/>
            <a:ext cx="406256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399" y="4080098"/>
            <a:ext cx="34285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41" y="125540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557" y="1250003"/>
            <a:ext cx="42739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243" y="3180183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883" y="221039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773028"/>
              </p:ext>
            </p:extLst>
          </p:nvPr>
        </p:nvGraphicFramePr>
        <p:xfrm>
          <a:off x="1822900" y="1140958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565874"/>
              </p:ext>
            </p:extLst>
          </p:nvPr>
        </p:nvGraphicFramePr>
        <p:xfrm>
          <a:off x="1822900" y="209424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49641"/>
              </p:ext>
            </p:extLst>
          </p:nvPr>
        </p:nvGraphicFramePr>
        <p:xfrm>
          <a:off x="1822900" y="3048035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135782"/>
              </p:ext>
            </p:extLst>
          </p:nvPr>
        </p:nvGraphicFramePr>
        <p:xfrm>
          <a:off x="1822900" y="3997365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775924"/>
              </p:ext>
            </p:extLst>
          </p:nvPr>
        </p:nvGraphicFramePr>
        <p:xfrm>
          <a:off x="6034734" y="114994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93275"/>
              </p:ext>
            </p:extLst>
          </p:nvPr>
        </p:nvGraphicFramePr>
        <p:xfrm>
          <a:off x="6034734" y="2103227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182684"/>
              </p:ext>
            </p:extLst>
          </p:nvPr>
        </p:nvGraphicFramePr>
        <p:xfrm>
          <a:off x="6034734" y="3057018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90639"/>
              </p:ext>
            </p:extLst>
          </p:nvPr>
        </p:nvGraphicFramePr>
        <p:xfrm>
          <a:off x="6034734" y="4006348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850" y="4835892"/>
            <a:ext cx="70294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* Volume as at 2</a:t>
            </a:r>
            <a:r>
              <a:rPr lang="en-GB" sz="900" baseline="30000" dirty="0"/>
              <a:t>nd</a:t>
            </a:r>
            <a:r>
              <a:rPr lang="en-GB" sz="900" dirty="0"/>
              <a:t> December 2021. For defect reporting, value shown represents number of defects where a fix is yet to be deployed.</a:t>
            </a:r>
          </a:p>
        </p:txBody>
      </p:sp>
    </p:spTree>
    <p:extLst>
      <p:ext uri="{BB962C8B-B14F-4D97-AF65-F5344CB8AC3E}">
        <p14:creationId xmlns:p14="http://schemas.microsoft.com/office/powerpoint/2010/main" val="346735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100" dirty="0">
                <a:latin typeface="Arial"/>
                <a:cs typeface="Arial"/>
              </a:rPr>
              <a:t>Customer Issue Summary </a:t>
            </a:r>
            <a:r>
              <a:rPr lang="en-GB" sz="1400" dirty="0">
                <a:latin typeface="Arial"/>
                <a:cs typeface="Arial"/>
              </a:rPr>
              <a:t>(as at 2</a:t>
            </a:r>
            <a:r>
              <a:rPr lang="en-GB" sz="1400" baseline="30000" dirty="0">
                <a:latin typeface="Arial"/>
                <a:cs typeface="Arial"/>
              </a:rPr>
              <a:t>nd</a:t>
            </a:r>
            <a:r>
              <a:rPr lang="en-GB" sz="1400" dirty="0">
                <a:latin typeface="Arial"/>
                <a:cs typeface="Arial"/>
              </a:rPr>
              <a:t> December 2021)</a:t>
            </a:r>
            <a:r>
              <a:rPr lang="en-US" sz="1400" dirty="0">
                <a:latin typeface="Arial"/>
                <a:cs typeface="Arial"/>
              </a:rPr>
              <a:t>  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154BA7-1BA2-47AF-97F1-107E07F838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579731"/>
            <a:ext cx="8922651" cy="4118026"/>
          </a:xfrm>
          <a:prstGeom prst="rect">
            <a:avLst/>
          </a:prstGeom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50FDFBF-74E1-264F-BC98-5F92B97705D9}"/>
              </a:ext>
            </a:extLst>
          </p:cNvPr>
          <p:cNvSpPr/>
          <p:nvPr/>
        </p:nvSpPr>
        <p:spPr>
          <a:xfrm>
            <a:off x="6836811" y="1959960"/>
            <a:ext cx="500266" cy="118073"/>
          </a:xfrm>
          <a:prstGeom prst="roundRect">
            <a:avLst/>
          </a:prstGeom>
          <a:solidFill>
            <a:srgbClr val="00B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/>
            <a:r>
              <a:rPr lang="en-GB" sz="500" dirty="0">
                <a:solidFill>
                  <a:prstClr val="black"/>
                </a:solidFill>
                <a:latin typeface="Arial"/>
              </a:rPr>
              <a:t>Last Month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C1E9A84-3550-BA48-8B71-2DBF5A9D529F}"/>
              </a:ext>
            </a:extLst>
          </p:cNvPr>
          <p:cNvSpPr/>
          <p:nvPr/>
        </p:nvSpPr>
        <p:spPr>
          <a:xfrm>
            <a:off x="6836811" y="3084180"/>
            <a:ext cx="500266" cy="118073"/>
          </a:xfrm>
          <a:prstGeom prst="roundRect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/>
            <a:r>
              <a:rPr lang="en-GB" sz="500" dirty="0">
                <a:solidFill>
                  <a:prstClr val="black"/>
                </a:solidFill>
                <a:latin typeface="Arial"/>
              </a:rPr>
              <a:t>Last Month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29831FE-0303-FD47-A191-DAE97AC321ED}"/>
              </a:ext>
            </a:extLst>
          </p:cNvPr>
          <p:cNvSpPr/>
          <p:nvPr/>
        </p:nvSpPr>
        <p:spPr>
          <a:xfrm>
            <a:off x="6845298" y="3831931"/>
            <a:ext cx="500266" cy="118073"/>
          </a:xfrm>
          <a:prstGeom prst="roundRect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/>
            <a:r>
              <a:rPr lang="en-GB" sz="500" dirty="0">
                <a:solidFill>
                  <a:prstClr val="black"/>
                </a:solidFill>
                <a:latin typeface="Arial"/>
              </a:rPr>
              <a:t>Last Month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3A7DF10-1A9D-CD44-8069-155A43D9DEF9}"/>
              </a:ext>
            </a:extLst>
          </p:cNvPr>
          <p:cNvSpPr/>
          <p:nvPr/>
        </p:nvSpPr>
        <p:spPr>
          <a:xfrm>
            <a:off x="6845298" y="4520645"/>
            <a:ext cx="500266" cy="118073"/>
          </a:xfrm>
          <a:prstGeom prst="round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/>
            <a:r>
              <a:rPr lang="en-GB" sz="500" dirty="0">
                <a:solidFill>
                  <a:prstClr val="black"/>
                </a:solidFill>
                <a:latin typeface="Arial"/>
              </a:rPr>
              <a:t>Last Month</a:t>
            </a:r>
          </a:p>
        </p:txBody>
      </p:sp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Amendment Invoice Update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50B3BF-810D-4219-924B-B863FF533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037228"/>
              </p:ext>
            </p:extLst>
          </p:nvPr>
        </p:nvGraphicFramePr>
        <p:xfrm>
          <a:off x="108000" y="748178"/>
          <a:ext cx="8807400" cy="3997626"/>
        </p:xfrm>
        <a:graphic>
          <a:graphicData uri="http://schemas.openxmlformats.org/drawingml/2006/table">
            <a:tbl>
              <a:tblPr firstRow="1" bandRow="1"/>
              <a:tblGrid>
                <a:gridCol w="1649194">
                  <a:extLst>
                    <a:ext uri="{9D8B030D-6E8A-4147-A177-3AD203B41FA5}">
                      <a16:colId xmlns:a16="http://schemas.microsoft.com/office/drawing/2014/main" val="2998690155"/>
                    </a:ext>
                  </a:extLst>
                </a:gridCol>
                <a:gridCol w="596517">
                  <a:extLst>
                    <a:ext uri="{9D8B030D-6E8A-4147-A177-3AD203B41FA5}">
                      <a16:colId xmlns:a16="http://schemas.microsoft.com/office/drawing/2014/main" val="1551391220"/>
                    </a:ext>
                  </a:extLst>
                </a:gridCol>
                <a:gridCol w="596517">
                  <a:extLst>
                    <a:ext uri="{9D8B030D-6E8A-4147-A177-3AD203B41FA5}">
                      <a16:colId xmlns:a16="http://schemas.microsoft.com/office/drawing/2014/main" val="2762504342"/>
                    </a:ext>
                  </a:extLst>
                </a:gridCol>
                <a:gridCol w="2982586">
                  <a:extLst>
                    <a:ext uri="{9D8B030D-6E8A-4147-A177-3AD203B41FA5}">
                      <a16:colId xmlns:a16="http://schemas.microsoft.com/office/drawing/2014/main" val="3969309962"/>
                    </a:ext>
                  </a:extLst>
                </a:gridCol>
                <a:gridCol w="2982586">
                  <a:extLst>
                    <a:ext uri="{9D8B030D-6E8A-4147-A177-3AD203B41FA5}">
                      <a16:colId xmlns:a16="http://schemas.microsoft.com/office/drawing/2014/main" val="3075318716"/>
                    </a:ext>
                  </a:extLst>
                </a:gridCol>
              </a:tblGrid>
              <a:tr h="200226">
                <a:tc gridSpan="3"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Return to Green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527466"/>
                  </a:ext>
                </a:extLst>
              </a:tr>
              <a:tr h="23359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Overall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rowSpan="4" gridSpan="2"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Zero defects missed the November SLA. Dedicated team to progress defects and exceptions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Dedicated team and plan in place to maintain clearance of defect and exceptions within SLA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exceptions has increased to 39,219 (up from 22,980 in October). Exceptions are raised as part of BAU processes.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Amendment impacting defects open with none missing the November SLA (defects internally identified and raised during testing)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802904"/>
                  </a:ext>
                </a:extLst>
              </a:tr>
              <a:tr h="23359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84075"/>
                  </a:ext>
                </a:extLst>
              </a:tr>
              <a:tr h="23359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Exceptions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704152"/>
                  </a:ext>
                </a:extLst>
              </a:tr>
              <a:tr h="23359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Defects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475613"/>
                  </a:ext>
                </a:extLst>
              </a:tr>
              <a:tr h="200226">
                <a:tc gridSpan="4"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 Progress &amp; Milestones (Last Month: November)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031258"/>
                  </a:ext>
                </a:extLst>
              </a:tr>
              <a:tr h="1048154">
                <a:tc rowSpan="3" gridSpan="4"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Key Updates: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Three defects raised in November (internally raised).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Supporting information file merge activities ensured the 147 MPRNS with mismatch were included in the relevant customer files (ASP).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All SSP Supporting Information (AML) files delivered ahead of payment due date.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Unique MPRNs with Exception = 39,219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Risks/Issues: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 small number of exceptions have missed the 2 month SLA. 98.97% closed within SLA.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Zero Amendment invoice defects missed this month’s SLA. </a:t>
                      </a:r>
                      <a:endParaRPr lang="en-GB" sz="800" b="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dirty="0">
                        <a:solidFill>
                          <a:schemeClr val="bg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ASP Mismatch file merge activities continue to ensure customers receive full supporting information for their LSP sites on invoice issue date.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All AML files delivered to customers ahead of SLA. 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114490"/>
                  </a:ext>
                </a:extLst>
              </a:tr>
              <a:tr h="200226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Upcoming Activities &amp; Milestones (Next Month: December)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40476"/>
                  </a:ext>
                </a:extLst>
              </a:tr>
              <a:tr h="1223672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Dedicated team in place to manage defect resolution.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75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68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16F9-BFE8-4529-AB0D-E8DD4A467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252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/>
              <a:t>Amendment Invoice Dashboard – </a:t>
            </a:r>
            <a:br>
              <a:rPr lang="en-GB"/>
            </a:br>
            <a:r>
              <a:rPr lang="en-GB"/>
              <a:t>Outstanding Exceptions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40DAB4D-7D90-48AF-B851-4D29418E1B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495898"/>
              </p:ext>
            </p:extLst>
          </p:nvPr>
        </p:nvGraphicFramePr>
        <p:xfrm>
          <a:off x="816429" y="1599648"/>
          <a:ext cx="7620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38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AQ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15208E-C00C-4432-9D1E-D6C674AB2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912855"/>
              </p:ext>
            </p:extLst>
          </p:nvPr>
        </p:nvGraphicFramePr>
        <p:xfrm>
          <a:off x="154642" y="643785"/>
          <a:ext cx="8862060" cy="426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41303587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112880537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619365689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355656450"/>
                    </a:ext>
                  </a:extLst>
                </a:gridCol>
              </a:tblGrid>
              <a:tr h="20714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Return to Green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Overall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Amber due to defects where a fix has been deployed however, data corrections and AQ re-calculations still required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99763"/>
                  </a:ext>
                </a:extLst>
              </a:tr>
              <a:tr h="217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Defects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Two defects raised in November. 10 open defects, 5 pending data correction assurance and AQ re-calculation.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750769"/>
                  </a:ext>
                </a:extLst>
              </a:tr>
              <a:tr h="304824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Financial Adjustments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have been processed for MPRNs relating to 2 defects and are due to be invoiced mid December. Financial Adjustments remain to be processed for 6 defects relating to Prime &amp; Subs.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51634"/>
                  </a:ext>
                </a:extLst>
              </a:tr>
              <a:tr h="304824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Process Improvements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Change Requests raised for remaining technical process improvements, business process improvements have been implemented and continual improvements are being identified.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09390"/>
                  </a:ext>
                </a:extLst>
              </a:tr>
              <a:tr h="22342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Progress &amp; Milestones (Last Month: November)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14848"/>
                  </a:ext>
                </a:extLst>
              </a:tr>
              <a:tr h="1355509">
                <a:tc rowSpan="3"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Key Updates: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Two new defects raised in November (identified internally)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Five defects awaiting data correction assurance and AQ re-calculation.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Invoices for financial adjustments will be issued on a monthly basis (where applicable).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Network AQ reporting for new FYAQ snapshot (</a:t>
                      </a:r>
                      <a:r>
                        <a:rPr lang="en-US" sz="9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adhoc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9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Bopri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report) will be generated and sent to the DN's early December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AQ Focus Group continue to host AQ support sessions to date providing an overview of the support on offer from the team and sharing knowledge &amp; assurance of the monthly AQ calculation for individual </a:t>
                      </a:r>
                      <a:r>
                        <a:rPr lang="en-US" sz="9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organisations</a:t>
                      </a: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Risks/Issues: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Prime and Sub data correction is complex and requires specialised knowledge &amp; resource to carry out the data corrections and assurance. Reads for the prime/sub may also need to be required in order to carry out reconciliation &amp; AQ calculation.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to share AQ knowledge session material ahead of support sessions with customers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 AQ activities completed successfully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FYAQ snapshot for April 2022 has been taken of the rolling AQ on 1</a:t>
                      </a:r>
                      <a:r>
                        <a:rPr lang="en-GB" sz="9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December 2021.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516086"/>
                  </a:ext>
                </a:extLst>
              </a:tr>
              <a:tr h="207147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Upcoming Activities &amp; Milestones (Next Month: December)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972"/>
                  </a:ext>
                </a:extLst>
              </a:tr>
              <a:tr h="1137329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Continue with customer meetings relating to AQ processes</a:t>
                      </a: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AQ Focus Group to provide AQ update at DN Constituency Meeting in December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2973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B1A75C-E6AC-4E5B-93F4-3374FA9E282C}"/>
              </a:ext>
            </a:extLst>
          </p:cNvPr>
          <p:cNvCxnSpPr>
            <a:cxnSpLocks/>
          </p:cNvCxnSpPr>
          <p:nvPr/>
        </p:nvCxnSpPr>
        <p:spPr>
          <a:xfrm flipH="1">
            <a:off x="154642" y="3642232"/>
            <a:ext cx="5823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7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Links to Updates on Xoserve.com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1600"/>
              <a:t>The Customer Issue Register is published on </a:t>
            </a:r>
            <a:r>
              <a:rPr lang="en-GB" sz="1600" err="1"/>
              <a:t>Xoserve.com</a:t>
            </a:r>
            <a:r>
              <a:rPr lang="en-GB" sz="1600"/>
              <a:t> website and updated weekly, link below;</a:t>
            </a:r>
          </a:p>
          <a:p>
            <a:pPr marL="400050" lvl="1" indent="0">
              <a:buNone/>
            </a:pPr>
            <a:r>
              <a:rPr lang="en-GB" sz="1400">
                <a:hlinkClick r:id="rId2"/>
              </a:rPr>
              <a:t>https://www.xoserve.com/services/issue-management/</a:t>
            </a:r>
            <a:endParaRPr lang="en-GB" sz="1400"/>
          </a:p>
          <a:p>
            <a:pPr marL="400050" lvl="1" indent="0">
              <a:buNone/>
            </a:pPr>
            <a:endParaRPr lang="en-GB" sz="1400"/>
          </a:p>
          <a:p>
            <a:r>
              <a:rPr lang="en-GB" sz="1600">
                <a:latin typeface="Arial"/>
                <a:cs typeface="Arial"/>
              </a:rPr>
              <a:t>AQ Issue Register published on </a:t>
            </a:r>
            <a:r>
              <a:rPr lang="en-GB" sz="1600" err="1">
                <a:latin typeface="Arial"/>
                <a:cs typeface="Arial"/>
              </a:rPr>
              <a:t>Xoserve.com</a:t>
            </a:r>
            <a:br>
              <a:rPr lang="en-GB" sz="1600">
                <a:latin typeface="Arial"/>
                <a:cs typeface="Arial"/>
              </a:rPr>
            </a:br>
            <a:r>
              <a:rPr lang="en-GB" sz="1400">
                <a:latin typeface="Arial"/>
                <a:cs typeface="Arial"/>
                <a:hlinkClick r:id="rId3"/>
              </a:rPr>
              <a:t>https://www.xoserve.com/services/issue-management/annual-quantity-aq/</a:t>
            </a:r>
            <a:r>
              <a:rPr lang="en-GB" sz="1400">
                <a:latin typeface="Arial"/>
                <a:cs typeface="Arial"/>
              </a:rPr>
              <a:t> </a:t>
            </a:r>
          </a:p>
          <a:p>
            <a:endParaRPr lang="en-GB" sz="1400"/>
          </a:p>
          <a:p>
            <a:r>
              <a:rPr lang="en-GB" sz="1600">
                <a:latin typeface="Arial"/>
                <a:cs typeface="Arial"/>
              </a:rPr>
              <a:t>Unexpected outages, Gemini allocation, UIG issues or any system performance issues will be published on </a:t>
            </a:r>
            <a:r>
              <a:rPr lang="en-GB" sz="1600" err="1">
                <a:latin typeface="Arial"/>
                <a:cs typeface="Arial"/>
              </a:rPr>
              <a:t>Xoserve.com</a:t>
            </a:r>
            <a:r>
              <a:rPr lang="en-GB" sz="1600">
                <a:latin typeface="Arial"/>
                <a:cs typeface="Arial"/>
              </a:rPr>
              <a:t> at </a:t>
            </a:r>
            <a:r>
              <a:rPr lang="en-GB" sz="1400">
                <a:latin typeface="Arial"/>
                <a:cs typeface="Arial"/>
                <a:hlinkClick r:id="rId4"/>
              </a:rPr>
              <a:t>https://www.xoserve.com/notifications/</a:t>
            </a:r>
            <a:r>
              <a:rPr lang="en-GB" sz="1400">
                <a:latin typeface="Arial"/>
                <a:cs typeface="Arial"/>
              </a:rPr>
              <a:t> </a:t>
            </a:r>
            <a:endParaRPr lang="en-GB" sz="140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375" y="3534950"/>
            <a:ext cx="3688541" cy="92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0462B2-F185-42AC-8380-3C8CCEC0B3A8}"/>
</file>

<file path=customXml/itemProps2.xml><?xml version="1.0" encoding="utf-8"?>
<ds:datastoreItem xmlns:ds="http://schemas.openxmlformats.org/officeDocument/2006/customXml" ds:itemID="{211B2E31-4703-4F4D-BB47-74A8364BAC36}">
  <ds:schemaRefs>
    <ds:schemaRef ds:uri="06f4956c-4c52-4651-8c4e-2a64183ace1b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03fba77-31dd-4780-83f9-c54f26c3a26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5077</TotalTime>
  <Words>643</Words>
  <Application>Microsoft Office PowerPoint</Application>
  <PresentationFormat>On-screen Show (16:9)</PresentationFormat>
  <Paragraphs>172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Customer Issue Management Dashboard CoMC </vt:lpstr>
      <vt:lpstr>Summary Dashboard November 2021 Period</vt:lpstr>
      <vt:lpstr>PowerPoint Presentation</vt:lpstr>
      <vt:lpstr>PowerPoint Presentation</vt:lpstr>
      <vt:lpstr>Amendment Invoice Dashboard –  Outstanding Exceptions</vt:lpstr>
      <vt:lpstr>PowerPoint Presentation</vt:lpstr>
      <vt:lpstr>Links to Updates on Xoserve.com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Megan Laki</cp:lastModifiedBy>
  <cp:revision>21</cp:revision>
  <dcterms:created xsi:type="dcterms:W3CDTF">2018-09-02T17:12:15Z</dcterms:created>
  <dcterms:modified xsi:type="dcterms:W3CDTF">2021-12-06T10:32:03Z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