
<file path=[Content_Types].xml><?xml version="1.0" encoding="utf-8"?>
<Types xmlns="http://schemas.openxmlformats.org/package/2006/content-types">
  <Default Extension="png" ContentType="image/pn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3.xml" ContentType="application/vnd.openxmlformats-officedocument.themeOverr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8"/>
  </p:notesMasterIdLst>
  <p:sldIdLst>
    <p:sldId id="1997" r:id="rId5"/>
    <p:sldId id="3426" r:id="rId6"/>
    <p:sldId id="3427" r:id="rId7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7" name="Rigby, James" initials="RJ [2]" lastIdx="2" clrIdx="6">
    <p:extLst>
      <p:ext uri="{19B8F6BF-5375-455C-9EA6-DF929625EA0E}">
        <p15:presenceInfo xmlns:p15="http://schemas.microsoft.com/office/powerpoint/2012/main" userId="S::james.rigby@xoserve.com::7ade5d71-70eb-452f-8090-262cd4d9bd62" providerId="AD"/>
      </p:ext>
    </p:extLst>
  </p:cmAuthor>
  <p:cmAuthor id="1" name="Morgan, Neil A" initials="MNA" lastIdx="1" clrIdx="0">
    <p:extLst>
      <p:ext uri="{19B8F6BF-5375-455C-9EA6-DF929625EA0E}">
        <p15:presenceInfo xmlns:p15="http://schemas.microsoft.com/office/powerpoint/2012/main" userId="S::neil.a.morgan@xoserve.com::6d8c68c2-074e-40cb-880a-f27a04c2b231" providerId="AD"/>
      </p:ext>
    </p:extLst>
  </p:cmAuthor>
  <p:cmAuthor id="2" name="Chris Silk" initials="CS" lastIdx="5" clrIdx="1">
    <p:extLst>
      <p:ext uri="{19B8F6BF-5375-455C-9EA6-DF929625EA0E}">
        <p15:presenceInfo xmlns:p15="http://schemas.microsoft.com/office/powerpoint/2012/main" userId="S-1-5-21-4145888014-839675345-3125187760-5160" providerId="AD"/>
      </p:ext>
    </p:extLst>
  </p:cmAuthor>
  <p:cmAuthor id="3" name="Tambe, Surfaraz" initials="TS" lastIdx="10" clrIdx="2">
    <p:extLst>
      <p:ext uri="{19B8F6BF-5375-455C-9EA6-DF929625EA0E}">
        <p15:presenceInfo xmlns:p15="http://schemas.microsoft.com/office/powerpoint/2012/main" userId="S::surfaraz.tambe@xoserve.com::21ae2c14-c22c-44a4-a0d0-23dd8613b14c" providerId="AD"/>
      </p:ext>
    </p:extLst>
  </p:cmAuthor>
  <p:cmAuthor id="4" name="Tracy OConnor" initials="TO" lastIdx="6" clrIdx="3">
    <p:extLst>
      <p:ext uri="{19B8F6BF-5375-455C-9EA6-DF929625EA0E}">
        <p15:presenceInfo xmlns:p15="http://schemas.microsoft.com/office/powerpoint/2012/main" userId="S::tracy.oconnor@xoserve.com::c165d205-f988-41c6-a790-ae0515e39fe0" providerId="AD"/>
      </p:ext>
    </p:extLst>
  </p:cmAuthor>
  <p:cmAuthor id="5" name="Rigby, James" initials="RJ" lastIdx="5" clrIdx="4">
    <p:extLst>
      <p:ext uri="{19B8F6BF-5375-455C-9EA6-DF929625EA0E}">
        <p15:presenceInfo xmlns:p15="http://schemas.microsoft.com/office/powerpoint/2012/main" userId="S-1-5-21-4145888014-839675345-3125187760-6243" providerId="AD"/>
      </p:ext>
    </p:extLst>
  </p:cmAuthor>
  <p:cmAuthor id="6" name="Orsler, Paul" initials="OP" lastIdx="7" clrIdx="5">
    <p:extLst>
      <p:ext uri="{19B8F6BF-5375-455C-9EA6-DF929625EA0E}">
        <p15:presenceInfo xmlns:p15="http://schemas.microsoft.com/office/powerpoint/2012/main" userId="S::paul.orsler@xoserve.com::0fe27abf-47b1-4035-89e4-039935425a3c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BF00"/>
    <a:srgbClr val="F5835D"/>
    <a:srgbClr val="FFFFFF"/>
    <a:srgbClr val="B1D6E8"/>
    <a:srgbClr val="CCFF99"/>
    <a:srgbClr val="9CCB3B"/>
    <a:srgbClr val="40D1F5"/>
    <a:srgbClr val="84B8DA"/>
    <a:srgbClr val="9C4877"/>
    <a:srgbClr val="2B80B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1AF0A5E-7C24-4A8E-9702-8635236628E1}" v="28" dt="2022-01-05T10:55:38.60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797" y="77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commentAuthors" Target="commentAuthors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achel Taggart" userId="4f8aad94-55b7-4ba6-8498-7cad127c11eb" providerId="ADAL" clId="{59DA6F9B-4655-47B4-9F77-9959F0B7603E}"/>
    <pc:docChg chg="custSel delSld modSld">
      <pc:chgData name="Rachel Taggart" userId="4f8aad94-55b7-4ba6-8498-7cad127c11eb" providerId="ADAL" clId="{59DA6F9B-4655-47B4-9F77-9959F0B7603E}" dt="2022-01-05T10:55:38.602" v="25" actId="1076"/>
      <pc:docMkLst>
        <pc:docMk/>
      </pc:docMkLst>
      <pc:sldChg chg="del">
        <pc:chgData name="Rachel Taggart" userId="4f8aad94-55b7-4ba6-8498-7cad127c11eb" providerId="ADAL" clId="{59DA6F9B-4655-47B4-9F77-9959F0B7603E}" dt="2022-01-05T10:43:52.684" v="0" actId="2696"/>
        <pc:sldMkLst>
          <pc:docMk/>
          <pc:sldMk cId="2574320445" sldId="3425"/>
        </pc:sldMkLst>
      </pc:sldChg>
      <pc:sldChg chg="addSp delSp modSp mod">
        <pc:chgData name="Rachel Taggart" userId="4f8aad94-55b7-4ba6-8498-7cad127c11eb" providerId="ADAL" clId="{59DA6F9B-4655-47B4-9F77-9959F0B7603E}" dt="2022-01-05T10:55:38.602" v="25" actId="1076"/>
        <pc:sldMkLst>
          <pc:docMk/>
          <pc:sldMk cId="1581998138" sldId="3426"/>
        </pc:sldMkLst>
        <pc:graphicFrameChg chg="del">
          <ac:chgData name="Rachel Taggart" userId="4f8aad94-55b7-4ba6-8498-7cad127c11eb" providerId="ADAL" clId="{59DA6F9B-4655-47B4-9F77-9959F0B7603E}" dt="2022-01-05T10:44:50.569" v="1" actId="478"/>
          <ac:graphicFrameMkLst>
            <pc:docMk/>
            <pc:sldMk cId="1581998138" sldId="3426"/>
            <ac:graphicFrameMk id="4" creationId="{EBB33185-1A26-4927-9BE7-51CC2DD6B684}"/>
          </ac:graphicFrameMkLst>
        </pc:graphicFrameChg>
        <pc:graphicFrameChg chg="del mod">
          <ac:chgData name="Rachel Taggart" userId="4f8aad94-55b7-4ba6-8498-7cad127c11eb" providerId="ADAL" clId="{59DA6F9B-4655-47B4-9F77-9959F0B7603E}" dt="2022-01-05T10:45:25.019" v="9" actId="478"/>
          <ac:graphicFrameMkLst>
            <pc:docMk/>
            <pc:sldMk cId="1581998138" sldId="3426"/>
            <ac:graphicFrameMk id="5" creationId="{5F8B6B86-99A7-4021-B7D2-D91686F0B9B7}"/>
          </ac:graphicFrameMkLst>
        </pc:graphicFrameChg>
        <pc:graphicFrameChg chg="del">
          <ac:chgData name="Rachel Taggart" userId="4f8aad94-55b7-4ba6-8498-7cad127c11eb" providerId="ADAL" clId="{59DA6F9B-4655-47B4-9F77-9959F0B7603E}" dt="2022-01-05T10:46:11.049" v="16" actId="478"/>
          <ac:graphicFrameMkLst>
            <pc:docMk/>
            <pc:sldMk cId="1581998138" sldId="3426"/>
            <ac:graphicFrameMk id="6" creationId="{F6AA795A-C587-4022-A089-5AAC31FD3C60}"/>
          </ac:graphicFrameMkLst>
        </pc:graphicFrameChg>
        <pc:graphicFrameChg chg="del">
          <ac:chgData name="Rachel Taggart" userId="4f8aad94-55b7-4ba6-8498-7cad127c11eb" providerId="ADAL" clId="{59DA6F9B-4655-47B4-9F77-9959F0B7603E}" dt="2022-01-05T10:46:46.685" v="23" actId="478"/>
          <ac:graphicFrameMkLst>
            <pc:docMk/>
            <pc:sldMk cId="1581998138" sldId="3426"/>
            <ac:graphicFrameMk id="7" creationId="{218C3725-E980-4DC2-9EDA-7BE811F6BE82}"/>
          </ac:graphicFrameMkLst>
        </pc:graphicFrameChg>
        <pc:graphicFrameChg chg="add mod">
          <ac:chgData name="Rachel Taggart" userId="4f8aad94-55b7-4ba6-8498-7cad127c11eb" providerId="ADAL" clId="{59DA6F9B-4655-47B4-9F77-9959F0B7603E}" dt="2022-01-05T10:45:19.460" v="8" actId="14100"/>
          <ac:graphicFrameMkLst>
            <pc:docMk/>
            <pc:sldMk cId="1581998138" sldId="3426"/>
            <ac:graphicFrameMk id="8" creationId="{EBB33185-1A26-4927-9BE7-51CC2DD6B684}"/>
          </ac:graphicFrameMkLst>
        </pc:graphicFrameChg>
        <pc:graphicFrameChg chg="add mod">
          <ac:chgData name="Rachel Taggart" userId="4f8aad94-55b7-4ba6-8498-7cad127c11eb" providerId="ADAL" clId="{59DA6F9B-4655-47B4-9F77-9959F0B7603E}" dt="2022-01-05T10:46:06.398" v="15" actId="14100"/>
          <ac:graphicFrameMkLst>
            <pc:docMk/>
            <pc:sldMk cId="1581998138" sldId="3426"/>
            <ac:graphicFrameMk id="9" creationId="{5F8B6B86-99A7-4021-B7D2-D91686F0B9B7}"/>
          </ac:graphicFrameMkLst>
        </pc:graphicFrameChg>
        <pc:graphicFrameChg chg="add mod">
          <ac:chgData name="Rachel Taggart" userId="4f8aad94-55b7-4ba6-8498-7cad127c11eb" providerId="ADAL" clId="{59DA6F9B-4655-47B4-9F77-9959F0B7603E}" dt="2022-01-05T10:46:40.057" v="22" actId="1076"/>
          <ac:graphicFrameMkLst>
            <pc:docMk/>
            <pc:sldMk cId="1581998138" sldId="3426"/>
            <ac:graphicFrameMk id="10" creationId="{F6AA795A-C587-4022-A089-5AAC31FD3C60}"/>
          </ac:graphicFrameMkLst>
        </pc:graphicFrameChg>
        <pc:graphicFrameChg chg="add mod">
          <ac:chgData name="Rachel Taggart" userId="4f8aad94-55b7-4ba6-8498-7cad127c11eb" providerId="ADAL" clId="{59DA6F9B-4655-47B4-9F77-9959F0B7603E}" dt="2022-01-05T10:55:38.602" v="25" actId="1076"/>
          <ac:graphicFrameMkLst>
            <pc:docMk/>
            <pc:sldMk cId="1581998138" sldId="3426"/>
            <ac:graphicFrameMk id="11" creationId="{4F18BA31-67E5-481B-BCEC-8CEFA56A1900}"/>
          </ac:graphicFrameMkLst>
        </pc:graphicFrame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pivotSource>
    <c:name>[Change Pipeline - January 2022.xlsx]Current Period Change!PivotTable3</c:name>
    <c:fmtId val="34"/>
  </c:pivotSource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Change</a:t>
            </a:r>
            <a:r>
              <a:rPr lang="en-US" baseline="0"/>
              <a:t> Development</a:t>
            </a: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ivotFmts>
      <c:pivotFmt>
        <c:idx val="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</c:pivotFmts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'Current Period Change'!$H$3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'Current Period Change'!$G$4:$G$8</c:f>
              <c:strCache>
                <c:ptCount val="4"/>
                <c:pt idx="0">
                  <c:v>Capture</c:v>
                </c:pt>
                <c:pt idx="1">
                  <c:v>Initial Review</c:v>
                </c:pt>
                <c:pt idx="2">
                  <c:v>Pre-capture</c:v>
                </c:pt>
                <c:pt idx="3">
                  <c:v>Solution Review</c:v>
                </c:pt>
              </c:strCache>
            </c:strRef>
          </c:cat>
          <c:val>
            <c:numRef>
              <c:f>'Current Period Change'!$H$4:$H$8</c:f>
              <c:numCache>
                <c:formatCode>General</c:formatCode>
                <c:ptCount val="4"/>
                <c:pt idx="0">
                  <c:v>19</c:v>
                </c:pt>
                <c:pt idx="1">
                  <c:v>6</c:v>
                </c:pt>
                <c:pt idx="2">
                  <c:v>30</c:v>
                </c:pt>
                <c:pt idx="3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A8A-4186-A19A-F88539BF96A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756181135"/>
        <c:axId val="1851834319"/>
      </c:barChart>
      <c:catAx>
        <c:axId val="1756181135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51834319"/>
        <c:crosses val="autoZero"/>
        <c:auto val="1"/>
        <c:lblAlgn val="ctr"/>
        <c:lblOffset val="100"/>
        <c:noMultiLvlLbl val="0"/>
      </c:catAx>
      <c:valAx>
        <c:axId val="1851834319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56181135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Visible val="1"/>
      </c14:pivotOptions>
    </c:ext>
    <c:ext xmlns:c16="http://schemas.microsoft.com/office/drawing/2014/chart" uri="{E28EC0CA-F0BB-4C9C-879D-F8772B89E7AC}">
      <c16:pivotOptions16>
        <c16:showExpandCollapseFieldButtons val="1"/>
      </c16:pivotOptions16>
    </c:ext>
  </c:extLst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pivotSource>
    <c:name>[Change Pipeline - January 2022.xlsx]In Delivery!PivotTable4</c:name>
    <c:fmtId val="37"/>
  </c:pivotSource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aseline="0"/>
              <a:t>Delivery Pipeline</a:t>
            </a: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ivotFmts>
      <c:pivotFmt>
        <c:idx val="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chemeClr val="accent2"/>
          </a:solidFill>
          <a:ln>
            <a:noFill/>
          </a:ln>
          <a:effectLst/>
        </c:spPr>
      </c:pivotFmt>
      <c:pivotFmt>
        <c:idx val="2"/>
        <c:spPr>
          <a:solidFill>
            <a:schemeClr val="accent2"/>
          </a:solidFill>
          <a:ln>
            <a:noFill/>
          </a:ln>
          <a:effectLst/>
        </c:spPr>
      </c:pivotFmt>
      <c:pivotFmt>
        <c:idx val="3"/>
        <c:spPr>
          <a:solidFill>
            <a:schemeClr val="accent2"/>
          </a:solidFill>
          <a:ln>
            <a:noFill/>
          </a:ln>
          <a:effectLst/>
        </c:spPr>
      </c:pivotFmt>
      <c:pivotFmt>
        <c:idx val="4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</c:pivotFmts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'In Delivery'!$J$6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ED87-4562-B284-35C368B7CCF6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ED87-4562-B284-35C368B7CCF6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ED87-4562-B284-35C368B7CCF6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'In Delivery'!$I$7:$I$12</c:f>
              <c:strCache>
                <c:ptCount val="5"/>
                <c:pt idx="0">
                  <c:v>CSSC</c:v>
                </c:pt>
                <c:pt idx="1">
                  <c:v>Nov 21</c:v>
                </c:pt>
                <c:pt idx="2">
                  <c:v>Standalone</c:v>
                </c:pt>
                <c:pt idx="3">
                  <c:v>Unallocated</c:v>
                </c:pt>
                <c:pt idx="4">
                  <c:v>Proposed Nov 22</c:v>
                </c:pt>
              </c:strCache>
            </c:strRef>
          </c:cat>
          <c:val>
            <c:numRef>
              <c:f>'In Delivery'!$J$7:$J$12</c:f>
              <c:numCache>
                <c:formatCode>General</c:formatCode>
                <c:ptCount val="5"/>
                <c:pt idx="0">
                  <c:v>4</c:v>
                </c:pt>
                <c:pt idx="1">
                  <c:v>5</c:v>
                </c:pt>
                <c:pt idx="2">
                  <c:v>9</c:v>
                </c:pt>
                <c:pt idx="3">
                  <c:v>5</c:v>
                </c:pt>
                <c:pt idx="4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ED87-4562-B284-35C368B7CCF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721478751"/>
        <c:axId val="1862684431"/>
      </c:barChart>
      <c:catAx>
        <c:axId val="1721478751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62684431"/>
        <c:crosses val="autoZero"/>
        <c:auto val="1"/>
        <c:lblAlgn val="ctr"/>
        <c:lblOffset val="100"/>
        <c:noMultiLvlLbl val="0"/>
      </c:catAx>
      <c:valAx>
        <c:axId val="1862684431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2147875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Visible val="1"/>
      </c14:pivotOptions>
    </c:ext>
    <c:ext xmlns:c16="http://schemas.microsoft.com/office/drawing/2014/chart" uri="{E28EC0CA-F0BB-4C9C-879D-F8772B89E7AC}">
      <c16:pivotOptions16>
        <c16:showExpandCollapseFieldButtons val="1"/>
      </c16:pivotOptions16>
    </c:ext>
  </c:extLst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pivotSource>
    <c:name>[Change Pipeline - January 2022.xlsx]Period updates!PivotTable5</c:name>
    <c:fmtId val="36"/>
  </c:pivotSource>
  <c:chart>
    <c:title>
      <c:tx>
        <c:rich>
          <a:bodyPr rot="0" spcFirstLastPara="1" vertOverflow="ellipsis" vert="horz" wrap="square" anchor="ctr" anchorCtr="1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 b="0" i="0" u="none" strike="noStrike" kern="1200" spc="0" baseline="0">
                <a:solidFill>
                  <a:sysClr val="windowText" lastClr="000000">
                    <a:lumMod val="65000"/>
                    <a:lumOff val="35000"/>
                  </a:sysClr>
                </a:solidFill>
                <a:latin typeface="+mn-lt"/>
                <a:ea typeface="+mn-ea"/>
                <a:cs typeface="+mn-cs"/>
              </a:defRPr>
            </a:pPr>
            <a:r>
              <a:rPr lang="en-US" sz="1800" b="0" i="0" baseline="0">
                <a:effectLst/>
              </a:rPr>
              <a:t>Changes From Last Period</a:t>
            </a:r>
            <a:endParaRPr lang="en-GB"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sz="1400" b="0" i="0" u="none" strike="noStrike" kern="1200" spc="0" baseline="0">
              <a:solidFill>
                <a:sysClr val="windowText" lastClr="000000">
                  <a:lumMod val="65000"/>
                  <a:lumOff val="35000"/>
                </a:sys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ivotFmts>
      <c:pivotFmt>
        <c:idx val="0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baseline="0">
                  <a:solidFill>
                    <a:schemeClr val="bg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rgbClr val="7030A0"/>
          </a:solidFill>
          <a:ln w="19050">
            <a:solidFill>
              <a:schemeClr val="lt1"/>
            </a:solidFill>
          </a:ln>
          <a:effectLst/>
        </c:spPr>
      </c:pivotFmt>
      <c:pivotFmt>
        <c:idx val="2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3"/>
        <c:spPr>
          <a:solidFill>
            <a:srgbClr val="00B050"/>
          </a:solidFill>
          <a:ln w="19050">
            <a:solidFill>
              <a:schemeClr val="lt1"/>
            </a:solidFill>
          </a:ln>
          <a:effectLst/>
        </c:spPr>
      </c:pivotFmt>
      <c:pivotFmt>
        <c:idx val="4"/>
        <c:spPr>
          <a:solidFill>
            <a:srgbClr val="00B0F0"/>
          </a:solidFill>
          <a:ln w="19050">
            <a:solidFill>
              <a:schemeClr val="lt1"/>
            </a:solidFill>
          </a:ln>
          <a:effectLst/>
        </c:spPr>
      </c:pivotFmt>
      <c:pivotFmt>
        <c:idx val="5"/>
        <c:spPr>
          <a:solidFill>
            <a:srgbClr val="92D050"/>
          </a:solidFill>
          <a:ln w="19050">
            <a:solidFill>
              <a:schemeClr val="lt1"/>
            </a:solidFill>
          </a:ln>
          <a:effectLst/>
        </c:spPr>
      </c:pivotFmt>
      <c:pivotFmt>
        <c:idx val="6"/>
        <c:spPr>
          <a:solidFill>
            <a:srgbClr val="7030A0"/>
          </a:solidFill>
          <a:ln w="19050">
            <a:solidFill>
              <a:schemeClr val="lt1"/>
            </a:solidFill>
          </a:ln>
          <a:effectLst/>
        </c:spPr>
      </c:pivotFmt>
      <c:pivotFmt>
        <c:idx val="7"/>
        <c:spPr>
          <a:solidFill>
            <a:srgbClr val="9999FF"/>
          </a:solidFill>
          <a:ln w="19050">
            <a:solidFill>
              <a:schemeClr val="lt1"/>
            </a:solidFill>
          </a:ln>
          <a:effectLst/>
        </c:spPr>
      </c:pivotFmt>
      <c:pivotFmt>
        <c:idx val="8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9"/>
        <c:spPr>
          <a:solidFill>
            <a:srgbClr val="00B0F0"/>
          </a:solidFill>
          <a:ln w="19050">
            <a:solidFill>
              <a:schemeClr val="lt1"/>
            </a:solidFill>
          </a:ln>
          <a:effectLst/>
        </c:spPr>
      </c:pivotFmt>
      <c:pivotFmt>
        <c:idx val="10"/>
        <c:spPr>
          <a:solidFill>
            <a:schemeClr val="accent2">
              <a:lumMod val="60000"/>
              <a:lumOff val="40000"/>
            </a:schemeClr>
          </a:solidFill>
          <a:ln w="19050">
            <a:solidFill>
              <a:schemeClr val="lt1"/>
            </a:solidFill>
          </a:ln>
          <a:effectLst/>
        </c:spPr>
      </c:pivotFmt>
      <c:pivotFmt>
        <c:idx val="11"/>
        <c:spPr>
          <a:solidFill>
            <a:srgbClr val="7030A0"/>
          </a:solidFill>
          <a:ln w="19050">
            <a:solidFill>
              <a:schemeClr val="lt1"/>
            </a:solidFill>
          </a:ln>
          <a:effectLst/>
        </c:spPr>
      </c:pivotFmt>
      <c:pivotFmt>
        <c:idx val="12"/>
        <c:spPr>
          <a:solidFill>
            <a:srgbClr val="9999FF"/>
          </a:solidFill>
          <a:ln w="19050">
            <a:solidFill>
              <a:schemeClr val="lt1"/>
            </a:solidFill>
          </a:ln>
          <a:effectLst/>
        </c:spPr>
      </c:pivotFmt>
      <c:pivotFmt>
        <c:idx val="13"/>
        <c:spPr>
          <a:solidFill>
            <a:srgbClr val="FFCCFF"/>
          </a:solidFill>
          <a:ln w="19050">
            <a:solidFill>
              <a:schemeClr val="lt1"/>
            </a:solidFill>
          </a:ln>
          <a:effectLst/>
        </c:spPr>
      </c:pivotFmt>
      <c:pivotFmt>
        <c:idx val="14"/>
        <c:spPr>
          <a:solidFill>
            <a:srgbClr val="7030A0"/>
          </a:solidFill>
          <a:ln w="19050">
            <a:solidFill>
              <a:schemeClr val="lt1"/>
            </a:solidFill>
          </a:ln>
          <a:effectLst/>
        </c:spPr>
      </c:pivotFmt>
      <c:pivotFmt>
        <c:idx val="15"/>
        <c:spPr>
          <a:solidFill>
            <a:srgbClr val="9999FF"/>
          </a:solidFill>
          <a:ln w="19050">
            <a:solidFill>
              <a:schemeClr val="lt1"/>
            </a:solidFill>
          </a:ln>
          <a:effectLst/>
        </c:spPr>
      </c:pivotFmt>
      <c:pivotFmt>
        <c:idx val="16"/>
        <c:spPr>
          <a:solidFill>
            <a:schemeClr val="bg1">
              <a:lumMod val="65000"/>
            </a:schemeClr>
          </a:solidFill>
          <a:ln w="19050">
            <a:solidFill>
              <a:schemeClr val="lt1"/>
            </a:solidFill>
          </a:ln>
          <a:effectLst/>
        </c:spPr>
      </c:pivotFmt>
      <c:pivotFmt>
        <c:idx val="17"/>
        <c:spPr>
          <a:solidFill>
            <a:srgbClr val="9999FF"/>
          </a:solidFill>
          <a:ln w="19050">
            <a:solidFill>
              <a:schemeClr val="lt1"/>
            </a:solidFill>
          </a:ln>
          <a:effectLst/>
        </c:spPr>
      </c:pivotFmt>
      <c:pivotFmt>
        <c:idx val="18"/>
        <c:spPr>
          <a:solidFill>
            <a:srgbClr val="7030A0"/>
          </a:solidFill>
          <a:ln w="19050">
            <a:solidFill>
              <a:schemeClr val="lt1"/>
            </a:solidFill>
          </a:ln>
          <a:effectLst/>
        </c:spPr>
      </c:pivotFmt>
      <c:pivotFmt>
        <c:idx val="19"/>
        <c:spPr>
          <a:solidFill>
            <a:schemeClr val="accent2">
              <a:lumMod val="75000"/>
            </a:schemeClr>
          </a:solidFill>
          <a:ln w="19050">
            <a:solidFill>
              <a:schemeClr val="lt1"/>
            </a:solidFill>
          </a:ln>
          <a:effectLst/>
        </c:spPr>
      </c:pivotFmt>
      <c:pivotFmt>
        <c:idx val="20"/>
        <c:spPr>
          <a:solidFill>
            <a:srgbClr val="92D050"/>
          </a:solidFill>
          <a:ln w="19050">
            <a:solidFill>
              <a:schemeClr val="lt1"/>
            </a:solidFill>
          </a:ln>
          <a:effectLst/>
        </c:spPr>
      </c:pivotFmt>
      <c:pivotFmt>
        <c:idx val="21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2"/>
        <c:spPr>
          <a:solidFill>
            <a:srgbClr val="9999FF"/>
          </a:solidFill>
          <a:ln w="19050">
            <a:solidFill>
              <a:schemeClr val="lt1"/>
            </a:solidFill>
          </a:ln>
          <a:effectLst/>
        </c:spPr>
      </c:pivotFmt>
      <c:pivotFmt>
        <c:idx val="23"/>
        <c:spPr>
          <a:solidFill>
            <a:srgbClr val="00B0F0"/>
          </a:solidFill>
          <a:ln w="19050">
            <a:solidFill>
              <a:schemeClr val="lt1"/>
            </a:solidFill>
          </a:ln>
          <a:effectLst/>
        </c:spPr>
      </c:pivotFmt>
      <c:pivotFmt>
        <c:idx val="24"/>
        <c:spPr>
          <a:solidFill>
            <a:srgbClr val="7030A0"/>
          </a:solidFill>
          <a:ln w="19050">
            <a:solidFill>
              <a:schemeClr val="lt1"/>
            </a:solidFill>
          </a:ln>
          <a:effectLst/>
        </c:spPr>
      </c:pivotFmt>
      <c:pivotFmt>
        <c:idx val="25"/>
        <c:spPr>
          <a:solidFill>
            <a:schemeClr val="accent2"/>
          </a:solidFill>
          <a:ln w="19050">
            <a:solidFill>
              <a:schemeClr val="lt1"/>
            </a:solidFill>
          </a:ln>
          <a:effectLst/>
        </c:spPr>
      </c:pivotFmt>
      <c:pivotFmt>
        <c:idx val="26"/>
        <c:spPr>
          <a:solidFill>
            <a:srgbClr val="92D050"/>
          </a:solidFill>
          <a:ln w="19050">
            <a:solidFill>
              <a:schemeClr val="lt1"/>
            </a:solidFill>
          </a:ln>
          <a:effectLst/>
        </c:spPr>
      </c:pivotFmt>
      <c:pivotFmt>
        <c:idx val="27"/>
        <c:spPr>
          <a:solidFill>
            <a:srgbClr val="00B0F0"/>
          </a:solidFill>
          <a:ln w="19050">
            <a:solidFill>
              <a:schemeClr val="lt1"/>
            </a:solidFill>
          </a:ln>
          <a:effectLst/>
        </c:spPr>
      </c:pivotFmt>
      <c:pivotFmt>
        <c:idx val="28"/>
        <c:spPr>
          <a:solidFill>
            <a:schemeClr val="accent6"/>
          </a:solidFill>
          <a:ln w="19050">
            <a:solidFill>
              <a:schemeClr val="lt1"/>
            </a:solidFill>
          </a:ln>
          <a:effectLst/>
        </c:spPr>
      </c:pivotFmt>
      <c:pivotFmt>
        <c:idx val="29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30"/>
        <c:spPr>
          <a:solidFill>
            <a:srgbClr val="92D050"/>
          </a:solidFill>
          <a:ln w="19050">
            <a:solidFill>
              <a:schemeClr val="lt1"/>
            </a:solidFill>
          </a:ln>
          <a:effectLst/>
        </c:spPr>
      </c:pivotFmt>
      <c:pivotFmt>
        <c:idx val="31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2"/>
        <c:spPr>
          <a:solidFill>
            <a:srgbClr val="9999FF"/>
          </a:solidFill>
          <a:ln w="19050">
            <a:solidFill>
              <a:schemeClr val="lt1"/>
            </a:solidFill>
          </a:ln>
          <a:effectLst/>
        </c:spPr>
      </c:pivotFmt>
      <c:pivotFmt>
        <c:idx val="33"/>
        <c:spPr>
          <a:solidFill>
            <a:srgbClr val="7030A0"/>
          </a:solidFill>
          <a:ln w="19050">
            <a:solidFill>
              <a:schemeClr val="lt1"/>
            </a:solidFill>
          </a:ln>
          <a:effectLst/>
        </c:spPr>
      </c:pivotFmt>
      <c:pivotFmt>
        <c:idx val="34"/>
        <c:spPr>
          <a:solidFill>
            <a:srgbClr val="00B0F0"/>
          </a:solidFill>
          <a:ln w="19050">
            <a:solidFill>
              <a:schemeClr val="lt1"/>
            </a:solidFill>
          </a:ln>
          <a:effectLst/>
        </c:spPr>
      </c:pivotFmt>
      <c:pivotFmt>
        <c:idx val="35"/>
        <c:spPr>
          <a:solidFill>
            <a:srgbClr val="92D050"/>
          </a:solidFill>
          <a:ln w="19050">
            <a:solidFill>
              <a:schemeClr val="lt1"/>
            </a:solidFill>
          </a:ln>
          <a:effectLst/>
        </c:spPr>
      </c:pivotFmt>
      <c:pivotFmt>
        <c:idx val="36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7"/>
        <c:spPr>
          <a:solidFill>
            <a:srgbClr val="9999FF"/>
          </a:solidFill>
          <a:ln w="19050">
            <a:solidFill>
              <a:schemeClr val="lt1"/>
            </a:solidFill>
          </a:ln>
          <a:effectLst/>
        </c:spPr>
      </c:pivotFmt>
      <c:pivotFmt>
        <c:idx val="38"/>
        <c:spPr>
          <a:solidFill>
            <a:srgbClr val="7030A0"/>
          </a:solidFill>
          <a:ln w="19050">
            <a:solidFill>
              <a:schemeClr val="lt1"/>
            </a:solidFill>
          </a:ln>
          <a:effectLst/>
        </c:spPr>
      </c:pivotFmt>
      <c:pivotFmt>
        <c:idx val="39"/>
        <c:spPr>
          <a:solidFill>
            <a:srgbClr val="00B0F0"/>
          </a:solidFill>
          <a:ln w="19050">
            <a:solidFill>
              <a:schemeClr val="lt1"/>
            </a:solidFill>
          </a:ln>
          <a:effectLst/>
        </c:spPr>
      </c:pivotFmt>
      <c:pivotFmt>
        <c:idx val="40"/>
        <c:spPr>
          <a:solidFill>
            <a:srgbClr val="92D050"/>
          </a:solidFill>
          <a:ln w="19050">
            <a:solidFill>
              <a:schemeClr val="lt1"/>
            </a:solidFill>
          </a:ln>
          <a:effectLst/>
        </c:spPr>
      </c:pivotFmt>
    </c:pivotFmts>
    <c:plotArea>
      <c:layout/>
      <c:pieChart>
        <c:varyColors val="1"/>
        <c:ser>
          <c:idx val="0"/>
          <c:order val="0"/>
          <c:tx>
            <c:strRef>
              <c:f>'Period updates'!$B$25</c:f>
              <c:strCache>
                <c:ptCount val="1"/>
                <c:pt idx="0">
                  <c:v>Total</c:v>
                </c:pt>
              </c:strCache>
            </c:strRef>
          </c:tx>
          <c:dPt>
            <c:idx val="0"/>
            <c:bubble3D val="0"/>
            <c:spPr>
              <a:solidFill>
                <a:srgbClr val="9999FF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728B-4CED-B149-E75B09EC83EE}"/>
              </c:ext>
            </c:extLst>
          </c:dPt>
          <c:dPt>
            <c:idx val="1"/>
            <c:bubble3D val="0"/>
            <c:explosion val="2"/>
            <c:spPr>
              <a:solidFill>
                <a:srgbClr val="7030A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728B-4CED-B149-E75B09EC83EE}"/>
              </c:ext>
            </c:extLst>
          </c:dPt>
          <c:dPt>
            <c:idx val="2"/>
            <c:bubble3D val="0"/>
            <c:spPr>
              <a:solidFill>
                <a:srgbClr val="00B0F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728B-4CED-B149-E75B09EC83EE}"/>
              </c:ext>
            </c:extLst>
          </c:dPt>
          <c:dPt>
            <c:idx val="3"/>
            <c:bubble3D val="0"/>
            <c:spPr>
              <a:solidFill>
                <a:srgbClr val="92D05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728B-4CED-B149-E75B09EC83EE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728B-4CED-B149-E75B09EC83EE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'Period updates'!$A$26:$A$30</c:f>
              <c:strCache>
                <c:ptCount val="4"/>
                <c:pt idx="0">
                  <c:v>New Mod</c:v>
                </c:pt>
                <c:pt idx="1">
                  <c:v>New CP</c:v>
                </c:pt>
                <c:pt idx="2">
                  <c:v>CP Implemented</c:v>
                </c:pt>
                <c:pt idx="3">
                  <c:v>Mod to be closed</c:v>
                </c:pt>
              </c:strCache>
            </c:strRef>
          </c:cat>
          <c:val>
            <c:numRef>
              <c:f>'Period updates'!$B$26:$B$30</c:f>
              <c:numCache>
                <c:formatCode>General</c:formatCode>
                <c:ptCount val="4"/>
                <c:pt idx="0">
                  <c:v>5</c:v>
                </c:pt>
                <c:pt idx="1">
                  <c:v>4</c:v>
                </c:pt>
                <c:pt idx="2">
                  <c:v>4</c:v>
                </c:pt>
                <c:pt idx="3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728B-4CED-B149-E75B09EC83E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eries val="1"/>
        <c14:dropZonesVisible val="1"/>
      </c14:pivotOptions>
    </c:ext>
    <c:ext xmlns:c16="http://schemas.microsoft.com/office/drawing/2014/chart" uri="{E28EC0CA-F0BB-4C9C-879D-F8772B89E7AC}">
      <c16:pivotOptions16>
        <c16:showExpandCollapseFieldButtons val="1"/>
      </c16:pivotOptions16>
    </c:ext>
  </c:extLst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CC7C86-2D66-4C55-8F99-E153512351BA}" type="datetimeFigureOut">
              <a:rPr lang="en-GB" smtClean="0"/>
              <a:t>05/01/2022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2357B9-A31F-4FC7-A38A-70DF36F645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29643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28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A2357B9-A31F-4FC7-A38A-70DF36F645F3}" type="slidenum"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28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028760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03932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- copy heavy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Placeholder 24">
            <a:extLst>
              <a:ext uri="{FF2B5EF4-FFF2-40B4-BE49-F238E27FC236}">
                <a16:creationId xmlns:a16="http://schemas.microsoft.com/office/drawing/2014/main" id="{BFE89D31-1694-4358-8650-1FB611FAD68C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2395537" y="260493"/>
            <a:ext cx="4691063" cy="476466"/>
          </a:xfrm>
          <a:prstGeom prst="rect">
            <a:avLst/>
          </a:prstGeom>
        </p:spPr>
        <p:txBody>
          <a:bodyPr wrap="square">
            <a:spAutoFit/>
          </a:bodyPr>
          <a:lstStyle>
            <a:lvl1pPr algn="ctr">
              <a:defRPr kumimoji="0" lang="en-GB" sz="2597" b="0" i="0" u="none" strike="noStrike" kern="0" cap="none" spc="0" normalizeH="0" baseline="0" noProof="0" dirty="0" smtClean="0">
                <a:ln>
                  <a:noFill/>
                </a:ln>
                <a:solidFill>
                  <a:srgbClr val="FFBA1A"/>
                </a:solidFill>
                <a:effectLst/>
                <a:uLnTx/>
                <a:uFillTx/>
                <a:latin typeface="Poppins-Light"/>
                <a:ea typeface="+mj-ea"/>
                <a:cs typeface="Poppins-Light"/>
              </a:defRPr>
            </a:lvl1pPr>
          </a:lstStyle>
          <a:p>
            <a:pPr marL="12685" marR="5074" lvl="0" indent="0" algn="l" defTabSz="913303" rtl="0" eaLnBrk="1" fontAlgn="auto" latinLnBrk="0" hangingPunct="1">
              <a:lnSpc>
                <a:spcPts val="2996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597" b="0" i="0" u="none" strike="noStrike" kern="0" cap="none" spc="0" normalizeH="0" baseline="0" noProof="0">
                <a:ln>
                  <a:noFill/>
                </a:ln>
                <a:solidFill>
                  <a:srgbClr val="FFBA1A"/>
                </a:solidFill>
                <a:effectLst/>
                <a:uLnTx/>
                <a:uFillTx/>
                <a:latin typeface="Poppins-Light"/>
                <a:ea typeface="+mn-ea"/>
                <a:cs typeface="+mn-cs"/>
              </a:rPr>
              <a:t>Simple content heavy slide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B0072CB-C7B4-4E15-BFA3-70CB1D097051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457200" y="897417"/>
            <a:ext cx="8305800" cy="3881408"/>
          </a:xfrm>
          <a:prstGeom prst="rect">
            <a:avLst/>
          </a:prstGeom>
        </p:spPr>
        <p:txBody>
          <a:bodyPr/>
          <a:lstStyle>
            <a:lvl1pPr>
              <a:defRPr sz="899">
                <a:solidFill>
                  <a:schemeClr val="accent1"/>
                </a:solidFill>
              </a:defRPr>
            </a:lvl1pPr>
            <a:lvl2pPr>
              <a:defRPr sz="899">
                <a:solidFill>
                  <a:schemeClr val="accent1"/>
                </a:solidFill>
              </a:defRPr>
            </a:lvl2pPr>
            <a:lvl3pPr>
              <a:defRPr sz="899">
                <a:solidFill>
                  <a:schemeClr val="accent1"/>
                </a:solidFill>
              </a:defRPr>
            </a:lvl3pPr>
            <a:lvl4pPr>
              <a:defRPr sz="899">
                <a:solidFill>
                  <a:schemeClr val="accent1"/>
                </a:solidFill>
              </a:defRPr>
            </a:lvl4pPr>
            <a:lvl5pPr>
              <a:defRPr sz="899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43216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1192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87301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506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8097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1219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07238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80750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64219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59582"/>
            <a:ext cx="8229600" cy="3672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9291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2800" b="1" kern="1200">
          <a:solidFill>
            <a:srgbClr val="3E5AA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notesSlide" Target="../notesSlides/notesSlide1.xml"/><Relationship Id="rId7" Type="http://schemas.openxmlformats.org/officeDocument/2006/relationships/package" Target="../embeddings/Microsoft_Excel_Worksheet3.xlsx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chart" Target="../charts/chart3.xml"/><Relationship Id="rId5" Type="http://schemas.openxmlformats.org/officeDocument/2006/relationships/chart" Target="../charts/chart2.xml"/><Relationship Id="rId4" Type="http://schemas.openxmlformats.org/officeDocument/2006/relationships/chart" Target="../charts/char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2020490"/>
            <a:ext cx="7772400" cy="1102519"/>
          </a:xfrm>
        </p:spPr>
        <p:txBody>
          <a:bodyPr>
            <a:normAutofit/>
          </a:bodyPr>
          <a:lstStyle/>
          <a:p>
            <a:r>
              <a:rPr lang="en-GB" sz="3600" dirty="0">
                <a:latin typeface="Arial"/>
                <a:cs typeface="Arial"/>
              </a:rPr>
              <a:t>Change Pipeline</a:t>
            </a:r>
          </a:p>
        </p:txBody>
      </p:sp>
    </p:spTree>
    <p:extLst>
      <p:ext uri="{BB962C8B-B14F-4D97-AF65-F5344CB8AC3E}">
        <p14:creationId xmlns:p14="http://schemas.microsoft.com/office/powerpoint/2010/main" val="36575488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EA3F08-64D0-41F2-864D-9FD93219A3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795" y="122081"/>
            <a:ext cx="9030585" cy="637580"/>
          </a:xfrm>
        </p:spPr>
        <p:txBody>
          <a:bodyPr>
            <a:noAutofit/>
          </a:bodyPr>
          <a:lstStyle/>
          <a:p>
            <a:r>
              <a:rPr lang="en-GB" sz="1800" dirty="0"/>
              <a:t>Change Development &amp; Delivery Pipeline (DSC Change / Minor Release Budget)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3D3E0BB-32E6-45F2-B87D-9FD7A1946B9A}"/>
              </a:ext>
            </a:extLst>
          </p:cNvPr>
          <p:cNvSpPr txBox="1"/>
          <p:nvPr/>
        </p:nvSpPr>
        <p:spPr>
          <a:xfrm>
            <a:off x="6006891" y="4034481"/>
            <a:ext cx="2006978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* Pre-capture may contain changes that won’t require delivery / funding</a:t>
            </a:r>
          </a:p>
        </p:txBody>
      </p:sp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EBB33185-1A26-4927-9BE7-51CC2DD6B68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31988532"/>
              </p:ext>
            </p:extLst>
          </p:nvPr>
        </p:nvGraphicFramePr>
        <p:xfrm>
          <a:off x="310222" y="691588"/>
          <a:ext cx="5000332" cy="21066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5F8B6B86-99A7-4021-B7D2-D91686F0B9B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4977281"/>
              </p:ext>
            </p:extLst>
          </p:nvPr>
        </p:nvGraphicFramePr>
        <p:xfrm>
          <a:off x="310222" y="2786018"/>
          <a:ext cx="5162110" cy="22354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0" name="Chart 9">
            <a:extLst>
              <a:ext uri="{FF2B5EF4-FFF2-40B4-BE49-F238E27FC236}">
                <a16:creationId xmlns:a16="http://schemas.microsoft.com/office/drawing/2014/main" id="{F6AA795A-C587-4022-A089-5AAC31FD3C6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2188632"/>
              </p:ext>
            </p:extLst>
          </p:nvPr>
        </p:nvGraphicFramePr>
        <p:xfrm>
          <a:off x="5627727" y="876174"/>
          <a:ext cx="3291840" cy="29432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11" name="Object 10">
            <a:extLst>
              <a:ext uri="{FF2B5EF4-FFF2-40B4-BE49-F238E27FC236}">
                <a16:creationId xmlns:a16="http://schemas.microsoft.com/office/drawing/2014/main" id="{4F18BA31-67E5-481B-BCEC-8CEFA56A190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48289960"/>
              </p:ext>
            </p:extLst>
          </p:nvPr>
        </p:nvGraphicFramePr>
        <p:xfrm>
          <a:off x="8013869" y="4034481"/>
          <a:ext cx="914400" cy="792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Worksheet" showAsIcon="1" r:id="rId7" imgW="914400" imgH="792360" progId="Excel.Sheet.12">
                  <p:embed/>
                </p:oleObj>
              </mc:Choice>
              <mc:Fallback>
                <p:oleObj name="Worksheet" showAsIcon="1" r:id="rId7" imgW="914400" imgH="792360" progId="Excel.Sheet.12">
                  <p:embed/>
                  <p:pic>
                    <p:nvPicPr>
                      <p:cNvPr id="11" name="Object 10">
                        <a:extLst>
                          <a:ext uri="{FF2B5EF4-FFF2-40B4-BE49-F238E27FC236}">
                            <a16:creationId xmlns:a16="http://schemas.microsoft.com/office/drawing/2014/main" id="{4F18BA31-67E5-481B-BCEC-8CEFA56A190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8013869" y="4034481"/>
                        <a:ext cx="914400" cy="7921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819981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3D039978-F70A-4C74-8B7C-9E5DA1519EF0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217714" y="153240"/>
            <a:ext cx="8708571" cy="400110"/>
          </a:xfrm>
        </p:spPr>
        <p:txBody>
          <a:bodyPr/>
          <a:lstStyle/>
          <a:p>
            <a:pPr marL="0" indent="0">
              <a:buNone/>
            </a:pPr>
            <a:r>
              <a:rPr lang="en-GB" sz="2000" b="1" dirty="0">
                <a:solidFill>
                  <a:schemeClr val="accent1"/>
                </a:solidFill>
              </a:rPr>
              <a:t>2021-2022 DSC Change / </a:t>
            </a:r>
            <a:r>
              <a:rPr lang="en-GB" sz="2000" b="1" dirty="0" err="1">
                <a:solidFill>
                  <a:schemeClr val="accent1"/>
                </a:solidFill>
              </a:rPr>
              <a:t>MiR</a:t>
            </a:r>
            <a:r>
              <a:rPr lang="en-GB" sz="2000" b="1" dirty="0">
                <a:solidFill>
                  <a:schemeClr val="accent1"/>
                </a:solidFill>
              </a:rPr>
              <a:t> Pipeline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14E15DDA-19B8-4236-8ACC-6AAADE9DCEC5}"/>
              </a:ext>
            </a:extLst>
          </p:cNvPr>
          <p:cNvSpPr/>
          <p:nvPr/>
        </p:nvSpPr>
        <p:spPr>
          <a:xfrm>
            <a:off x="7952104" y="3562947"/>
            <a:ext cx="1151030" cy="1400355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marL="0" marR="0" lvl="0" indent="0" algn="l" defTabSz="91328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99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oppins Medium"/>
                <a:ea typeface="+mn-ea"/>
                <a:cs typeface="+mn-cs"/>
              </a:rPr>
              <a:t>Key</a:t>
            </a:r>
            <a:r>
              <a:rPr kumimoji="0" lang="en-GB" sz="799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oppins Medium"/>
                <a:ea typeface="+mn-ea"/>
                <a:cs typeface="+mn-cs"/>
              </a:rPr>
              <a:t>: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A543BBB4-E85C-4BDC-862E-856A4CD8D481}"/>
              </a:ext>
            </a:extLst>
          </p:cNvPr>
          <p:cNvSpPr txBox="1"/>
          <p:nvPr/>
        </p:nvSpPr>
        <p:spPr>
          <a:xfrm>
            <a:off x="7972854" y="3771300"/>
            <a:ext cx="1045588" cy="199927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800"/>
            </a:lvl1pPr>
          </a:lstStyle>
          <a:p>
            <a:pPr marL="0" marR="0" lvl="0" indent="0" algn="ctr" defTabSz="91328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00" b="0" i="0" u="none" strike="noStrike" kern="1200" cap="none" spc="0" normalizeH="0" baseline="0" noProof="0" dirty="0">
                <a:ln>
                  <a:noFill/>
                </a:ln>
                <a:solidFill>
                  <a:srgbClr val="1E1246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On Track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AC37DC85-0266-4B68-8BEE-A637CF73A9C6}"/>
              </a:ext>
            </a:extLst>
          </p:cNvPr>
          <p:cNvSpPr txBox="1"/>
          <p:nvPr/>
        </p:nvSpPr>
        <p:spPr>
          <a:xfrm>
            <a:off x="7972854" y="4005191"/>
            <a:ext cx="1045588" cy="19992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800">
                <a:solidFill>
                  <a:schemeClr val="dk1"/>
                </a:solidFill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pPr marL="0" marR="0" lvl="0" indent="0" algn="ctr" defTabSz="91328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00" b="0" i="0" u="none" strike="noStrike" kern="1200" cap="none" spc="0" normalizeH="0" baseline="0" noProof="0" dirty="0">
                <a:ln>
                  <a:noFill/>
                </a:ln>
                <a:solidFill>
                  <a:srgbClr val="1E1246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Potential Activity</a:t>
            </a:r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59233769-C974-44D3-9168-2B866113F4F3}"/>
              </a:ext>
            </a:extLst>
          </p:cNvPr>
          <p:cNvSpPr/>
          <p:nvPr/>
        </p:nvSpPr>
        <p:spPr>
          <a:xfrm>
            <a:off x="7972853" y="4256804"/>
            <a:ext cx="1045589" cy="199927"/>
          </a:xfrm>
          <a:prstGeom prst="rect">
            <a:avLst/>
          </a:prstGeom>
          <a:solidFill>
            <a:srgbClr val="0070C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     </a:t>
            </a:r>
            <a:r>
              <a:rPr kumimoji="0" lang="en-GB" sz="7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Complete</a:t>
            </a:r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77C23BF2-E296-477C-BF67-AB2348F6F77A}"/>
              </a:ext>
            </a:extLst>
          </p:cNvPr>
          <p:cNvSpPr/>
          <p:nvPr/>
        </p:nvSpPr>
        <p:spPr>
          <a:xfrm>
            <a:off x="7972854" y="4503759"/>
            <a:ext cx="1045589" cy="199927"/>
          </a:xfrm>
          <a:prstGeom prst="rect">
            <a:avLst/>
          </a:prstGeom>
          <a:solidFill>
            <a:schemeClr val="accent6">
              <a:lumMod val="7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   Potential risk to plan</a:t>
            </a:r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id="{DA6A0777-15AF-491D-8996-C3FB4C43E1C7}"/>
              </a:ext>
            </a:extLst>
          </p:cNvPr>
          <p:cNvSpPr/>
          <p:nvPr/>
        </p:nvSpPr>
        <p:spPr>
          <a:xfrm>
            <a:off x="7972853" y="4725227"/>
            <a:ext cx="1045589" cy="196682"/>
          </a:xfrm>
          <a:prstGeom prst="rect">
            <a:avLst/>
          </a:prstGeom>
          <a:solidFill>
            <a:srgbClr val="FF00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5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Plan At Risk </a:t>
            </a:r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1F8CB9DE-FF6F-41F1-8EA0-AFE5E8964C22}"/>
              </a:ext>
            </a:extLst>
          </p:cNvPr>
          <p:cNvSpPr/>
          <p:nvPr/>
        </p:nvSpPr>
        <p:spPr>
          <a:xfrm>
            <a:off x="7945540" y="1121695"/>
            <a:ext cx="1053571" cy="1197925"/>
          </a:xfrm>
          <a:prstGeom prst="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marL="0" marR="0" lvl="0" indent="0" algn="l" defTabSz="91328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99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oppins Medium"/>
                <a:ea typeface="+mn-ea"/>
                <a:cs typeface="+mn-cs"/>
              </a:rPr>
              <a:t>Key</a:t>
            </a:r>
            <a:r>
              <a:rPr kumimoji="0" lang="en-GB" sz="799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oppins Medium"/>
                <a:ea typeface="+mn-ea"/>
                <a:cs typeface="+mn-cs"/>
              </a:rPr>
              <a:t>:</a:t>
            </a:r>
          </a:p>
        </p:txBody>
      </p:sp>
      <p:sp>
        <p:nvSpPr>
          <p:cNvPr id="84" name="5-Point Star 120">
            <a:extLst>
              <a:ext uri="{FF2B5EF4-FFF2-40B4-BE49-F238E27FC236}">
                <a16:creationId xmlns:a16="http://schemas.microsoft.com/office/drawing/2014/main" id="{FEF40D73-8ADF-4458-A02C-46B354E37D0C}"/>
              </a:ext>
            </a:extLst>
          </p:cNvPr>
          <p:cNvSpPr/>
          <p:nvPr/>
        </p:nvSpPr>
        <p:spPr>
          <a:xfrm>
            <a:off x="8053343" y="1353394"/>
            <a:ext cx="256500" cy="162000"/>
          </a:xfrm>
          <a:prstGeom prst="star5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5" name="5-Point Star 121">
            <a:extLst>
              <a:ext uri="{FF2B5EF4-FFF2-40B4-BE49-F238E27FC236}">
                <a16:creationId xmlns:a16="http://schemas.microsoft.com/office/drawing/2014/main" id="{304E6ED8-5930-45BB-BA2D-AF78F73C5A46}"/>
              </a:ext>
            </a:extLst>
          </p:cNvPr>
          <p:cNvSpPr/>
          <p:nvPr/>
        </p:nvSpPr>
        <p:spPr>
          <a:xfrm>
            <a:off x="8089663" y="2049388"/>
            <a:ext cx="256500" cy="162000"/>
          </a:xfrm>
          <a:prstGeom prst="star5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1B5456E8-DEAB-4200-8762-0389297765DE}"/>
              </a:ext>
            </a:extLst>
          </p:cNvPr>
          <p:cNvSpPr txBox="1"/>
          <p:nvPr/>
        </p:nvSpPr>
        <p:spPr>
          <a:xfrm>
            <a:off x="8472740" y="1194116"/>
            <a:ext cx="6480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Approval on track</a:t>
            </a: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6D0078A2-7678-401C-990D-67D8409A9CDF}"/>
              </a:ext>
            </a:extLst>
          </p:cNvPr>
          <p:cNvSpPr txBox="1"/>
          <p:nvPr/>
        </p:nvSpPr>
        <p:spPr>
          <a:xfrm>
            <a:off x="8504928" y="1966441"/>
            <a:ext cx="59820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Approval at risk</a:t>
            </a: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258EB99B-EADE-491F-9A27-7EDD2D173D3B}"/>
              </a:ext>
            </a:extLst>
          </p:cNvPr>
          <p:cNvSpPr txBox="1"/>
          <p:nvPr/>
        </p:nvSpPr>
        <p:spPr>
          <a:xfrm>
            <a:off x="8460268" y="1625789"/>
            <a:ext cx="660513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Approved</a:t>
            </a:r>
          </a:p>
        </p:txBody>
      </p:sp>
      <p:sp>
        <p:nvSpPr>
          <p:cNvPr id="89" name="5-Point Star 122">
            <a:extLst>
              <a:ext uri="{FF2B5EF4-FFF2-40B4-BE49-F238E27FC236}">
                <a16:creationId xmlns:a16="http://schemas.microsoft.com/office/drawing/2014/main" id="{5B468B40-1C2F-4701-91F8-F50B6B27DE42}"/>
              </a:ext>
            </a:extLst>
          </p:cNvPr>
          <p:cNvSpPr/>
          <p:nvPr/>
        </p:nvSpPr>
        <p:spPr>
          <a:xfrm>
            <a:off x="8053343" y="1674507"/>
            <a:ext cx="256500" cy="162000"/>
          </a:xfrm>
          <a:prstGeom prst="star5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510B64A-42DE-48B8-AA01-2C428DA73A7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0120" y="748190"/>
            <a:ext cx="7484281" cy="39554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26203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Xoserve 2018">
      <a:dk1>
        <a:sysClr val="windowText" lastClr="000000"/>
      </a:dk1>
      <a:lt1>
        <a:sysClr val="window" lastClr="FFFFFF"/>
      </a:lt1>
      <a:dk2>
        <a:srgbClr val="1D3E61"/>
      </a:dk2>
      <a:lt2>
        <a:srgbClr val="EEECE1"/>
      </a:lt2>
      <a:accent1>
        <a:srgbClr val="3E5AA8"/>
      </a:accent1>
      <a:accent2>
        <a:srgbClr val="D75733"/>
      </a:accent2>
      <a:accent3>
        <a:srgbClr val="56CF9E"/>
      </a:accent3>
      <a:accent4>
        <a:srgbClr val="6440A3"/>
      </a:accent4>
      <a:accent5>
        <a:srgbClr val="40D1F5"/>
      </a:accent5>
      <a:accent6>
        <a:srgbClr val="FCBC55"/>
      </a:accent6>
      <a:hlink>
        <a:srgbClr val="6440A3"/>
      </a:hlink>
      <a:folHlink>
        <a:srgbClr val="D2232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0FB9CDCC5328344A3162B2D7C8A4CE2" ma:contentTypeVersion="13" ma:contentTypeDescription="Create a new document." ma:contentTypeScope="" ma:versionID="9bb224142be6fbbc8b98e1f99454ecd1">
  <xsd:schema xmlns:xsd="http://www.w3.org/2001/XMLSchema" xmlns:xs="http://www.w3.org/2001/XMLSchema" xmlns:p="http://schemas.microsoft.com/office/2006/metadata/properties" xmlns:ns2="efb0c983-77a3-4edc-9303-e1cb655c76c7" xmlns:ns3="3ee84ff3-1fa2-4b0e-bbc1-9d3729ac2ba9" targetNamespace="http://schemas.microsoft.com/office/2006/metadata/properties" ma:root="true" ma:fieldsID="a8c54f627d5b449adedc3be3afe57feb" ns2:_="" ns3:_="">
    <xsd:import namespace="efb0c983-77a3-4edc-9303-e1cb655c76c7"/>
    <xsd:import namespace="3ee84ff3-1fa2-4b0e-bbc1-9d3729ac2ba9"/>
    <xsd:element name="properties">
      <xsd:complexType>
        <xsd:sequence>
          <xsd:element name="documentManagement">
            <xsd:complexType>
              <xsd:all>
                <xsd:element ref="ns2:_Flow_SignoffStatus" minOccurs="0"/>
                <xsd:element ref="ns2:Sign_x002d_offBy" minOccurs="0"/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fb0c983-77a3-4edc-9303-e1cb655c76c7" elementFormDefault="qualified">
    <xsd:import namespace="http://schemas.microsoft.com/office/2006/documentManagement/types"/>
    <xsd:import namespace="http://schemas.microsoft.com/office/infopath/2007/PartnerControls"/>
    <xsd:element name="_Flow_SignoffStatus" ma:index="8" nillable="true" ma:displayName="Sign-off status" ma:internalName="Sign_x002d_off_x0020_status">
      <xsd:simpleType>
        <xsd:restriction base="dms:Text"/>
      </xsd:simpleType>
    </xsd:element>
    <xsd:element name="Sign_x002d_offBy" ma:index="9" nillable="true" ma:displayName="Sign-off By" ma:format="Dropdown" ma:list="UserInfo" ma:SharePointGroup="0" ma:internalName="Sign_x002d_offBy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ee84ff3-1fa2-4b0e-bbc1-9d3729ac2ba9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>
    <SharedWithUsers xmlns="3ee84ff3-1fa2-4b0e-bbc1-9d3729ac2ba9">
      <UserInfo>
        <DisplayName>Tony Klein</DisplayName>
        <AccountId>189</AccountId>
        <AccountType/>
      </UserInfo>
      <UserInfo>
        <DisplayName>Charan Singh</DisplayName>
        <AccountId>59</AccountId>
        <AccountType/>
      </UserInfo>
    </SharedWithUsers>
    <_Flow_SignoffStatus xmlns="efb0c983-77a3-4edc-9303-e1cb655c76c7" xsi:nil="true"/>
    <Sign_x002d_offBy xmlns="efb0c983-77a3-4edc-9303-e1cb655c76c7">
      <UserInfo>
        <DisplayName/>
        <AccountId xsi:nil="true"/>
        <AccountType/>
      </UserInfo>
    </Sign_x002d_offBy>
  </documentManagement>
</p:properties>
</file>

<file path=customXml/itemProps1.xml><?xml version="1.0" encoding="utf-8"?>
<ds:datastoreItem xmlns:ds="http://schemas.openxmlformats.org/officeDocument/2006/customXml" ds:itemID="{B58AA136-FF6E-4115-A688-9F35D682DFB0}"/>
</file>

<file path=customXml/itemProps2.xml><?xml version="1.0" encoding="utf-8"?>
<ds:datastoreItem xmlns:ds="http://schemas.openxmlformats.org/officeDocument/2006/customXml" ds:itemID="{2A513DF9-3E74-488E-B239-1C5C999E5CA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E966AA5-3D01-4B81-BAE0-8020A2E16EFF}">
  <ds:schemaRefs>
    <ds:schemaRef ds:uri="http://www.w3.org/XML/1998/namespace"/>
    <ds:schemaRef ds:uri="http://schemas.microsoft.com/office/2006/documentManagement/types"/>
    <ds:schemaRef ds:uri="103fba77-31dd-4780-83f9-c54f26c3a260"/>
    <ds:schemaRef ds:uri="http://schemas.openxmlformats.org/package/2006/metadata/core-properties"/>
    <ds:schemaRef ds:uri="http://schemas.microsoft.com/office/2006/metadata/properties"/>
    <ds:schemaRef ds:uri="http://schemas.microsoft.com/office/infopath/2007/PartnerControls"/>
    <ds:schemaRef ds:uri="http://purl.org/dc/terms/"/>
    <ds:schemaRef ds:uri="11f1cc19-a6a2-4477-822b-8358f9edc374"/>
    <ds:schemaRef ds:uri="http://purl.org/dc/dcmitype/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11963</TotalTime>
  <Words>66</Words>
  <Application>Microsoft Office PowerPoint</Application>
  <PresentationFormat>On-screen Show (16:9)</PresentationFormat>
  <Paragraphs>18</Paragraphs>
  <Slides>3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Poppins Medium</vt:lpstr>
      <vt:lpstr>Poppins-Light</vt:lpstr>
      <vt:lpstr>Office Theme</vt:lpstr>
      <vt:lpstr>Microsoft Excel Worksheet</vt:lpstr>
      <vt:lpstr>Change Pipeline</vt:lpstr>
      <vt:lpstr>Change Development &amp; Delivery Pipeline (DSC Change / Minor Release Budget) </vt:lpstr>
      <vt:lpstr>PowerPoint Presentation</vt:lpstr>
    </vt:vector>
  </TitlesOfParts>
  <Company>National Grid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National Grid</dc:creator>
  <cp:lastModifiedBy>Rachel Taggart</cp:lastModifiedBy>
  <cp:revision>24</cp:revision>
  <dcterms:created xsi:type="dcterms:W3CDTF">2018-09-02T17:12:15Z</dcterms:created>
  <dcterms:modified xsi:type="dcterms:W3CDTF">2022-01-05T10:56:15Z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0x01010050FB9CDCC5328344A3162B2D7C8A4CE2</vt:lpwstr>
  </property>
</Properties>
</file>