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80" r:id="rId5"/>
    <p:sldId id="281" r:id="rId6"/>
    <p:sldId id="283" r:id="rId7"/>
    <p:sldId id="282" r:id="rId8"/>
    <p:sldId id="284" r:id="rId9"/>
  </p:sldIdLst>
  <p:sldSz cx="9144000" cy="5149850"/>
  <p:notesSz cx="9363075" cy="7077075"/>
  <p:embeddedFontLs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Light" panose="00000400000000000000" pitchFamily="2" charset="0"/>
      <p:regular r:id="rId20"/>
      <p:italic r:id="rId21"/>
    </p:embeddedFont>
    <p:embeddedFont>
      <p:font typeface="Poppins Medium" panose="00000600000000000000" pitchFamily="2" charset="0"/>
      <p:regular r:id="rId22"/>
      <p:italic r:id="rId23"/>
    </p:embeddedFont>
    <p:embeddedFont>
      <p:font typeface="Poppins SemiBold" panose="00000700000000000000" pitchFamily="2" charset="0"/>
      <p:bold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246"/>
    <a:srgbClr val="FFFFFF"/>
    <a:srgbClr val="2BB573"/>
    <a:srgbClr val="208BCC"/>
    <a:srgbClr val="807D8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AED7C-3549-4704-9831-A8C3866EFBF2}" v="21" dt="2022-01-06T15:32:00.9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90" d="100"/>
          <a:sy n="90" d="100"/>
        </p:scale>
        <p:origin x="432" y="5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CA3047-BECB-4213-A1DF-322C4B6FB120}"/>
              </a:ext>
            </a:extLst>
          </p:cNvPr>
          <p:cNvSpPr>
            <a:spLocks noGrp="1"/>
          </p:cNvSpPr>
          <p:nvPr>
            <p:ph type="hdr" sz="quarter"/>
          </p:nvPr>
        </p:nvSpPr>
        <p:spPr>
          <a:xfrm>
            <a:off x="0" y="1"/>
            <a:ext cx="4057333" cy="355600"/>
          </a:xfrm>
          <a:prstGeom prst="rect">
            <a:avLst/>
          </a:prstGeom>
        </p:spPr>
        <p:txBody>
          <a:bodyPr vert="horz" lIns="105165" tIns="52583" rIns="105165" bIns="52583" rtlCol="0"/>
          <a:lstStyle>
            <a:lvl1pPr algn="l">
              <a:defRPr sz="1400"/>
            </a:lvl1pPr>
          </a:lstStyle>
          <a:p>
            <a:endParaRPr lang="en-GB"/>
          </a:p>
        </p:txBody>
      </p:sp>
      <p:sp>
        <p:nvSpPr>
          <p:cNvPr id="3" name="Date Placeholder 2">
            <a:extLst>
              <a:ext uri="{FF2B5EF4-FFF2-40B4-BE49-F238E27FC236}">
                <a16:creationId xmlns:a16="http://schemas.microsoft.com/office/drawing/2014/main" id="{51C8FEA2-0B46-4E5B-9E98-1A41D73F1E77}"/>
              </a:ext>
            </a:extLst>
          </p:cNvPr>
          <p:cNvSpPr>
            <a:spLocks noGrp="1"/>
          </p:cNvSpPr>
          <p:nvPr>
            <p:ph type="dt" sz="quarter" idx="1"/>
          </p:nvPr>
        </p:nvSpPr>
        <p:spPr>
          <a:xfrm>
            <a:off x="5304117" y="1"/>
            <a:ext cx="4057333" cy="355600"/>
          </a:xfrm>
          <a:prstGeom prst="rect">
            <a:avLst/>
          </a:prstGeom>
        </p:spPr>
        <p:txBody>
          <a:bodyPr vert="horz" lIns="105165" tIns="52583" rIns="105165" bIns="52583" rtlCol="0"/>
          <a:lstStyle>
            <a:lvl1pPr algn="r">
              <a:defRPr sz="1400"/>
            </a:lvl1pPr>
          </a:lstStyle>
          <a:p>
            <a:fld id="{B6689975-2DBD-48B4-9121-94107674FBB4}" type="datetimeFigureOut">
              <a:rPr lang="en-GB" smtClean="0"/>
              <a:t>13/01/2022</a:t>
            </a:fld>
            <a:endParaRPr lang="en-GB"/>
          </a:p>
        </p:txBody>
      </p:sp>
      <p:sp>
        <p:nvSpPr>
          <p:cNvPr id="4" name="Footer Placeholder 3">
            <a:extLst>
              <a:ext uri="{FF2B5EF4-FFF2-40B4-BE49-F238E27FC236}">
                <a16:creationId xmlns:a16="http://schemas.microsoft.com/office/drawing/2014/main" id="{E5E55064-F04F-43D1-840C-35ABAD8F35CB}"/>
              </a:ext>
            </a:extLst>
          </p:cNvPr>
          <p:cNvSpPr>
            <a:spLocks noGrp="1"/>
          </p:cNvSpPr>
          <p:nvPr>
            <p:ph type="ftr" sz="quarter" idx="2"/>
          </p:nvPr>
        </p:nvSpPr>
        <p:spPr>
          <a:xfrm>
            <a:off x="0" y="6721477"/>
            <a:ext cx="4057333" cy="355598"/>
          </a:xfrm>
          <a:prstGeom prst="rect">
            <a:avLst/>
          </a:prstGeom>
        </p:spPr>
        <p:txBody>
          <a:bodyPr vert="horz" lIns="105165" tIns="52583" rIns="105165" bIns="52583" rtlCol="0" anchor="b"/>
          <a:lstStyle>
            <a:lvl1pPr algn="l">
              <a:defRPr sz="1400"/>
            </a:lvl1pPr>
          </a:lstStyle>
          <a:p>
            <a:endParaRPr lang="en-GB"/>
          </a:p>
        </p:txBody>
      </p:sp>
      <p:sp>
        <p:nvSpPr>
          <p:cNvPr id="5" name="Slide Number Placeholder 4">
            <a:extLst>
              <a:ext uri="{FF2B5EF4-FFF2-40B4-BE49-F238E27FC236}">
                <a16:creationId xmlns:a16="http://schemas.microsoft.com/office/drawing/2014/main" id="{DEE74D54-93AF-43CF-A677-3F71BFA0A5FA}"/>
              </a:ext>
            </a:extLst>
          </p:cNvPr>
          <p:cNvSpPr>
            <a:spLocks noGrp="1"/>
          </p:cNvSpPr>
          <p:nvPr>
            <p:ph type="sldNum" sz="quarter" idx="3"/>
          </p:nvPr>
        </p:nvSpPr>
        <p:spPr>
          <a:xfrm>
            <a:off x="5304117" y="6721477"/>
            <a:ext cx="4057333" cy="355598"/>
          </a:xfrm>
          <a:prstGeom prst="rect">
            <a:avLst/>
          </a:prstGeom>
        </p:spPr>
        <p:txBody>
          <a:bodyPr vert="horz" lIns="105165" tIns="52583" rIns="105165" bIns="52583" rtlCol="0" anchor="b"/>
          <a:lstStyle>
            <a:lvl1pPr algn="r">
              <a:defRPr sz="1400"/>
            </a:lvl1pPr>
          </a:lstStyle>
          <a:p>
            <a:fld id="{A9D00B11-5BEA-4CEB-921C-45FD362D0A88}" type="slidenum">
              <a:rPr lang="en-GB" smtClean="0"/>
              <a:t>‹#›</a:t>
            </a:fld>
            <a:endParaRPr lang="en-GB"/>
          </a:p>
        </p:txBody>
      </p:sp>
    </p:spTree>
    <p:extLst>
      <p:ext uri="{BB962C8B-B14F-4D97-AF65-F5344CB8AC3E}">
        <p14:creationId xmlns:p14="http://schemas.microsoft.com/office/powerpoint/2010/main" val="186850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333" cy="355600"/>
          </a:xfrm>
          <a:prstGeom prst="rect">
            <a:avLst/>
          </a:prstGeom>
        </p:spPr>
        <p:txBody>
          <a:bodyPr vert="horz" lIns="105165" tIns="52583" rIns="105165" bIns="52583" rtlCol="0"/>
          <a:lstStyle>
            <a:lvl1pPr algn="l">
              <a:defRPr sz="1400"/>
            </a:lvl1pPr>
          </a:lstStyle>
          <a:p>
            <a:endParaRPr lang="en-GB"/>
          </a:p>
        </p:txBody>
      </p:sp>
      <p:sp>
        <p:nvSpPr>
          <p:cNvPr id="3" name="Date Placeholder 2"/>
          <p:cNvSpPr>
            <a:spLocks noGrp="1"/>
          </p:cNvSpPr>
          <p:nvPr>
            <p:ph type="dt" idx="1"/>
          </p:nvPr>
        </p:nvSpPr>
        <p:spPr>
          <a:xfrm>
            <a:off x="5304117" y="1"/>
            <a:ext cx="4057333" cy="355600"/>
          </a:xfrm>
          <a:prstGeom prst="rect">
            <a:avLst/>
          </a:prstGeom>
        </p:spPr>
        <p:txBody>
          <a:bodyPr vert="horz" lIns="105165" tIns="52583" rIns="105165" bIns="52583" rtlCol="0"/>
          <a:lstStyle>
            <a:lvl1pPr algn="r">
              <a:defRPr sz="1400"/>
            </a:lvl1pPr>
          </a:lstStyle>
          <a:p>
            <a:fld id="{06A16681-9403-428B-A34F-4D2AA2E4888C}" type="datetimeFigureOut">
              <a:rPr lang="en-GB" smtClean="0"/>
              <a:t>13/01/2022</a:t>
            </a:fld>
            <a:endParaRPr lang="en-GB"/>
          </a:p>
        </p:txBody>
      </p:sp>
      <p:sp>
        <p:nvSpPr>
          <p:cNvPr id="4" name="Slide Image Placeholder 3"/>
          <p:cNvSpPr>
            <a:spLocks noGrp="1" noRot="1" noChangeAspect="1"/>
          </p:cNvSpPr>
          <p:nvPr>
            <p:ph type="sldImg" idx="2"/>
          </p:nvPr>
        </p:nvSpPr>
        <p:spPr>
          <a:xfrm>
            <a:off x="2563813" y="885825"/>
            <a:ext cx="4235450" cy="2386013"/>
          </a:xfrm>
          <a:prstGeom prst="rect">
            <a:avLst/>
          </a:prstGeom>
          <a:noFill/>
          <a:ln w="12700">
            <a:solidFill>
              <a:prstClr val="black"/>
            </a:solidFill>
          </a:ln>
        </p:spPr>
        <p:txBody>
          <a:bodyPr vert="horz" lIns="105165" tIns="52583" rIns="105165" bIns="52583" rtlCol="0" anchor="ctr"/>
          <a:lstStyle/>
          <a:p>
            <a:endParaRPr lang="en-GB"/>
          </a:p>
        </p:txBody>
      </p:sp>
      <p:sp>
        <p:nvSpPr>
          <p:cNvPr id="5" name="Notes Placeholder 4"/>
          <p:cNvSpPr>
            <a:spLocks noGrp="1"/>
          </p:cNvSpPr>
          <p:nvPr>
            <p:ph type="body" sz="quarter" idx="3"/>
          </p:nvPr>
        </p:nvSpPr>
        <p:spPr>
          <a:xfrm>
            <a:off x="936308" y="3405462"/>
            <a:ext cx="7490460" cy="2788071"/>
          </a:xfrm>
          <a:prstGeom prst="rect">
            <a:avLst/>
          </a:prstGeom>
        </p:spPr>
        <p:txBody>
          <a:bodyPr vert="horz" lIns="105165" tIns="52583" rIns="105165" bIns="52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477"/>
            <a:ext cx="4057333" cy="355598"/>
          </a:xfrm>
          <a:prstGeom prst="rect">
            <a:avLst/>
          </a:prstGeom>
        </p:spPr>
        <p:txBody>
          <a:bodyPr vert="horz" lIns="105165" tIns="52583" rIns="105165" bIns="52583" rtlCol="0" anchor="b"/>
          <a:lstStyle>
            <a:lvl1pPr algn="l">
              <a:defRPr sz="1400"/>
            </a:lvl1pPr>
          </a:lstStyle>
          <a:p>
            <a:endParaRPr lang="en-GB"/>
          </a:p>
        </p:txBody>
      </p:sp>
      <p:sp>
        <p:nvSpPr>
          <p:cNvPr id="7" name="Slide Number Placeholder 6"/>
          <p:cNvSpPr>
            <a:spLocks noGrp="1"/>
          </p:cNvSpPr>
          <p:nvPr>
            <p:ph type="sldNum" sz="quarter" idx="5"/>
          </p:nvPr>
        </p:nvSpPr>
        <p:spPr>
          <a:xfrm>
            <a:off x="5304117" y="6721477"/>
            <a:ext cx="4057333" cy="355598"/>
          </a:xfrm>
          <a:prstGeom prst="rect">
            <a:avLst/>
          </a:prstGeom>
        </p:spPr>
        <p:txBody>
          <a:bodyPr vert="horz" lIns="105165" tIns="52583" rIns="105165" bIns="52583" rtlCol="0" anchor="b"/>
          <a:lstStyle>
            <a:lvl1pPr algn="r">
              <a:defRPr sz="1400"/>
            </a:lvl1pPr>
          </a:lstStyle>
          <a:p>
            <a:fld id="{F8D15C3A-2F39-4EA3-BA98-F5F2450E317E}" type="slidenum">
              <a:rPr lang="en-GB" smtClean="0"/>
              <a:t>‹#›</a:t>
            </a:fld>
            <a:endParaRPr lang="en-GB"/>
          </a:p>
        </p:txBody>
      </p:sp>
    </p:spTree>
    <p:extLst>
      <p:ext uri="{BB962C8B-B14F-4D97-AF65-F5344CB8AC3E}">
        <p14:creationId xmlns:p14="http://schemas.microsoft.com/office/powerpoint/2010/main" val="36627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985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chemeClr val="accent5"/>
          </a:solidFill>
        </p:spPr>
        <p:txBody>
          <a:bodyPr wrap="square" lIns="0" tIns="0" rIns="0" bIns="0" rtlCol="0"/>
          <a:lstStyle/>
          <a:p>
            <a:endParaRPr/>
          </a:p>
        </p:txBody>
      </p:sp>
      <p:sp>
        <p:nvSpPr>
          <p:cNvPr id="6" name="object 2">
            <a:extLst>
              <a:ext uri="{FF2B5EF4-FFF2-40B4-BE49-F238E27FC236}">
                <a16:creationId xmlns:a16="http://schemas.microsoft.com/office/drawing/2014/main" id="{4226E382-CDE5-47A3-8A40-0DFA6AC52AB1}"/>
              </a:ext>
            </a:extLst>
          </p:cNvPr>
          <p:cNvSpPr/>
          <p:nvPr userDrawn="1"/>
        </p:nvSpPr>
        <p:spPr>
          <a:xfrm>
            <a:off x="0" y="0"/>
            <a:ext cx="3870325" cy="5148580"/>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chemeClr val="accent2"/>
          </a:solidFill>
        </p:spPr>
        <p:txBody>
          <a:bodyPr wrap="square" lIns="0" tIns="0" rIns="0" bIns="0" rtlCol="0"/>
          <a:lstStyle/>
          <a:p>
            <a:endParaRPr/>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0" y="1965443"/>
            <a:ext cx="3641725" cy="868363"/>
          </a:xfrm>
          <a:prstGeom prst="rect">
            <a:avLst/>
          </a:prstGeom>
        </p:spPr>
        <p:txBody>
          <a:bodyPr/>
          <a:lstStyle>
            <a:lvl1pPr marL="12700" marR="5080" algn="l" defTabSz="984250" rtl="0" eaLnBrk="1" latinLnBrk="0" hangingPunct="1">
              <a:lnSpc>
                <a:spcPts val="3000"/>
              </a:lnSpc>
              <a:spcBef>
                <a:spcPts val="500"/>
              </a:spcBef>
              <a:defRPr lang="en-GB" sz="2800" kern="1200" dirty="0">
                <a:solidFill>
                  <a:schemeClr val="accent1"/>
                </a:solidFill>
                <a:latin typeface="Poppins Light" panose="00000400000000000000" pitchFamily="2" charset="0"/>
                <a:ea typeface="+mn-ea"/>
                <a:cs typeface="Poppins Light" panose="00000400000000000000" pitchFamily="2" charset="0"/>
              </a:defRPr>
            </a:lvl1pPr>
            <a:lvl2pPr>
              <a:defRPr lang="en-US" sz="2800" kern="1200" dirty="0" smtClean="0">
                <a:solidFill>
                  <a:schemeClr val="accent1"/>
                </a:solidFill>
                <a:latin typeface="Poppins Light"/>
                <a:ea typeface="+mn-ea"/>
                <a:cs typeface="Poppins Light"/>
              </a:defRPr>
            </a:lvl2pPr>
            <a:lvl3pPr>
              <a:defRPr lang="en-US" sz="2800" kern="1200" dirty="0" smtClean="0">
                <a:solidFill>
                  <a:schemeClr val="accent1"/>
                </a:solidFill>
                <a:latin typeface="Poppins Light"/>
                <a:ea typeface="+mn-ea"/>
                <a:cs typeface="Poppins Light"/>
              </a:defRPr>
            </a:lvl3pPr>
            <a:lvl4pPr>
              <a:defRPr lang="en-US" sz="2800" kern="1200" dirty="0" smtClean="0">
                <a:solidFill>
                  <a:schemeClr val="accent1"/>
                </a:solidFill>
                <a:latin typeface="Poppins Light"/>
                <a:ea typeface="+mn-ea"/>
                <a:cs typeface="Poppins Light"/>
              </a:defRPr>
            </a:lvl4pPr>
            <a:lvl5pPr>
              <a:defRPr lang="en-GB" sz="2800" kern="1200" dirty="0">
                <a:solidFill>
                  <a:schemeClr val="accent1"/>
                </a:solidFill>
                <a:latin typeface="Poppins Light"/>
                <a:ea typeface="+mn-ea"/>
                <a:cs typeface="Poppins 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599" y="2955925"/>
            <a:ext cx="3641725" cy="257853"/>
          </a:xfrm>
          <a:prstGeom prst="rect">
            <a:avLst/>
          </a:prstGeom>
        </p:spPr>
        <p:txBody>
          <a:bodyPr/>
          <a:lstStyle>
            <a:lvl1pPr marL="12700" algn="l" defTabSz="914400" rtl="0" eaLnBrk="1" latinLnBrk="0" hangingPunct="1">
              <a:lnSpc>
                <a:spcPct val="100000"/>
              </a:lnSpc>
              <a:spcBef>
                <a:spcPts val="100"/>
              </a:spcBef>
              <a:defRPr lang="en-GB" sz="1400" kern="1200" dirty="0">
                <a:solidFill>
                  <a:schemeClr val="accent1"/>
                </a:solidFill>
                <a:latin typeface="Poppins Medium" panose="00000600000000000000" pitchFamily="2" charset="0"/>
                <a:ea typeface="+mn-ea"/>
                <a:cs typeface="Poppins Medium" panose="00000600000000000000" pitchFamily="2"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0" i="0" u="none" strike="noStrike" kern="1200" cap="none" spc="0" normalizeH="0" baseline="0" noProof="0">
                <a:ln>
                  <a:noFill/>
                </a:ln>
                <a:solidFill>
                  <a:srgbClr val="1E1246"/>
                </a:solidFill>
                <a:effectLst/>
                <a:uLnTx/>
                <a:uFillTx/>
                <a:latin typeface="Poppins Medium"/>
                <a:ea typeface="+mn-ea"/>
                <a:cs typeface="Poppins Medium"/>
              </a:rPr>
              <a:t>88/88/2021</a:t>
            </a:r>
            <a:endParaRPr lang="en-GB"/>
          </a:p>
        </p:txBody>
      </p:sp>
      <p:pic>
        <p:nvPicPr>
          <p:cNvPr id="14" name="Picture 13">
            <a:extLst>
              <a:ext uri="{FF2B5EF4-FFF2-40B4-BE49-F238E27FC236}">
                <a16:creationId xmlns:a16="http://schemas.microsoft.com/office/drawing/2014/main" id="{55795231-B7FF-4A78-8E56-FA7AB6714E8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157616" y="2764771"/>
            <a:ext cx="1698641" cy="356537"/>
          </a:xfrm>
          <a:prstGeom prst="rect">
            <a:avLst/>
          </a:prstGeom>
        </p:spPr>
      </p:pic>
      <p:pic>
        <p:nvPicPr>
          <p:cNvPr id="3" name="Picture 2" descr="Logo&#10;&#10;Description automatically generated">
            <a:extLst>
              <a:ext uri="{FF2B5EF4-FFF2-40B4-BE49-F238E27FC236}">
                <a16:creationId xmlns:a16="http://schemas.microsoft.com/office/drawing/2014/main" id="{852F5872-D9DF-4252-996B-6611497ECC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0" y="1983478"/>
            <a:ext cx="2760259" cy="434281"/>
          </a:xfrm>
          <a:prstGeom prst="rect">
            <a:avLst/>
          </a:prstGeom>
        </p:spPr>
      </p:pic>
      <p:sp>
        <p:nvSpPr>
          <p:cNvPr id="2" name="TextBox 1">
            <a:extLst>
              <a:ext uri="{FF2B5EF4-FFF2-40B4-BE49-F238E27FC236}">
                <a16:creationId xmlns:a16="http://schemas.microsoft.com/office/drawing/2014/main" id="{4DB3E5FD-5EEA-452A-8680-0336150EFBD1}"/>
              </a:ext>
            </a:extLst>
          </p:cNvPr>
          <p:cNvSpPr txBox="1"/>
          <p:nvPr userDrawn="1"/>
        </p:nvSpPr>
        <p:spPr>
          <a:xfrm>
            <a:off x="5715001" y="2768949"/>
            <a:ext cx="1095374" cy="135935"/>
          </a:xfrm>
          <a:prstGeom prst="rect">
            <a:avLst/>
          </a:prstGeom>
        </p:spPr>
        <p:txBody>
          <a:bodyPr vert="horz" wrap="square" lIns="0" tIns="12700" rIns="0" bIns="0" rtlCol="0">
            <a:spAutoFit/>
          </a:bodyPr>
          <a:lstStyle/>
          <a:p>
            <a:pPr marL="12065" indent="0" algn="r">
              <a:lnSpc>
                <a:spcPct val="100000"/>
              </a:lnSpc>
              <a:spcBef>
                <a:spcPts val="100"/>
              </a:spcBef>
              <a:buNone/>
              <a:tabLst>
                <a:tab pos="162560" algn="l"/>
              </a:tabLst>
            </a:pPr>
            <a:r>
              <a:rPr lang="en-GB" sz="800">
                <a:solidFill>
                  <a:schemeClr val="accent1"/>
                </a:solidFill>
                <a:latin typeface="Poppins Light" panose="00000400000000000000" pitchFamily="2" charset="0"/>
                <a:cs typeface="Poppins Light" panose="00000400000000000000" pitchFamily="2" charset="0"/>
              </a:rPr>
              <a:t>Provided by:</a:t>
            </a:r>
          </a:p>
        </p:txBody>
      </p:sp>
    </p:spTree>
    <p:extLst>
      <p:ext uri="{BB962C8B-B14F-4D97-AF65-F5344CB8AC3E}">
        <p14:creationId xmlns:p14="http://schemas.microsoft.com/office/powerpoint/2010/main" val="211597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5" y="1405723"/>
            <a:ext cx="2366645" cy="2366645"/>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8925"/>
            <a:ext cx="1512000" cy="1512000"/>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2" y="4628121"/>
            <a:ext cx="2684055"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5125"/>
            <a:ext cx="868048"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35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73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4" y="2574926"/>
            <a:ext cx="3277658" cy="66090"/>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7" y="2583053"/>
            <a:ext cx="2918498" cy="45719"/>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8" y="2449830"/>
            <a:ext cx="277495" cy="277495"/>
          </a:xfrm>
          <a:prstGeom prst="ellipse">
            <a:avLst/>
          </a:prstGeom>
          <a:solidFill>
            <a:schemeClr val="accent4"/>
          </a:solidFill>
        </p:spPr>
        <p:txBody>
          <a:bodyPr wrap="square" lIns="0" tIns="0" rIns="0" bIns="0" rtlCol="0" anchor="ctr"/>
          <a:lstStyle/>
          <a:p>
            <a:pPr algn="l"/>
            <a:endParaRPr lang="en-GB"/>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6" y="247300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6176"/>
            <a:ext cx="277495" cy="277495"/>
          </a:xfrm>
          <a:prstGeom prst="ellipse">
            <a:avLst/>
          </a:prstGeom>
          <a:solidFill>
            <a:schemeClr val="accent2"/>
          </a:solidFill>
        </p:spPr>
        <p:txBody>
          <a:bodyPr wrap="square" lIns="0" tIns="0" rIns="0" bIns="0" rtlCol="0" anchor="ctr"/>
          <a:lstStyle/>
          <a:p>
            <a:pPr algn="l"/>
            <a:endParaRPr lang="en-GB"/>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73005"/>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899" y="2449830"/>
            <a:ext cx="277495" cy="277495"/>
          </a:xfrm>
          <a:prstGeom prst="ellipse">
            <a:avLst/>
          </a:prstGeom>
          <a:solidFill>
            <a:schemeClr val="accent4"/>
          </a:solidFill>
        </p:spPr>
        <p:txBody>
          <a:bodyPr wrap="square" lIns="0" tIns="0" rIns="0" bIns="0" rtlCol="0" anchor="ctr"/>
          <a:lstStyle/>
          <a:p>
            <a:pPr algn="l"/>
            <a:endParaRPr lang="en-GB"/>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376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4" y="2436177"/>
            <a:ext cx="277495" cy="277495"/>
          </a:xfrm>
          <a:prstGeom prst="ellipse">
            <a:avLst/>
          </a:prstGeom>
          <a:solidFill>
            <a:schemeClr val="accent2"/>
          </a:solidFill>
        </p:spPr>
        <p:txBody>
          <a:bodyPr wrap="square" lIns="0" tIns="0" rIns="0" bIns="0" rtlCol="0" anchor="ctr"/>
          <a:lstStyle/>
          <a:p>
            <a:pPr algn="l"/>
            <a:endParaRPr lang="en-GB"/>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3" y="2473006"/>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1" y="2449830"/>
            <a:ext cx="277495" cy="277495"/>
          </a:xfrm>
          <a:prstGeom prst="ellipse">
            <a:avLst/>
          </a:prstGeom>
          <a:solidFill>
            <a:schemeClr val="accent2"/>
          </a:solidFill>
        </p:spPr>
        <p:txBody>
          <a:bodyPr wrap="square" lIns="0" tIns="0" rIns="0" bIns="0" rtlCol="0" anchor="ctr"/>
          <a:lstStyle/>
          <a:p>
            <a:pPr algn="l"/>
            <a:endParaRPr lang="en-GB"/>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6659"/>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8"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1"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 Master text styles</a:t>
            </a:r>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2648" y="-2483770"/>
            <a:ext cx="4967536" cy="4967540"/>
          </a:xfrm>
          <a:prstGeom prst="pie">
            <a:avLst>
              <a:gd name="adj1" fmla="val 0"/>
              <a:gd name="adj2" fmla="val 5407787"/>
            </a:avLst>
          </a:pr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850706656"/>
      </p:ext>
    </p:extLst>
  </p:cSld>
  <p:clrMapOvr>
    <a:masterClrMapping/>
  </p:clrMapOvr>
  <p:extLst>
    <p:ext uri="{DCECCB84-F9BA-43D5-87BE-67443E8EF086}">
      <p15:sldGuideLst xmlns:p15="http://schemas.microsoft.com/office/powerpoint/2012/main">
        <p15:guide id="1" orient="horz" pos="662" userDrawn="1">
          <p15:clr>
            <a:srgbClr val="FBAE40"/>
          </p15:clr>
        </p15:guide>
        <p15:guide id="2" pos="3168" userDrawn="1">
          <p15:clr>
            <a:srgbClr val="FBAE40"/>
          </p15:clr>
        </p15:guide>
        <p15:guide id="3" pos="3264" userDrawn="1">
          <p15:clr>
            <a:srgbClr val="FBAE40"/>
          </p15:clr>
        </p15:guide>
        <p15:guide id="4" pos="3312" userDrawn="1">
          <p15:clr>
            <a:srgbClr val="FBAE40"/>
          </p15:clr>
        </p15:guide>
        <p15:guide id="5" orient="horz" pos="6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2" y="4628121"/>
            <a:ext cx="2836457"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9563"/>
            <a:ext cx="3064676" cy="3039758"/>
          </a:xfrm>
          <a:prstGeom prst="ellipse">
            <a:avLst/>
          </a:prstGeom>
          <a:solidFill>
            <a:schemeClr val="accent2"/>
          </a:solidFill>
        </p:spPr>
        <p:txBody>
          <a:bodyPr wrap="square" lIns="0" tIns="0" rIns="0" bIns="0" rtlCol="0" anchor="ctr"/>
          <a:lstStyle/>
          <a:p>
            <a:pPr algn="l"/>
            <a:endParaRPr lang="en-GB"/>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2927"/>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01</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0" y="1049563"/>
            <a:ext cx="3064676" cy="3039758"/>
          </a:xfrm>
          <a:prstGeom prst="ellipse">
            <a:avLst/>
          </a:prstGeom>
          <a:solidFill>
            <a:schemeClr val="accent3"/>
          </a:solidFill>
        </p:spPr>
        <p:txBody>
          <a:bodyPr wrap="square" lIns="0" tIns="0" rIns="0" bIns="0" rtlCol="0" anchor="ctr"/>
          <a:lstStyle/>
          <a:p>
            <a:pPr algn="l"/>
            <a:endParaRPr lang="en-GB"/>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0" y="1063060"/>
            <a:ext cx="3064676" cy="3039758"/>
          </a:xfrm>
          <a:prstGeom prst="ellipse">
            <a:avLst/>
          </a:prstGeom>
          <a:solidFill>
            <a:schemeClr val="accent4"/>
          </a:solidFill>
        </p:spPr>
        <p:txBody>
          <a:bodyPr wrap="square" lIns="0" tIns="0" rIns="0" bIns="0" rtlCol="0" anchor="ctr"/>
          <a:lstStyle/>
          <a:p>
            <a:pPr algn="l"/>
            <a:endParaRPr lang="en-GB"/>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9563"/>
            <a:ext cx="3064676" cy="3039758"/>
          </a:xfrm>
          <a:prstGeom prst="ellipse">
            <a:avLst/>
          </a:prstGeom>
          <a:solidFill>
            <a:schemeClr val="accent1"/>
          </a:solidFill>
        </p:spPr>
        <p:txBody>
          <a:bodyPr wrap="square" lIns="0" tIns="0" rIns="0" bIns="0" rtlCol="0" anchor="ctr"/>
          <a:lstStyle/>
          <a:p>
            <a:pPr algn="l"/>
            <a:endParaRPr lang="en-GB"/>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2927"/>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02</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6869"/>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03</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90994"/>
            <a:ext cx="1932372" cy="1353030"/>
          </a:xfrm>
          <a:prstGeom prst="rect">
            <a:avLst/>
          </a:prstGeom>
        </p:spPr>
        <p:txBody>
          <a:bodyPr/>
          <a:lstStyle>
            <a:lvl1pPr>
              <a:defRPr>
                <a:solidFill>
                  <a:schemeClr val="tx1"/>
                </a:solidFill>
                <a:latin typeface="Poppins Medium" panose="00000600000000000000" pitchFamily="2" charset="0"/>
                <a:cs typeface="Poppins Medium" panose="000006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04</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638"/>
            <a:ext cx="7886700" cy="995362"/>
          </a:xfrm>
          <a:prstGeom prst="rect">
            <a:avLst/>
          </a:prstGeom>
        </p:spPr>
        <p:txBody>
          <a:bodyPr/>
          <a:lstStyle>
            <a:lvl1pPr algn="ctr">
              <a:defRPr sz="2600">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240966031"/>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0" userDrawn="1">
          <p15:clr>
            <a:srgbClr val="FBAE40"/>
          </p15:clr>
        </p15:guide>
        <p15:guide id="3" orient="horz" pos="7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75"/>
            <a:ext cx="9144000" cy="51840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chemeClr val="accent5"/>
          </a:solidFill>
        </p:spPr>
        <p:txBody>
          <a:bodyPr wrap="square" lIns="0" tIns="0" rIns="0" bIns="0" rtlCol="0"/>
          <a:lstStyle/>
          <a:p>
            <a:endParaRPr/>
          </a:p>
        </p:txBody>
      </p:sp>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0" y="2193925"/>
            <a:ext cx="9144000" cy="477054"/>
          </a:xfrm>
          <a:prstGeom prst="rect">
            <a:avLst/>
          </a:prstGeom>
        </p:spPr>
        <p:txBody>
          <a:bodyPr/>
          <a:lstStyle>
            <a:lvl1pPr algn="ctr">
              <a:defRPr sz="2400">
                <a:solidFill>
                  <a:schemeClr val="accent1"/>
                </a:solidFill>
              </a:defRPr>
            </a:lvl1pPr>
          </a:lstStyle>
          <a:p>
            <a:r>
              <a:rPr lang="en-GB"/>
              <a:t>Thank you</a:t>
            </a:r>
          </a:p>
        </p:txBody>
      </p:sp>
      <p:grpSp>
        <p:nvGrpSpPr>
          <p:cNvPr id="6" name="Group 5">
            <a:extLst>
              <a:ext uri="{FF2B5EF4-FFF2-40B4-BE49-F238E27FC236}">
                <a16:creationId xmlns:a16="http://schemas.microsoft.com/office/drawing/2014/main" id="{779FE9D7-3D73-4F74-AB89-4D111B4B566A}"/>
              </a:ext>
            </a:extLst>
          </p:cNvPr>
          <p:cNvGrpSpPr/>
          <p:nvPr userDrawn="1"/>
        </p:nvGrpSpPr>
        <p:grpSpPr>
          <a:xfrm>
            <a:off x="2605590" y="4479925"/>
            <a:ext cx="3932820" cy="444124"/>
            <a:chOff x="2743200" y="4479925"/>
            <a:chExt cx="3932820" cy="444124"/>
          </a:xfrm>
        </p:grpSpPr>
        <p:pic>
          <p:nvPicPr>
            <p:cNvPr id="10" name="Picture 9">
              <a:extLst>
                <a:ext uri="{FF2B5EF4-FFF2-40B4-BE49-F238E27FC236}">
                  <a16:creationId xmlns:a16="http://schemas.microsoft.com/office/drawing/2014/main" id="{EAE70C1A-3A80-4F87-A80B-34F16E052B9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77375" y="4479925"/>
              <a:ext cx="1698645" cy="444124"/>
            </a:xfrm>
            <a:prstGeom prst="rect">
              <a:avLst/>
            </a:prstGeom>
          </p:spPr>
        </p:pic>
        <p:pic>
          <p:nvPicPr>
            <p:cNvPr id="5" name="Picture 4" descr="Logo&#10;&#10;Description automatically generated">
              <a:extLst>
                <a:ext uri="{FF2B5EF4-FFF2-40B4-BE49-F238E27FC236}">
                  <a16:creationId xmlns:a16="http://schemas.microsoft.com/office/drawing/2014/main" id="{0FBDDF66-9C64-419A-8E19-128E4C8F793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43200" y="4568360"/>
              <a:ext cx="1698645" cy="267254"/>
            </a:xfrm>
            <a:prstGeom prst="rect">
              <a:avLst/>
            </a:prstGeom>
          </p:spPr>
        </p:pic>
      </p:grpSp>
    </p:spTree>
    <p:extLst>
      <p:ext uri="{BB962C8B-B14F-4D97-AF65-F5344CB8AC3E}">
        <p14:creationId xmlns:p14="http://schemas.microsoft.com/office/powerpoint/2010/main" val="38169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8201"/>
            <a:ext cx="3157900" cy="421640"/>
          </a:xfrm>
          <a:prstGeom prst="rect">
            <a:avLst/>
          </a:prstGeom>
        </p:spPr>
        <p:txBody>
          <a:bodyPr vert="horz" wrap="square" lIns="0" tIns="12700" rIns="0" bIns="0" rtlCol="0">
            <a:spAutoFit/>
          </a:bodyPr>
          <a:lstStyle>
            <a:lvl1pPr>
              <a:defRPr sz="2600">
                <a:solidFill>
                  <a:schemeClr val="accent4"/>
                </a:solidFill>
              </a:defRPr>
            </a:lvl1pPr>
          </a:lstStyle>
          <a:p>
            <a:pPr marL="12700">
              <a:lnSpc>
                <a:spcPct val="100000"/>
              </a:lnSpc>
              <a:spcBef>
                <a:spcPts val="100"/>
              </a:spcBef>
            </a:pPr>
            <a:r>
              <a:rPr lang="en-US" sz="2600">
                <a:solidFill>
                  <a:srgbClr val="FFBA1A"/>
                </a:solidFill>
              </a:rPr>
              <a:t>Click to edit Master title style</a:t>
            </a:r>
            <a:endParaRPr sz="2600"/>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7" y="0"/>
            <a:ext cx="4824002" cy="5147995"/>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32325"/>
            <a:ext cx="31579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0" y="1508125"/>
            <a:ext cx="3157537" cy="1981200"/>
          </a:xfrm>
          <a:prstGeom prst="rect">
            <a:avLst/>
          </a:prstGeom>
        </p:spPr>
        <p:txBody>
          <a:bodyPr/>
          <a:lstStyle>
            <a:lvl1pPr marL="171450" indent="-171450">
              <a:spcAft>
                <a:spcPts val="1200"/>
              </a:spcAft>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US"/>
              <a:t>Agenda Item 1</a:t>
            </a:r>
          </a:p>
          <a:p>
            <a:pPr lvl="0"/>
            <a:r>
              <a:rPr lang="en-US"/>
              <a:t>Agenda Item 2</a:t>
            </a:r>
          </a:p>
          <a:p>
            <a:pPr lvl="0"/>
            <a:r>
              <a:rPr lang="en-US"/>
              <a:t>Agenda Item 3</a:t>
            </a:r>
          </a:p>
          <a:p>
            <a:pPr lvl="0"/>
            <a:r>
              <a:rPr lang="en-US"/>
              <a:t>Agenda Item 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2"/>
            <a:ext cx="9144000" cy="5151211"/>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3668"/>
            <a:ext cx="4380059" cy="685800"/>
          </a:xfrm>
          <a:prstGeom prst="rect">
            <a:avLst/>
          </a:prstGeom>
        </p:spPr>
        <p:txBody>
          <a:bodyPr/>
          <a:lstStyle>
            <a:lvl1pPr marL="12700" marR="5080">
              <a:lnSpc>
                <a:spcPts val="3000"/>
              </a:lnSpc>
              <a:spcBef>
                <a:spcPts val="500"/>
              </a:spcBef>
              <a:defRPr lang="en-GB" sz="2600" dirty="0">
                <a:solidFill>
                  <a:schemeClr val="bg1"/>
                </a:solidFill>
                <a:latin typeface="+mj-lt"/>
                <a:ea typeface="+mj-ea"/>
                <a:cs typeface="+mj-cs"/>
              </a:defRPr>
            </a:lvl1pPr>
          </a:lstStyle>
          <a:p>
            <a:pPr lvl="0"/>
            <a:r>
              <a:rPr kumimoji="0" lang="en-GB" sz="1800"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32325"/>
            <a:ext cx="43771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5"/>
            <a:ext cx="9144000" cy="5143500"/>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8" y="739489"/>
            <a:ext cx="3669029" cy="3669029"/>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5304"/>
            <a:ext cx="2438400" cy="2057400"/>
          </a:xfrm>
          <a:prstGeom prst="rect">
            <a:avLst/>
          </a:prstGeom>
        </p:spPr>
        <p:txBody>
          <a:bodyPr/>
          <a:lstStyle>
            <a:lvl1pPr>
              <a:defRPr>
                <a:latin typeface="Poppins SemiBold" panose="00000700000000000000" pitchFamily="2" charset="0"/>
                <a:cs typeface="Poppins SemiBold" panose="00000700000000000000" pitchFamily="2" charset="0"/>
              </a:defRPr>
            </a:lvl1pPr>
          </a:lstStyle>
          <a:p>
            <a:pPr marL="12700" marR="15875" lvl="0" indent="0" algn="l" defTabSz="914400" rtl="0" eaLnBrk="1" fontAlgn="auto" latinLnBrk="0" hangingPunct="1">
              <a:lnSpc>
                <a:spcPct val="130900"/>
              </a:lnSpc>
              <a:spcBef>
                <a:spcPts val="100"/>
              </a:spcBef>
              <a:spcAft>
                <a:spcPts val="0"/>
              </a:spcAft>
              <a:buClrTx/>
              <a:buSzTx/>
              <a:buFontTx/>
              <a:buNone/>
              <a:tabLst/>
              <a:defRPr/>
            </a:pP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Aperume</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res</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qua</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ese </a:t>
            </a:r>
            <a:r>
              <a:rPr kumimoji="0" lang="en-GB" sz="1400" b="1" i="0" u="none" strike="noStrike" kern="1200" cap="none" spc="-3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 ad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ent</a:t>
            </a:r>
            <a:r>
              <a:rPr kumimoji="0" lang="en-GB" sz="1400" b="1" i="0" u="none" strike="noStrike" kern="1200" cap="none" spc="-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gitem</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fac</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cull </a:t>
            </a:r>
            <a:r>
              <a:rPr kumimoji="0" lang="en-GB" sz="1400" b="1" i="0" u="none" strike="noStrike" kern="1200" cap="none" spc="-3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oremolendant</a:t>
            </a:r>
            <a:r>
              <a:rPr kumimoji="0" lang="en-GB" sz="1400" b="1" i="0" u="none" strike="noStrike" kern="1200" cap="none" spc="-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excerat</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endParaRPr kumimoji="0" lang="en-GB" sz="1400" b="0" i="0" u="none" strike="noStrike" kern="1200" cap="none" spc="0" normalizeH="0" baseline="0" noProof="0">
              <a:ln>
                <a:noFill/>
              </a:ln>
              <a:solidFill>
                <a:srgbClr val="F5F5F5"/>
              </a:solidFill>
              <a:effectLst/>
              <a:uLnTx/>
              <a:uFillTx/>
              <a:latin typeface="Poppins SemiBold"/>
              <a:ea typeface="+mn-ea"/>
              <a:cs typeface="Poppins SemiBold"/>
            </a:endParaRPr>
          </a:p>
          <a:p>
            <a:pPr marL="12700" marR="5080" lvl="0" indent="0" algn="l" defTabSz="914400" rtl="0" eaLnBrk="1" fontAlgn="auto" latinLnBrk="0" hangingPunct="1">
              <a:lnSpc>
                <a:spcPct val="130900"/>
              </a:lnSpc>
              <a:spcBef>
                <a:spcPts val="0"/>
              </a:spcBef>
              <a:spcAft>
                <a:spcPts val="0"/>
              </a:spcAft>
              <a:buClrTx/>
              <a:buSzTx/>
              <a:buFontTx/>
              <a:buNone/>
              <a:tabLst/>
              <a:defRPr/>
            </a:pP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Henditem</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volest</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omni</a:t>
            </a:r>
            <a:r>
              <a:rPr kumimoji="0" lang="en-GB" sz="1400" b="1" i="0" u="none" strike="noStrike" kern="1200" cap="none" spc="-3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hit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adiae</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par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chil</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luptas</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imi</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p>
          <a:p>
            <a:pPr lvl="0"/>
            <a:endParaRPr lang="en-GB"/>
          </a:p>
        </p:txBody>
      </p:sp>
    </p:spTree>
    <p:extLst>
      <p:ext uri="{BB962C8B-B14F-4D97-AF65-F5344CB8AC3E}">
        <p14:creationId xmlns:p14="http://schemas.microsoft.com/office/powerpoint/2010/main" val="20515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0" y="0"/>
            <a:ext cx="6399009" cy="5147995"/>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32325"/>
            <a:ext cx="33103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3325"/>
            <a:ext cx="2133600" cy="2047875"/>
          </a:xfrm>
          <a:prstGeom prst="rect">
            <a:avLst/>
          </a:prstGeom>
        </p:spPr>
        <p:txBody>
          <a:bodyPr anchor="ctr"/>
          <a:lstStyle>
            <a:lvl1pPr>
              <a:defRPr sz="1400"/>
            </a:lvl1pPr>
            <a:lvl2pPr>
              <a:defRPr sz="1400"/>
            </a:lvl2pPr>
            <a:lvl3pPr>
              <a:defRPr sz="1400"/>
            </a:lvl3pPr>
            <a:lvl4pPr>
              <a:defRPr sz="1400"/>
            </a:lvl4pPr>
            <a:lvl5pPr>
              <a:defRPr sz="1400"/>
            </a:lvl5pPr>
          </a:lstStyle>
          <a:p>
            <a:pPr lvl="0"/>
            <a:r>
              <a:rPr lang="en-US"/>
              <a:t>“Insert key quote or main message here”</a:t>
            </a:r>
            <a:endParaRPr lang="en-GB"/>
          </a:p>
        </p:txBody>
      </p:sp>
    </p:spTree>
    <p:extLst>
      <p:ext uri="{BB962C8B-B14F-4D97-AF65-F5344CB8AC3E}">
        <p14:creationId xmlns:p14="http://schemas.microsoft.com/office/powerpoint/2010/main" val="37142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1" y="-1"/>
            <a:ext cx="3798985" cy="5148580"/>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32325"/>
            <a:ext cx="2749904"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rgbClr val="1E1246"/>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2068"/>
            <a:ext cx="2743200" cy="861774"/>
          </a:xfrm>
          <a:prstGeom prst="rect">
            <a:avLst/>
          </a:prstGeom>
        </p:spPr>
        <p:txBody>
          <a:bodyPr>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0999" y="365125"/>
            <a:ext cx="2716205" cy="215444"/>
          </a:xfrm>
          <a:prstGeom prst="rect">
            <a:avLst/>
          </a:prstGeom>
        </p:spPr>
        <p:txBody>
          <a:bodyPr wrap="square">
            <a:spAutoFit/>
          </a:bodyPr>
          <a:lstStyle>
            <a:lvl1pPr>
              <a:defRPr sz="800" b="1">
                <a:solidFill>
                  <a:schemeClr val="bg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2068"/>
            <a:ext cx="5029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9125"/>
            <a:ext cx="2749904"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954135"/>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8580"/>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32325"/>
            <a:ext cx="42247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5" y="852068"/>
            <a:ext cx="4529461" cy="900246"/>
          </a:xfrm>
          <a:prstGeom prst="rect">
            <a:avLst/>
          </a:prstGeom>
        </p:spPr>
        <p:txBody>
          <a:bodyPr wrap="square">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p>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5125"/>
            <a:ext cx="2133600"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2068"/>
            <a:ext cx="3124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0"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3"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46651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6" y="260815"/>
            <a:ext cx="4691063" cy="477054"/>
          </a:xfrm>
          <a:prstGeom prst="rect">
            <a:avLst/>
          </a:prstGeom>
        </p:spPr>
        <p:txBody>
          <a:bodyPr wrap="square">
            <a:spAutoFit/>
          </a:bodyPr>
          <a:lstStyle>
            <a:lvl1pPr algn="ct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8525"/>
            <a:ext cx="8305800" cy="38862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392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75"/>
            <a:ext cx="9144000" cy="5184000"/>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2220"/>
            <a:ext cx="2686050"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8" y="752220"/>
            <a:ext cx="2686049"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With this thing over here</a:t>
            </a:r>
            <a:endParaRPr lang="en-GB"/>
          </a:p>
        </p:txBody>
      </p:sp>
    </p:spTree>
    <p:extLst>
      <p:ext uri="{BB962C8B-B14F-4D97-AF65-F5344CB8AC3E}">
        <p14:creationId xmlns:p14="http://schemas.microsoft.com/office/powerpoint/2010/main" val="363870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662" r:id="rId2"/>
    <p:sldLayoutId id="2147483661" r:id="rId3"/>
    <p:sldLayoutId id="2147483669" r:id="rId4"/>
    <p:sldLayoutId id="2147483668" r:id="rId5"/>
    <p:sldLayoutId id="2147483673" r:id="rId6"/>
    <p:sldLayoutId id="2147483705" r:id="rId7"/>
    <p:sldLayoutId id="2147483683" r:id="rId8"/>
    <p:sldLayoutId id="2147483688" r:id="rId9"/>
    <p:sldLayoutId id="2147483708" r:id="rId10"/>
    <p:sldLayoutId id="2147483676" r:id="rId11"/>
    <p:sldLayoutId id="2147483693" r:id="rId1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096C5-3D10-49E5-B66C-1D6E119480CD}"/>
              </a:ext>
            </a:extLst>
          </p:cNvPr>
          <p:cNvSpPr>
            <a:spLocks noGrp="1"/>
          </p:cNvSpPr>
          <p:nvPr>
            <p:ph type="body" sz="quarter" idx="10"/>
          </p:nvPr>
        </p:nvSpPr>
        <p:spPr/>
        <p:txBody>
          <a:bodyPr/>
          <a:lstStyle/>
          <a:p>
            <a:r>
              <a:rPr lang="en-GB" dirty="0"/>
              <a:t>DDP Update</a:t>
            </a:r>
          </a:p>
        </p:txBody>
      </p:sp>
      <p:sp>
        <p:nvSpPr>
          <p:cNvPr id="3" name="Text Placeholder 2">
            <a:extLst>
              <a:ext uri="{FF2B5EF4-FFF2-40B4-BE49-F238E27FC236}">
                <a16:creationId xmlns:a16="http://schemas.microsoft.com/office/drawing/2014/main" id="{74177C3F-CACB-468D-8B80-DAF29E49FC7D}"/>
              </a:ext>
            </a:extLst>
          </p:cNvPr>
          <p:cNvSpPr>
            <a:spLocks noGrp="1"/>
          </p:cNvSpPr>
          <p:nvPr>
            <p:ph type="body" sz="quarter" idx="11"/>
          </p:nvPr>
        </p:nvSpPr>
        <p:spPr/>
        <p:txBody>
          <a:bodyPr/>
          <a:lstStyle/>
          <a:p>
            <a:r>
              <a:rPr lang="en-GB" dirty="0"/>
              <a:t>18</a:t>
            </a:r>
            <a:r>
              <a:rPr lang="en-GB" baseline="30000" dirty="0"/>
              <a:t>th</a:t>
            </a:r>
            <a:r>
              <a:rPr lang="en-GB" dirty="0"/>
              <a:t> January 2022</a:t>
            </a:r>
          </a:p>
        </p:txBody>
      </p:sp>
    </p:spTree>
    <p:extLst>
      <p:ext uri="{BB962C8B-B14F-4D97-AF65-F5344CB8AC3E}">
        <p14:creationId xmlns:p14="http://schemas.microsoft.com/office/powerpoint/2010/main" val="283660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B691660-B7C4-4551-85B1-E7DF5AD10EB4}"/>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XRN5321 Progress Update</a:t>
            </a:r>
          </a:p>
          <a:p>
            <a:pPr algn="l"/>
            <a:endParaRPr lang="en-GB" sz="2400" dirty="0"/>
          </a:p>
          <a:p>
            <a:pPr algn="l"/>
            <a:endParaRPr lang="en-GB" sz="2400" dirty="0"/>
          </a:p>
        </p:txBody>
      </p:sp>
      <p:sp>
        <p:nvSpPr>
          <p:cNvPr id="4" name="Text Placeholder 2">
            <a:extLst>
              <a:ext uri="{FF2B5EF4-FFF2-40B4-BE49-F238E27FC236}">
                <a16:creationId xmlns:a16="http://schemas.microsoft.com/office/drawing/2014/main" id="{5AEA5062-3C28-4FFD-B7FB-FA22A9C3E372}"/>
              </a:ext>
            </a:extLst>
          </p:cNvPr>
          <p:cNvSpPr txBox="1">
            <a:spLocks/>
          </p:cNvSpPr>
          <p:nvPr/>
        </p:nvSpPr>
        <p:spPr>
          <a:xfrm>
            <a:off x="102399" y="849454"/>
            <a:ext cx="8559592" cy="3430774"/>
          </a:xfrm>
          <a:prstGeom prst="rect">
            <a:avLst/>
          </a:prstGeom>
          <a:ln>
            <a:no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1000" kern="0" dirty="0">
              <a:latin typeface="+mj-lt"/>
            </a:endParaRPr>
          </a:p>
          <a:p>
            <a:r>
              <a:rPr lang="en-US" sz="1100" b="1" dirty="0">
                <a:latin typeface="+mj-lt"/>
              </a:rPr>
              <a:t>Release 1 </a:t>
            </a:r>
          </a:p>
          <a:p>
            <a:r>
              <a:rPr lang="en-US" sz="1000" dirty="0">
                <a:latin typeface="+mj-lt"/>
              </a:rPr>
              <a:t>As PAFA I want to see how many transfer reads are being submitted, accepted / rejected each month and as a rolling 12-month view so that I can assess shipper's intent (DDP-388) </a:t>
            </a:r>
          </a:p>
          <a:p>
            <a:pPr marL="628650" lvl="1" indent="-171450">
              <a:buFont typeface="Arial" panose="020B0604020202020204" pitchFamily="34" charset="0"/>
              <a:buChar char="•"/>
            </a:pPr>
            <a:r>
              <a:rPr lang="en-US" sz="1000" b="1" dirty="0">
                <a:latin typeface="+mj-lt"/>
              </a:rPr>
              <a:t>Requirement fully developed &amp; tested internally – PAFA testing anticipated w/c 17</a:t>
            </a:r>
            <a:r>
              <a:rPr lang="en-US" sz="1000" b="1" baseline="30000" dirty="0">
                <a:latin typeface="+mj-lt"/>
              </a:rPr>
              <a:t>th</a:t>
            </a:r>
            <a:r>
              <a:rPr lang="en-US" sz="1000" b="1" dirty="0">
                <a:latin typeface="+mj-lt"/>
              </a:rPr>
              <a:t> January</a:t>
            </a:r>
          </a:p>
          <a:p>
            <a:pPr marL="171450" indent="-171450">
              <a:buFont typeface="Arial" panose="020B0604020202020204" pitchFamily="34" charset="0"/>
              <a:buChar char="•"/>
            </a:pPr>
            <a:endParaRPr lang="en-US" sz="1000" dirty="0">
              <a:latin typeface="+mj-lt"/>
            </a:endParaRPr>
          </a:p>
          <a:p>
            <a:r>
              <a:rPr lang="en-US" sz="1000" dirty="0">
                <a:latin typeface="+mj-lt"/>
              </a:rPr>
              <a:t>As PAFA, for all Shippers, I want the AQ corrections dashlet to display the Reason codes for AQ correction so that I have a better understanding of the AQ correction information and the reason behind the corrections (DDP-198)</a:t>
            </a:r>
            <a:endParaRPr lang="en-GB" sz="1000" kern="0" dirty="0">
              <a:latin typeface="+mj-lt"/>
            </a:endParaRPr>
          </a:p>
          <a:p>
            <a:pPr marL="628650" lvl="1" indent="-171450">
              <a:buFont typeface="Arial" panose="020B0604020202020204" pitchFamily="34" charset="0"/>
              <a:buChar char="•"/>
            </a:pPr>
            <a:r>
              <a:rPr lang="en-US" sz="1000" b="1" dirty="0">
                <a:latin typeface="+mj-lt"/>
              </a:rPr>
              <a:t>Requirement fully developed &amp; tested internally – PAFA testing </a:t>
            </a:r>
            <a:r>
              <a:rPr lang="en-US" sz="1000" dirty="0"/>
              <a:t>anticipated</a:t>
            </a:r>
            <a:r>
              <a:rPr lang="en-US" sz="1000" b="1" dirty="0">
                <a:latin typeface="+mj-lt"/>
              </a:rPr>
              <a:t> w/c 17th January</a:t>
            </a:r>
          </a:p>
          <a:p>
            <a:pPr marL="171450" indent="-171450">
              <a:buFont typeface="Arial" panose="020B0604020202020204" pitchFamily="34" charset="0"/>
              <a:buChar char="•"/>
            </a:pPr>
            <a:endParaRPr lang="en-GB" sz="1000" b="1" dirty="0">
              <a:latin typeface="+mj-lt"/>
            </a:endParaRPr>
          </a:p>
          <a:p>
            <a:r>
              <a:rPr lang="en-US" sz="1000" dirty="0">
                <a:latin typeface="+mj-lt"/>
              </a:rPr>
              <a:t>As PAFA I want a view of AQ split by age bands for each Shipper so that I can get a view of how old the AQs are in their Portfolio (DDP-195) </a:t>
            </a:r>
          </a:p>
          <a:p>
            <a:r>
              <a:rPr lang="en-GB" sz="1000" kern="0" dirty="0">
                <a:latin typeface="+mj-lt"/>
              </a:rPr>
              <a:t>DDP-22 </a:t>
            </a:r>
            <a:r>
              <a:rPr lang="en-US" sz="1000" kern="0" dirty="0">
                <a:latin typeface="+mj-lt"/>
              </a:rPr>
              <a:t>As PAFA I want to view the Percentage of portfolio with AQ calculation split by 1, 4, 12, 24 &amp; &gt;36 months</a:t>
            </a:r>
            <a:endParaRPr lang="en-US" sz="1000" dirty="0">
              <a:latin typeface="+mj-lt"/>
            </a:endParaRPr>
          </a:p>
          <a:p>
            <a:pPr marL="628650" lvl="1" indent="-171450">
              <a:buFont typeface="Arial" panose="020B0604020202020204" pitchFamily="34" charset="0"/>
              <a:buChar char="•"/>
            </a:pPr>
            <a:r>
              <a:rPr lang="en-US" sz="1000" b="1" dirty="0">
                <a:latin typeface="+mj-lt"/>
              </a:rPr>
              <a:t>Requirement fully developed &amp; tested internally – PAFA testing </a:t>
            </a:r>
            <a:r>
              <a:rPr lang="en-US" sz="1000" dirty="0"/>
              <a:t>anticipated</a:t>
            </a:r>
            <a:r>
              <a:rPr lang="en-US" sz="1000" b="1" dirty="0">
                <a:latin typeface="+mj-lt"/>
              </a:rPr>
              <a:t> w/c 17th January</a:t>
            </a:r>
          </a:p>
          <a:p>
            <a:pPr marL="171450" indent="-171450">
              <a:buFont typeface="Arial" panose="020B0604020202020204" pitchFamily="34" charset="0"/>
              <a:buChar char="•"/>
            </a:pPr>
            <a:endParaRPr lang="en-US" sz="1000" dirty="0">
              <a:latin typeface="+mj-lt"/>
            </a:endParaRPr>
          </a:p>
          <a:p>
            <a:endParaRPr lang="en-GB" sz="1100" b="1" dirty="0">
              <a:latin typeface="+mj-lt"/>
            </a:endParaRPr>
          </a:p>
          <a:p>
            <a:r>
              <a:rPr lang="en-GB" sz="1100" b="1" dirty="0">
                <a:latin typeface="+mj-lt"/>
              </a:rPr>
              <a:t>Release 2 </a:t>
            </a:r>
          </a:p>
          <a:p>
            <a:r>
              <a:rPr lang="en-GB" sz="1000" dirty="0">
                <a:latin typeface="+mj-lt"/>
              </a:rPr>
              <a:t>As PAFA I want visibility of Meter Read Validity Monitoring, at Shipper &amp; MPRN level, to provide further insight as to whether Shippers are meeting the required UNC expectations. This should provide a history of previous failures and AQ data so that the AQ "at Risk" can be determined. (DDP-193)</a:t>
            </a:r>
          </a:p>
          <a:p>
            <a:pPr marL="628650" lvl="1" indent="-171450">
              <a:buFont typeface="Arial" panose="020B0604020202020204" pitchFamily="34" charset="0"/>
              <a:buChar char="•"/>
            </a:pPr>
            <a:r>
              <a:rPr lang="en-GB" sz="1000" b="1" dirty="0">
                <a:latin typeface="+mj-lt"/>
              </a:rPr>
              <a:t>Development progressing</a:t>
            </a:r>
          </a:p>
          <a:p>
            <a:pPr lvl="0"/>
            <a:endParaRPr lang="en-GB" sz="1000" dirty="0">
              <a:latin typeface="+mj-lt"/>
            </a:endParaRPr>
          </a:p>
          <a:p>
            <a:pPr lvl="0"/>
            <a:endParaRPr lang="en-GB" sz="1000" b="1" dirty="0">
              <a:latin typeface="+mj-lt"/>
            </a:endParaRPr>
          </a:p>
          <a:p>
            <a:endParaRPr lang="en-GB" sz="1000" kern="0" dirty="0">
              <a:latin typeface="+mj-lt"/>
            </a:endParaRPr>
          </a:p>
        </p:txBody>
      </p:sp>
    </p:spTree>
    <p:extLst>
      <p:ext uri="{BB962C8B-B14F-4D97-AF65-F5344CB8AC3E}">
        <p14:creationId xmlns:p14="http://schemas.microsoft.com/office/powerpoint/2010/main" val="33633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6E1728B-EC26-4C22-BA28-3B0CBC371B9F}"/>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XRN5321 Plan</a:t>
            </a:r>
          </a:p>
          <a:p>
            <a:pPr algn="l"/>
            <a:endParaRPr lang="en-GB" sz="2400" dirty="0"/>
          </a:p>
          <a:p>
            <a:pPr algn="l"/>
            <a:endParaRPr lang="en-GB" sz="2400" dirty="0"/>
          </a:p>
        </p:txBody>
      </p:sp>
      <p:sp>
        <p:nvSpPr>
          <p:cNvPr id="5" name="Text Placeholder 2">
            <a:extLst>
              <a:ext uri="{FF2B5EF4-FFF2-40B4-BE49-F238E27FC236}">
                <a16:creationId xmlns:a16="http://schemas.microsoft.com/office/drawing/2014/main" id="{E107D77E-8830-4693-B15D-C0CBB6B5456B}"/>
              </a:ext>
            </a:extLst>
          </p:cNvPr>
          <p:cNvSpPr txBox="1">
            <a:spLocks/>
          </p:cNvSpPr>
          <p:nvPr/>
        </p:nvSpPr>
        <p:spPr>
          <a:xfrm>
            <a:off x="292204" y="2871233"/>
            <a:ext cx="8559592" cy="2209800"/>
          </a:xfrm>
          <a:prstGeom prst="rect">
            <a:avLst/>
          </a:prstGeom>
          <a:ln>
            <a:no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1000" kern="0" dirty="0">
              <a:latin typeface="+mj-lt"/>
            </a:endParaRPr>
          </a:p>
          <a:p>
            <a:pPr lvl="0"/>
            <a:endParaRPr lang="en-GB" sz="1000" dirty="0">
              <a:latin typeface="+mj-lt"/>
            </a:endParaRPr>
          </a:p>
          <a:p>
            <a:pPr lvl="0"/>
            <a:r>
              <a:rPr lang="en-GB" sz="1100" b="1" dirty="0">
                <a:latin typeface="+mj-lt"/>
              </a:rPr>
              <a:t>Release 3</a:t>
            </a:r>
          </a:p>
          <a:p>
            <a:pPr lvl="0"/>
            <a:r>
              <a:rPr lang="en-GB" sz="1000" dirty="0">
                <a:latin typeface="+mj-lt"/>
              </a:rPr>
              <a:t>As PAFA I want to see how many estimated opening reads are being replaced via the Shipper Agreed Read (SAR) process so that I can assess shipper's intent. (DDP-389) </a:t>
            </a:r>
          </a:p>
          <a:p>
            <a:pPr marL="628650" lvl="1" indent="-171450">
              <a:buFont typeface="Arial" panose="020B0604020202020204" pitchFamily="34" charset="0"/>
              <a:buChar char="•"/>
            </a:pPr>
            <a:r>
              <a:rPr lang="en-GB" sz="1000" b="1" dirty="0">
                <a:latin typeface="+mj-lt"/>
              </a:rPr>
              <a:t>Development initiated</a:t>
            </a:r>
          </a:p>
          <a:p>
            <a:pPr marL="628650" lvl="1" indent="-171450">
              <a:buFont typeface="Arial" panose="020B0604020202020204" pitchFamily="34" charset="0"/>
              <a:buChar char="•"/>
            </a:pPr>
            <a:endParaRPr lang="en-GB" sz="1000" b="1" dirty="0">
              <a:latin typeface="+mj-lt"/>
            </a:endParaRPr>
          </a:p>
          <a:p>
            <a:pPr lvl="0"/>
            <a:r>
              <a:rPr lang="en-GB" sz="1000" dirty="0">
                <a:latin typeface="+mj-lt"/>
              </a:rPr>
              <a:t>As PAFA I want to see the Isolation status on the detail view of the PAFA dashboard, so I can see if an MPRN is isolated. (DDP-401)</a:t>
            </a:r>
          </a:p>
          <a:p>
            <a:pPr marL="628650" lvl="1" indent="-171450">
              <a:buFont typeface="Arial" panose="020B0604020202020204" pitchFamily="34" charset="0"/>
              <a:buChar char="•"/>
            </a:pPr>
            <a:r>
              <a:rPr lang="en-US" sz="1000" dirty="0"/>
              <a:t>Requirement fully developed &amp; tested internally – PAFA testing anticipated w/c 17</a:t>
            </a:r>
            <a:r>
              <a:rPr lang="en-US" sz="1000" baseline="30000" dirty="0"/>
              <a:t>th</a:t>
            </a:r>
            <a:r>
              <a:rPr lang="en-US" sz="1000" dirty="0"/>
              <a:t> January</a:t>
            </a:r>
          </a:p>
          <a:p>
            <a:r>
              <a:rPr lang="en-GB" sz="1000" dirty="0">
                <a:latin typeface="+mj-lt"/>
              </a:rPr>
              <a:t> </a:t>
            </a:r>
          </a:p>
          <a:p>
            <a:pPr lvl="0"/>
            <a:r>
              <a:rPr lang="en-GB" sz="1000" dirty="0">
                <a:latin typeface="+mj-lt"/>
              </a:rPr>
              <a:t>As PAFA I want to see how many bypass flags are 'Open' and 'Closed' across the industry so that I can monitor how many sites are using the bypass and are not paying for gas so that I understand whether this is a risk. (DDP-402)</a:t>
            </a:r>
          </a:p>
          <a:p>
            <a:pPr marL="628650" lvl="1" indent="-171450">
              <a:buFont typeface="Arial" panose="020B0604020202020204" pitchFamily="34" charset="0"/>
              <a:buChar char="•"/>
            </a:pPr>
            <a:r>
              <a:rPr lang="en-US" sz="1000" dirty="0"/>
              <a:t>Requirement fully developed &amp; tested internally – PAFA testing anticipated w/c 17</a:t>
            </a:r>
            <a:r>
              <a:rPr lang="en-US" sz="1000" baseline="30000" dirty="0"/>
              <a:t>th</a:t>
            </a:r>
            <a:r>
              <a:rPr lang="en-US" sz="1000" dirty="0"/>
              <a:t> January</a:t>
            </a:r>
          </a:p>
          <a:p>
            <a:pPr lvl="0"/>
            <a:endParaRPr lang="en-GB" sz="1000" dirty="0">
              <a:latin typeface="+mj-lt"/>
            </a:endParaRPr>
          </a:p>
          <a:p>
            <a:endParaRPr lang="en-GB" sz="1000" kern="0" dirty="0">
              <a:latin typeface="+mj-lt"/>
            </a:endParaRPr>
          </a:p>
        </p:txBody>
      </p:sp>
      <p:graphicFrame>
        <p:nvGraphicFramePr>
          <p:cNvPr id="2" name="Table 1">
            <a:extLst>
              <a:ext uri="{FF2B5EF4-FFF2-40B4-BE49-F238E27FC236}">
                <a16:creationId xmlns:a16="http://schemas.microsoft.com/office/drawing/2014/main" id="{E722ED0C-C70F-4CE8-A685-D93C29463626}"/>
              </a:ext>
            </a:extLst>
          </p:cNvPr>
          <p:cNvGraphicFramePr>
            <a:graphicFrameLocks noGrp="1"/>
          </p:cNvGraphicFramePr>
          <p:nvPr>
            <p:extLst>
              <p:ext uri="{D42A27DB-BD31-4B8C-83A1-F6EECF244321}">
                <p14:modId xmlns:p14="http://schemas.microsoft.com/office/powerpoint/2010/main" val="3249459364"/>
              </p:ext>
            </p:extLst>
          </p:nvPr>
        </p:nvGraphicFramePr>
        <p:xfrm>
          <a:off x="391442" y="731467"/>
          <a:ext cx="7162800" cy="2406650"/>
        </p:xfrm>
        <a:graphic>
          <a:graphicData uri="http://schemas.openxmlformats.org/drawingml/2006/table">
            <a:tbl>
              <a:tblPr/>
              <a:tblGrid>
                <a:gridCol w="2743200">
                  <a:extLst>
                    <a:ext uri="{9D8B030D-6E8A-4147-A177-3AD203B41FA5}">
                      <a16:colId xmlns:a16="http://schemas.microsoft.com/office/drawing/2014/main" val="3030997931"/>
                    </a:ext>
                  </a:extLst>
                </a:gridCol>
                <a:gridCol w="177800">
                  <a:extLst>
                    <a:ext uri="{9D8B030D-6E8A-4147-A177-3AD203B41FA5}">
                      <a16:colId xmlns:a16="http://schemas.microsoft.com/office/drawing/2014/main" val="3994534729"/>
                    </a:ext>
                  </a:extLst>
                </a:gridCol>
                <a:gridCol w="177800">
                  <a:extLst>
                    <a:ext uri="{9D8B030D-6E8A-4147-A177-3AD203B41FA5}">
                      <a16:colId xmlns:a16="http://schemas.microsoft.com/office/drawing/2014/main" val="2286277513"/>
                    </a:ext>
                  </a:extLst>
                </a:gridCol>
                <a:gridCol w="203200">
                  <a:extLst>
                    <a:ext uri="{9D8B030D-6E8A-4147-A177-3AD203B41FA5}">
                      <a16:colId xmlns:a16="http://schemas.microsoft.com/office/drawing/2014/main" val="2000430961"/>
                    </a:ext>
                  </a:extLst>
                </a:gridCol>
                <a:gridCol w="203200">
                  <a:extLst>
                    <a:ext uri="{9D8B030D-6E8A-4147-A177-3AD203B41FA5}">
                      <a16:colId xmlns:a16="http://schemas.microsoft.com/office/drawing/2014/main" val="3990997814"/>
                    </a:ext>
                  </a:extLst>
                </a:gridCol>
                <a:gridCol w="203200">
                  <a:extLst>
                    <a:ext uri="{9D8B030D-6E8A-4147-A177-3AD203B41FA5}">
                      <a16:colId xmlns:a16="http://schemas.microsoft.com/office/drawing/2014/main" val="2737675263"/>
                    </a:ext>
                  </a:extLst>
                </a:gridCol>
                <a:gridCol w="203200">
                  <a:extLst>
                    <a:ext uri="{9D8B030D-6E8A-4147-A177-3AD203B41FA5}">
                      <a16:colId xmlns:a16="http://schemas.microsoft.com/office/drawing/2014/main" val="137761621"/>
                    </a:ext>
                  </a:extLst>
                </a:gridCol>
                <a:gridCol w="203200">
                  <a:extLst>
                    <a:ext uri="{9D8B030D-6E8A-4147-A177-3AD203B41FA5}">
                      <a16:colId xmlns:a16="http://schemas.microsoft.com/office/drawing/2014/main" val="1117554652"/>
                    </a:ext>
                  </a:extLst>
                </a:gridCol>
                <a:gridCol w="203200">
                  <a:extLst>
                    <a:ext uri="{9D8B030D-6E8A-4147-A177-3AD203B41FA5}">
                      <a16:colId xmlns:a16="http://schemas.microsoft.com/office/drawing/2014/main" val="1410291192"/>
                    </a:ext>
                  </a:extLst>
                </a:gridCol>
                <a:gridCol w="203200">
                  <a:extLst>
                    <a:ext uri="{9D8B030D-6E8A-4147-A177-3AD203B41FA5}">
                      <a16:colId xmlns:a16="http://schemas.microsoft.com/office/drawing/2014/main" val="1416199712"/>
                    </a:ext>
                  </a:extLst>
                </a:gridCol>
                <a:gridCol w="203200">
                  <a:extLst>
                    <a:ext uri="{9D8B030D-6E8A-4147-A177-3AD203B41FA5}">
                      <a16:colId xmlns:a16="http://schemas.microsoft.com/office/drawing/2014/main" val="484246143"/>
                    </a:ext>
                  </a:extLst>
                </a:gridCol>
                <a:gridCol w="203200">
                  <a:extLst>
                    <a:ext uri="{9D8B030D-6E8A-4147-A177-3AD203B41FA5}">
                      <a16:colId xmlns:a16="http://schemas.microsoft.com/office/drawing/2014/main" val="3948611808"/>
                    </a:ext>
                  </a:extLst>
                </a:gridCol>
                <a:gridCol w="203200">
                  <a:extLst>
                    <a:ext uri="{9D8B030D-6E8A-4147-A177-3AD203B41FA5}">
                      <a16:colId xmlns:a16="http://schemas.microsoft.com/office/drawing/2014/main" val="2428967872"/>
                    </a:ext>
                  </a:extLst>
                </a:gridCol>
                <a:gridCol w="203200">
                  <a:extLst>
                    <a:ext uri="{9D8B030D-6E8A-4147-A177-3AD203B41FA5}">
                      <a16:colId xmlns:a16="http://schemas.microsoft.com/office/drawing/2014/main" val="1624128270"/>
                    </a:ext>
                  </a:extLst>
                </a:gridCol>
                <a:gridCol w="203200">
                  <a:extLst>
                    <a:ext uri="{9D8B030D-6E8A-4147-A177-3AD203B41FA5}">
                      <a16:colId xmlns:a16="http://schemas.microsoft.com/office/drawing/2014/main" val="2894922710"/>
                    </a:ext>
                  </a:extLst>
                </a:gridCol>
                <a:gridCol w="203200">
                  <a:extLst>
                    <a:ext uri="{9D8B030D-6E8A-4147-A177-3AD203B41FA5}">
                      <a16:colId xmlns:a16="http://schemas.microsoft.com/office/drawing/2014/main" val="702105074"/>
                    </a:ext>
                  </a:extLst>
                </a:gridCol>
                <a:gridCol w="203200">
                  <a:extLst>
                    <a:ext uri="{9D8B030D-6E8A-4147-A177-3AD203B41FA5}">
                      <a16:colId xmlns:a16="http://schemas.microsoft.com/office/drawing/2014/main" val="3503461547"/>
                    </a:ext>
                  </a:extLst>
                </a:gridCol>
                <a:gridCol w="203200">
                  <a:extLst>
                    <a:ext uri="{9D8B030D-6E8A-4147-A177-3AD203B41FA5}">
                      <a16:colId xmlns:a16="http://schemas.microsoft.com/office/drawing/2014/main" val="4250392764"/>
                    </a:ext>
                  </a:extLst>
                </a:gridCol>
                <a:gridCol w="203200">
                  <a:extLst>
                    <a:ext uri="{9D8B030D-6E8A-4147-A177-3AD203B41FA5}">
                      <a16:colId xmlns:a16="http://schemas.microsoft.com/office/drawing/2014/main" val="787082460"/>
                    </a:ext>
                  </a:extLst>
                </a:gridCol>
                <a:gridCol w="203200">
                  <a:extLst>
                    <a:ext uri="{9D8B030D-6E8A-4147-A177-3AD203B41FA5}">
                      <a16:colId xmlns:a16="http://schemas.microsoft.com/office/drawing/2014/main" val="3677156153"/>
                    </a:ext>
                  </a:extLst>
                </a:gridCol>
                <a:gridCol w="203200">
                  <a:extLst>
                    <a:ext uri="{9D8B030D-6E8A-4147-A177-3AD203B41FA5}">
                      <a16:colId xmlns:a16="http://schemas.microsoft.com/office/drawing/2014/main" val="3843261240"/>
                    </a:ext>
                  </a:extLst>
                </a:gridCol>
                <a:gridCol w="203200">
                  <a:extLst>
                    <a:ext uri="{9D8B030D-6E8A-4147-A177-3AD203B41FA5}">
                      <a16:colId xmlns:a16="http://schemas.microsoft.com/office/drawing/2014/main" val="700520097"/>
                    </a:ext>
                  </a:extLst>
                </a:gridCol>
                <a:gridCol w="203200">
                  <a:extLst>
                    <a:ext uri="{9D8B030D-6E8A-4147-A177-3AD203B41FA5}">
                      <a16:colId xmlns:a16="http://schemas.microsoft.com/office/drawing/2014/main" val="3452896348"/>
                    </a:ext>
                  </a:extLst>
                </a:gridCol>
              </a:tblGrid>
              <a:tr h="654050">
                <a:tc>
                  <a:txBody>
                    <a:bodyPr/>
                    <a:lstStyle/>
                    <a:p>
                      <a:pPr algn="r" fontAlgn="b"/>
                      <a:r>
                        <a:rPr lang="en-GB" sz="800" b="1" i="0" u="none" strike="noStrike" dirty="0">
                          <a:solidFill>
                            <a:srgbClr val="000000"/>
                          </a:solidFill>
                          <a:effectLst/>
                          <a:latin typeface="Verdana" panose="020B0604030504040204" pitchFamily="34" charset="0"/>
                        </a:rPr>
                        <a:t>Weeks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01/10/2021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08/10/2021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15/10/2021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22/10/2021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29/10/2021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05/11/2021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12/11/2021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19/11/2021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26/11/2021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03/12/2021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10/12/2021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17/12/2021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24/12/2021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31/12/2021</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07/01/2022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14/01/2022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21/01/2022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28/01/2022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04/02/2022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11/02/2022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18/02/2022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Verdana" panose="020B0604030504040204" pitchFamily="34" charset="0"/>
                        </a:rPr>
                        <a:t>25/02/2022</a:t>
                      </a:r>
                    </a:p>
                  </a:txBody>
                  <a:tcPr marL="6350" marR="6350" marT="635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044348"/>
                  </a:ext>
                </a:extLst>
              </a:tr>
              <a:tr h="146050">
                <a:tc>
                  <a:txBody>
                    <a:bodyPr/>
                    <a:lstStyle/>
                    <a:p>
                      <a:pPr algn="l" fontAlgn="b"/>
                      <a:r>
                        <a:rPr lang="en-US" sz="800" b="1" i="0" u="none" strike="noStrike">
                          <a:solidFill>
                            <a:srgbClr val="000000"/>
                          </a:solidFill>
                          <a:effectLst/>
                          <a:latin typeface="Verdana" panose="020B0604030504040204" pitchFamily="34" charset="0"/>
                        </a:rPr>
                        <a:t>Release 1 - (388, 195, 198)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734071"/>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540094"/>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2367"/>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83065"/>
                  </a:ext>
                </a:extLst>
              </a:tr>
              <a:tr h="146050">
                <a:tc>
                  <a:txBody>
                    <a:bodyPr/>
                    <a:lstStyle/>
                    <a:p>
                      <a:pPr algn="l" fontAlgn="b"/>
                      <a:r>
                        <a:rPr lang="en-GB" sz="800" b="1" i="0" u="none" strike="noStrike">
                          <a:solidFill>
                            <a:srgbClr val="000000"/>
                          </a:solidFill>
                          <a:effectLst/>
                          <a:latin typeface="Verdana" panose="020B0604030504040204" pitchFamily="34" charset="0"/>
                        </a:rPr>
                        <a:t>Release 2 - (193)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215379"/>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319012"/>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09482"/>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031267"/>
                  </a:ext>
                </a:extLst>
              </a:tr>
              <a:tr h="146050">
                <a:tc>
                  <a:txBody>
                    <a:bodyPr/>
                    <a:lstStyle/>
                    <a:p>
                      <a:pPr algn="l" fontAlgn="b"/>
                      <a:r>
                        <a:rPr lang="en-US" sz="800" b="1" i="0" u="none" strike="noStrike">
                          <a:solidFill>
                            <a:srgbClr val="000000"/>
                          </a:solidFill>
                          <a:effectLst/>
                          <a:latin typeface="Verdana" panose="020B0604030504040204" pitchFamily="34" charset="0"/>
                        </a:rPr>
                        <a:t>Release 3 - (389, 401, 402)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042910"/>
                  </a:ext>
                </a:extLst>
              </a:tr>
              <a:tr h="146050">
                <a:tc>
                  <a:txBody>
                    <a:bodyPr/>
                    <a:lstStyle/>
                    <a:p>
                      <a:pPr algn="l" fontAlgn="b"/>
                      <a:r>
                        <a:rPr lang="en-GB" sz="800" b="0" i="0" u="none" strike="noStrike">
                          <a:solidFill>
                            <a:srgbClr val="000000"/>
                          </a:solidFill>
                          <a:effectLst/>
                          <a:latin typeface="Verdana" panose="020B0604030504040204" pitchFamily="34" charset="0"/>
                        </a:rPr>
                        <a:t>Planning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628199"/>
                  </a:ext>
                </a:extLst>
              </a:tr>
              <a:tr h="146050">
                <a:tc>
                  <a:txBody>
                    <a:bodyPr/>
                    <a:lstStyle/>
                    <a:p>
                      <a:pPr algn="l" fontAlgn="b"/>
                      <a:r>
                        <a:rPr lang="en-GB" sz="800" b="0" i="0" u="none" strike="noStrike">
                          <a:solidFill>
                            <a:srgbClr val="000000"/>
                          </a:solidFill>
                          <a:effectLst/>
                          <a:latin typeface="Verdana" panose="020B0604030504040204" pitchFamily="34" charset="0"/>
                        </a:rPr>
                        <a:t>Agile Delivery Cycle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2570"/>
                  </a:ext>
                </a:extLst>
              </a:tr>
              <a:tr h="146050">
                <a:tc>
                  <a:txBody>
                    <a:bodyPr/>
                    <a:lstStyle/>
                    <a:p>
                      <a:pPr algn="l" fontAlgn="b"/>
                      <a:r>
                        <a:rPr lang="en-GB" sz="800" b="0" i="0" u="none" strike="noStrike">
                          <a:solidFill>
                            <a:srgbClr val="000000"/>
                          </a:solidFill>
                          <a:effectLst/>
                          <a:latin typeface="Verdana" panose="020B0604030504040204" pitchFamily="34" charset="0"/>
                        </a:rPr>
                        <a:t>Release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Verdana" panose="020B060403050404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17503387"/>
                  </a:ext>
                </a:extLst>
              </a:tr>
            </a:tbl>
          </a:graphicData>
        </a:graphic>
      </p:graphicFrame>
    </p:spTree>
    <p:extLst>
      <p:ext uri="{BB962C8B-B14F-4D97-AF65-F5344CB8AC3E}">
        <p14:creationId xmlns:p14="http://schemas.microsoft.com/office/powerpoint/2010/main" val="163183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6E1728B-EC26-4C22-BA28-3B0CBC371B9F}"/>
              </a:ext>
            </a:extLst>
          </p:cNvPr>
          <p:cNvSpPr txBox="1">
            <a:spLocks/>
          </p:cNvSpPr>
          <p:nvPr/>
        </p:nvSpPr>
        <p:spPr>
          <a:xfrm>
            <a:off x="175259" y="249290"/>
            <a:ext cx="6544517" cy="1200329"/>
          </a:xfrm>
          <a:prstGeom prst="rect">
            <a:avLst/>
          </a:prstGeom>
        </p:spPr>
        <p:txBody>
          <a:bodyPr wrap="square">
            <a:spAutoFit/>
          </a:bodyPr>
          <a:lstStyle>
            <a:lvl1pPr marL="0"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sz="2400" dirty="0"/>
              <a:t>Backlog</a:t>
            </a:r>
          </a:p>
          <a:p>
            <a:pPr algn="l"/>
            <a:endParaRPr lang="en-GB" sz="2400" dirty="0"/>
          </a:p>
          <a:p>
            <a:pPr algn="l"/>
            <a:endParaRPr lang="en-GB" sz="2400" dirty="0"/>
          </a:p>
        </p:txBody>
      </p:sp>
      <p:sp>
        <p:nvSpPr>
          <p:cNvPr id="6" name="Text Placeholder 2">
            <a:extLst>
              <a:ext uri="{FF2B5EF4-FFF2-40B4-BE49-F238E27FC236}">
                <a16:creationId xmlns:a16="http://schemas.microsoft.com/office/drawing/2014/main" id="{9E2CCAFF-0C1D-4EDE-A4EA-4647933C09DF}"/>
              </a:ext>
            </a:extLst>
          </p:cNvPr>
          <p:cNvSpPr txBox="1">
            <a:spLocks/>
          </p:cNvSpPr>
          <p:nvPr/>
        </p:nvSpPr>
        <p:spPr>
          <a:xfrm>
            <a:off x="487326" y="1103924"/>
            <a:ext cx="7886695" cy="1818814"/>
          </a:xfrm>
          <a:prstGeom prst="rect">
            <a:avLst/>
          </a:prstGeom>
          <a:ln>
            <a:solidFill>
              <a:schemeClr val="bg1"/>
            </a:solidFill>
          </a:ln>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endParaRPr lang="en-GB" sz="1100" kern="0" dirty="0">
              <a:latin typeface="+mj-lt"/>
            </a:endParaRPr>
          </a:p>
          <a:p>
            <a:r>
              <a:rPr lang="en-GB" sz="1100" kern="0" dirty="0">
                <a:latin typeface="+mj-lt"/>
              </a:rPr>
              <a:t>Additional 4 User stories from the backlog:</a:t>
            </a:r>
          </a:p>
          <a:p>
            <a:pPr marL="628650" lvl="1" indent="-171450">
              <a:buFont typeface="Arial" panose="020B0604020202020204" pitchFamily="34" charset="0"/>
              <a:buChar char="•"/>
            </a:pPr>
            <a:r>
              <a:rPr lang="en-GB" sz="1100" kern="0" dirty="0">
                <a:latin typeface="+mj-lt"/>
              </a:rPr>
              <a:t>DDP-254 </a:t>
            </a:r>
            <a:r>
              <a:rPr lang="en-US" sz="1100" kern="0" dirty="0">
                <a:latin typeface="+mj-lt"/>
              </a:rPr>
              <a:t>XRN5038 - Mod0691 - CDSP to convert Class 2, 3 or 4 sites to Class 1</a:t>
            </a:r>
            <a:endParaRPr lang="en-GB" sz="1100" kern="0" dirty="0">
              <a:latin typeface="+mj-lt"/>
            </a:endParaRPr>
          </a:p>
          <a:p>
            <a:pPr marL="628650" lvl="1" indent="-171450">
              <a:buFont typeface="Arial" panose="020B0604020202020204" pitchFamily="34" charset="0"/>
              <a:buChar char="•"/>
            </a:pPr>
            <a:r>
              <a:rPr lang="en-GB" sz="1100" kern="0" dirty="0">
                <a:latin typeface="+mj-lt"/>
              </a:rPr>
              <a:t>DDP-168 </a:t>
            </a:r>
            <a:r>
              <a:rPr lang="en-US" sz="1100" kern="0" dirty="0">
                <a:latin typeface="+mj-lt"/>
              </a:rPr>
              <a:t>As PAFA I want 12 months rolling trend of count of MPRNs AQ&gt; 732,000 where SCF is 1.02264 (XRN4932) (including auto change of SCF (MOD0681S) </a:t>
            </a:r>
          </a:p>
          <a:p>
            <a:pPr marL="628650" lvl="1" indent="-171450">
              <a:buFont typeface="Arial" panose="020B0604020202020204" pitchFamily="34" charset="0"/>
              <a:buChar char="•"/>
            </a:pPr>
            <a:r>
              <a:rPr lang="en-US" sz="1100" kern="0" dirty="0">
                <a:latin typeface="+mj-lt"/>
              </a:rPr>
              <a:t>DDP-805 Read Performance Issues relating to Meter Asset &amp; Meter Attribute Misalignment</a:t>
            </a:r>
          </a:p>
          <a:p>
            <a:pPr marL="628650" lvl="1" indent="-171450">
              <a:buFont typeface="Arial" panose="020B0604020202020204" pitchFamily="34" charset="0"/>
              <a:buChar char="•"/>
            </a:pPr>
            <a:r>
              <a:rPr lang="en-GB" sz="1100" kern="0" dirty="0">
                <a:latin typeface="+mj-lt"/>
              </a:rPr>
              <a:t>DDP-400 As</a:t>
            </a:r>
            <a:r>
              <a:rPr lang="en-US" sz="1100" kern="0" dirty="0">
                <a:latin typeface="+mj-lt"/>
              </a:rPr>
              <a:t> PAFA I want to see the impact the replacement read is having on </a:t>
            </a:r>
            <a:r>
              <a:rPr lang="en-US" sz="1100" kern="0" dirty="0" err="1">
                <a:latin typeface="+mj-lt"/>
              </a:rPr>
              <a:t>KWh</a:t>
            </a:r>
            <a:r>
              <a:rPr lang="en-US" sz="1100" kern="0" dirty="0">
                <a:latin typeface="+mj-lt"/>
              </a:rPr>
              <a:t> reconciliation </a:t>
            </a:r>
          </a:p>
          <a:p>
            <a:pPr marL="1085850" lvl="2" indent="-171450">
              <a:buFont typeface="Arial" panose="020B0604020202020204" pitchFamily="34" charset="0"/>
              <a:buChar char="•"/>
            </a:pPr>
            <a:r>
              <a:rPr lang="en-US" sz="1100" kern="0" dirty="0">
                <a:solidFill>
                  <a:srgbClr val="FF0000"/>
                </a:solidFill>
                <a:latin typeface="+mj-lt"/>
              </a:rPr>
              <a:t>On hold until Reconciliation data is migrated to Big Data Platform</a:t>
            </a:r>
          </a:p>
          <a:p>
            <a:pPr marL="171450" indent="-171450">
              <a:buFont typeface="Arial" panose="020B0604020202020204" pitchFamily="34" charset="0"/>
              <a:buChar char="•"/>
            </a:pPr>
            <a:endParaRPr lang="en-US" sz="1100" dirty="0">
              <a:latin typeface="+mj-lt"/>
            </a:endParaRPr>
          </a:p>
          <a:p>
            <a:pPr marL="171450" indent="-171450">
              <a:buFont typeface="Arial" panose="020B0604020202020204" pitchFamily="34" charset="0"/>
              <a:buChar char="•"/>
            </a:pPr>
            <a:endParaRPr lang="en-GB" sz="1100" kern="0" dirty="0">
              <a:latin typeface="+mj-lt"/>
            </a:endParaRPr>
          </a:p>
          <a:p>
            <a:endParaRPr lang="en-GB" sz="1100" kern="0" dirty="0">
              <a:latin typeface="+mj-lt"/>
            </a:endParaRPr>
          </a:p>
        </p:txBody>
      </p:sp>
    </p:spTree>
    <p:extLst>
      <p:ext uri="{BB962C8B-B14F-4D97-AF65-F5344CB8AC3E}">
        <p14:creationId xmlns:p14="http://schemas.microsoft.com/office/powerpoint/2010/main" val="338840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0BE7559-255B-4459-A30A-D5FFB67CFE56}"/>
              </a:ext>
            </a:extLst>
          </p:cNvPr>
          <p:cNvSpPr txBox="1">
            <a:spLocks/>
          </p:cNvSpPr>
          <p:nvPr/>
        </p:nvSpPr>
        <p:spPr>
          <a:xfrm>
            <a:off x="433075" y="209255"/>
            <a:ext cx="8613139" cy="646331"/>
          </a:xfrm>
          <a:prstGeom prst="rect">
            <a:avLst/>
          </a:prstGeom>
        </p:spPr>
        <p:txBody>
          <a:bodyPr wrap="square">
            <a:spAutoFit/>
          </a:bodyPr>
          <a:lstStyle>
            <a:lvl1pPr marL="0" algn="ctr">
              <a:defRPr kumimoji="0" lang="en-GB" sz="2600" b="0" i="0" u="none" strike="noStrike" kern="0" cap="none" spc="0" normalizeH="0" baseline="0" noProof="0" dirty="0" smtClean="0">
                <a:ln>
                  <a:noFill/>
                </a:ln>
                <a:solidFill>
                  <a:srgbClr val="FFBA1A"/>
                </a:solidFill>
                <a:effectLst/>
                <a:uLnTx/>
                <a:uFillTx/>
                <a:latin typeface="Poppins-Light"/>
                <a:ea typeface="+mj-ea"/>
                <a:cs typeface="Poppins-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2400" dirty="0"/>
              <a:t>AQ Read Performance (MOD0672)</a:t>
            </a:r>
          </a:p>
          <a:p>
            <a:pPr algn="l"/>
            <a:endParaRPr lang="en-US" sz="1200" dirty="0">
              <a:solidFill>
                <a:schemeClr val="accent1"/>
              </a:solidFill>
              <a:latin typeface="+mj-lt"/>
              <a:ea typeface="+mn-ea"/>
              <a:cs typeface="+mn-cs"/>
            </a:endParaRPr>
          </a:p>
        </p:txBody>
      </p:sp>
      <p:sp>
        <p:nvSpPr>
          <p:cNvPr id="4" name="Text Placeholder 2">
            <a:extLst>
              <a:ext uri="{FF2B5EF4-FFF2-40B4-BE49-F238E27FC236}">
                <a16:creationId xmlns:a16="http://schemas.microsoft.com/office/drawing/2014/main" id="{39817D7C-5DC2-40BC-B7DF-D46A8F50C628}"/>
              </a:ext>
            </a:extLst>
          </p:cNvPr>
          <p:cNvSpPr txBox="1">
            <a:spLocks/>
          </p:cNvSpPr>
          <p:nvPr/>
        </p:nvSpPr>
        <p:spPr>
          <a:xfrm>
            <a:off x="433075" y="800171"/>
            <a:ext cx="8277849" cy="4140424"/>
          </a:xfrm>
          <a:prstGeom prst="rect">
            <a:avLst/>
          </a:prstGeom>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100" dirty="0">
              <a:latin typeface="+mj-lt"/>
            </a:endParaRPr>
          </a:p>
          <a:p>
            <a:r>
              <a:rPr lang="en-GB" sz="1100" b="1" dirty="0">
                <a:latin typeface="+mj-lt"/>
              </a:rPr>
              <a:t>1. AMR Categorisation</a:t>
            </a:r>
          </a:p>
          <a:p>
            <a:r>
              <a:rPr lang="en-GB" sz="1100" dirty="0">
                <a:latin typeface="+mj-lt"/>
              </a:rPr>
              <a:t> Annually Read Sites AQ &lt;293000 w/o Smart /AMR (currently </a:t>
            </a:r>
            <a:r>
              <a:rPr lang="en-GB" sz="1100" u="sng" dirty="0">
                <a:latin typeface="+mj-lt"/>
              </a:rPr>
              <a:t>includes</a:t>
            </a:r>
            <a:r>
              <a:rPr lang="en-GB" sz="1100" dirty="0">
                <a:latin typeface="+mj-lt"/>
              </a:rPr>
              <a:t> AMR MPRN)</a:t>
            </a:r>
          </a:p>
          <a:p>
            <a:r>
              <a:rPr lang="en-GB" sz="1100" dirty="0">
                <a:latin typeface="+mj-lt"/>
              </a:rPr>
              <a:t> Monthly Read Sites AQ &lt;293000 With Smart /AMR (currently </a:t>
            </a:r>
            <a:r>
              <a:rPr lang="en-GB" sz="1100" u="sng" dirty="0">
                <a:latin typeface="+mj-lt"/>
              </a:rPr>
              <a:t>excludes</a:t>
            </a:r>
            <a:r>
              <a:rPr lang="en-GB" sz="1100" dirty="0">
                <a:latin typeface="+mj-lt"/>
              </a:rPr>
              <a:t> AMR MPRN)</a:t>
            </a:r>
          </a:p>
          <a:p>
            <a:r>
              <a:rPr lang="en-GB" sz="1100" dirty="0">
                <a:latin typeface="+mj-lt"/>
              </a:rPr>
              <a:t> </a:t>
            </a:r>
          </a:p>
          <a:p>
            <a:r>
              <a:rPr lang="en-GB" sz="1100" b="1" dirty="0">
                <a:latin typeface="+mj-lt"/>
              </a:rPr>
              <a:t>2. Date parameters </a:t>
            </a:r>
          </a:p>
          <a:p>
            <a:r>
              <a:rPr lang="en-GB" sz="1100" dirty="0">
                <a:latin typeface="+mj-lt"/>
              </a:rPr>
              <a:t>Currently the report is including meter reads received up to the date the report is run, as opposed to cutting off at the previous month end. E.g. The October report includes reads up to 10</a:t>
            </a:r>
            <a:r>
              <a:rPr lang="en-GB" sz="1100" baseline="30000" dirty="0">
                <a:latin typeface="+mj-lt"/>
              </a:rPr>
              <a:t>th</a:t>
            </a:r>
            <a:r>
              <a:rPr lang="en-GB" sz="1100" dirty="0">
                <a:latin typeface="+mj-lt"/>
              </a:rPr>
              <a:t> October, instead of reads up to 30</a:t>
            </a:r>
            <a:r>
              <a:rPr lang="en-GB" sz="1100" baseline="30000" dirty="0">
                <a:latin typeface="+mj-lt"/>
              </a:rPr>
              <a:t>th</a:t>
            </a:r>
            <a:r>
              <a:rPr lang="en-GB" sz="1100" dirty="0">
                <a:latin typeface="+mj-lt"/>
              </a:rPr>
              <a:t> September</a:t>
            </a:r>
          </a:p>
          <a:p>
            <a:r>
              <a:rPr lang="en-GB" sz="1100" dirty="0">
                <a:latin typeface="+mj-lt"/>
              </a:rPr>
              <a:t> </a:t>
            </a:r>
          </a:p>
          <a:p>
            <a:r>
              <a:rPr lang="en-GB" sz="1100" b="1" dirty="0">
                <a:latin typeface="+mj-lt"/>
              </a:rPr>
              <a:t>Fixes for 1 &amp; 2 were implemented on 30</a:t>
            </a:r>
            <a:r>
              <a:rPr lang="en-GB" sz="1100" b="1" baseline="30000" dirty="0">
                <a:latin typeface="+mj-lt"/>
              </a:rPr>
              <a:t>th</a:t>
            </a:r>
            <a:r>
              <a:rPr lang="en-GB" sz="1100" b="1" dirty="0">
                <a:latin typeface="+mj-lt"/>
              </a:rPr>
              <a:t> November &amp; the November report has now been run</a:t>
            </a:r>
          </a:p>
          <a:p>
            <a:r>
              <a:rPr lang="en-GB" sz="1100" dirty="0">
                <a:latin typeface="+mj-lt"/>
              </a:rPr>
              <a:t> </a:t>
            </a:r>
          </a:p>
          <a:p>
            <a:r>
              <a:rPr lang="en-GB" sz="1100" b="1" dirty="0">
                <a:latin typeface="+mj-lt"/>
              </a:rPr>
              <a:t>3. Criteria to establish MPRN within Report</a:t>
            </a:r>
          </a:p>
          <a:p>
            <a:r>
              <a:rPr lang="en-GB" sz="1100" dirty="0">
                <a:latin typeface="+mj-lt"/>
              </a:rPr>
              <a:t>We are currently investigating the criteria for inclusion on the AQ Performance report to ensure that all relevant sites are included – </a:t>
            </a:r>
            <a:r>
              <a:rPr lang="en-GB" sz="1100" b="1" dirty="0">
                <a:latin typeface="+mj-lt"/>
              </a:rPr>
              <a:t>exclusions will be made for Shipper gains &lt; 12 months and change in meter read frequency. </a:t>
            </a:r>
            <a:r>
              <a:rPr lang="en-GB" sz="1100" b="1">
                <a:latin typeface="+mj-lt"/>
              </a:rPr>
              <a:t>DDP-926 </a:t>
            </a:r>
            <a:r>
              <a:rPr lang="en-GB" sz="1100" b="1" dirty="0">
                <a:latin typeface="+mj-lt"/>
              </a:rPr>
              <a:t>will be developed in next sprint.</a:t>
            </a:r>
          </a:p>
          <a:p>
            <a:endParaRPr lang="en-GB" sz="1100" b="1" dirty="0">
              <a:latin typeface="+mj-lt"/>
            </a:endParaRPr>
          </a:p>
          <a:p>
            <a:pPr lvl="0"/>
            <a:r>
              <a:rPr lang="en-GB" sz="1100" b="1" dirty="0">
                <a:latin typeface="+mj-lt"/>
              </a:rPr>
              <a:t>4. Report Timing</a:t>
            </a:r>
          </a:p>
          <a:p>
            <a:r>
              <a:rPr lang="en-GB" sz="1100" dirty="0">
                <a:latin typeface="+mj-lt"/>
              </a:rPr>
              <a:t>Currently the report is run at M-1 (10th October for September position), however this will exclude some MPRN where reads are accepted after this point, that meet the D+25 read submission criteria – </a:t>
            </a:r>
            <a:r>
              <a:rPr lang="en-GB" sz="1100" b="1" dirty="0">
                <a:latin typeface="+mj-lt"/>
              </a:rPr>
              <a:t>DDP-926 will adjust report timings and be developed in next sprint.</a:t>
            </a:r>
          </a:p>
          <a:p>
            <a:pPr marL="171450" indent="-171450">
              <a:buFont typeface="Arial" panose="020B0604020202020204" pitchFamily="34" charset="0"/>
              <a:buChar char="•"/>
            </a:pPr>
            <a:endParaRPr lang="en-GB" sz="1100" kern="0" dirty="0">
              <a:latin typeface="+mj-lt"/>
            </a:endParaRPr>
          </a:p>
          <a:p>
            <a:pPr marL="171450" indent="-171450">
              <a:buFont typeface="Arial" panose="020B0604020202020204" pitchFamily="34" charset="0"/>
              <a:buChar char="•"/>
            </a:pPr>
            <a:endParaRPr lang="en-GB" sz="1100" kern="0" dirty="0">
              <a:latin typeface="+mj-lt"/>
            </a:endParaRPr>
          </a:p>
          <a:p>
            <a:pPr marL="171450" indent="-171450">
              <a:buFont typeface="Arial" panose="020B0604020202020204" pitchFamily="34" charset="0"/>
              <a:buChar char="•"/>
            </a:pPr>
            <a:endParaRPr lang="en-GB" sz="1100" kern="0" dirty="0">
              <a:latin typeface="+mj-lt"/>
            </a:endParaRPr>
          </a:p>
          <a:p>
            <a:pPr marL="228600" indent="-228600">
              <a:buFont typeface="+mj-lt"/>
              <a:buAutoNum type="arabicPeriod"/>
            </a:pPr>
            <a:endParaRPr lang="en-GB" sz="1100" kern="0" dirty="0">
              <a:latin typeface="+mj-lt"/>
            </a:endParaRPr>
          </a:p>
          <a:p>
            <a:pPr marL="228600" indent="-228600">
              <a:buFont typeface="+mj-lt"/>
              <a:buAutoNum type="arabicPeriod"/>
            </a:pPr>
            <a:endParaRPr lang="en-GB" sz="1100" kern="0" dirty="0">
              <a:latin typeface="+mj-lt"/>
            </a:endParaRPr>
          </a:p>
          <a:p>
            <a:pPr marL="628650" lvl="1" indent="-171450">
              <a:buFont typeface="Arial" panose="020B0604020202020204" pitchFamily="34" charset="0"/>
              <a:buChar char="•"/>
            </a:pPr>
            <a:endParaRPr lang="en-GB" sz="1100" b="1" kern="0" dirty="0">
              <a:latin typeface="+mj-lt"/>
            </a:endParaRPr>
          </a:p>
          <a:p>
            <a:pPr lvl="1"/>
            <a:endParaRPr lang="en-GB" sz="1100" kern="0" dirty="0">
              <a:latin typeface="+mj-lt"/>
            </a:endParaRPr>
          </a:p>
        </p:txBody>
      </p:sp>
    </p:spTree>
    <p:extLst>
      <p:ext uri="{BB962C8B-B14F-4D97-AF65-F5344CB8AC3E}">
        <p14:creationId xmlns:p14="http://schemas.microsoft.com/office/powerpoint/2010/main" val="3669598862"/>
      </p:ext>
    </p:extLst>
  </p:cSld>
  <p:clrMapOvr>
    <a:masterClrMapping/>
  </p:clrMapOvr>
</p:sld>
</file>

<file path=ppt/theme/theme1.xml><?xml version="1.0" encoding="utf-8"?>
<a:theme xmlns:a="http://schemas.openxmlformats.org/drawingml/2006/main" name="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 Medium"/>
            <a:cs typeface="Poppins Medium"/>
          </a:defRPr>
        </a:defPPr>
      </a:lstStyle>
    </a:txDef>
  </a:objectDefaults>
  <a:extraClrSchemeLst/>
  <a:extLst>
    <a:ext uri="{05A4C25C-085E-4340-85A3-A5531E510DB2}">
      <thm15:themeFamily xmlns:thm15="http://schemas.microsoft.com/office/thememl/2012/main" name="Correla On Behalf of Xoserve v3 DRAFT 210325" id="{336566B0-3C06-4299-834B-9B565AA10131}" vid="{BC33F525-3728-476B-862E-8EB1FD1AD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88FD6F7A5149499626714DB364953C" ma:contentTypeVersion="12" ma:contentTypeDescription="Create a new document." ma:contentTypeScope="" ma:versionID="9b810f4677d976952dd9b3d929f8a076">
  <xsd:schema xmlns:xsd="http://www.w3.org/2001/XMLSchema" xmlns:xs="http://www.w3.org/2001/XMLSchema" xmlns:p="http://schemas.microsoft.com/office/2006/metadata/properties" xmlns:ns3="5037419d-2eac-45f2-a761-5e9b663daf58" xmlns:ns4="bb5a2ab4-a28b-4441-b15b-d34054bf5624" targetNamespace="http://schemas.microsoft.com/office/2006/metadata/properties" ma:root="true" ma:fieldsID="58e5fddb2c0836ef24ea411c9ec43a3c" ns3:_="" ns4:_="">
    <xsd:import namespace="5037419d-2eac-45f2-a761-5e9b663daf58"/>
    <xsd:import namespace="bb5a2ab4-a28b-4441-b15b-d34054bf56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7419d-2eac-45f2-a761-5e9b663da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5a2ab4-a28b-4441-b15b-d34054bf56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D9EF88-E37C-4396-B1DF-EE9CCEA4575A}">
  <ds:schemaRefs>
    <ds:schemaRef ds:uri="5037419d-2eac-45f2-a761-5e9b663daf58"/>
    <ds:schemaRef ds:uri="bb5a2ab4-a28b-4441-b15b-d34054bf5624"/>
    <ds:schemaRef ds:uri="http://schemas.microsoft.com/office/infopath/2007/PartnerControl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DE944F5-417A-415E-870B-5A45BEC280B7}">
  <ds:schemaRefs>
    <ds:schemaRef ds:uri="http://schemas.microsoft.com/sharepoint/v3/contenttype/forms"/>
  </ds:schemaRefs>
</ds:datastoreItem>
</file>

<file path=customXml/itemProps3.xml><?xml version="1.0" encoding="utf-8"?>
<ds:datastoreItem xmlns:ds="http://schemas.openxmlformats.org/officeDocument/2006/customXml" ds:itemID="{E47DD953-A81F-42F6-ACA1-33C1FDC81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7419d-2eac-45f2-a761-5e9b663daf58"/>
    <ds:schemaRef ds:uri="bb5a2ab4-a28b-4441-b15b-d34054bf5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Correla On Behalf of Xoserve v3 DRAFT 210325</Template>
  <TotalTime>3369</TotalTime>
  <Words>553</Words>
  <Application>Microsoft Office PowerPoint</Application>
  <PresentationFormat>Custom</PresentationFormat>
  <Paragraphs>361</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Poppins</vt:lpstr>
      <vt:lpstr>Poppins Medium</vt:lpstr>
      <vt:lpstr>Verdana</vt:lpstr>
      <vt:lpstr>Poppins Light</vt:lpstr>
      <vt:lpstr>Poppins SemiBold</vt:lpstr>
      <vt:lpstr>Arial</vt:lpstr>
      <vt:lpstr>Calibri</vt:lpstr>
      <vt:lpstr>Poppins-Light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Gardner</dc:creator>
  <cp:lastModifiedBy>Karen Kennedy</cp:lastModifiedBy>
  <cp:revision>70</cp:revision>
  <cp:lastPrinted>2021-12-07T15:31:11Z</cp:lastPrinted>
  <dcterms:created xsi:type="dcterms:W3CDTF">2021-03-26T15:25:34Z</dcterms:created>
  <dcterms:modified xsi:type="dcterms:W3CDTF">2022-01-13T10:03:52Z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Adobe InDesign 15.1 (Macintosh)</vt:lpwstr>
  </property>
  <property fmtid="{D5CDD505-2E9C-101B-9397-08002B2CF9AE}" pid="4" name="LastSaved">
    <vt:filetime>2021-02-17T00:00:00Z</vt:filetime>
  </property>
  <property fmtid="{D5CDD505-2E9C-101B-9397-08002B2CF9AE}" pid="5" name="ContentTypeId">
    <vt:lpwstr>0x0101007B88FD6F7A5149499626714DB364953C</vt:lpwstr>
  </property>
</Properties>
</file>