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885" r:id="rId5"/>
    <p:sldId id="879" r:id="rId6"/>
    <p:sldId id="892" r:id="rId7"/>
    <p:sldId id="881" r:id="rId8"/>
    <p:sldId id="891" r:id="rId9"/>
    <p:sldId id="886" r:id="rId10"/>
    <p:sldId id="888" r:id="rId11"/>
    <p:sldId id="875" r:id="rId12"/>
    <p:sldId id="887" r:id="rId13"/>
    <p:sldId id="877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FFFFFF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9AC93E-D308-44FC-9501-83B56E155BD8}" v="178" dt="2021-12-23T09:07:44.257"/>
    <p1510:client id="{6D6A784A-F980-432A-A1F4-C7F8D2C7CEAC}" v="42" dt="2022-01-04T11:09:55.0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a Ross" userId="eebeb48c-0abb-434f-9a90-69fd5ba60182" providerId="ADAL" clId="{1578CD16-6B43-41D5-9608-19ECE494219D}"/>
    <pc:docChg chg="custSel addSld modSld">
      <pc:chgData name="Tara Ross" userId="eebeb48c-0abb-434f-9a90-69fd5ba60182" providerId="ADAL" clId="{1578CD16-6B43-41D5-9608-19ECE494219D}" dt="2021-12-22T08:34:53.864" v="122" actId="1076"/>
      <pc:docMkLst>
        <pc:docMk/>
      </pc:docMkLst>
      <pc:sldChg chg="add">
        <pc:chgData name="Tara Ross" userId="eebeb48c-0abb-434f-9a90-69fd5ba60182" providerId="ADAL" clId="{1578CD16-6B43-41D5-9608-19ECE494219D}" dt="2021-12-22T08:09:11.928" v="3"/>
        <pc:sldMkLst>
          <pc:docMk/>
          <pc:sldMk cId="1163066864" sldId="875"/>
        </pc:sldMkLst>
      </pc:sldChg>
      <pc:sldChg chg="add">
        <pc:chgData name="Tara Ross" userId="eebeb48c-0abb-434f-9a90-69fd5ba60182" providerId="ADAL" clId="{1578CD16-6B43-41D5-9608-19ECE494219D}" dt="2021-12-22T08:09:11.928" v="3"/>
        <pc:sldMkLst>
          <pc:docMk/>
          <pc:sldMk cId="2575281285" sldId="877"/>
        </pc:sldMkLst>
      </pc:sldChg>
      <pc:sldChg chg="add">
        <pc:chgData name="Tara Ross" userId="eebeb48c-0abb-434f-9a90-69fd5ba60182" providerId="ADAL" clId="{1578CD16-6B43-41D5-9608-19ECE494219D}" dt="2021-12-22T08:09:11.928" v="3"/>
        <pc:sldMkLst>
          <pc:docMk/>
          <pc:sldMk cId="2205470612" sldId="879"/>
        </pc:sldMkLst>
      </pc:sldChg>
      <pc:sldChg chg="add">
        <pc:chgData name="Tara Ross" userId="eebeb48c-0abb-434f-9a90-69fd5ba60182" providerId="ADAL" clId="{1578CD16-6B43-41D5-9608-19ECE494219D}" dt="2021-12-22T08:09:11.928" v="3"/>
        <pc:sldMkLst>
          <pc:docMk/>
          <pc:sldMk cId="1121875287" sldId="880"/>
        </pc:sldMkLst>
      </pc:sldChg>
      <pc:sldChg chg="add">
        <pc:chgData name="Tara Ross" userId="eebeb48c-0abb-434f-9a90-69fd5ba60182" providerId="ADAL" clId="{1578CD16-6B43-41D5-9608-19ECE494219D}" dt="2021-12-22T08:09:11.928" v="3"/>
        <pc:sldMkLst>
          <pc:docMk/>
          <pc:sldMk cId="3034540655" sldId="881"/>
        </pc:sldMkLst>
      </pc:sldChg>
      <pc:sldChg chg="addSp delSp modSp">
        <pc:chgData name="Tara Ross" userId="eebeb48c-0abb-434f-9a90-69fd5ba60182" providerId="ADAL" clId="{1578CD16-6B43-41D5-9608-19ECE494219D}" dt="2021-12-22T08:34:53.864" v="122" actId="1076"/>
        <pc:sldMkLst>
          <pc:docMk/>
          <pc:sldMk cId="416191731" sldId="885"/>
        </pc:sldMkLst>
        <pc:graphicFrameChg chg="mod modGraphic">
          <ac:chgData name="Tara Ross" userId="eebeb48c-0abb-434f-9a90-69fd5ba60182" providerId="ADAL" clId="{1578CD16-6B43-41D5-9608-19ECE494219D}" dt="2021-12-22T08:34:53.864" v="122" actId="1076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del mod">
          <ac:chgData name="Tara Ross" userId="eebeb48c-0abb-434f-9a90-69fd5ba60182" providerId="ADAL" clId="{1578CD16-6B43-41D5-9608-19ECE494219D}" dt="2021-12-22T08:32:04.464" v="4" actId="478"/>
          <ac:picMkLst>
            <pc:docMk/>
            <pc:sldMk cId="416191731" sldId="885"/>
            <ac:picMk id="5" creationId="{F0765AAB-F328-4C67-886B-7F3B1B9919C4}"/>
          </ac:picMkLst>
        </pc:picChg>
        <pc:picChg chg="add mod">
          <ac:chgData name="Tara Ross" userId="eebeb48c-0abb-434f-9a90-69fd5ba60182" providerId="ADAL" clId="{1578CD16-6B43-41D5-9608-19ECE494219D}" dt="2021-12-22T08:34:33.581" v="118" actId="1076"/>
          <ac:picMkLst>
            <pc:docMk/>
            <pc:sldMk cId="416191731" sldId="885"/>
            <ac:picMk id="23" creationId="{F6D83164-2442-4877-AFC6-827CE3413678}"/>
          </ac:picMkLst>
        </pc:picChg>
      </pc:sldChg>
      <pc:sldChg chg="add">
        <pc:chgData name="Tara Ross" userId="eebeb48c-0abb-434f-9a90-69fd5ba60182" providerId="ADAL" clId="{1578CD16-6B43-41D5-9608-19ECE494219D}" dt="2021-12-22T08:09:11.928" v="3"/>
        <pc:sldMkLst>
          <pc:docMk/>
          <pc:sldMk cId="2174991565" sldId="886"/>
        </pc:sldMkLst>
      </pc:sldChg>
      <pc:sldChg chg="add">
        <pc:chgData name="Tara Ross" userId="eebeb48c-0abb-434f-9a90-69fd5ba60182" providerId="ADAL" clId="{1578CD16-6B43-41D5-9608-19ECE494219D}" dt="2021-12-22T08:09:11.928" v="3"/>
        <pc:sldMkLst>
          <pc:docMk/>
          <pc:sldMk cId="4122914986" sldId="887"/>
        </pc:sldMkLst>
      </pc:sldChg>
      <pc:sldChg chg="add">
        <pc:chgData name="Tara Ross" userId="eebeb48c-0abb-434f-9a90-69fd5ba60182" providerId="ADAL" clId="{1578CD16-6B43-41D5-9608-19ECE494219D}" dt="2021-12-22T08:09:11.928" v="3"/>
        <pc:sldMkLst>
          <pc:docMk/>
          <pc:sldMk cId="3846728895" sldId="888"/>
        </pc:sldMkLst>
      </pc:sldChg>
      <pc:sldChg chg="add">
        <pc:chgData name="Tara Ross" userId="eebeb48c-0abb-434f-9a90-69fd5ba60182" providerId="ADAL" clId="{1578CD16-6B43-41D5-9608-19ECE494219D}" dt="2021-12-22T08:09:11.928" v="3"/>
        <pc:sldMkLst>
          <pc:docMk/>
          <pc:sldMk cId="1151824601" sldId="889"/>
        </pc:sldMkLst>
      </pc:sldChg>
      <pc:sldChg chg="add">
        <pc:chgData name="Tara Ross" userId="eebeb48c-0abb-434f-9a90-69fd5ba60182" providerId="ADAL" clId="{1578CD16-6B43-41D5-9608-19ECE494219D}" dt="2021-12-22T08:09:11.928" v="3"/>
        <pc:sldMkLst>
          <pc:docMk/>
          <pc:sldMk cId="1507902764" sldId="890"/>
        </pc:sldMkLst>
      </pc:sldChg>
      <pc:sldChg chg="add">
        <pc:chgData name="Tara Ross" userId="eebeb48c-0abb-434f-9a90-69fd5ba60182" providerId="ADAL" clId="{1578CD16-6B43-41D5-9608-19ECE494219D}" dt="2021-12-22T08:09:11.928" v="3"/>
        <pc:sldMkLst>
          <pc:docMk/>
          <pc:sldMk cId="55765839" sldId="891"/>
        </pc:sldMkLst>
      </pc:sldChg>
      <pc:sldChg chg="add">
        <pc:chgData name="Tara Ross" userId="eebeb48c-0abb-434f-9a90-69fd5ba60182" providerId="ADAL" clId="{1578CD16-6B43-41D5-9608-19ECE494219D}" dt="2021-12-22T08:09:11.928" v="3"/>
        <pc:sldMkLst>
          <pc:docMk/>
          <pc:sldMk cId="3769320969" sldId="892"/>
        </pc:sldMkLst>
      </pc:sldChg>
    </pc:docChg>
  </pc:docChgLst>
  <pc:docChgLst>
    <pc:chgData name="Tara Ross" userId="eebeb48c-0abb-434f-9a90-69fd5ba60182" providerId="ADAL" clId="{209AC93E-D308-44FC-9501-83B56E155BD8}"/>
    <pc:docChg chg="custSel modSld">
      <pc:chgData name="Tara Ross" userId="eebeb48c-0abb-434f-9a90-69fd5ba60182" providerId="ADAL" clId="{209AC93E-D308-44FC-9501-83B56E155BD8}" dt="2022-01-04T11:45:33.229" v="229" actId="207"/>
      <pc:docMkLst>
        <pc:docMk/>
      </pc:docMkLst>
      <pc:sldChg chg="modSp">
        <pc:chgData name="Tara Ross" userId="eebeb48c-0abb-434f-9a90-69fd5ba60182" providerId="ADAL" clId="{209AC93E-D308-44FC-9501-83B56E155BD8}" dt="2022-01-04T11:45:33.229" v="229" actId="207"/>
        <pc:sldMkLst>
          <pc:docMk/>
          <pc:sldMk cId="416191731" sldId="885"/>
        </pc:sldMkLst>
        <pc:spChg chg="mod">
          <ac:chgData name="Tara Ross" userId="eebeb48c-0abb-434f-9a90-69fd5ba60182" providerId="ADAL" clId="{209AC93E-D308-44FC-9501-83B56E155BD8}" dt="2021-12-22T17:09:57.871" v="35" actId="6549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Tara Ross" userId="eebeb48c-0abb-434f-9a90-69fd5ba60182" providerId="ADAL" clId="{209AC93E-D308-44FC-9501-83B56E155BD8}" dt="2022-01-04T11:45:33.229" v="229" actId="20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mod">
          <ac:chgData name="Tara Ross" userId="eebeb48c-0abb-434f-9a90-69fd5ba60182" providerId="ADAL" clId="{209AC93E-D308-44FC-9501-83B56E155BD8}" dt="2021-12-22T17:13:02.479" v="170" actId="1076"/>
          <ac:picMkLst>
            <pc:docMk/>
            <pc:sldMk cId="416191731" sldId="885"/>
            <ac:picMk id="23" creationId="{F6D83164-2442-4877-AFC6-827CE3413678}"/>
          </ac:picMkLst>
        </pc:picChg>
      </pc:sldChg>
    </pc:docChg>
  </pc:docChgLst>
  <pc:docChgLst>
    <pc:chgData name="Tara Ross" userId="S::tara.ross@xoserve.com::eebeb48c-0abb-434f-9a90-69fd5ba60182" providerId="AD" clId="Web-{917EBE02-B09F-4800-B44E-9FA187DF73E7}"/>
    <pc:docChg chg="modSld">
      <pc:chgData name="Tara Ross" userId="S::tara.ross@xoserve.com::eebeb48c-0abb-434f-9a90-69fd5ba60182" providerId="AD" clId="Web-{917EBE02-B09F-4800-B44E-9FA187DF73E7}" dt="2021-12-23T09:02:30.382" v="559"/>
      <pc:docMkLst>
        <pc:docMk/>
      </pc:docMkLst>
      <pc:sldChg chg="modSp">
        <pc:chgData name="Tara Ross" userId="S::tara.ross@xoserve.com::eebeb48c-0abb-434f-9a90-69fd5ba60182" providerId="AD" clId="Web-{917EBE02-B09F-4800-B44E-9FA187DF73E7}" dt="2021-12-23T09:02:30.382" v="559"/>
        <pc:sldMkLst>
          <pc:docMk/>
          <pc:sldMk cId="416191731" sldId="885"/>
        </pc:sldMkLst>
        <pc:grpChg chg="mod">
          <ac:chgData name="Tara Ross" userId="S::tara.ross@xoserve.com::eebeb48c-0abb-434f-9a90-69fd5ba60182" providerId="AD" clId="Web-{917EBE02-B09F-4800-B44E-9FA187DF73E7}" dt="2021-12-23T09:02:05.209" v="556" actId="1076"/>
          <ac:grpSpMkLst>
            <pc:docMk/>
            <pc:sldMk cId="416191731" sldId="885"/>
            <ac:grpSpMk id="21" creationId="{7F69C754-A2B7-42E7-A95D-34326B9ADA63}"/>
          </ac:grpSpMkLst>
        </pc:grpChg>
        <pc:graphicFrameChg chg="mod modGraphic">
          <ac:chgData name="Tara Ross" userId="S::tara.ross@xoserve.com::eebeb48c-0abb-434f-9a90-69fd5ba60182" providerId="AD" clId="Web-{917EBE02-B09F-4800-B44E-9FA187DF73E7}" dt="2021-12-23T09:02:30.382" v="559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mod">
          <ac:chgData name="Tara Ross" userId="S::tara.ross@xoserve.com::eebeb48c-0abb-434f-9a90-69fd5ba60182" providerId="AD" clId="Web-{917EBE02-B09F-4800-B44E-9FA187DF73E7}" dt="2021-12-23T09:02:07.709" v="557" actId="1076"/>
          <ac:picMkLst>
            <pc:docMk/>
            <pc:sldMk cId="416191731" sldId="885"/>
            <ac:picMk id="23" creationId="{F6D83164-2442-4877-AFC6-827CE3413678}"/>
          </ac:picMkLst>
        </pc:picChg>
      </pc:sldChg>
    </pc:docChg>
  </pc:docChgLst>
  <pc:docChgLst>
    <pc:chgData name="Tara Ross" userId="S::tara.ross@xoserve.com::eebeb48c-0abb-434f-9a90-69fd5ba60182" providerId="AD" clId="Web-{6D6A784A-F980-432A-A1F4-C7F8D2C7CEAC}"/>
    <pc:docChg chg="modSld">
      <pc:chgData name="Tara Ross" userId="S::tara.ross@xoserve.com::eebeb48c-0abb-434f-9a90-69fd5ba60182" providerId="AD" clId="Web-{6D6A784A-F980-432A-A1F4-C7F8D2C7CEAC}" dt="2022-01-04T11:09:55.038" v="23" actId="20577"/>
      <pc:docMkLst>
        <pc:docMk/>
      </pc:docMkLst>
      <pc:sldChg chg="modSp">
        <pc:chgData name="Tara Ross" userId="S::tara.ross@xoserve.com::eebeb48c-0abb-434f-9a90-69fd5ba60182" providerId="AD" clId="Web-{6D6A784A-F980-432A-A1F4-C7F8D2C7CEAC}" dt="2022-01-04T11:09:55.038" v="23" actId="20577"/>
        <pc:sldMkLst>
          <pc:docMk/>
          <pc:sldMk cId="416191731" sldId="885"/>
        </pc:sldMkLst>
        <pc:spChg chg="mod">
          <ac:chgData name="Tara Ross" userId="S::tara.ross@xoserve.com::eebeb48c-0abb-434f-9a90-69fd5ba60182" providerId="AD" clId="Web-{6D6A784A-F980-432A-A1F4-C7F8D2C7CEAC}" dt="2022-01-04T11:09:55.038" v="23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Tara Ross" userId="S::tara.ross@xoserve.com::eebeb48c-0abb-434f-9a90-69fd5ba60182" providerId="AD" clId="Web-{6D6A784A-F980-432A-A1F4-C7F8D2C7CEAC}" dt="2022-01-04T11:09:13.115" v="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027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39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496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84746"/>
              </p:ext>
            </p:extLst>
          </p:nvPr>
        </p:nvGraphicFramePr>
        <p:xfrm>
          <a:off x="225397" y="471357"/>
          <a:ext cx="8693205" cy="4499857"/>
        </p:xfrm>
        <a:graphic>
          <a:graphicData uri="http://schemas.openxmlformats.org/drawingml/2006/table">
            <a:tbl>
              <a:tblPr firstRow="1" bandRow="1"/>
              <a:tblGrid>
                <a:gridCol w="169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5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5975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239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304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728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929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61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Clr>
                          <a:srgbClr val="000000"/>
                        </a:buClr>
                        <a:buFont typeface="Arial,Sans-Serif" panose="020B0604020202020204" pitchFamily="34" charset="0"/>
                        <a:buNone/>
                      </a:pPr>
                      <a:r>
                        <a:rPr lang="en-US" sz="700" b="1" i="0" u="none" strike="noStrike" noProof="0" dirty="0">
                          <a:latin typeface="+mn-lt"/>
                        </a:rPr>
                        <a:t>XRN5142</a:t>
                      </a:r>
                      <a:r>
                        <a:rPr lang="en-US" sz="700" b="0" i="0" u="none" strike="noStrike" noProof="0" dirty="0">
                          <a:latin typeface="+mn-lt"/>
                        </a:rPr>
                        <a:t>: </a:t>
                      </a:r>
                    </a:p>
                    <a:p>
                      <a:pPr marL="171450" indent="-171450" algn="l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US" sz="700" b="0" i="0" u="none" strike="noStrike" noProof="0" dirty="0">
                          <a:latin typeface="+mn-lt"/>
                        </a:rPr>
                        <a:t>First usage complete 03/12/21</a:t>
                      </a:r>
                    </a:p>
                    <a:p>
                      <a:pPr marL="171450" indent="-171450" algn="l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US" sz="700" b="0" i="0" u="none" strike="noStrike" noProof="0" dirty="0">
                          <a:latin typeface="+mn-lt"/>
                        </a:rPr>
                        <a:t>Final usage (.IQL) to be completed 31/01/22</a:t>
                      </a:r>
                    </a:p>
                    <a:p>
                      <a:pPr marL="0" indent="0" algn="l">
                        <a:buClr>
                          <a:srgbClr val="000000"/>
                        </a:buClr>
                        <a:buFont typeface="Arial,Sans-Serif" panose="020B0604020202020204" pitchFamily="34" charset="0"/>
                        <a:buNone/>
                      </a:pPr>
                      <a:r>
                        <a:rPr lang="en-US" sz="700" b="1" i="0" u="none" strike="noStrike" noProof="0" dirty="0">
                          <a:latin typeface="+mn-lt"/>
                        </a:rPr>
                        <a:t>Deferred Changes:</a:t>
                      </a:r>
                    </a:p>
                    <a:p>
                      <a:pPr marL="171450" indent="-171450" algn="l"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Re-plan is approved and re-baselined</a:t>
                      </a:r>
                    </a:p>
                    <a:p>
                      <a:pPr marL="171450" indent="-171450" algn="l"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noProof="0" dirty="0">
                          <a:latin typeface="+mn-lt"/>
                        </a:rPr>
                        <a:t>Additional regression testing cycle has commenced; expected completion 13/01/21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Preparation for go-live is in progress for 22/01/22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Revised data cleanse plan will be shared via email; expected issue 07/01/22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Implementation Approach updated and shared in the following slides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b="1" dirty="0">
                          <a:latin typeface="+mn-lt"/>
                        </a:rPr>
                        <a:t>XRN4992a: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Historical report testing completed; reports are being run in production to validate before sending to the DN's by 10th January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en-US" sz="700" b="1" dirty="0">
                          <a:latin typeface="+mn-lt"/>
                        </a:rPr>
                        <a:t>XRN5188b: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Impact assessment currently being progressed to bring into scope of November 21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January </a:t>
                      </a:r>
                      <a:r>
                        <a:rPr lang="en-GB" sz="7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None</a:t>
                      </a: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7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dirty="0">
                          <a:latin typeface="+mn-lt"/>
                        </a:rPr>
                        <a:t>None</a:t>
                      </a:r>
                      <a:endParaRPr lang="en-GB" sz="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6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7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Forecast to complete delivery against approved BER </a:t>
                      </a:r>
                      <a:endParaRPr kumimoji="0" lang="en-US" sz="700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64460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– XRN4941 - </a:t>
                      </a: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MOD0692 - Auto updates to meter read frequency</a:t>
                      </a:r>
                    </a:p>
                    <a:p>
                      <a:pPr rtl="0" fontAlgn="base"/>
                      <a:r>
                        <a:rPr 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XRN5007 - </a:t>
                      </a: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reconciliation process where prevailing volume is zero</a:t>
                      </a:r>
                      <a:r>
                        <a:rPr lang="en-US" sz="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XRN5072 - </a:t>
                      </a: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 and derivation of TTZ indicator and calculation of volume and energy – all classes</a:t>
                      </a:r>
                      <a:r>
                        <a:rPr lang="en-US" sz="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XRN5142 - </a:t>
                      </a: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allowable values for DCC Service Flag in DXI File from DCC</a:t>
                      </a:r>
                      <a:r>
                        <a:rPr lang="en-US" sz="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XRN5180 - </a:t>
                      </a: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Inner tolerance validation for replacement reads and read insertions</a:t>
                      </a:r>
                      <a:r>
                        <a:rPr lang="en-US" sz="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7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– XRN4780C </a:t>
                      </a:r>
                      <a:r>
                        <a:rPr lang="en-US" sz="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Inclusion of Meter Asset Provider Identity (MAP Id) in the UK Link system (CSS Consequential Change)</a:t>
                      </a:r>
                    </a:p>
                    <a:p>
                      <a:pPr lvl="0">
                        <a:buNone/>
                      </a:pPr>
                      <a:r>
                        <a:rPr lang="en-US" sz="7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– XRN4992a</a:t>
                      </a:r>
                      <a:r>
                        <a:rPr lang="en-US" sz="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 Modification 0687 Clarification of Supplier of Last Resort (</a:t>
                      </a:r>
                      <a:r>
                        <a:rPr lang="en-US" sz="7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SoLR</a:t>
                      </a:r>
                      <a:r>
                        <a:rPr lang="en-US" sz="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Cost Recovery Process</a:t>
                      </a:r>
                      <a:endParaRPr lang="en-US" sz="700" b="0" i="0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XRN5091 - </a:t>
                      </a: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Deferral of creation of Class change reads at transfer of ownership</a:t>
                      </a:r>
                      <a:r>
                        <a:rPr lang="en-US" sz="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XRN5186 </a:t>
                      </a: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MOD0701 – Aligning capacity booking under the UNC and arrangements set out in relevant </a:t>
                      </a:r>
                      <a:r>
                        <a:rPr lang="en-US" sz="7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NExAs</a:t>
                      </a:r>
                      <a:r>
                        <a:rPr lang="en-US" sz="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XRN5187 </a:t>
                      </a: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MOD0696 – Addressing inequalities between capacity booking under the UNC and arrangements set out in the relevant </a:t>
                      </a:r>
                      <a:r>
                        <a:rPr lang="en-US" sz="7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NExAs</a:t>
                      </a:r>
                      <a:endParaRPr lang="en-GB" sz="7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>
                <a:latin typeface="Arial"/>
                <a:cs typeface="Arial"/>
              </a:rPr>
              <a:t>XRN5289 – November 21 Major Release -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601721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4th January 2022</a:t>
            </a:r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69C754-A2B7-42E7-A95D-34326B9ADA63}"/>
              </a:ext>
            </a:extLst>
          </p:cNvPr>
          <p:cNvGrpSpPr/>
          <p:nvPr/>
        </p:nvGrpSpPr>
        <p:grpSpPr>
          <a:xfrm>
            <a:off x="5150866" y="3024832"/>
            <a:ext cx="3796818" cy="200055"/>
            <a:chOff x="4309575" y="3517379"/>
            <a:chExt cx="3796818" cy="20005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00F5C7A-7DE9-4E56-920B-E5E147C6EBD4}"/>
                </a:ext>
              </a:extLst>
            </p:cNvPr>
            <p:cNvGrpSpPr/>
            <p:nvPr/>
          </p:nvGrpSpPr>
          <p:grpSpPr>
            <a:xfrm>
              <a:off x="4309575" y="3517379"/>
              <a:ext cx="741910" cy="200055"/>
              <a:chOff x="4089862" y="3477140"/>
              <a:chExt cx="741910" cy="200055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91FDCCB-752F-418A-A9D0-310AC089410C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0FF982-1EC8-4484-862D-7340064BDED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Complete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EC52DCE-2008-4732-9AA5-A47EAAD5CBDF}"/>
                </a:ext>
              </a:extLst>
            </p:cNvPr>
            <p:cNvGrpSpPr/>
            <p:nvPr/>
          </p:nvGrpSpPr>
          <p:grpSpPr>
            <a:xfrm>
              <a:off x="5080579" y="3517379"/>
              <a:ext cx="741910" cy="200055"/>
              <a:chOff x="4089862" y="3477140"/>
              <a:chExt cx="741910" cy="200055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2C43FFD-9FF3-4EF1-B48C-F3F52EAB4D74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11F1660-03A9-4421-90E7-6B9A8D68AEE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On Track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CBDC873-8ACE-4B55-84C1-36CCD1380D6D}"/>
                </a:ext>
              </a:extLst>
            </p:cNvPr>
            <p:cNvGrpSpPr/>
            <p:nvPr/>
          </p:nvGrpSpPr>
          <p:grpSpPr>
            <a:xfrm>
              <a:off x="5795473" y="3517379"/>
              <a:ext cx="741910" cy="200055"/>
              <a:chOff x="4089862" y="3477140"/>
              <a:chExt cx="741910" cy="200055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9A3E629-54CF-4D8C-97CB-B2D239AF49B7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6036A5-BDBE-46A6-A94B-1D2E719FA5F1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At Risk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B859870-D5CA-454D-8299-952E351E1D55}"/>
                </a:ext>
              </a:extLst>
            </p:cNvPr>
            <p:cNvGrpSpPr/>
            <p:nvPr/>
          </p:nvGrpSpPr>
          <p:grpSpPr>
            <a:xfrm>
              <a:off x="6429317" y="3517379"/>
              <a:ext cx="741910" cy="200055"/>
              <a:chOff x="4089862" y="3477140"/>
              <a:chExt cx="741910" cy="200055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5DF9D2D-2684-4464-B881-A3FC48AD853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75BF0E-EAFE-431D-A9BE-CBF56ED4E5D5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Overdue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A76A445-592C-4A52-8970-BCB402108F12}"/>
                </a:ext>
              </a:extLst>
            </p:cNvPr>
            <p:cNvGrpSpPr/>
            <p:nvPr/>
          </p:nvGrpSpPr>
          <p:grpSpPr>
            <a:xfrm>
              <a:off x="7171210" y="3517379"/>
              <a:ext cx="935183" cy="200055"/>
              <a:chOff x="4089862" y="3477140"/>
              <a:chExt cx="741910" cy="200055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FECCEAD6-2472-4D87-A28E-12684C26B27A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5C02BE8-89DB-4C3B-9770-375E219DAE9D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Not Baselined</a:t>
                </a:r>
              </a:p>
            </p:txBody>
          </p:sp>
        </p:grp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F6D83164-2442-4877-AFC6-827CE34136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9441" y="1580873"/>
            <a:ext cx="3694827" cy="147522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34ED3B8B-1A84-4A93-8817-3D956534EF51}"/>
              </a:ext>
            </a:extLst>
          </p:cNvPr>
          <p:cNvSpPr txBox="1"/>
          <p:nvPr/>
        </p:nvSpPr>
        <p:spPr>
          <a:xfrm>
            <a:off x="5535199" y="3178457"/>
            <a:ext cx="347081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1" dirty="0"/>
              <a:t>Deferred go-live date: 22/01/2022 Contingency date: 29/01/2022</a:t>
            </a:r>
          </a:p>
        </p:txBody>
      </p:sp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965D0-AED6-479F-AF1A-30153CCFE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Deployment Timeline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18926B-9496-4BCA-AE0F-5D25B57DFBCA}"/>
              </a:ext>
            </a:extLst>
          </p:cNvPr>
          <p:cNvSpPr txBox="1"/>
          <p:nvPr/>
        </p:nvSpPr>
        <p:spPr>
          <a:xfrm>
            <a:off x="457200" y="761058"/>
            <a:ext cx="7355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Deployment window to be followed according to the below table</a:t>
            </a:r>
          </a:p>
          <a:p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BD2200B-887A-44BF-AB21-D59DEEA9A68F}"/>
              </a:ext>
            </a:extLst>
          </p:cNvPr>
          <p:cNvGraphicFramePr>
            <a:graphicFrameLocks noGrp="1"/>
          </p:cNvGraphicFramePr>
          <p:nvPr/>
        </p:nvGraphicFramePr>
        <p:xfrm>
          <a:off x="695761" y="1463851"/>
          <a:ext cx="7713261" cy="2762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843">
                  <a:extLst>
                    <a:ext uri="{9D8B030D-6E8A-4147-A177-3AD203B41FA5}">
                      <a16:colId xmlns:a16="http://schemas.microsoft.com/office/drawing/2014/main" val="151942525"/>
                    </a:ext>
                  </a:extLst>
                </a:gridCol>
                <a:gridCol w="1299560">
                  <a:extLst>
                    <a:ext uri="{9D8B030D-6E8A-4147-A177-3AD203B41FA5}">
                      <a16:colId xmlns:a16="http://schemas.microsoft.com/office/drawing/2014/main" val="1359844448"/>
                    </a:ext>
                  </a:extLst>
                </a:gridCol>
                <a:gridCol w="2667825">
                  <a:extLst>
                    <a:ext uri="{9D8B030D-6E8A-4147-A177-3AD203B41FA5}">
                      <a16:colId xmlns:a16="http://schemas.microsoft.com/office/drawing/2014/main" val="3888752320"/>
                    </a:ext>
                  </a:extLst>
                </a:gridCol>
                <a:gridCol w="1795033">
                  <a:extLst>
                    <a:ext uri="{9D8B030D-6E8A-4147-A177-3AD203B41FA5}">
                      <a16:colId xmlns:a16="http://schemas.microsoft.com/office/drawing/2014/main" val="874850894"/>
                    </a:ext>
                  </a:extLst>
                </a:gridCol>
              </a:tblGrid>
              <a:tr h="471803"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Available window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Code deployment Date / 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627716"/>
                  </a:ext>
                </a:extLst>
              </a:tr>
              <a:tr h="471803">
                <a:tc>
                  <a:txBody>
                    <a:bodyPr/>
                    <a:lstStyle/>
                    <a:p>
                      <a:r>
                        <a:rPr lang="en-GB" sz="1400"/>
                        <a:t>Control-M (configuration 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12pm - 2pm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 b="0" i="0" u="none" strike="noStrike" noProof="0">
                          <a:solidFill>
                            <a:schemeClr val="tx1"/>
                          </a:solidFill>
                          <a:latin typeface="Arial"/>
                        </a:rPr>
                        <a:t>21-Jan-2022 / 12pm – 2pm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XRN4941</a:t>
                      </a:r>
                    </a:p>
                    <a:p>
                      <a:pPr lvl="0">
                        <a:buNone/>
                      </a:pPr>
                      <a:r>
                        <a:rPr lang="en-GB" sz="1400"/>
                        <a:t>XRN4780C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034352"/>
                  </a:ext>
                </a:extLst>
              </a:tr>
              <a:tr h="300238">
                <a:tc>
                  <a:txBody>
                    <a:bodyPr/>
                    <a:lstStyle/>
                    <a:p>
                      <a:r>
                        <a:rPr lang="en-GB" sz="1400"/>
                        <a:t>IS-U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5am - 7am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22-Jan-2022 / 5am - 7am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All 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602354"/>
                  </a:ext>
                </a:extLst>
              </a:tr>
              <a:tr h="337002">
                <a:tc>
                  <a:txBody>
                    <a:bodyPr/>
                    <a:lstStyle/>
                    <a:p>
                      <a:r>
                        <a:rPr lang="en-GB" sz="1400"/>
                        <a:t>AMT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5am - 7am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/>
                        <a:t>22-Jan-2021 / 5am - 7am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/>
                        <a:t>XRN4780C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027820"/>
                  </a:ext>
                </a:extLst>
              </a:tr>
              <a:tr h="545331">
                <a:tc>
                  <a:txBody>
                    <a:bodyPr/>
                    <a:lstStyle/>
                    <a:p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UK Link Oracle Web Centre (DN Portal)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5am - 7am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22-Jan-2022 / 5am - 7am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XRN5180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943955"/>
                  </a:ext>
                </a:extLst>
              </a:tr>
              <a:tr h="53920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MOVEIT SFTP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5am – 7am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22-Jan-2022 / 5am - 7am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/>
                        <a:t>XRN4780C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964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28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F205E-9E39-4A5F-8F39-AF05DBBD4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248" y="1797554"/>
            <a:ext cx="7772400" cy="1102519"/>
          </a:xfrm>
        </p:spPr>
        <p:txBody>
          <a:bodyPr/>
          <a:lstStyle/>
          <a:p>
            <a:r>
              <a:rPr lang="en-GB">
                <a:latin typeface="Arial"/>
                <a:cs typeface="Arial"/>
              </a:rPr>
              <a:t>XRN5289 – November 21</a:t>
            </a:r>
            <a:br>
              <a:rPr lang="en-GB"/>
            </a:br>
            <a:r>
              <a:rPr lang="en-GB">
                <a:latin typeface="Arial"/>
                <a:cs typeface="Arial"/>
              </a:rPr>
              <a:t>Implementation Approach v2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470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F7BD9-5D3A-41EF-8C54-B3F7A4A1F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Contents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ABD31A1-CDCA-4B10-99C3-ADB686AE0B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691557"/>
              </p:ext>
            </p:extLst>
          </p:nvPr>
        </p:nvGraphicFramePr>
        <p:xfrm>
          <a:off x="457200" y="1058863"/>
          <a:ext cx="8229600" cy="222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68396723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5926933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Slides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607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Principles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702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November 21 Scope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699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High Level Implementation 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6265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dirty="0"/>
                        <a:t>File Transition &amp; Plans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dirty="0"/>
                        <a:t>6-8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866998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dirty="0"/>
                        <a:t>Deployment 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739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32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2406E-A90A-4DA5-BAB4-841B57E68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Principles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DA56BE-235A-4842-8D34-69D486665576}"/>
              </a:ext>
            </a:extLst>
          </p:cNvPr>
          <p:cNvSpPr txBox="1"/>
          <p:nvPr/>
        </p:nvSpPr>
        <p:spPr>
          <a:xfrm>
            <a:off x="555427" y="1129892"/>
            <a:ext cx="8190184" cy="24622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/>
              <a:t>Project plan for each activity for both Implementation Dress Rehearsal (IDR) and Implementation will be defined and agreed by all internal stakeholders involved </a:t>
            </a:r>
            <a:endParaRPr lang="en-GB" sz="140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/>
              <a:t>All customer and business training and awareness sessions will have been completed prior to implementation</a:t>
            </a:r>
            <a:endParaRPr lang="en-GB" sz="140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/>
              <a:t>IDR plan will be used and refined for implementation</a:t>
            </a:r>
            <a:endParaRPr lang="en-GB" sz="140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>
                <a:cs typeface="Arial"/>
              </a:rPr>
              <a:t>Any unexpected system updates on  22/01/22 to be shared with project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/>
              <a:t>Maintenance window will be utilised for code deployments</a:t>
            </a:r>
            <a:endParaRPr lang="en-GB" sz="14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4540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2B67-ABE8-43AA-8BC6-74535C387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/>
                <a:cs typeface="Arial"/>
              </a:rPr>
              <a:t>November 21 Scope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E3D930A-167A-4AE0-B5FD-585FAD171C0D}"/>
              </a:ext>
            </a:extLst>
          </p:cNvPr>
          <p:cNvGraphicFramePr>
            <a:graphicFrameLocks noGrp="1"/>
          </p:cNvGraphicFramePr>
          <p:nvPr/>
        </p:nvGraphicFramePr>
        <p:xfrm>
          <a:off x="1050842" y="1027848"/>
          <a:ext cx="7272808" cy="321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500">
                  <a:extLst>
                    <a:ext uri="{9D8B030D-6E8A-4147-A177-3AD203B41FA5}">
                      <a16:colId xmlns:a16="http://schemas.microsoft.com/office/drawing/2014/main" val="1493015447"/>
                    </a:ext>
                  </a:extLst>
                </a:gridCol>
                <a:gridCol w="5612308">
                  <a:extLst>
                    <a:ext uri="{9D8B030D-6E8A-4147-A177-3AD203B41FA5}">
                      <a16:colId xmlns:a16="http://schemas.microsoft.com/office/drawing/2014/main" val="2210760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XRN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741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XRN4941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MOD0692 - Auto updates to meter read frequency - change to Operational Smart Criteria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27239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XRN5007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Correction in the reconciliation process when volume is zero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2829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XRN5072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Application and derivation of TTZ indicator and calculation of volume and energy – all classes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939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XRN5180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Inner tolerance validation for replacement reads and read insertions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35280429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/>
                        <a:t>XRN4780C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800" b="0" i="0" u="none" strike="noStrike" noProof="0">
                          <a:effectLst/>
                        </a:rPr>
                        <a:t>Inclusion of Meter Asset Provider Identity (MAP Id) in the UK Link system (CSS Consequential Change) – Detailed Design Update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56291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65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High Level Implementation Timeline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0711" y="747715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/>
              <a:t>The implementation for the 5 changes consists of code transports for BW, and ISU, Control M, AMT systems, UK Link Oracle web centre (DN Portal)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25A049-EBB5-401A-8B6F-1480057D4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945" y="1922574"/>
            <a:ext cx="8420695" cy="21621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E3FDB58-58E3-4FAC-884C-61BBCCE76C9B}"/>
              </a:ext>
            </a:extLst>
          </p:cNvPr>
          <p:cNvSpPr txBox="1"/>
          <p:nvPr/>
        </p:nvSpPr>
        <p:spPr>
          <a:xfrm>
            <a:off x="3407699" y="1283414"/>
            <a:ext cx="315523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/>
              <a:t>Go Live  22/01/22 </a:t>
            </a:r>
          </a:p>
          <a:p>
            <a:r>
              <a:rPr lang="en-GB" sz="1400"/>
              <a:t>Deferred Changes</a:t>
            </a:r>
          </a:p>
        </p:txBody>
      </p:sp>
    </p:spTree>
    <p:extLst>
      <p:ext uri="{BB962C8B-B14F-4D97-AF65-F5344CB8AC3E}">
        <p14:creationId xmlns:p14="http://schemas.microsoft.com/office/powerpoint/2010/main" val="2174991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8407F-E094-4BC2-8C38-46CCF0621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File Transition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C86983-31AD-4F3B-8B6E-6138689D48F7}"/>
              </a:ext>
            </a:extLst>
          </p:cNvPr>
          <p:cNvSpPr/>
          <p:nvPr/>
        </p:nvSpPr>
        <p:spPr>
          <a:xfrm>
            <a:off x="719572" y="915566"/>
            <a:ext cx="7704856" cy="369331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To incorporate the changes to files and associated processing the EFT channels will need to be closed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We will follow the standard processing times and ensure that there are none of the files listed in the next slide waiting for processing before we close the channels</a:t>
            </a:r>
            <a:endParaRPr lang="en-US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Monitoring of all inbound files and confirmation of all response outbound files will be completed between 23:00:01 and 23:59:59 prior to any transports taking 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Channels will be re-opened for 09:00:00 for the next standard job processing time</a:t>
            </a:r>
          </a:p>
        </p:txBody>
      </p:sp>
    </p:spTree>
    <p:extLst>
      <p:ext uri="{BB962C8B-B14F-4D97-AF65-F5344CB8AC3E}">
        <p14:creationId xmlns:p14="http://schemas.microsoft.com/office/powerpoint/2010/main" val="3846728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File Format Transition Plan - Inbound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E4675819-31CE-4772-8FE4-4D4FAB93E1F5}"/>
              </a:ext>
            </a:extLst>
          </p:cNvPr>
          <p:cNvGraphicFramePr>
            <a:graphicFrameLocks/>
          </p:cNvGraphicFramePr>
          <p:nvPr/>
        </p:nvGraphicFramePr>
        <p:xfrm>
          <a:off x="444392" y="1258447"/>
          <a:ext cx="8147246" cy="2847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6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4981">
                  <a:extLst>
                    <a:ext uri="{9D8B030D-6E8A-4147-A177-3AD203B41FA5}">
                      <a16:colId xmlns:a16="http://schemas.microsoft.com/office/drawing/2014/main" val="3795388193"/>
                    </a:ext>
                  </a:extLst>
                </a:gridCol>
              </a:tblGrid>
              <a:tr h="215537">
                <a:tc>
                  <a:txBody>
                    <a:bodyPr/>
                    <a:lstStyle/>
                    <a:p>
                      <a:pPr algn="ctr"/>
                      <a:r>
                        <a:rPr lang="en-GB" sz="1050"/>
                        <a:t>File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/>
                        <a:t>Last</a:t>
                      </a:r>
                      <a:r>
                        <a:rPr lang="en-GB" sz="1050" baseline="0"/>
                        <a:t> inbound (Time = File Processing)</a:t>
                      </a:r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/>
                        <a:t>First</a:t>
                      </a:r>
                      <a:r>
                        <a:rPr lang="en-GB" sz="1050" baseline="0"/>
                        <a:t> </a:t>
                      </a:r>
                      <a:r>
                        <a:rPr lang="en-GB" sz="1050"/>
                        <a:t>Inbound</a:t>
                      </a:r>
                      <a:r>
                        <a:rPr lang="en-GB" sz="1050" baseline="0"/>
                        <a:t> (Time = File Processing)</a:t>
                      </a:r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/>
                        <a:t>Related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23:00:00</a:t>
                      </a:r>
                      <a:endParaRPr lang="en-GB" sz="11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1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 09:00 the next calendar day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XRN5007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XRN5072</a:t>
                      </a:r>
                      <a:br>
                        <a:rPr lang="en-GB" sz="1100" kern="120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XRN5180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494937"/>
                  </a:ext>
                </a:extLst>
              </a:tr>
              <a:tr h="250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kern="1200" baseline="0" noProof="0">
                          <a:solidFill>
                            <a:schemeClr val="dk1"/>
                          </a:solidFill>
                          <a:latin typeface="Arial"/>
                        </a:rPr>
                        <a:t>From 09:00 the next calendar day</a:t>
                      </a:r>
                      <a:endParaRPr lang="en-GB" sz="11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06618"/>
                  </a:ext>
                </a:extLst>
              </a:tr>
              <a:tr h="250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kern="1200" baseline="0" noProof="0">
                          <a:solidFill>
                            <a:schemeClr val="dk1"/>
                          </a:solidFill>
                          <a:latin typeface="Arial"/>
                        </a:rPr>
                        <a:t>From 09:00 the next calendar day</a:t>
                      </a:r>
                      <a:endParaRPr lang="en-GB" sz="11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099679"/>
                  </a:ext>
                </a:extLst>
              </a:tr>
              <a:tr h="250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SFN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kern="1200" baseline="0" noProof="0">
                          <a:solidFill>
                            <a:schemeClr val="dk1"/>
                          </a:solidFill>
                          <a:latin typeface="Arial"/>
                        </a:rPr>
                        <a:t>From 09:00 the next calendar day</a:t>
                      </a:r>
                      <a:endParaRPr lang="en-GB" sz="11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04678"/>
                  </a:ext>
                </a:extLst>
              </a:tr>
              <a:tr h="250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kern="1200" baseline="0" noProof="0">
                          <a:solidFill>
                            <a:schemeClr val="dk1"/>
                          </a:solidFill>
                          <a:latin typeface="Arial"/>
                        </a:rPr>
                        <a:t>From 09:00 the next calendar day</a:t>
                      </a:r>
                      <a:endParaRPr lang="en-GB" sz="11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93604"/>
                  </a:ext>
                </a:extLst>
              </a:tr>
              <a:tr h="250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kern="1200" baseline="0" noProof="0">
                          <a:solidFill>
                            <a:schemeClr val="dk1"/>
                          </a:solidFill>
                          <a:latin typeface="Arial"/>
                        </a:rPr>
                        <a:t>From 09:00 the next working day</a:t>
                      </a:r>
                      <a:endParaRPr lang="en-GB" sz="11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XRN4941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941028"/>
                  </a:ext>
                </a:extLst>
              </a:tr>
              <a:tr h="250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kern="1200" baseline="0" noProof="0">
                          <a:solidFill>
                            <a:schemeClr val="dk1"/>
                          </a:solidFill>
                          <a:latin typeface="Arial"/>
                        </a:rPr>
                        <a:t>From 09:00 the next calendar day</a:t>
                      </a:r>
                      <a:endParaRPr lang="en-GB" sz="11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XRN4941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XRN5072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096862"/>
                  </a:ext>
                </a:extLst>
              </a:tr>
              <a:tr h="3110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UPD</a:t>
                      </a:r>
                      <a:endParaRPr lang="en-GB" sz="1100" i="1" kern="120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23:00:00</a:t>
                      </a:r>
                      <a:endParaRPr lang="en-GB" sz="11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kern="1200" baseline="0" noProof="0">
                          <a:solidFill>
                            <a:schemeClr val="dk1"/>
                          </a:solidFill>
                          <a:latin typeface="Arial"/>
                        </a:rPr>
                        <a:t>From 09:00 the next calendar day</a:t>
                      </a:r>
                      <a:endParaRPr lang="en-GB" sz="11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050730"/>
                  </a:ext>
                </a:extLst>
              </a:tr>
              <a:tr h="3110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0" i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AQI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23:00:00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kern="1200" baseline="0" noProof="0">
                          <a:solidFill>
                            <a:schemeClr val="dk1"/>
                          </a:solidFill>
                          <a:latin typeface="Arial"/>
                        </a:rPr>
                        <a:t>From 09:00 the next working day</a:t>
                      </a:r>
                      <a:endParaRPr lang="en-GB" sz="110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XRN5072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650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066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File Format Transition Plan - Outbound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A77D7BA9-6CA3-434F-A434-F206BEAA9AB3}"/>
              </a:ext>
            </a:extLst>
          </p:cNvPr>
          <p:cNvGraphicFramePr>
            <a:graphicFrameLocks/>
          </p:cNvGraphicFramePr>
          <p:nvPr/>
        </p:nvGraphicFramePr>
        <p:xfrm>
          <a:off x="558657" y="1297112"/>
          <a:ext cx="8238908" cy="2739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6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75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1280">
                  <a:extLst>
                    <a:ext uri="{9D8B030D-6E8A-4147-A177-3AD203B41FA5}">
                      <a16:colId xmlns:a16="http://schemas.microsoft.com/office/drawing/2014/main" val="3795388193"/>
                    </a:ext>
                  </a:extLst>
                </a:gridCol>
              </a:tblGrid>
              <a:tr h="215537">
                <a:tc>
                  <a:txBody>
                    <a:bodyPr/>
                    <a:lstStyle/>
                    <a:p>
                      <a:pPr algn="ctr"/>
                      <a:r>
                        <a:rPr lang="en-GB" sz="1050"/>
                        <a:t>File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/>
                        <a:t>Last</a:t>
                      </a:r>
                      <a:r>
                        <a:rPr lang="en-GB" sz="1050" baseline="0"/>
                        <a:t> outbound</a:t>
                      </a:r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050"/>
                        <a:t>First</a:t>
                      </a:r>
                      <a:r>
                        <a:rPr lang="en-GB" sz="1050" baseline="0"/>
                        <a:t> out</a:t>
                      </a:r>
                      <a:r>
                        <a:rPr lang="en-GB" sz="1050"/>
                        <a:t>bound</a:t>
                      </a:r>
                      <a:r>
                        <a:rPr lang="en-GB" sz="1050" baseline="0"/>
                        <a:t> </a:t>
                      </a:r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/>
                        <a:t>Related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i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23:59:59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Arial"/>
                        </a:rPr>
                        <a:t>From 09:00 the calendar day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XRN4941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016027"/>
                  </a:ext>
                </a:extLst>
              </a:tr>
              <a:tr h="311014">
                <a:tc>
                  <a:txBody>
                    <a:bodyPr/>
                    <a:lstStyle/>
                    <a:p>
                      <a:pPr marL="0" lvl="0" algn="ctr" defTabSz="914400" rtl="0">
                        <a:buNone/>
                      </a:pPr>
                      <a:r>
                        <a:rPr lang="en-GB" sz="1100" i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AQR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23:59:59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Arial"/>
                        </a:rPr>
                        <a:t>From 09:00 the next working day</a:t>
                      </a:r>
                      <a:endParaRPr kumimoji="0" lang="en-GB" sz="1100" b="0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XRN5072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41367"/>
                  </a:ext>
                </a:extLst>
              </a:tr>
              <a:tr h="311014">
                <a:tc>
                  <a:txBody>
                    <a:bodyPr/>
                    <a:lstStyle/>
                    <a:p>
                      <a:pPr marL="0" lvl="0" algn="ctr" defTabSz="914400" rtl="0">
                        <a:buNone/>
                      </a:pPr>
                      <a:r>
                        <a:rPr lang="en-GB" sz="1100" 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CFR</a:t>
                      </a:r>
                      <a:endParaRPr lang="en-GB" sz="1100" i="0" kern="120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ctr" defTabSz="914400" rtl="0">
                        <a:buNone/>
                        <a:tabLst/>
                        <a:defRPr/>
                      </a:pPr>
                      <a:r>
                        <a:rPr lang="en-GB" sz="1100" 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23:59:59</a:t>
                      </a:r>
                      <a:endParaRPr kumimoji="0"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100" b="0" i="0" u="none" strike="noStrike" kern="1200" baseline="0" noProof="0">
                          <a:solidFill>
                            <a:schemeClr val="dk1"/>
                          </a:solidFill>
                          <a:latin typeface="Arial"/>
                        </a:rPr>
                        <a:t>From 09:00 the next working day</a:t>
                      </a:r>
                      <a:endParaRPr kumimoji="0" lang="en-GB" sz="1100" b="1" i="0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XRN4941</a:t>
                      </a:r>
                      <a:endParaRPr lang="en-GB" sz="1100" b="0" i="0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447658"/>
                  </a:ext>
                </a:extLst>
              </a:tr>
              <a:tr h="311014"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100" b="0" i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URS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23:59:59</a:t>
                      </a:r>
                      <a:endParaRPr kumimoji="0"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kern="1200" baseline="0" noProof="0">
                          <a:solidFill>
                            <a:schemeClr val="dk1"/>
                          </a:solidFill>
                          <a:latin typeface="Arial"/>
                        </a:rPr>
                        <a:t>From 09:00 the next calendar day</a:t>
                      </a:r>
                      <a:endParaRPr kumimoji="0"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100" 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XRN5007</a:t>
                      </a:r>
                      <a:endParaRPr lang="en-US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100" 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XRN5072</a:t>
                      </a:r>
                      <a:br>
                        <a:rPr lang="en-GB" sz="1100" i="0" kern="120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i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XRN5180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187410"/>
                  </a:ext>
                </a:extLst>
              </a:tr>
              <a:tr h="311014"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100" i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SFR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23:59:59</a:t>
                      </a:r>
                      <a:endParaRPr kumimoji="0"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kern="1200" baseline="0" noProof="0">
                          <a:solidFill>
                            <a:schemeClr val="dk1"/>
                          </a:solidFill>
                          <a:latin typeface="Arial"/>
                        </a:rPr>
                        <a:t>From 09:00 the next calendar day</a:t>
                      </a:r>
                      <a:endParaRPr kumimoji="0"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defTabSz="914400">
                        <a:tabLst/>
                        <a:defRPr/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580862"/>
                  </a:ext>
                </a:extLst>
              </a:tr>
              <a:tr h="311014"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100" i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23:59:59</a:t>
                      </a:r>
                      <a:endParaRPr kumimoji="0"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kern="1200" baseline="0" noProof="0">
                          <a:solidFill>
                            <a:schemeClr val="dk1"/>
                          </a:solidFill>
                          <a:latin typeface="Arial"/>
                        </a:rPr>
                        <a:t>From 09:00 the next working day</a:t>
                      </a:r>
                      <a:endParaRPr kumimoji="0"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XRN4941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61722"/>
                  </a:ext>
                </a:extLst>
              </a:tr>
              <a:tr h="311014"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100" i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JRS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23:59:59</a:t>
                      </a:r>
                      <a:endParaRPr kumimoji="0"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kern="1200" baseline="0" noProof="0">
                          <a:solidFill>
                            <a:schemeClr val="dk1"/>
                          </a:solidFill>
                          <a:latin typeface="Arial"/>
                        </a:rPr>
                        <a:t>From 09:00 the next calendar day</a:t>
                      </a:r>
                      <a:endParaRPr kumimoji="0"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100" i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XRN4941</a:t>
                      </a:r>
                      <a:endParaRPr lang="en-US"/>
                    </a:p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XRN5072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099286"/>
                  </a:ext>
                </a:extLst>
              </a:tr>
              <a:tr h="311014">
                <a:tc>
                  <a:txBody>
                    <a:bodyPr/>
                    <a:lstStyle/>
                    <a:p>
                      <a:pPr marL="0" lvl="0" algn="ctr" defTabSz="914400" rtl="0">
                        <a:buNone/>
                      </a:pPr>
                      <a:r>
                        <a:rPr lang="en-GB" sz="1100" i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URS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23:59:59</a:t>
                      </a:r>
                      <a:endParaRPr kumimoji="0"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kern="1200" baseline="0" noProof="0">
                          <a:solidFill>
                            <a:schemeClr val="dk1"/>
                          </a:solidFill>
                          <a:latin typeface="Arial"/>
                        </a:rPr>
                        <a:t>From 09:00 the next calendar day</a:t>
                      </a:r>
                      <a:endParaRPr kumimoji="0"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defTabSz="914400">
                        <a:tabLst/>
                        <a:defRPr/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0361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4027E56-3AB8-4A9E-A057-7669E49BE04D}"/>
              </a:ext>
            </a:extLst>
          </p:cNvPr>
          <p:cNvSpPr txBox="1"/>
          <p:nvPr/>
        </p:nvSpPr>
        <p:spPr>
          <a:xfrm>
            <a:off x="3098920" y="788906"/>
            <a:ext cx="27432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/>
              <a:t>21/01/22 - 22/01/22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4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1CC8BC-ED47-4F86-9121-0E65CAAE5090}"/>
</file>

<file path=customXml/itemProps3.xml><?xml version="1.0" encoding="utf-8"?>
<ds:datastoreItem xmlns:ds="http://schemas.openxmlformats.org/officeDocument/2006/customXml" ds:itemID="{EE966AA5-3D01-4B81-BAE0-8020A2E16EFF}">
  <ds:schemaRefs>
    <ds:schemaRef ds:uri="856e6b54-728d-4a1a-921a-4039fc36354d"/>
    <ds:schemaRef ds:uri="http://purl.org/dc/dcmitype/"/>
    <ds:schemaRef ds:uri="http://www.w3.org/XML/1998/namespace"/>
    <ds:schemaRef ds:uri="062c7a58-680f-4f64-b38c-ee534b20c86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564</Words>
  <Application>Microsoft Office PowerPoint</Application>
  <PresentationFormat>On-screen Show (16:9)</PresentationFormat>
  <Paragraphs>209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Arial,Sans-Serif</vt:lpstr>
      <vt:lpstr>Calibri</vt:lpstr>
      <vt:lpstr>Office Theme</vt:lpstr>
      <vt:lpstr>XRN5289 – November 21 Major Release - Status Update</vt:lpstr>
      <vt:lpstr>XRN5289 – November 21 Implementation Approach v2</vt:lpstr>
      <vt:lpstr>Contents</vt:lpstr>
      <vt:lpstr>Principles</vt:lpstr>
      <vt:lpstr>November 21 Scope</vt:lpstr>
      <vt:lpstr>High Level Implementation Timeline</vt:lpstr>
      <vt:lpstr>File Transition</vt:lpstr>
      <vt:lpstr>File Format Transition Plan - Inbound</vt:lpstr>
      <vt:lpstr>File Format Transition Plan - Outbound</vt:lpstr>
      <vt:lpstr>Deployment Timeline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Tracy OConnor</cp:lastModifiedBy>
  <cp:revision>9</cp:revision>
  <dcterms:created xsi:type="dcterms:W3CDTF">2018-09-02T17:12:15Z</dcterms:created>
  <dcterms:modified xsi:type="dcterms:W3CDTF">2022-01-04T15:20:47Z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