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2.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theme/themeOverride1.xml" ContentType="application/vnd.openxmlformats-officedocument.themeOverr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2.xml" ContentType="application/vnd.openxmlformats-officedocument.themeOverr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theme/themeOverride3.xml" ContentType="application/vnd.openxmlformats-officedocument.themeOverr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44"/>
  </p:notesMasterIdLst>
  <p:sldIdLst>
    <p:sldId id="2059" r:id="rId5"/>
    <p:sldId id="1759" r:id="rId6"/>
    <p:sldId id="288" r:id="rId7"/>
    <p:sldId id="309" r:id="rId8"/>
    <p:sldId id="1997" r:id="rId9"/>
    <p:sldId id="3426" r:id="rId10"/>
    <p:sldId id="3425" r:id="rId11"/>
    <p:sldId id="1827" r:id="rId12"/>
    <p:sldId id="295" r:id="rId13"/>
    <p:sldId id="3680" r:id="rId14"/>
    <p:sldId id="3452" r:id="rId15"/>
    <p:sldId id="3679" r:id="rId16"/>
    <p:sldId id="1734" r:id="rId17"/>
    <p:sldId id="3687" r:id="rId18"/>
    <p:sldId id="3615" r:id="rId19"/>
    <p:sldId id="3616" r:id="rId20"/>
    <p:sldId id="3648" r:id="rId21"/>
    <p:sldId id="3670" r:id="rId22"/>
    <p:sldId id="3681" r:id="rId23"/>
    <p:sldId id="3686" r:id="rId24"/>
    <p:sldId id="885" r:id="rId25"/>
    <p:sldId id="879" r:id="rId26"/>
    <p:sldId id="892" r:id="rId27"/>
    <p:sldId id="881" r:id="rId28"/>
    <p:sldId id="891" r:id="rId29"/>
    <p:sldId id="886" r:id="rId30"/>
    <p:sldId id="888" r:id="rId31"/>
    <p:sldId id="875" r:id="rId32"/>
    <p:sldId id="887" r:id="rId33"/>
    <p:sldId id="877" r:id="rId34"/>
    <p:sldId id="3684" r:id="rId35"/>
    <p:sldId id="3682" r:id="rId36"/>
    <p:sldId id="299" r:id="rId37"/>
    <p:sldId id="352" r:id="rId38"/>
    <p:sldId id="3678" r:id="rId39"/>
    <p:sldId id="3675" r:id="rId40"/>
    <p:sldId id="1989" r:id="rId41"/>
    <p:sldId id="2055" r:id="rId42"/>
    <p:sldId id="3685" r:id="rId43"/>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Rigby, James" initials="RJ [2]" lastIdx="2" clrIdx="6">
    <p:extLst>
      <p:ext uri="{19B8F6BF-5375-455C-9EA6-DF929625EA0E}">
        <p15:presenceInfo xmlns:p15="http://schemas.microsoft.com/office/powerpoint/2012/main" userId="S::james.rigby@xoserve.com::7ade5d71-70eb-452f-8090-262cd4d9bd62" providerId="AD"/>
      </p:ext>
    </p:extLst>
  </p:cmAuthor>
  <p:cmAuthor id="1" name="Morgan, Neil A" initials="MNA" lastIdx="1" clrIdx="0">
    <p:extLst>
      <p:ext uri="{19B8F6BF-5375-455C-9EA6-DF929625EA0E}">
        <p15:presenceInfo xmlns:p15="http://schemas.microsoft.com/office/powerpoint/2012/main" userId="S::neil.a.morgan@xoserve.com::6d8c68c2-074e-40cb-880a-f27a04c2b231" providerId="AD"/>
      </p:ext>
    </p:extLst>
  </p:cmAuthor>
  <p:cmAuthor id="2" name="Chris Silk" initials="CS" lastIdx="5" clrIdx="1">
    <p:extLst>
      <p:ext uri="{19B8F6BF-5375-455C-9EA6-DF929625EA0E}">
        <p15:presenceInfo xmlns:p15="http://schemas.microsoft.com/office/powerpoint/2012/main" userId="S-1-5-21-4145888014-839675345-3125187760-5160" providerId="AD"/>
      </p:ext>
    </p:extLst>
  </p:cmAuthor>
  <p:cmAuthor id="3" name="Tambe, Surfaraz" initials="TS" lastIdx="10" clrIdx="2">
    <p:extLst>
      <p:ext uri="{19B8F6BF-5375-455C-9EA6-DF929625EA0E}">
        <p15:presenceInfo xmlns:p15="http://schemas.microsoft.com/office/powerpoint/2012/main" userId="S::surfaraz.tambe@xoserve.com::21ae2c14-c22c-44a4-a0d0-23dd8613b14c" providerId="AD"/>
      </p:ext>
    </p:extLst>
  </p:cmAuthor>
  <p:cmAuthor id="4" name="Tracy OConnor" initials="TO" lastIdx="6" clrIdx="3">
    <p:extLst>
      <p:ext uri="{19B8F6BF-5375-455C-9EA6-DF929625EA0E}">
        <p15:presenceInfo xmlns:p15="http://schemas.microsoft.com/office/powerpoint/2012/main" userId="S::tracy.oconnor@xoserve.com::c165d205-f988-41c6-a790-ae0515e39fe0" providerId="AD"/>
      </p:ext>
    </p:extLst>
  </p:cmAuthor>
  <p:cmAuthor id="5" name="Rigby, James" initials="RJ" lastIdx="5" clrIdx="4">
    <p:extLst>
      <p:ext uri="{19B8F6BF-5375-455C-9EA6-DF929625EA0E}">
        <p15:presenceInfo xmlns:p15="http://schemas.microsoft.com/office/powerpoint/2012/main" userId="S-1-5-21-4145888014-839675345-3125187760-6243" providerId="AD"/>
      </p:ext>
    </p:extLst>
  </p:cmAuthor>
  <p:cmAuthor id="6" name="Orsler, Paul" initials="OP" lastIdx="7" clrIdx="5">
    <p:extLst>
      <p:ext uri="{19B8F6BF-5375-455C-9EA6-DF929625EA0E}">
        <p15:presenceInfo xmlns:p15="http://schemas.microsoft.com/office/powerpoint/2012/main" userId="S::paul.orsler@xoserve.com::0fe27abf-47b1-4035-89e4-039935425a3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9CCB3B"/>
    <a:srgbClr val="FFFFFF"/>
    <a:srgbClr val="B1D6E8"/>
    <a:srgbClr val="CCFF99"/>
    <a:srgbClr val="FFBF00"/>
    <a:srgbClr val="40D1F5"/>
    <a:srgbClr val="84B8DA"/>
    <a:srgbClr val="9C4877"/>
    <a:srgbClr val="2B80B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893E797-8726-4B03-B1D6-FB033B085B1A}" v="940" dt="2022-01-05T11:20:42.691"/>
    <p1510:client id="{802B24EA-B077-4DF2-8AE2-356C6EDC05EC}" v="47" dt="2022-01-04T14:51:24.85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79" autoAdjust="0"/>
    <p:restoredTop sz="94282" autoAdjust="0"/>
  </p:normalViewPr>
  <p:slideViewPr>
    <p:cSldViewPr snapToGrid="0">
      <p:cViewPr varScale="1">
        <p:scale>
          <a:sx n="98" d="100"/>
          <a:sy n="98" d="100"/>
        </p:scale>
        <p:origin x="102" y="62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viewProps" Target="viewProps.xml"/><Relationship Id="rId50" Type="http://schemas.microsoft.com/office/2016/11/relationships/changesInfo" Target="changesInfos/changesInfo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theme" Target="theme/theme1.xml"/><Relationship Id="rId8" Type="http://schemas.openxmlformats.org/officeDocument/2006/relationships/slide" Target="slides/slide4.xml"/><Relationship Id="rId51" Type="http://schemas.microsoft.com/office/2015/10/relationships/revisionInfo" Target="revisionInfo.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presProps" Target="presProps.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es Rigby" userId="7ade5d71-70eb-452f-8090-262cd4d9bd62" providerId="ADAL" clId="{802B24EA-B077-4DF2-8AE2-356C6EDC05EC}"/>
    <pc:docChg chg="modSld">
      <pc:chgData name="James Rigby" userId="7ade5d71-70eb-452f-8090-262cd4d9bd62" providerId="ADAL" clId="{802B24EA-B077-4DF2-8AE2-356C6EDC05EC}" dt="2022-01-04T14:51:24.855" v="46" actId="20577"/>
      <pc:docMkLst>
        <pc:docMk/>
      </pc:docMkLst>
      <pc:sldChg chg="modSp">
        <pc:chgData name="James Rigby" userId="7ade5d71-70eb-452f-8090-262cd4d9bd62" providerId="ADAL" clId="{802B24EA-B077-4DF2-8AE2-356C6EDC05EC}" dt="2022-01-04T14:43:27.721" v="28" actId="13926"/>
        <pc:sldMkLst>
          <pc:docMk/>
          <pc:sldMk cId="1239367114" sldId="3452"/>
        </pc:sldMkLst>
        <pc:graphicFrameChg chg="modGraphic">
          <ac:chgData name="James Rigby" userId="7ade5d71-70eb-452f-8090-262cd4d9bd62" providerId="ADAL" clId="{802B24EA-B077-4DF2-8AE2-356C6EDC05EC}" dt="2022-01-04T14:43:17.516" v="21" actId="13926"/>
          <ac:graphicFrameMkLst>
            <pc:docMk/>
            <pc:sldMk cId="1239367114" sldId="3452"/>
            <ac:graphicFrameMk id="8" creationId="{00000000-0000-0000-0000-000000000000}"/>
          </ac:graphicFrameMkLst>
        </pc:graphicFrameChg>
        <pc:graphicFrameChg chg="modGraphic">
          <ac:chgData name="James Rigby" userId="7ade5d71-70eb-452f-8090-262cd4d9bd62" providerId="ADAL" clId="{802B24EA-B077-4DF2-8AE2-356C6EDC05EC}" dt="2022-01-04T14:43:27.721" v="28" actId="13926"/>
          <ac:graphicFrameMkLst>
            <pc:docMk/>
            <pc:sldMk cId="1239367114" sldId="3452"/>
            <ac:graphicFrameMk id="13" creationId="{B8BF9BD6-7E5F-433D-B4F5-DE4688AAC096}"/>
          </ac:graphicFrameMkLst>
        </pc:graphicFrameChg>
      </pc:sldChg>
      <pc:sldChg chg="modSp">
        <pc:chgData name="James Rigby" userId="7ade5d71-70eb-452f-8090-262cd4d9bd62" providerId="ADAL" clId="{802B24EA-B077-4DF2-8AE2-356C6EDC05EC}" dt="2022-01-04T14:51:24.855" v="46" actId="20577"/>
        <pc:sldMkLst>
          <pc:docMk/>
          <pc:sldMk cId="1196221169" sldId="3669"/>
        </pc:sldMkLst>
        <pc:spChg chg="mod">
          <ac:chgData name="James Rigby" userId="7ade5d71-70eb-452f-8090-262cd4d9bd62" providerId="ADAL" clId="{802B24EA-B077-4DF2-8AE2-356C6EDC05EC}" dt="2022-01-04T14:51:24.855" v="46" actId="20577"/>
          <ac:spMkLst>
            <pc:docMk/>
            <pc:sldMk cId="1196221169" sldId="3669"/>
            <ac:spMk id="2" creationId="{B02A1BD8-622F-492A-84C4-83C8D92E1ADF}"/>
          </ac:spMkLst>
        </pc:spChg>
      </pc:sldChg>
      <pc:sldChg chg="modSp">
        <pc:chgData name="James Rigby" userId="7ade5d71-70eb-452f-8090-262cd4d9bd62" providerId="ADAL" clId="{802B24EA-B077-4DF2-8AE2-356C6EDC05EC}" dt="2022-01-04T14:43:39.434" v="39" actId="20577"/>
        <pc:sldMkLst>
          <pc:docMk/>
          <pc:sldMk cId="810180882" sldId="3679"/>
        </pc:sldMkLst>
        <pc:graphicFrameChg chg="modGraphic">
          <ac:chgData name="James Rigby" userId="7ade5d71-70eb-452f-8090-262cd4d9bd62" providerId="ADAL" clId="{802B24EA-B077-4DF2-8AE2-356C6EDC05EC}" dt="2022-01-04T14:43:39.434" v="39" actId="20577"/>
          <ac:graphicFrameMkLst>
            <pc:docMk/>
            <pc:sldMk cId="810180882" sldId="3679"/>
            <ac:graphicFrameMk id="8" creationId="{00000000-0000-0000-0000-000000000000}"/>
          </ac:graphicFrameMkLst>
        </pc:graphicFrameChg>
        <pc:graphicFrameChg chg="modGraphic">
          <ac:chgData name="James Rigby" userId="7ade5d71-70eb-452f-8090-262cd4d9bd62" providerId="ADAL" clId="{802B24EA-B077-4DF2-8AE2-356C6EDC05EC}" dt="2022-01-04T14:43:37.021" v="35" actId="13926"/>
          <ac:graphicFrameMkLst>
            <pc:docMk/>
            <pc:sldMk cId="810180882" sldId="3679"/>
            <ac:graphicFrameMk id="13" creationId="{B8BF9BD6-7E5F-433D-B4F5-DE4688AAC096}"/>
          </ac:graphicFrameMkLst>
        </pc:graphicFrameChg>
      </pc:sldChg>
      <pc:sldChg chg="modSp">
        <pc:chgData name="James Rigby" userId="7ade5d71-70eb-452f-8090-262cd4d9bd62" providerId="ADAL" clId="{802B24EA-B077-4DF2-8AE2-356C6EDC05EC}" dt="2022-01-04T14:41:11.096" v="17" actId="20577"/>
        <pc:sldMkLst>
          <pc:docMk/>
          <pc:sldMk cId="4063469181" sldId="3680"/>
        </pc:sldMkLst>
        <pc:graphicFrameChg chg="modGraphic">
          <ac:chgData name="James Rigby" userId="7ade5d71-70eb-452f-8090-262cd4d9bd62" providerId="ADAL" clId="{802B24EA-B077-4DF2-8AE2-356C6EDC05EC}" dt="2022-01-04T14:40:36.190" v="16" actId="13926"/>
          <ac:graphicFrameMkLst>
            <pc:docMk/>
            <pc:sldMk cId="4063469181" sldId="3680"/>
            <ac:graphicFrameMk id="13" creationId="{B8BF9BD6-7E5F-433D-B4F5-DE4688AAC096}"/>
          </ac:graphicFrameMkLst>
        </pc:graphicFrameChg>
        <pc:graphicFrameChg chg="modGraphic">
          <ac:chgData name="James Rigby" userId="7ade5d71-70eb-452f-8090-262cd4d9bd62" providerId="ADAL" clId="{802B24EA-B077-4DF2-8AE2-356C6EDC05EC}" dt="2022-01-04T14:41:11.096" v="17" actId="20577"/>
          <ac:graphicFrameMkLst>
            <pc:docMk/>
            <pc:sldMk cId="4063469181" sldId="3680"/>
            <ac:graphicFrameMk id="15" creationId="{42EE730E-F0A3-42A8-B50D-066A227D258C}"/>
          </ac:graphicFrameMkLst>
        </pc:graphicFrameChg>
      </pc:sldChg>
    </pc:docChg>
  </pc:docChgLst>
  <pc:docChgLst>
    <pc:chgData name="James Rigby" userId="7ade5d71-70eb-452f-8090-262cd4d9bd62" providerId="ADAL" clId="{78156DB8-FCA1-41BE-8A8C-20B954295337}"/>
    <pc:docChg chg="modSld">
      <pc:chgData name="James Rigby" userId="7ade5d71-70eb-452f-8090-262cd4d9bd62" providerId="ADAL" clId="{78156DB8-FCA1-41BE-8A8C-20B954295337}" dt="2021-11-01T10:40:30.306" v="1"/>
      <pc:docMkLst>
        <pc:docMk/>
      </pc:docMkLst>
    </pc:docChg>
  </pc:docChgLst>
  <pc:docChgLst>
    <pc:chgData name="Rachel Taggart" userId="4f8aad94-55b7-4ba6-8498-7cad127c11eb" providerId="ADAL" clId="{D0067395-4E4A-4C92-A5D6-253D5830328F}"/>
    <pc:docChg chg="undo custSel addSld delSld modSld sldOrd">
      <pc:chgData name="Rachel Taggart" userId="4f8aad94-55b7-4ba6-8498-7cad127c11eb" providerId="ADAL" clId="{D0067395-4E4A-4C92-A5D6-253D5830328F}" dt="2021-11-30T09:09:52.585" v="1382" actId="1076"/>
      <pc:docMkLst>
        <pc:docMk/>
      </pc:docMkLst>
      <pc:sldChg chg="add del">
        <pc:chgData name="Rachel Taggart" userId="4f8aad94-55b7-4ba6-8498-7cad127c11eb" providerId="ADAL" clId="{D0067395-4E4A-4C92-A5D6-253D5830328F}" dt="2021-11-26T15:29:30.544" v="1012"/>
        <pc:sldMkLst>
          <pc:docMk/>
          <pc:sldMk cId="3653749228" sldId="288"/>
        </pc:sldMkLst>
      </pc:sldChg>
      <pc:sldChg chg="addSp delSp modSp">
        <pc:chgData name="Rachel Taggart" userId="4f8aad94-55b7-4ba6-8498-7cad127c11eb" providerId="ADAL" clId="{D0067395-4E4A-4C92-A5D6-253D5830328F}" dt="2021-11-29T11:45:02.116" v="1184" actId="27636"/>
        <pc:sldMkLst>
          <pc:docMk/>
          <pc:sldMk cId="3386084979" sldId="295"/>
        </pc:sldMkLst>
        <pc:spChg chg="mod">
          <ac:chgData name="Rachel Taggart" userId="4f8aad94-55b7-4ba6-8498-7cad127c11eb" providerId="ADAL" clId="{D0067395-4E4A-4C92-A5D6-253D5830328F}" dt="2021-11-26T13:52:22.962" v="537" actId="403"/>
          <ac:spMkLst>
            <pc:docMk/>
            <pc:sldMk cId="3386084979" sldId="295"/>
            <ac:spMk id="2" creationId="{00000000-0000-0000-0000-000000000000}"/>
          </ac:spMkLst>
        </pc:spChg>
        <pc:spChg chg="add mod">
          <ac:chgData name="Rachel Taggart" userId="4f8aad94-55b7-4ba6-8498-7cad127c11eb" providerId="ADAL" clId="{D0067395-4E4A-4C92-A5D6-253D5830328F}" dt="2021-11-29T11:45:02.116" v="1184" actId="27636"/>
          <ac:spMkLst>
            <pc:docMk/>
            <pc:sldMk cId="3386084979" sldId="295"/>
            <ac:spMk id="4" creationId="{8500F29B-5015-45A5-8D0F-E6E180061A08}"/>
          </ac:spMkLst>
        </pc:spChg>
        <pc:graphicFrameChg chg="del mod modGraphic">
          <ac:chgData name="Rachel Taggart" userId="4f8aad94-55b7-4ba6-8498-7cad127c11eb" providerId="ADAL" clId="{D0067395-4E4A-4C92-A5D6-253D5830328F}" dt="2021-11-26T08:49:55.505" v="483" actId="478"/>
          <ac:graphicFrameMkLst>
            <pc:docMk/>
            <pc:sldMk cId="3386084979" sldId="295"/>
            <ac:graphicFrameMk id="3" creationId="{00000000-0000-0000-0000-000000000000}"/>
          </ac:graphicFrameMkLst>
        </pc:graphicFrameChg>
      </pc:sldChg>
      <pc:sldChg chg="add del">
        <pc:chgData name="Rachel Taggart" userId="4f8aad94-55b7-4ba6-8498-7cad127c11eb" providerId="ADAL" clId="{D0067395-4E4A-4C92-A5D6-253D5830328F}" dt="2021-11-26T16:24:19.494" v="1136"/>
        <pc:sldMkLst>
          <pc:docMk/>
          <pc:sldMk cId="841497529" sldId="299"/>
        </pc:sldMkLst>
      </pc:sldChg>
      <pc:sldChg chg="add">
        <pc:chgData name="Rachel Taggart" userId="4f8aad94-55b7-4ba6-8498-7cad127c11eb" providerId="ADAL" clId="{D0067395-4E4A-4C92-A5D6-253D5830328F}" dt="2021-11-29T17:20:01.596" v="1337"/>
        <pc:sldMkLst>
          <pc:docMk/>
          <pc:sldMk cId="3324695576" sldId="352"/>
        </pc:sldMkLst>
      </pc:sldChg>
      <pc:sldChg chg="add del">
        <pc:chgData name="Rachel Taggart" userId="4f8aad94-55b7-4ba6-8498-7cad127c11eb" providerId="ADAL" clId="{D0067395-4E4A-4C92-A5D6-253D5830328F}" dt="2021-11-30T08:38:18.702" v="1348"/>
        <pc:sldMkLst>
          <pc:docMk/>
          <pc:sldMk cId="2574320445" sldId="3425"/>
        </pc:sldMkLst>
      </pc:sldChg>
      <pc:sldChg chg="delSp modSp">
        <pc:chgData name="Rachel Taggart" userId="4f8aad94-55b7-4ba6-8498-7cad127c11eb" providerId="ADAL" clId="{D0067395-4E4A-4C92-A5D6-253D5830328F}" dt="2021-11-29T11:44:44.841" v="1182"/>
        <pc:sldMkLst>
          <pc:docMk/>
          <pc:sldMk cId="1239367114" sldId="3452"/>
        </pc:sldMkLst>
        <pc:spChg chg="mod">
          <ac:chgData name="Rachel Taggart" userId="4f8aad94-55b7-4ba6-8498-7cad127c11eb" providerId="ADAL" clId="{D0067395-4E4A-4C92-A5D6-253D5830328F}" dt="2021-11-29T11:44:44.841" v="1182"/>
          <ac:spMkLst>
            <pc:docMk/>
            <pc:sldMk cId="1239367114" sldId="3452"/>
            <ac:spMk id="2" creationId="{00000000-0000-0000-0000-000000000000}"/>
          </ac:spMkLst>
        </pc:spChg>
        <pc:spChg chg="del">
          <ac:chgData name="Rachel Taggart" userId="4f8aad94-55b7-4ba6-8498-7cad127c11eb" providerId="ADAL" clId="{D0067395-4E4A-4C92-A5D6-253D5830328F}" dt="2021-11-25T12:34:38.276" v="53" actId="478"/>
          <ac:spMkLst>
            <pc:docMk/>
            <pc:sldMk cId="1239367114" sldId="3452"/>
            <ac:spMk id="6" creationId="{00000000-0000-0000-0000-000000000000}"/>
          </ac:spMkLst>
        </pc:spChg>
        <pc:spChg chg="del mod">
          <ac:chgData name="Rachel Taggart" userId="4f8aad94-55b7-4ba6-8498-7cad127c11eb" providerId="ADAL" clId="{D0067395-4E4A-4C92-A5D6-253D5830328F}" dt="2021-11-25T12:34:44.675" v="54" actId="478"/>
          <ac:spMkLst>
            <pc:docMk/>
            <pc:sldMk cId="1239367114" sldId="3452"/>
            <ac:spMk id="12" creationId="{00000000-0000-0000-0000-000000000000}"/>
          </ac:spMkLst>
        </pc:spChg>
        <pc:graphicFrameChg chg="modGraphic">
          <ac:chgData name="Rachel Taggart" userId="4f8aad94-55b7-4ba6-8498-7cad127c11eb" providerId="ADAL" clId="{D0067395-4E4A-4C92-A5D6-253D5830328F}" dt="2021-11-26T13:57:56.841" v="563" actId="20577"/>
          <ac:graphicFrameMkLst>
            <pc:docMk/>
            <pc:sldMk cId="1239367114" sldId="3452"/>
            <ac:graphicFrameMk id="3" creationId="{B7FC0BBF-9ED9-4F27-BC89-B0490D1F28AE}"/>
          </ac:graphicFrameMkLst>
        </pc:graphicFrameChg>
        <pc:graphicFrameChg chg="modGraphic">
          <ac:chgData name="Rachel Taggart" userId="4f8aad94-55b7-4ba6-8498-7cad127c11eb" providerId="ADAL" clId="{D0067395-4E4A-4C92-A5D6-253D5830328F}" dt="2021-11-25T12:29:51.823" v="33" actId="20577"/>
          <ac:graphicFrameMkLst>
            <pc:docMk/>
            <pc:sldMk cId="1239367114" sldId="3452"/>
            <ac:graphicFrameMk id="8" creationId="{00000000-0000-0000-0000-000000000000}"/>
          </ac:graphicFrameMkLst>
        </pc:graphicFrameChg>
        <pc:graphicFrameChg chg="mod modGraphic">
          <ac:chgData name="Rachel Taggart" userId="4f8aad94-55b7-4ba6-8498-7cad127c11eb" providerId="ADAL" clId="{D0067395-4E4A-4C92-A5D6-253D5830328F}" dt="2021-11-26T14:01:23.808" v="568" actId="20577"/>
          <ac:graphicFrameMkLst>
            <pc:docMk/>
            <pc:sldMk cId="1239367114" sldId="3452"/>
            <ac:graphicFrameMk id="10" creationId="{633F724F-9DB4-4212-AFB1-BFFC700EC4F5}"/>
          </ac:graphicFrameMkLst>
        </pc:graphicFrameChg>
        <pc:graphicFrameChg chg="modGraphic">
          <ac:chgData name="Rachel Taggart" userId="4f8aad94-55b7-4ba6-8498-7cad127c11eb" providerId="ADAL" clId="{D0067395-4E4A-4C92-A5D6-253D5830328F}" dt="2021-11-25T12:30:08.478" v="47" actId="20577"/>
          <ac:graphicFrameMkLst>
            <pc:docMk/>
            <pc:sldMk cId="1239367114" sldId="3452"/>
            <ac:graphicFrameMk id="13" creationId="{B8BF9BD6-7E5F-433D-B4F5-DE4688AAC096}"/>
          </ac:graphicFrameMkLst>
        </pc:graphicFrameChg>
        <pc:graphicFrameChg chg="modGraphic">
          <ac:chgData name="Rachel Taggart" userId="4f8aad94-55b7-4ba6-8498-7cad127c11eb" providerId="ADAL" clId="{D0067395-4E4A-4C92-A5D6-253D5830328F}" dt="2021-11-29T08:10:51.163" v="1142" actId="20577"/>
          <ac:graphicFrameMkLst>
            <pc:docMk/>
            <pc:sldMk cId="1239367114" sldId="3452"/>
            <ac:graphicFrameMk id="15" creationId="{42EE730E-F0A3-42A8-B50D-066A227D258C}"/>
          </ac:graphicFrameMkLst>
        </pc:graphicFrameChg>
        <pc:picChg chg="del">
          <ac:chgData name="Rachel Taggart" userId="4f8aad94-55b7-4ba6-8498-7cad127c11eb" providerId="ADAL" clId="{D0067395-4E4A-4C92-A5D6-253D5830328F}" dt="2021-11-25T12:26:41.021" v="8" actId="478"/>
          <ac:picMkLst>
            <pc:docMk/>
            <pc:sldMk cId="1239367114" sldId="3452"/>
            <ac:picMk id="5" creationId="{4FFA8B20-047F-4FE2-A3A9-1FCD8D3E1AF0}"/>
          </ac:picMkLst>
        </pc:picChg>
      </pc:sldChg>
      <pc:sldChg chg="addSp delSp modSp add">
        <pc:chgData name="Rachel Taggart" userId="4f8aad94-55b7-4ba6-8498-7cad127c11eb" providerId="ADAL" clId="{D0067395-4E4A-4C92-A5D6-253D5830328F}" dt="2021-11-30T08:28:51.660" v="1344" actId="403"/>
        <pc:sldMkLst>
          <pc:docMk/>
          <pc:sldMk cId="2477773196" sldId="3670"/>
        </pc:sldMkLst>
        <pc:spChg chg="mod">
          <ac:chgData name="Rachel Taggart" userId="4f8aad94-55b7-4ba6-8498-7cad127c11eb" providerId="ADAL" clId="{D0067395-4E4A-4C92-A5D6-253D5830328F}" dt="2021-11-26T15:01:02.336" v="1004" actId="14100"/>
          <ac:spMkLst>
            <pc:docMk/>
            <pc:sldMk cId="2477773196" sldId="3670"/>
            <ac:spMk id="2" creationId="{00000000-0000-0000-0000-000000000000}"/>
          </ac:spMkLst>
        </pc:spChg>
        <pc:spChg chg="mod">
          <ac:chgData name="Rachel Taggart" userId="4f8aad94-55b7-4ba6-8498-7cad127c11eb" providerId="ADAL" clId="{D0067395-4E4A-4C92-A5D6-253D5830328F}" dt="2021-11-26T15:01:14.899" v="1005" actId="1076"/>
          <ac:spMkLst>
            <pc:docMk/>
            <pc:sldMk cId="2477773196" sldId="3670"/>
            <ac:spMk id="4" creationId="{5017FE3A-3EC0-48EB-8FA6-60FBEBD4EA47}"/>
          </ac:spMkLst>
        </pc:spChg>
        <pc:graphicFrameChg chg="del mod">
          <ac:chgData name="Rachel Taggart" userId="4f8aad94-55b7-4ba6-8498-7cad127c11eb" providerId="ADAL" clId="{D0067395-4E4A-4C92-A5D6-253D5830328F}" dt="2021-11-26T14:40:51.084" v="852" actId="478"/>
          <ac:graphicFrameMkLst>
            <pc:docMk/>
            <pc:sldMk cId="2477773196" sldId="3670"/>
            <ac:graphicFrameMk id="3" creationId="{00000000-0000-0000-0000-000000000000}"/>
          </ac:graphicFrameMkLst>
        </pc:graphicFrameChg>
        <pc:graphicFrameChg chg="del mod">
          <ac:chgData name="Rachel Taggart" userId="4f8aad94-55b7-4ba6-8498-7cad127c11eb" providerId="ADAL" clId="{D0067395-4E4A-4C92-A5D6-253D5830328F}" dt="2021-11-26T14:40:53.911" v="853" actId="478"/>
          <ac:graphicFrameMkLst>
            <pc:docMk/>
            <pc:sldMk cId="2477773196" sldId="3670"/>
            <ac:graphicFrameMk id="5" creationId="{ECD45FFA-B18E-42B7-BF55-ACF9212C405B}"/>
          </ac:graphicFrameMkLst>
        </pc:graphicFrameChg>
        <pc:graphicFrameChg chg="add mod modGraphic">
          <ac:chgData name="Rachel Taggart" userId="4f8aad94-55b7-4ba6-8498-7cad127c11eb" providerId="ADAL" clId="{D0067395-4E4A-4C92-A5D6-253D5830328F}" dt="2021-11-29T17:21:03.470" v="1340" actId="6549"/>
          <ac:graphicFrameMkLst>
            <pc:docMk/>
            <pc:sldMk cId="2477773196" sldId="3670"/>
            <ac:graphicFrameMk id="6" creationId="{16F7F5DB-E924-4268-9BD1-802678D181DC}"/>
          </ac:graphicFrameMkLst>
        </pc:graphicFrameChg>
        <pc:graphicFrameChg chg="add mod modGraphic">
          <ac:chgData name="Rachel Taggart" userId="4f8aad94-55b7-4ba6-8498-7cad127c11eb" providerId="ADAL" clId="{D0067395-4E4A-4C92-A5D6-253D5830328F}" dt="2021-11-30T08:28:51.660" v="1344" actId="403"/>
          <ac:graphicFrameMkLst>
            <pc:docMk/>
            <pc:sldMk cId="2477773196" sldId="3670"/>
            <ac:graphicFrameMk id="7" creationId="{60C392C5-ABBB-4FCF-87A7-57CFD2E79FE9}"/>
          </ac:graphicFrameMkLst>
        </pc:graphicFrameChg>
      </pc:sldChg>
      <pc:sldChg chg="modSp add">
        <pc:chgData name="Rachel Taggart" userId="4f8aad94-55b7-4ba6-8498-7cad127c11eb" providerId="ADAL" clId="{D0067395-4E4A-4C92-A5D6-253D5830328F}" dt="2021-11-29T14:41:19.981" v="1274" actId="20577"/>
        <pc:sldMkLst>
          <pc:docMk/>
          <pc:sldMk cId="3422080417" sldId="3675"/>
        </pc:sldMkLst>
        <pc:spChg chg="mod">
          <ac:chgData name="Rachel Taggart" userId="4f8aad94-55b7-4ba6-8498-7cad127c11eb" providerId="ADAL" clId="{D0067395-4E4A-4C92-A5D6-253D5830328F}" dt="2021-11-29T14:41:07.632" v="1248"/>
          <ac:spMkLst>
            <pc:docMk/>
            <pc:sldMk cId="3422080417" sldId="3675"/>
            <ac:spMk id="2" creationId="{3EC9A6A8-A0CB-44BE-8221-389E2EEC7931}"/>
          </ac:spMkLst>
        </pc:spChg>
        <pc:spChg chg="mod">
          <ac:chgData name="Rachel Taggart" userId="4f8aad94-55b7-4ba6-8498-7cad127c11eb" providerId="ADAL" clId="{D0067395-4E4A-4C92-A5D6-253D5830328F}" dt="2021-11-29T14:41:19.981" v="1274" actId="20577"/>
          <ac:spMkLst>
            <pc:docMk/>
            <pc:sldMk cId="3422080417" sldId="3675"/>
            <ac:spMk id="3" creationId="{4C667714-4AB7-4EC5-8DCF-D72A002677D9}"/>
          </ac:spMkLst>
        </pc:spChg>
      </pc:sldChg>
      <pc:sldChg chg="add">
        <pc:chgData name="Rachel Taggart" userId="4f8aad94-55b7-4ba6-8498-7cad127c11eb" providerId="ADAL" clId="{D0067395-4E4A-4C92-A5D6-253D5830328F}" dt="2021-11-29T17:20:29.460" v="1339"/>
        <pc:sldMkLst>
          <pc:docMk/>
          <pc:sldMk cId="2156962669" sldId="3676"/>
        </pc:sldMkLst>
      </pc:sldChg>
      <pc:sldChg chg="addSp delSp modSp add">
        <pc:chgData name="Rachel Taggart" userId="4f8aad94-55b7-4ba6-8498-7cad127c11eb" providerId="ADAL" clId="{D0067395-4E4A-4C92-A5D6-253D5830328F}" dt="2021-11-30T09:09:52.585" v="1382" actId="1076"/>
        <pc:sldMkLst>
          <pc:docMk/>
          <pc:sldMk cId="1509276591" sldId="3678"/>
        </pc:sldMkLst>
        <pc:spChg chg="del">
          <ac:chgData name="Rachel Taggart" userId="4f8aad94-55b7-4ba6-8498-7cad127c11eb" providerId="ADAL" clId="{D0067395-4E4A-4C92-A5D6-253D5830328F}" dt="2021-11-30T09:09:12.177" v="1352"/>
          <ac:spMkLst>
            <pc:docMk/>
            <pc:sldMk cId="1509276591" sldId="3678"/>
            <ac:spMk id="2" creationId="{924A72D6-1411-446B-87A8-4AE0B25B43B6}"/>
          </ac:spMkLst>
        </pc:spChg>
        <pc:spChg chg="del">
          <ac:chgData name="Rachel Taggart" userId="4f8aad94-55b7-4ba6-8498-7cad127c11eb" providerId="ADAL" clId="{D0067395-4E4A-4C92-A5D6-253D5830328F}" dt="2021-11-30T09:09:12.177" v="1352"/>
          <ac:spMkLst>
            <pc:docMk/>
            <pc:sldMk cId="1509276591" sldId="3678"/>
            <ac:spMk id="3" creationId="{FB24BD49-DE75-46EF-BE5B-E04751074974}"/>
          </ac:spMkLst>
        </pc:spChg>
        <pc:spChg chg="add mod">
          <ac:chgData name="Rachel Taggart" userId="4f8aad94-55b7-4ba6-8498-7cad127c11eb" providerId="ADAL" clId="{D0067395-4E4A-4C92-A5D6-253D5830328F}" dt="2021-11-30T09:09:48.499" v="1381" actId="1076"/>
          <ac:spMkLst>
            <pc:docMk/>
            <pc:sldMk cId="1509276591" sldId="3678"/>
            <ac:spMk id="4" creationId="{301741B6-DEC8-4651-93A9-47598BFA9BEA}"/>
          </ac:spMkLst>
        </pc:spChg>
        <pc:spChg chg="add mod">
          <ac:chgData name="Rachel Taggart" userId="4f8aad94-55b7-4ba6-8498-7cad127c11eb" providerId="ADAL" clId="{D0067395-4E4A-4C92-A5D6-253D5830328F}" dt="2021-11-30T09:09:52.585" v="1382" actId="1076"/>
          <ac:spMkLst>
            <pc:docMk/>
            <pc:sldMk cId="1509276591" sldId="3678"/>
            <ac:spMk id="5" creationId="{6A98891D-843E-464D-8C0C-1EFE9DB39614}"/>
          </ac:spMkLst>
        </pc:spChg>
      </pc:sldChg>
      <pc:sldMasterChg chg="delSldLayout">
        <pc:chgData name="Rachel Taggart" userId="4f8aad94-55b7-4ba6-8498-7cad127c11eb" providerId="ADAL" clId="{D0067395-4E4A-4C92-A5D6-253D5830328F}" dt="2021-11-30T08:34:56.943" v="1347" actId="2696"/>
        <pc:sldMasterMkLst>
          <pc:docMk/>
          <pc:sldMasterMk cId="2279291146" sldId="2147483648"/>
        </pc:sldMasterMkLst>
      </pc:sldMasterChg>
    </pc:docChg>
  </pc:docChgLst>
  <pc:docChgLst>
    <pc:chgData name="Megan Troth" userId="575bfc8c-72bc-4c38-a3a3-4d2f44770cfc" providerId="ADAL" clId="{0C137815-92C8-4C47-9156-14C16F80C231}"/>
  </pc:docChgLst>
  <pc:docChgLst>
    <pc:chgData name="Rachel Taggart" userId="4f8aad94-55b7-4ba6-8498-7cad127c11eb" providerId="ADAL" clId="{3521F556-7778-4141-B99E-7EBA795B0503}"/>
    <pc:docChg chg="undo custSel addSld delSld modSld sldOrd delMainMaster">
      <pc:chgData name="Rachel Taggart" userId="4f8aad94-55b7-4ba6-8498-7cad127c11eb" providerId="ADAL" clId="{3521F556-7778-4141-B99E-7EBA795B0503}" dt="2021-11-10T14:45:39.231" v="1370"/>
      <pc:docMkLst>
        <pc:docMk/>
      </pc:docMkLst>
      <pc:sldChg chg="modSp">
        <pc:chgData name="Rachel Taggart" userId="4f8aad94-55b7-4ba6-8498-7cad127c11eb" providerId="ADAL" clId="{3521F556-7778-4141-B99E-7EBA795B0503}" dt="2021-10-25T15:12:40.043" v="0" actId="20577"/>
        <pc:sldMkLst>
          <pc:docMk/>
          <pc:sldMk cId="1652259684" sldId="2059"/>
        </pc:sldMkLst>
        <pc:spChg chg="mod">
          <ac:chgData name="Rachel Taggart" userId="4f8aad94-55b7-4ba6-8498-7cad127c11eb" providerId="ADAL" clId="{3521F556-7778-4141-B99E-7EBA795B0503}" dt="2021-10-25T15:12:40.043" v="0" actId="20577"/>
          <ac:spMkLst>
            <pc:docMk/>
            <pc:sldMk cId="1652259684" sldId="2059"/>
            <ac:spMk id="5" creationId="{2004E9F2-34E4-4A47-84CB-31C3D4C6618B}"/>
          </ac:spMkLst>
        </pc:spChg>
      </pc:sldChg>
    </pc:docChg>
  </pc:docChgLst>
  <pc:docChgLst>
    <pc:chgData name="Rachel Taggart" userId="4f8aad94-55b7-4ba6-8498-7cad127c11eb" providerId="ADAL" clId="{72BCB9C2-4636-4A07-83E3-1D63F1052E23}"/>
  </pc:docChgLst>
  <pc:docChgLst>
    <pc:chgData name="James Rigby" userId="7ade5d71-70eb-452f-8090-262cd4d9bd62" providerId="ADAL" clId="{93C7F2A8-4E19-4659-AD2B-8C398B3EF89E}"/>
    <pc:docChg chg="modSld">
      <pc:chgData name="James Rigby" userId="7ade5d71-70eb-452f-8090-262cd4d9bd62" providerId="ADAL" clId="{93C7F2A8-4E19-4659-AD2B-8C398B3EF89E}" dt="2021-11-29T11:07:32.910" v="14"/>
      <pc:docMkLst>
        <pc:docMk/>
      </pc:docMkLst>
    </pc:docChg>
  </pc:docChgLst>
  <pc:docChgLst>
    <pc:chgData name="Charan Singh" userId="e98600a2-3129-43a8-9761-dd98c6ebc41f" providerId="ADAL" clId="{2B57648A-189F-44E9-A127-5BC5F0FCCDAE}"/>
    <pc:docChg chg="undo custSel addSld delSld modSld">
      <pc:chgData name="Charan Singh" userId="e98600a2-3129-43a8-9761-dd98c6ebc41f" providerId="ADAL" clId="{2B57648A-189F-44E9-A127-5BC5F0FCCDAE}" dt="2021-11-25T14:44:11.922" v="138" actId="13926"/>
      <pc:docMkLst>
        <pc:docMk/>
      </pc:docMkLst>
      <pc:sldChg chg="modSp">
        <pc:chgData name="Charan Singh" userId="e98600a2-3129-43a8-9761-dd98c6ebc41f" providerId="ADAL" clId="{2B57648A-189F-44E9-A127-5BC5F0FCCDAE}" dt="2021-11-25T10:27:26.463" v="27" actId="20577"/>
        <pc:sldMkLst>
          <pc:docMk/>
          <pc:sldMk cId="1652259684" sldId="2059"/>
        </pc:sldMkLst>
        <pc:spChg chg="mod">
          <ac:chgData name="Charan Singh" userId="e98600a2-3129-43a8-9761-dd98c6ebc41f" providerId="ADAL" clId="{2B57648A-189F-44E9-A127-5BC5F0FCCDAE}" dt="2021-11-25T10:27:26.463" v="27" actId="20577"/>
          <ac:spMkLst>
            <pc:docMk/>
            <pc:sldMk cId="1652259684" sldId="2059"/>
            <ac:spMk id="5" creationId="{2004E9F2-34E4-4A47-84CB-31C3D4C6618B}"/>
          </ac:spMkLst>
        </pc:spChg>
      </pc:sldChg>
      <pc:sldMasterChg chg="delSldLayout">
        <pc:chgData name="Charan Singh" userId="e98600a2-3129-43a8-9761-dd98c6ebc41f" providerId="ADAL" clId="{2B57648A-189F-44E9-A127-5BC5F0FCCDAE}" dt="2021-11-25T10:28:19.286" v="37" actId="2696"/>
        <pc:sldMasterMkLst>
          <pc:docMk/>
          <pc:sldMasterMk cId="2279291146" sldId="2147483648"/>
        </pc:sldMasterMkLst>
      </pc:sldMasterChg>
    </pc:docChg>
  </pc:docChgLst>
  <pc:docChgLst>
    <pc:chgData name="Rachel Taggart" userId="4f8aad94-55b7-4ba6-8498-7cad127c11eb" providerId="ADAL" clId="{E7C303EB-701D-4F2A-AB2F-8EF8C7B9F360}"/>
    <pc:docChg chg="undo custSel addSld delSld modSld sldOrd delMainMaster">
      <pc:chgData name="Rachel Taggart" userId="4f8aad94-55b7-4ba6-8498-7cad127c11eb" providerId="ADAL" clId="{E7C303EB-701D-4F2A-AB2F-8EF8C7B9F360}" dt="2021-10-13T13:30:23.451" v="874" actId="14100"/>
      <pc:docMkLst>
        <pc:docMk/>
      </pc:docMkLst>
    </pc:docChg>
  </pc:docChgLst>
  <pc:docChgLst>
    <pc:chgData name="Charan Singh" userId="e98600a2-3129-43a8-9761-dd98c6ebc41f" providerId="ADAL" clId="{CF634A6B-2FFE-4FAD-BFD1-73BA352468E3}"/>
    <pc:docChg chg="undo custSel addSld delSld modSld">
      <pc:chgData name="Charan Singh" userId="e98600a2-3129-43a8-9761-dd98c6ebc41f" providerId="ADAL" clId="{CF634A6B-2FFE-4FAD-BFD1-73BA352468E3}" dt="2021-11-01T10:25:12.235" v="312"/>
      <pc:docMkLst>
        <pc:docMk/>
      </pc:docMkLst>
      <pc:sldChg chg="modSp">
        <pc:chgData name="Charan Singh" userId="e98600a2-3129-43a8-9761-dd98c6ebc41f" providerId="ADAL" clId="{CF634A6B-2FFE-4FAD-BFD1-73BA352468E3}" dt="2021-10-21T10:22:56.784" v="16" actId="20577"/>
        <pc:sldMkLst>
          <pc:docMk/>
          <pc:sldMk cId="1652259684" sldId="2059"/>
        </pc:sldMkLst>
        <pc:spChg chg="mod">
          <ac:chgData name="Charan Singh" userId="e98600a2-3129-43a8-9761-dd98c6ebc41f" providerId="ADAL" clId="{CF634A6B-2FFE-4FAD-BFD1-73BA352468E3}" dt="2021-10-21T10:22:56.784" v="16" actId="20577"/>
          <ac:spMkLst>
            <pc:docMk/>
            <pc:sldMk cId="1652259684" sldId="2059"/>
            <ac:spMk id="5" creationId="{2004E9F2-34E4-4A47-84CB-31C3D4C6618B}"/>
          </ac:spMkLst>
        </pc:spChg>
      </pc:sldChg>
      <pc:sldMasterChg chg="delSldLayout">
        <pc:chgData name="Charan Singh" userId="e98600a2-3129-43a8-9761-dd98c6ebc41f" providerId="ADAL" clId="{CF634A6B-2FFE-4FAD-BFD1-73BA352468E3}" dt="2021-10-21T10:23:11.626" v="20" actId="2696"/>
        <pc:sldMasterMkLst>
          <pc:docMk/>
          <pc:sldMasterMk cId="2279291146" sldId="2147483648"/>
        </pc:sldMasterMkLst>
      </pc:sldMasterChg>
    </pc:docChg>
  </pc:docChgLst>
  <pc:docChgLst>
    <pc:chgData name="Charan Singh" userId="e98600a2-3129-43a8-9761-dd98c6ebc41f" providerId="ADAL" clId="{BA74C6C7-FF6B-478B-8F48-0DDCA688F158}"/>
  </pc:docChgLst>
  <pc:docChgLst>
    <pc:chgData name="James Rigby" userId="7ade5d71-70eb-452f-8090-262cd4d9bd62" providerId="ADAL" clId="{087A69ED-57AC-4F66-A6A0-105B6C9652A0}"/>
  </pc:docChgLst>
  <pc:docChgLst>
    <pc:chgData name="Rachel Taggart" userId="4f8aad94-55b7-4ba6-8498-7cad127c11eb" providerId="ADAL" clId="{9893E797-8726-4B03-B1D6-FB033B085B1A}"/>
    <pc:docChg chg="undo custSel addSld delSld modSld sldOrd">
      <pc:chgData name="Rachel Taggart" userId="4f8aad94-55b7-4ba6-8498-7cad127c11eb" providerId="ADAL" clId="{9893E797-8726-4B03-B1D6-FB033B085B1A}" dt="2022-01-05T11:20:42.691" v="928" actId="2696"/>
      <pc:docMkLst>
        <pc:docMk/>
      </pc:docMkLst>
      <pc:sldChg chg="modSp">
        <pc:chgData name="Rachel Taggart" userId="4f8aad94-55b7-4ba6-8498-7cad127c11eb" providerId="ADAL" clId="{9893E797-8726-4B03-B1D6-FB033B085B1A}" dt="2022-01-04T12:51:55.433" v="763" actId="20577"/>
        <pc:sldMkLst>
          <pc:docMk/>
          <pc:sldMk cId="3386084979" sldId="295"/>
        </pc:sldMkLst>
        <pc:spChg chg="mod">
          <ac:chgData name="Rachel Taggart" userId="4f8aad94-55b7-4ba6-8498-7cad127c11eb" providerId="ADAL" clId="{9893E797-8726-4B03-B1D6-FB033B085B1A}" dt="2022-01-04T12:51:55.433" v="763" actId="20577"/>
          <ac:spMkLst>
            <pc:docMk/>
            <pc:sldMk cId="3386084979" sldId="295"/>
            <ac:spMk id="4" creationId="{8500F29B-5015-45A5-8D0F-E6E180061A08}"/>
          </ac:spMkLst>
        </pc:spChg>
      </pc:sldChg>
      <pc:sldChg chg="add del">
        <pc:chgData name="Rachel Taggart" userId="4f8aad94-55b7-4ba6-8498-7cad127c11eb" providerId="ADAL" clId="{9893E797-8726-4B03-B1D6-FB033B085B1A}" dt="2021-12-30T14:14:28.273" v="614"/>
        <pc:sldMkLst>
          <pc:docMk/>
          <pc:sldMk cId="841497529" sldId="299"/>
        </pc:sldMkLst>
      </pc:sldChg>
      <pc:sldChg chg="delSp modSp add">
        <pc:chgData name="Rachel Taggart" userId="4f8aad94-55b7-4ba6-8498-7cad127c11eb" providerId="ADAL" clId="{9893E797-8726-4B03-B1D6-FB033B085B1A}" dt="2022-01-05T09:38:15.529" v="827" actId="478"/>
        <pc:sldMkLst>
          <pc:docMk/>
          <pc:sldMk cId="4252492987" sldId="309"/>
        </pc:sldMkLst>
        <pc:graphicFrameChg chg="del mod">
          <ac:chgData name="Rachel Taggart" userId="4f8aad94-55b7-4ba6-8498-7cad127c11eb" providerId="ADAL" clId="{9893E797-8726-4B03-B1D6-FB033B085B1A}" dt="2022-01-05T09:38:15.529" v="827" actId="478"/>
          <ac:graphicFrameMkLst>
            <pc:docMk/>
            <pc:sldMk cId="4252492987" sldId="309"/>
            <ac:graphicFrameMk id="5" creationId="{58C326A2-8651-4546-9FFD-F3557A68D43F}"/>
          </ac:graphicFrameMkLst>
        </pc:graphicFrameChg>
      </pc:sldChg>
      <pc:sldChg chg="addSp delSp modSp">
        <pc:chgData name="Rachel Taggart" userId="4f8aad94-55b7-4ba6-8498-7cad127c11eb" providerId="ADAL" clId="{9893E797-8726-4B03-B1D6-FB033B085B1A}" dt="2022-01-05T11:19:59.628" v="924" actId="27636"/>
        <pc:sldMkLst>
          <pc:docMk/>
          <pc:sldMk cId="3324695576" sldId="352"/>
        </pc:sldMkLst>
        <pc:spChg chg="add mod">
          <ac:chgData name="Rachel Taggart" userId="4f8aad94-55b7-4ba6-8498-7cad127c11eb" providerId="ADAL" clId="{9893E797-8726-4B03-B1D6-FB033B085B1A}" dt="2022-01-05T11:19:59.628" v="924" actId="27636"/>
          <ac:spMkLst>
            <pc:docMk/>
            <pc:sldMk cId="3324695576" sldId="352"/>
            <ac:spMk id="3" creationId="{509EB45B-6DC9-4EEA-937C-11CDF542EE76}"/>
          </ac:spMkLst>
        </pc:spChg>
        <pc:spChg chg="del">
          <ac:chgData name="Rachel Taggart" userId="4f8aad94-55b7-4ba6-8498-7cad127c11eb" providerId="ADAL" clId="{9893E797-8726-4B03-B1D6-FB033B085B1A}" dt="2022-01-04T13:12:45.549" v="797" actId="478"/>
          <ac:spMkLst>
            <pc:docMk/>
            <pc:sldMk cId="3324695576" sldId="352"/>
            <ac:spMk id="5" creationId="{00000000-0000-0000-0000-000000000000}"/>
          </ac:spMkLst>
        </pc:spChg>
      </pc:sldChg>
      <pc:sldChg chg="add del">
        <pc:chgData name="Rachel Taggart" userId="4f8aad94-55b7-4ba6-8498-7cad127c11eb" providerId="ADAL" clId="{9893E797-8726-4B03-B1D6-FB033B085B1A}" dt="2022-01-05T11:19:14.471" v="879"/>
        <pc:sldMkLst>
          <pc:docMk/>
          <pc:sldMk cId="1163066864" sldId="875"/>
        </pc:sldMkLst>
      </pc:sldChg>
      <pc:sldChg chg="add del">
        <pc:chgData name="Rachel Taggart" userId="4f8aad94-55b7-4ba6-8498-7cad127c11eb" providerId="ADAL" clId="{9893E797-8726-4B03-B1D6-FB033B085B1A}" dt="2022-01-05T11:19:14.471" v="879"/>
        <pc:sldMkLst>
          <pc:docMk/>
          <pc:sldMk cId="2575281285" sldId="877"/>
        </pc:sldMkLst>
      </pc:sldChg>
      <pc:sldChg chg="add del">
        <pc:chgData name="Rachel Taggart" userId="4f8aad94-55b7-4ba6-8498-7cad127c11eb" providerId="ADAL" clId="{9893E797-8726-4B03-B1D6-FB033B085B1A}" dt="2022-01-05T11:19:14.471" v="879"/>
        <pc:sldMkLst>
          <pc:docMk/>
          <pc:sldMk cId="2205470612" sldId="879"/>
        </pc:sldMkLst>
      </pc:sldChg>
      <pc:sldChg chg="add del">
        <pc:chgData name="Rachel Taggart" userId="4f8aad94-55b7-4ba6-8498-7cad127c11eb" providerId="ADAL" clId="{9893E797-8726-4B03-B1D6-FB033B085B1A}" dt="2022-01-05T11:18:07.131" v="870" actId="2696"/>
        <pc:sldMkLst>
          <pc:docMk/>
          <pc:sldMk cId="1121875287" sldId="880"/>
        </pc:sldMkLst>
      </pc:sldChg>
      <pc:sldChg chg="add del">
        <pc:chgData name="Rachel Taggart" userId="4f8aad94-55b7-4ba6-8498-7cad127c11eb" providerId="ADAL" clId="{9893E797-8726-4B03-B1D6-FB033B085B1A}" dt="2022-01-05T11:19:14.471" v="879"/>
        <pc:sldMkLst>
          <pc:docMk/>
          <pc:sldMk cId="3034540655" sldId="881"/>
        </pc:sldMkLst>
      </pc:sldChg>
      <pc:sldChg chg="delSp modSp del">
        <pc:chgData name="Rachel Taggart" userId="4f8aad94-55b7-4ba6-8498-7cad127c11eb" providerId="ADAL" clId="{9893E797-8726-4B03-B1D6-FB033B085B1A}" dt="2022-01-04T12:58:45.436" v="775" actId="2696"/>
        <pc:sldMkLst>
          <pc:docMk/>
          <pc:sldMk cId="16080381" sldId="883"/>
        </pc:sldMkLst>
        <pc:spChg chg="mod">
          <ac:chgData name="Rachel Taggart" userId="4f8aad94-55b7-4ba6-8498-7cad127c11eb" providerId="ADAL" clId="{9893E797-8726-4B03-B1D6-FB033B085B1A}" dt="2021-12-30T13:02:53.480" v="355" actId="20577"/>
          <ac:spMkLst>
            <pc:docMk/>
            <pc:sldMk cId="16080381" sldId="883"/>
            <ac:spMk id="5" creationId="{202B2A40-B2AB-4CF0-89EC-AD604789A2C3}"/>
          </ac:spMkLst>
        </pc:spChg>
        <pc:graphicFrameChg chg="del">
          <ac:chgData name="Rachel Taggart" userId="4f8aad94-55b7-4ba6-8498-7cad127c11eb" providerId="ADAL" clId="{9893E797-8726-4B03-B1D6-FB033B085B1A}" dt="2021-12-30T13:01:30.252" v="330" actId="478"/>
          <ac:graphicFrameMkLst>
            <pc:docMk/>
            <pc:sldMk cId="16080381" sldId="883"/>
            <ac:graphicFrameMk id="4" creationId="{31450060-49BE-421B-8081-696FC9B93802}"/>
          </ac:graphicFrameMkLst>
        </pc:graphicFrameChg>
        <pc:graphicFrameChg chg="del">
          <ac:chgData name="Rachel Taggart" userId="4f8aad94-55b7-4ba6-8498-7cad127c11eb" providerId="ADAL" clId="{9893E797-8726-4B03-B1D6-FB033B085B1A}" dt="2021-12-30T13:01:31.641" v="332" actId="478"/>
          <ac:graphicFrameMkLst>
            <pc:docMk/>
            <pc:sldMk cId="16080381" sldId="883"/>
            <ac:graphicFrameMk id="6" creationId="{0DD0B0BB-22E3-49D7-BF4F-970CAAA554D7}"/>
          </ac:graphicFrameMkLst>
        </pc:graphicFrameChg>
        <pc:graphicFrameChg chg="del">
          <ac:chgData name="Rachel Taggart" userId="4f8aad94-55b7-4ba6-8498-7cad127c11eb" providerId="ADAL" clId="{9893E797-8726-4B03-B1D6-FB033B085B1A}" dt="2021-12-30T13:01:32.577" v="333" actId="478"/>
          <ac:graphicFrameMkLst>
            <pc:docMk/>
            <pc:sldMk cId="16080381" sldId="883"/>
            <ac:graphicFrameMk id="7" creationId="{64B74447-9D96-419F-A15F-965159ED11D9}"/>
          </ac:graphicFrameMkLst>
        </pc:graphicFrameChg>
        <pc:graphicFrameChg chg="del">
          <ac:chgData name="Rachel Taggart" userId="4f8aad94-55b7-4ba6-8498-7cad127c11eb" providerId="ADAL" clId="{9893E797-8726-4B03-B1D6-FB033B085B1A}" dt="2021-12-30T13:01:33.158" v="334" actId="478"/>
          <ac:graphicFrameMkLst>
            <pc:docMk/>
            <pc:sldMk cId="16080381" sldId="883"/>
            <ac:graphicFrameMk id="8" creationId="{09911BD6-A74D-4406-9C77-440DA018D442}"/>
          </ac:graphicFrameMkLst>
        </pc:graphicFrameChg>
        <pc:graphicFrameChg chg="del">
          <ac:chgData name="Rachel Taggart" userId="4f8aad94-55b7-4ba6-8498-7cad127c11eb" providerId="ADAL" clId="{9893E797-8726-4B03-B1D6-FB033B085B1A}" dt="2021-12-30T13:01:33.861" v="335" actId="478"/>
          <ac:graphicFrameMkLst>
            <pc:docMk/>
            <pc:sldMk cId="16080381" sldId="883"/>
            <ac:graphicFrameMk id="9" creationId="{6E47FEDF-2F7C-4D4E-9192-CC4E0E0A2C22}"/>
          </ac:graphicFrameMkLst>
        </pc:graphicFrameChg>
        <pc:graphicFrameChg chg="del">
          <ac:chgData name="Rachel Taggart" userId="4f8aad94-55b7-4ba6-8498-7cad127c11eb" providerId="ADAL" clId="{9893E797-8726-4B03-B1D6-FB033B085B1A}" dt="2021-12-30T13:01:31.009" v="331" actId="478"/>
          <ac:graphicFrameMkLst>
            <pc:docMk/>
            <pc:sldMk cId="16080381" sldId="883"/>
            <ac:graphicFrameMk id="10" creationId="{C4D2E49E-403C-48F3-ABBD-389425187275}"/>
          </ac:graphicFrameMkLst>
        </pc:graphicFrameChg>
      </pc:sldChg>
      <pc:sldChg chg="add del">
        <pc:chgData name="Rachel Taggart" userId="4f8aad94-55b7-4ba6-8498-7cad127c11eb" providerId="ADAL" clId="{9893E797-8726-4B03-B1D6-FB033B085B1A}" dt="2022-01-05T11:19:14.471" v="879"/>
        <pc:sldMkLst>
          <pc:docMk/>
          <pc:sldMk cId="416191731" sldId="885"/>
        </pc:sldMkLst>
      </pc:sldChg>
      <pc:sldChg chg="add del">
        <pc:chgData name="Rachel Taggart" userId="4f8aad94-55b7-4ba6-8498-7cad127c11eb" providerId="ADAL" clId="{9893E797-8726-4B03-B1D6-FB033B085B1A}" dt="2022-01-05T11:19:14.471" v="879"/>
        <pc:sldMkLst>
          <pc:docMk/>
          <pc:sldMk cId="2174991565" sldId="886"/>
        </pc:sldMkLst>
      </pc:sldChg>
      <pc:sldChg chg="add del">
        <pc:chgData name="Rachel Taggart" userId="4f8aad94-55b7-4ba6-8498-7cad127c11eb" providerId="ADAL" clId="{9893E797-8726-4B03-B1D6-FB033B085B1A}" dt="2022-01-05T11:19:14.471" v="879"/>
        <pc:sldMkLst>
          <pc:docMk/>
          <pc:sldMk cId="4122914986" sldId="887"/>
        </pc:sldMkLst>
      </pc:sldChg>
      <pc:sldChg chg="add del">
        <pc:chgData name="Rachel Taggart" userId="4f8aad94-55b7-4ba6-8498-7cad127c11eb" providerId="ADAL" clId="{9893E797-8726-4B03-B1D6-FB033B085B1A}" dt="2022-01-05T11:19:14.471" v="879"/>
        <pc:sldMkLst>
          <pc:docMk/>
          <pc:sldMk cId="3846728895" sldId="888"/>
        </pc:sldMkLst>
      </pc:sldChg>
      <pc:sldChg chg="add del">
        <pc:chgData name="Rachel Taggart" userId="4f8aad94-55b7-4ba6-8498-7cad127c11eb" providerId="ADAL" clId="{9893E797-8726-4B03-B1D6-FB033B085B1A}" dt="2022-01-05T08:17:00.741" v="811" actId="2696"/>
        <pc:sldMkLst>
          <pc:docMk/>
          <pc:sldMk cId="684685687" sldId="889"/>
        </pc:sldMkLst>
      </pc:sldChg>
      <pc:sldChg chg="add del">
        <pc:chgData name="Rachel Taggart" userId="4f8aad94-55b7-4ba6-8498-7cad127c11eb" providerId="ADAL" clId="{9893E797-8726-4B03-B1D6-FB033B085B1A}" dt="2022-01-05T11:17:28.655" v="866" actId="2696"/>
        <pc:sldMkLst>
          <pc:docMk/>
          <pc:sldMk cId="1151824601" sldId="889"/>
        </pc:sldMkLst>
      </pc:sldChg>
      <pc:sldChg chg="add del">
        <pc:chgData name="Rachel Taggart" userId="4f8aad94-55b7-4ba6-8498-7cad127c11eb" providerId="ADAL" clId="{9893E797-8726-4B03-B1D6-FB033B085B1A}" dt="2022-01-05T11:18:13.003" v="874" actId="2696"/>
        <pc:sldMkLst>
          <pc:docMk/>
          <pc:sldMk cId="1507902764" sldId="890"/>
        </pc:sldMkLst>
      </pc:sldChg>
      <pc:sldChg chg="add del">
        <pc:chgData name="Rachel Taggart" userId="4f8aad94-55b7-4ba6-8498-7cad127c11eb" providerId="ADAL" clId="{9893E797-8726-4B03-B1D6-FB033B085B1A}" dt="2022-01-05T11:19:14.471" v="879"/>
        <pc:sldMkLst>
          <pc:docMk/>
          <pc:sldMk cId="55765839" sldId="891"/>
        </pc:sldMkLst>
      </pc:sldChg>
      <pc:sldChg chg="add del">
        <pc:chgData name="Rachel Taggart" userId="4f8aad94-55b7-4ba6-8498-7cad127c11eb" providerId="ADAL" clId="{9893E797-8726-4B03-B1D6-FB033B085B1A}" dt="2022-01-05T11:19:14.471" v="879"/>
        <pc:sldMkLst>
          <pc:docMk/>
          <pc:sldMk cId="3769320969" sldId="892"/>
        </pc:sldMkLst>
      </pc:sldChg>
      <pc:sldChg chg="ord">
        <pc:chgData name="Rachel Taggart" userId="4f8aad94-55b7-4ba6-8498-7cad127c11eb" providerId="ADAL" clId="{9893E797-8726-4B03-B1D6-FB033B085B1A}" dt="2022-01-05T11:14:10.842" v="865"/>
        <pc:sldMkLst>
          <pc:docMk/>
          <pc:sldMk cId="3320118475" sldId="1734"/>
        </pc:sldMkLst>
      </pc:sldChg>
      <pc:sldChg chg="modSp">
        <pc:chgData name="Rachel Taggart" userId="4f8aad94-55b7-4ba6-8498-7cad127c11eb" providerId="ADAL" clId="{9893E797-8726-4B03-B1D6-FB033B085B1A}" dt="2022-01-04T12:51:06.745" v="751" actId="20577"/>
        <pc:sldMkLst>
          <pc:docMk/>
          <pc:sldMk cId="1652259684" sldId="2059"/>
        </pc:sldMkLst>
        <pc:spChg chg="mod">
          <ac:chgData name="Rachel Taggart" userId="4f8aad94-55b7-4ba6-8498-7cad127c11eb" providerId="ADAL" clId="{9893E797-8726-4B03-B1D6-FB033B085B1A}" dt="2022-01-04T12:51:06.745" v="751" actId="20577"/>
          <ac:spMkLst>
            <pc:docMk/>
            <pc:sldMk cId="1652259684" sldId="2059"/>
            <ac:spMk id="5" creationId="{2004E9F2-34E4-4A47-84CB-31C3D4C6618B}"/>
          </ac:spMkLst>
        </pc:spChg>
      </pc:sldChg>
      <pc:sldChg chg="addSp delSp modSp">
        <pc:chgData name="Rachel Taggart" userId="4f8aad94-55b7-4ba6-8498-7cad127c11eb" providerId="ADAL" clId="{9893E797-8726-4B03-B1D6-FB033B085B1A}" dt="2022-01-04T13:49:15.794" v="808" actId="14100"/>
        <pc:sldMkLst>
          <pc:docMk/>
          <pc:sldMk cId="2574320445" sldId="3425"/>
        </pc:sldMkLst>
        <pc:picChg chg="del">
          <ac:chgData name="Rachel Taggart" userId="4f8aad94-55b7-4ba6-8498-7cad127c11eb" providerId="ADAL" clId="{9893E797-8726-4B03-B1D6-FB033B085B1A}" dt="2022-01-04T13:43:45.633" v="804" actId="478"/>
          <ac:picMkLst>
            <pc:docMk/>
            <pc:sldMk cId="2574320445" sldId="3425"/>
            <ac:picMk id="3" creationId="{77CE167F-BD21-4A98-8D47-2401BF23A361}"/>
          </ac:picMkLst>
        </pc:picChg>
        <pc:picChg chg="add mod">
          <ac:chgData name="Rachel Taggart" userId="4f8aad94-55b7-4ba6-8498-7cad127c11eb" providerId="ADAL" clId="{9893E797-8726-4B03-B1D6-FB033B085B1A}" dt="2022-01-04T13:49:15.794" v="808" actId="14100"/>
          <ac:picMkLst>
            <pc:docMk/>
            <pc:sldMk cId="2574320445" sldId="3425"/>
            <ac:picMk id="4" creationId="{C510B64A-42DE-48B8-AA01-2C428DA73A77}"/>
          </ac:picMkLst>
        </pc:picChg>
      </pc:sldChg>
      <pc:sldChg chg="add">
        <pc:chgData name="Rachel Taggart" userId="4f8aad94-55b7-4ba6-8498-7cad127c11eb" providerId="ADAL" clId="{9893E797-8726-4B03-B1D6-FB033B085B1A}" dt="2022-01-05T10:56:07.001" v="828"/>
        <pc:sldMkLst>
          <pc:docMk/>
          <pc:sldMk cId="1581998138" sldId="3426"/>
        </pc:sldMkLst>
      </pc:sldChg>
      <pc:sldChg chg="modSp">
        <pc:chgData name="Rachel Taggart" userId="4f8aad94-55b7-4ba6-8498-7cad127c11eb" providerId="ADAL" clId="{9893E797-8726-4B03-B1D6-FB033B085B1A}" dt="2022-01-05T11:07:28.803" v="849"/>
        <pc:sldMkLst>
          <pc:docMk/>
          <pc:sldMk cId="1239367114" sldId="3452"/>
        </pc:sldMkLst>
        <pc:spChg chg="mod">
          <ac:chgData name="Rachel Taggart" userId="4f8aad94-55b7-4ba6-8498-7cad127c11eb" providerId="ADAL" clId="{9893E797-8726-4B03-B1D6-FB033B085B1A}" dt="2022-01-04T12:52:05.138" v="767" actId="20577"/>
          <ac:spMkLst>
            <pc:docMk/>
            <pc:sldMk cId="1239367114" sldId="3452"/>
            <ac:spMk id="2" creationId="{00000000-0000-0000-0000-000000000000}"/>
          </ac:spMkLst>
        </pc:spChg>
        <pc:graphicFrameChg chg="modGraphic">
          <ac:chgData name="Rachel Taggart" userId="4f8aad94-55b7-4ba6-8498-7cad127c11eb" providerId="ADAL" clId="{9893E797-8726-4B03-B1D6-FB033B085B1A}" dt="2021-12-30T12:30:34.162" v="41" actId="20577"/>
          <ac:graphicFrameMkLst>
            <pc:docMk/>
            <pc:sldMk cId="1239367114" sldId="3452"/>
            <ac:graphicFrameMk id="3" creationId="{B7FC0BBF-9ED9-4F27-BC89-B0490D1F28AE}"/>
          </ac:graphicFrameMkLst>
        </pc:graphicFrameChg>
        <pc:graphicFrameChg chg="mod modGraphic">
          <ac:chgData name="Rachel Taggart" userId="4f8aad94-55b7-4ba6-8498-7cad127c11eb" providerId="ADAL" clId="{9893E797-8726-4B03-B1D6-FB033B085B1A}" dt="2022-01-05T11:07:28.803" v="849"/>
          <ac:graphicFrameMkLst>
            <pc:docMk/>
            <pc:sldMk cId="1239367114" sldId="3452"/>
            <ac:graphicFrameMk id="8" creationId="{00000000-0000-0000-0000-000000000000}"/>
          </ac:graphicFrameMkLst>
        </pc:graphicFrameChg>
        <pc:graphicFrameChg chg="mod modGraphic">
          <ac:chgData name="Rachel Taggart" userId="4f8aad94-55b7-4ba6-8498-7cad127c11eb" providerId="ADAL" clId="{9893E797-8726-4B03-B1D6-FB033B085B1A}" dt="2021-12-30T12:33:39.216" v="79" actId="20577"/>
          <ac:graphicFrameMkLst>
            <pc:docMk/>
            <pc:sldMk cId="1239367114" sldId="3452"/>
            <ac:graphicFrameMk id="10" creationId="{633F724F-9DB4-4212-AFB1-BFFC700EC4F5}"/>
          </ac:graphicFrameMkLst>
        </pc:graphicFrameChg>
        <pc:graphicFrameChg chg="mod modGraphic">
          <ac:chgData name="Rachel Taggart" userId="4f8aad94-55b7-4ba6-8498-7cad127c11eb" providerId="ADAL" clId="{9893E797-8726-4B03-B1D6-FB033B085B1A}" dt="2022-01-04T08:32:44.627" v="721" actId="20577"/>
          <ac:graphicFrameMkLst>
            <pc:docMk/>
            <pc:sldMk cId="1239367114" sldId="3452"/>
            <ac:graphicFrameMk id="13" creationId="{B8BF9BD6-7E5F-433D-B4F5-DE4688AAC096}"/>
          </ac:graphicFrameMkLst>
        </pc:graphicFrameChg>
        <pc:graphicFrameChg chg="modGraphic">
          <ac:chgData name="Rachel Taggart" userId="4f8aad94-55b7-4ba6-8498-7cad127c11eb" providerId="ADAL" clId="{9893E797-8726-4B03-B1D6-FB033B085B1A}" dt="2021-12-30T12:31:02.661" v="56" actId="20577"/>
          <ac:graphicFrameMkLst>
            <pc:docMk/>
            <pc:sldMk cId="1239367114" sldId="3452"/>
            <ac:graphicFrameMk id="15" creationId="{42EE730E-F0A3-42A8-B50D-066A227D258C}"/>
          </ac:graphicFrameMkLst>
        </pc:graphicFrameChg>
      </pc:sldChg>
      <pc:sldChg chg="add">
        <pc:chgData name="Rachel Taggart" userId="4f8aad94-55b7-4ba6-8498-7cad127c11eb" providerId="ADAL" clId="{9893E797-8726-4B03-B1D6-FB033B085B1A}" dt="2022-01-05T11:13:35.869" v="864"/>
        <pc:sldMkLst>
          <pc:docMk/>
          <pc:sldMk cId="2257488750" sldId="3615"/>
        </pc:sldMkLst>
      </pc:sldChg>
      <pc:sldChg chg="add">
        <pc:chgData name="Rachel Taggart" userId="4f8aad94-55b7-4ba6-8498-7cad127c11eb" providerId="ADAL" clId="{9893E797-8726-4B03-B1D6-FB033B085B1A}" dt="2022-01-05T11:13:35.869" v="864"/>
        <pc:sldMkLst>
          <pc:docMk/>
          <pc:sldMk cId="1959334927" sldId="3616"/>
        </pc:sldMkLst>
      </pc:sldChg>
      <pc:sldChg chg="modSp">
        <pc:chgData name="Rachel Taggart" userId="4f8aad94-55b7-4ba6-8498-7cad127c11eb" providerId="ADAL" clId="{9893E797-8726-4B03-B1D6-FB033B085B1A}" dt="2021-12-30T13:59:05.467" v="364" actId="20577"/>
        <pc:sldMkLst>
          <pc:docMk/>
          <pc:sldMk cId="3235687305" sldId="3648"/>
        </pc:sldMkLst>
        <pc:spChg chg="mod">
          <ac:chgData name="Rachel Taggart" userId="4f8aad94-55b7-4ba6-8498-7cad127c11eb" providerId="ADAL" clId="{9893E797-8726-4B03-B1D6-FB033B085B1A}" dt="2021-12-30T13:59:05.467" v="364" actId="20577"/>
          <ac:spMkLst>
            <pc:docMk/>
            <pc:sldMk cId="3235687305" sldId="3648"/>
            <ac:spMk id="3" creationId="{8305965E-4D48-4A02-84D8-0877867BBAD2}"/>
          </ac:spMkLst>
        </pc:spChg>
      </pc:sldChg>
      <pc:sldChg chg="modSp del">
        <pc:chgData name="Rachel Taggart" userId="4f8aad94-55b7-4ba6-8498-7cad127c11eb" providerId="ADAL" clId="{9893E797-8726-4B03-B1D6-FB033B085B1A}" dt="2022-01-05T11:13:25.844" v="863" actId="2696"/>
        <pc:sldMkLst>
          <pc:docMk/>
          <pc:sldMk cId="1196221169" sldId="3669"/>
        </pc:sldMkLst>
        <pc:spChg chg="mod">
          <ac:chgData name="Rachel Taggart" userId="4f8aad94-55b7-4ba6-8498-7cad127c11eb" providerId="ADAL" clId="{9893E797-8726-4B03-B1D6-FB033B085B1A}" dt="2021-12-30T12:44:39.075" v="250" actId="207"/>
          <ac:spMkLst>
            <pc:docMk/>
            <pc:sldMk cId="1196221169" sldId="3669"/>
            <ac:spMk id="2" creationId="{B02A1BD8-622F-492A-84C4-83C8D92E1ADF}"/>
          </ac:spMkLst>
        </pc:spChg>
        <pc:spChg chg="mod">
          <ac:chgData name="Rachel Taggart" userId="4f8aad94-55b7-4ba6-8498-7cad127c11eb" providerId="ADAL" clId="{9893E797-8726-4B03-B1D6-FB033B085B1A}" dt="2022-01-04T08:36:16.437" v="735" actId="20577"/>
          <ac:spMkLst>
            <pc:docMk/>
            <pc:sldMk cId="1196221169" sldId="3669"/>
            <ac:spMk id="3" creationId="{60724067-9494-4B31-8174-6B08DF3AB3B9}"/>
          </ac:spMkLst>
        </pc:spChg>
      </pc:sldChg>
      <pc:sldChg chg="modSp ord">
        <pc:chgData name="Rachel Taggart" userId="4f8aad94-55b7-4ba6-8498-7cad127c11eb" providerId="ADAL" clId="{9893E797-8726-4B03-B1D6-FB033B085B1A}" dt="2021-12-30T14:10:19.481" v="591" actId="20577"/>
        <pc:sldMkLst>
          <pc:docMk/>
          <pc:sldMk cId="2477773196" sldId="3670"/>
        </pc:sldMkLst>
        <pc:spChg chg="mod">
          <ac:chgData name="Rachel Taggart" userId="4f8aad94-55b7-4ba6-8498-7cad127c11eb" providerId="ADAL" clId="{9893E797-8726-4B03-B1D6-FB033B085B1A}" dt="2021-12-30T14:01:04.715" v="396" actId="20577"/>
          <ac:spMkLst>
            <pc:docMk/>
            <pc:sldMk cId="2477773196" sldId="3670"/>
            <ac:spMk id="2" creationId="{00000000-0000-0000-0000-000000000000}"/>
          </ac:spMkLst>
        </pc:spChg>
        <pc:spChg chg="mod">
          <ac:chgData name="Rachel Taggart" userId="4f8aad94-55b7-4ba6-8498-7cad127c11eb" providerId="ADAL" clId="{9893E797-8726-4B03-B1D6-FB033B085B1A}" dt="2021-12-30T14:00:24.082" v="387" actId="20577"/>
          <ac:spMkLst>
            <pc:docMk/>
            <pc:sldMk cId="2477773196" sldId="3670"/>
            <ac:spMk id="4" creationId="{5017FE3A-3EC0-48EB-8FA6-60FBEBD4EA47}"/>
          </ac:spMkLst>
        </pc:spChg>
        <pc:graphicFrameChg chg="mod modGraphic">
          <ac:chgData name="Rachel Taggart" userId="4f8aad94-55b7-4ba6-8498-7cad127c11eb" providerId="ADAL" clId="{9893E797-8726-4B03-B1D6-FB033B085B1A}" dt="2021-12-30T14:10:19.481" v="591" actId="20577"/>
          <ac:graphicFrameMkLst>
            <pc:docMk/>
            <pc:sldMk cId="2477773196" sldId="3670"/>
            <ac:graphicFrameMk id="6" creationId="{16F7F5DB-E924-4268-9BD1-802678D181DC}"/>
          </ac:graphicFrameMkLst>
        </pc:graphicFrameChg>
        <pc:graphicFrameChg chg="mod modGraphic">
          <ac:chgData name="Rachel Taggart" userId="4f8aad94-55b7-4ba6-8498-7cad127c11eb" providerId="ADAL" clId="{9893E797-8726-4B03-B1D6-FB033B085B1A}" dt="2021-12-30T14:09:50.882" v="583" actId="403"/>
          <ac:graphicFrameMkLst>
            <pc:docMk/>
            <pc:sldMk cId="2477773196" sldId="3670"/>
            <ac:graphicFrameMk id="7" creationId="{60C392C5-ABBB-4FCF-87A7-57CFD2E79FE9}"/>
          </ac:graphicFrameMkLst>
        </pc:graphicFrameChg>
      </pc:sldChg>
      <pc:sldChg chg="modSp">
        <pc:chgData name="Rachel Taggart" userId="4f8aad94-55b7-4ba6-8498-7cad127c11eb" providerId="ADAL" clId="{9893E797-8726-4B03-B1D6-FB033B085B1A}" dt="2021-12-30T14:11:56.499" v="599" actId="6549"/>
        <pc:sldMkLst>
          <pc:docMk/>
          <pc:sldMk cId="3422080417" sldId="3675"/>
        </pc:sldMkLst>
        <pc:spChg chg="mod">
          <ac:chgData name="Rachel Taggart" userId="4f8aad94-55b7-4ba6-8498-7cad127c11eb" providerId="ADAL" clId="{9893E797-8726-4B03-B1D6-FB033B085B1A}" dt="2021-12-30T14:11:56.499" v="599" actId="6549"/>
          <ac:spMkLst>
            <pc:docMk/>
            <pc:sldMk cId="3422080417" sldId="3675"/>
            <ac:spMk id="3" creationId="{4C667714-4AB7-4EC5-8DCF-D72A002677D9}"/>
          </ac:spMkLst>
        </pc:spChg>
      </pc:sldChg>
      <pc:sldChg chg="addSp delSp modSp del">
        <pc:chgData name="Rachel Taggart" userId="4f8aad94-55b7-4ba6-8498-7cad127c11eb" providerId="ADAL" clId="{9893E797-8726-4B03-B1D6-FB033B085B1A}" dt="2022-01-05T11:20:42.691" v="928" actId="2696"/>
        <pc:sldMkLst>
          <pc:docMk/>
          <pc:sldMk cId="2156962669" sldId="3676"/>
        </pc:sldMkLst>
        <pc:spChg chg="add mod">
          <ac:chgData name="Rachel Taggart" userId="4f8aad94-55b7-4ba6-8498-7cad127c11eb" providerId="ADAL" clId="{9893E797-8726-4B03-B1D6-FB033B085B1A}" dt="2021-12-30T14:12:24.012" v="613" actId="27636"/>
          <ac:spMkLst>
            <pc:docMk/>
            <pc:sldMk cId="2156962669" sldId="3676"/>
            <ac:spMk id="3" creationId="{455E4C0A-50DC-4413-830C-B3D01026CC11}"/>
          </ac:spMkLst>
        </pc:spChg>
        <pc:spChg chg="del">
          <ac:chgData name="Rachel Taggart" userId="4f8aad94-55b7-4ba6-8498-7cad127c11eb" providerId="ADAL" clId="{9893E797-8726-4B03-B1D6-FB033B085B1A}" dt="2021-12-30T14:12:17.108" v="609" actId="478"/>
          <ac:spMkLst>
            <pc:docMk/>
            <pc:sldMk cId="2156962669" sldId="3676"/>
            <ac:spMk id="5" creationId="{00000000-0000-0000-0000-000000000000}"/>
          </ac:spMkLst>
        </pc:spChg>
      </pc:sldChg>
      <pc:sldChg chg="addSp delSp modSp">
        <pc:chgData name="Rachel Taggart" userId="4f8aad94-55b7-4ba6-8498-7cad127c11eb" providerId="ADAL" clId="{9893E797-8726-4B03-B1D6-FB033B085B1A}" dt="2022-01-05T11:20:18.657" v="927" actId="403"/>
        <pc:sldMkLst>
          <pc:docMk/>
          <pc:sldMk cId="1509276591" sldId="3678"/>
        </pc:sldMkLst>
        <pc:spChg chg="add mod">
          <ac:chgData name="Rachel Taggart" userId="4f8aad94-55b7-4ba6-8498-7cad127c11eb" providerId="ADAL" clId="{9893E797-8726-4B03-B1D6-FB033B085B1A}" dt="2022-01-05T11:20:18.657" v="927" actId="403"/>
          <ac:spMkLst>
            <pc:docMk/>
            <pc:sldMk cId="1509276591" sldId="3678"/>
            <ac:spMk id="3" creationId="{82A4001B-0415-4CBD-A7EE-993174EBD8DA}"/>
          </ac:spMkLst>
        </pc:spChg>
        <pc:spChg chg="del">
          <ac:chgData name="Rachel Taggart" userId="4f8aad94-55b7-4ba6-8498-7cad127c11eb" providerId="ADAL" clId="{9893E797-8726-4B03-B1D6-FB033B085B1A}" dt="2022-01-04T13:12:58.915" v="802" actId="478"/>
          <ac:spMkLst>
            <pc:docMk/>
            <pc:sldMk cId="1509276591" sldId="3678"/>
            <ac:spMk id="5" creationId="{6A98891D-843E-464D-8C0C-1EFE9DB39614}"/>
          </ac:spMkLst>
        </pc:spChg>
      </pc:sldChg>
      <pc:sldChg chg="modSp add">
        <pc:chgData name="Rachel Taggart" userId="4f8aad94-55b7-4ba6-8498-7cad127c11eb" providerId="ADAL" clId="{9893E797-8726-4B03-B1D6-FB033B085B1A}" dt="2022-01-05T11:12:58.895" v="862"/>
        <pc:sldMkLst>
          <pc:docMk/>
          <pc:sldMk cId="810180882" sldId="3679"/>
        </pc:sldMkLst>
        <pc:spChg chg="mod">
          <ac:chgData name="Rachel Taggart" userId="4f8aad94-55b7-4ba6-8498-7cad127c11eb" providerId="ADAL" clId="{9893E797-8726-4B03-B1D6-FB033B085B1A}" dt="2022-01-04T12:52:44.178" v="772" actId="20577"/>
          <ac:spMkLst>
            <pc:docMk/>
            <pc:sldMk cId="810180882" sldId="3679"/>
            <ac:spMk id="2" creationId="{00000000-0000-0000-0000-000000000000}"/>
          </ac:spMkLst>
        </pc:spChg>
        <pc:graphicFrameChg chg="modGraphic">
          <ac:chgData name="Rachel Taggart" userId="4f8aad94-55b7-4ba6-8498-7cad127c11eb" providerId="ADAL" clId="{9893E797-8726-4B03-B1D6-FB033B085B1A}" dt="2021-12-30T12:35:04.786" v="86" actId="20577"/>
          <ac:graphicFrameMkLst>
            <pc:docMk/>
            <pc:sldMk cId="810180882" sldId="3679"/>
            <ac:graphicFrameMk id="3" creationId="{B7FC0BBF-9ED9-4F27-BC89-B0490D1F28AE}"/>
          </ac:graphicFrameMkLst>
        </pc:graphicFrameChg>
        <pc:graphicFrameChg chg="mod modGraphic">
          <ac:chgData name="Rachel Taggart" userId="4f8aad94-55b7-4ba6-8498-7cad127c11eb" providerId="ADAL" clId="{9893E797-8726-4B03-B1D6-FB033B085B1A}" dt="2022-01-05T11:12:58.895" v="862"/>
          <ac:graphicFrameMkLst>
            <pc:docMk/>
            <pc:sldMk cId="810180882" sldId="3679"/>
            <ac:graphicFrameMk id="8" creationId="{00000000-0000-0000-0000-000000000000}"/>
          </ac:graphicFrameMkLst>
        </pc:graphicFrameChg>
        <pc:graphicFrameChg chg="mod modGraphic">
          <ac:chgData name="Rachel Taggart" userId="4f8aad94-55b7-4ba6-8498-7cad127c11eb" providerId="ADAL" clId="{9893E797-8726-4B03-B1D6-FB033B085B1A}" dt="2021-12-30T12:36:43.649" v="119"/>
          <ac:graphicFrameMkLst>
            <pc:docMk/>
            <pc:sldMk cId="810180882" sldId="3679"/>
            <ac:graphicFrameMk id="10" creationId="{633F724F-9DB4-4212-AFB1-BFFC700EC4F5}"/>
          </ac:graphicFrameMkLst>
        </pc:graphicFrameChg>
        <pc:graphicFrameChg chg="mod modGraphic">
          <ac:chgData name="Rachel Taggart" userId="4f8aad94-55b7-4ba6-8498-7cad127c11eb" providerId="ADAL" clId="{9893E797-8726-4B03-B1D6-FB033B085B1A}" dt="2022-01-04T08:32:39.496" v="719" actId="20577"/>
          <ac:graphicFrameMkLst>
            <pc:docMk/>
            <pc:sldMk cId="810180882" sldId="3679"/>
            <ac:graphicFrameMk id="13" creationId="{B8BF9BD6-7E5F-433D-B4F5-DE4688AAC096}"/>
          </ac:graphicFrameMkLst>
        </pc:graphicFrameChg>
        <pc:graphicFrameChg chg="modGraphic">
          <ac:chgData name="Rachel Taggart" userId="4f8aad94-55b7-4ba6-8498-7cad127c11eb" providerId="ADAL" clId="{9893E797-8726-4B03-B1D6-FB033B085B1A}" dt="2021-12-30T12:35:36.586" v="114" actId="20577"/>
          <ac:graphicFrameMkLst>
            <pc:docMk/>
            <pc:sldMk cId="810180882" sldId="3679"/>
            <ac:graphicFrameMk id="15" creationId="{42EE730E-F0A3-42A8-B50D-066A227D258C}"/>
          </ac:graphicFrameMkLst>
        </pc:graphicFrameChg>
      </pc:sldChg>
      <pc:sldChg chg="modSp add ord">
        <pc:chgData name="Rachel Taggart" userId="4f8aad94-55b7-4ba6-8498-7cad127c11eb" providerId="ADAL" clId="{9893E797-8726-4B03-B1D6-FB033B085B1A}" dt="2022-01-05T11:05:39.362" v="832" actId="13926"/>
        <pc:sldMkLst>
          <pc:docMk/>
          <pc:sldMk cId="4063469181" sldId="3680"/>
        </pc:sldMkLst>
        <pc:spChg chg="mod">
          <ac:chgData name="Rachel Taggart" userId="4f8aad94-55b7-4ba6-8498-7cad127c11eb" providerId="ADAL" clId="{9893E797-8726-4B03-B1D6-FB033B085B1A}" dt="2021-12-30T14:52:18.166" v="631" actId="6549"/>
          <ac:spMkLst>
            <pc:docMk/>
            <pc:sldMk cId="4063469181" sldId="3680"/>
            <ac:spMk id="2" creationId="{00000000-0000-0000-0000-000000000000}"/>
          </ac:spMkLst>
        </pc:spChg>
        <pc:graphicFrameChg chg="mod modGraphic">
          <ac:chgData name="Rachel Taggart" userId="4f8aad94-55b7-4ba6-8498-7cad127c11eb" providerId="ADAL" clId="{9893E797-8726-4B03-B1D6-FB033B085B1A}" dt="2021-12-30T15:01:25.234" v="709" actId="1076"/>
          <ac:graphicFrameMkLst>
            <pc:docMk/>
            <pc:sldMk cId="4063469181" sldId="3680"/>
            <ac:graphicFrameMk id="3" creationId="{B7FC0BBF-9ED9-4F27-BC89-B0490D1F28AE}"/>
          </ac:graphicFrameMkLst>
        </pc:graphicFrameChg>
        <pc:graphicFrameChg chg="mod modGraphic">
          <ac:chgData name="Rachel Taggart" userId="4f8aad94-55b7-4ba6-8498-7cad127c11eb" providerId="ADAL" clId="{9893E797-8726-4B03-B1D6-FB033B085B1A}" dt="2022-01-05T11:05:39.362" v="832" actId="13926"/>
          <ac:graphicFrameMkLst>
            <pc:docMk/>
            <pc:sldMk cId="4063469181" sldId="3680"/>
            <ac:graphicFrameMk id="8" creationId="{00000000-0000-0000-0000-000000000000}"/>
          </ac:graphicFrameMkLst>
        </pc:graphicFrameChg>
        <pc:graphicFrameChg chg="mod modGraphic">
          <ac:chgData name="Rachel Taggart" userId="4f8aad94-55b7-4ba6-8498-7cad127c11eb" providerId="ADAL" clId="{9893E797-8726-4B03-B1D6-FB033B085B1A}" dt="2021-12-30T14:57:09.629" v="674" actId="20577"/>
          <ac:graphicFrameMkLst>
            <pc:docMk/>
            <pc:sldMk cId="4063469181" sldId="3680"/>
            <ac:graphicFrameMk id="10" creationId="{633F724F-9DB4-4212-AFB1-BFFC700EC4F5}"/>
          </ac:graphicFrameMkLst>
        </pc:graphicFrameChg>
        <pc:graphicFrameChg chg="mod modGraphic">
          <ac:chgData name="Rachel Taggart" userId="4f8aad94-55b7-4ba6-8498-7cad127c11eb" providerId="ADAL" clId="{9893E797-8726-4B03-B1D6-FB033B085B1A}" dt="2021-12-30T15:01:55.724" v="713" actId="1076"/>
          <ac:graphicFrameMkLst>
            <pc:docMk/>
            <pc:sldMk cId="4063469181" sldId="3680"/>
            <ac:graphicFrameMk id="13" creationId="{B8BF9BD6-7E5F-433D-B4F5-DE4688AAC096}"/>
          </ac:graphicFrameMkLst>
        </pc:graphicFrameChg>
        <pc:graphicFrameChg chg="mod modGraphic">
          <ac:chgData name="Rachel Taggart" userId="4f8aad94-55b7-4ba6-8498-7cad127c11eb" providerId="ADAL" clId="{9893E797-8726-4B03-B1D6-FB033B085B1A}" dt="2021-12-30T15:01:09.653" v="707" actId="403"/>
          <ac:graphicFrameMkLst>
            <pc:docMk/>
            <pc:sldMk cId="4063469181" sldId="3680"/>
            <ac:graphicFrameMk id="15" creationId="{42EE730E-F0A3-42A8-B50D-066A227D258C}"/>
          </ac:graphicFrameMkLst>
        </pc:graphicFrameChg>
        <pc:cxnChg chg="mod">
          <ac:chgData name="Rachel Taggart" userId="4f8aad94-55b7-4ba6-8498-7cad127c11eb" providerId="ADAL" clId="{9893E797-8726-4B03-B1D6-FB033B085B1A}" dt="2021-12-30T14:55:26.424" v="655" actId="1076"/>
          <ac:cxnSpMkLst>
            <pc:docMk/>
            <pc:sldMk cId="4063469181" sldId="3680"/>
            <ac:cxnSpMk id="11" creationId="{00000000-0000-0000-0000-000000000000}"/>
          </ac:cxnSpMkLst>
        </pc:cxnChg>
      </pc:sldChg>
      <pc:sldChg chg="modSp add">
        <pc:chgData name="Rachel Taggart" userId="4f8aad94-55b7-4ba6-8498-7cad127c11eb" providerId="ADAL" clId="{9893E797-8726-4B03-B1D6-FB033B085B1A}" dt="2021-12-30T14:09:57.365" v="584" actId="403"/>
        <pc:sldMkLst>
          <pc:docMk/>
          <pc:sldMk cId="3576810438" sldId="3681"/>
        </pc:sldMkLst>
        <pc:spChg chg="mod">
          <ac:chgData name="Rachel Taggart" userId="4f8aad94-55b7-4ba6-8498-7cad127c11eb" providerId="ADAL" clId="{9893E797-8726-4B03-B1D6-FB033B085B1A}" dt="2021-12-30T14:01:30.944" v="402" actId="20577"/>
          <ac:spMkLst>
            <pc:docMk/>
            <pc:sldMk cId="3576810438" sldId="3681"/>
            <ac:spMk id="2" creationId="{00000000-0000-0000-0000-000000000000}"/>
          </ac:spMkLst>
        </pc:spChg>
        <pc:graphicFrameChg chg="mod modGraphic">
          <ac:chgData name="Rachel Taggart" userId="4f8aad94-55b7-4ba6-8498-7cad127c11eb" providerId="ADAL" clId="{9893E797-8726-4B03-B1D6-FB033B085B1A}" dt="2021-12-30T14:08:45.212" v="554" actId="313"/>
          <ac:graphicFrameMkLst>
            <pc:docMk/>
            <pc:sldMk cId="3576810438" sldId="3681"/>
            <ac:graphicFrameMk id="6" creationId="{16F7F5DB-E924-4268-9BD1-802678D181DC}"/>
          </ac:graphicFrameMkLst>
        </pc:graphicFrameChg>
        <pc:graphicFrameChg chg="mod modGraphic">
          <ac:chgData name="Rachel Taggart" userId="4f8aad94-55b7-4ba6-8498-7cad127c11eb" providerId="ADAL" clId="{9893E797-8726-4B03-B1D6-FB033B085B1A}" dt="2021-12-30T14:09:57.365" v="584" actId="403"/>
          <ac:graphicFrameMkLst>
            <pc:docMk/>
            <pc:sldMk cId="3576810438" sldId="3681"/>
            <ac:graphicFrameMk id="7" creationId="{60C392C5-ABBB-4FCF-87A7-57CFD2E79FE9}"/>
          </ac:graphicFrameMkLst>
        </pc:graphicFrameChg>
      </pc:sldChg>
      <pc:sldChg chg="add">
        <pc:chgData name="Rachel Taggart" userId="4f8aad94-55b7-4ba6-8498-7cad127c11eb" providerId="ADAL" clId="{9893E797-8726-4B03-B1D6-FB033B085B1A}" dt="2021-12-30T14:14:28.273" v="614"/>
        <pc:sldMkLst>
          <pc:docMk/>
          <pc:sldMk cId="1798835643" sldId="3682"/>
        </pc:sldMkLst>
      </pc:sldChg>
      <pc:sldChg chg="del">
        <pc:chgData name="Rachel Taggart" userId="4f8aad94-55b7-4ba6-8498-7cad127c11eb" providerId="ADAL" clId="{9893E797-8726-4B03-B1D6-FB033B085B1A}" dt="2022-01-05T08:17:57.788" v="824" actId="2696"/>
        <pc:sldMkLst>
          <pc:docMk/>
          <pc:sldMk cId="1151824601" sldId="3683"/>
        </pc:sldMkLst>
      </pc:sldChg>
      <pc:sldChg chg="add del">
        <pc:chgData name="Rachel Taggart" userId="4f8aad94-55b7-4ba6-8498-7cad127c11eb" providerId="ADAL" clId="{9893E797-8726-4B03-B1D6-FB033B085B1A}" dt="2022-01-04T12:53:26.297" v="774" actId="2696"/>
        <pc:sldMkLst>
          <pc:docMk/>
          <pc:sldMk cId="1585631323" sldId="3683"/>
        </pc:sldMkLst>
      </pc:sldChg>
      <pc:sldChg chg="add">
        <pc:chgData name="Rachel Taggart" userId="4f8aad94-55b7-4ba6-8498-7cad127c11eb" providerId="ADAL" clId="{9893E797-8726-4B03-B1D6-FB033B085B1A}" dt="2022-01-04T13:09:21.048" v="777"/>
        <pc:sldMkLst>
          <pc:docMk/>
          <pc:sldMk cId="574736002" sldId="3684"/>
        </pc:sldMkLst>
      </pc:sldChg>
      <pc:sldChg chg="addSp delSp modSp add">
        <pc:chgData name="Rachel Taggart" userId="4f8aad94-55b7-4ba6-8498-7cad127c11eb" providerId="ADAL" clId="{9893E797-8726-4B03-B1D6-FB033B085B1A}" dt="2022-01-04T13:12:14.567" v="796" actId="14100"/>
        <pc:sldMkLst>
          <pc:docMk/>
          <pc:sldMk cId="1291625849" sldId="3685"/>
        </pc:sldMkLst>
        <pc:spChg chg="mod">
          <ac:chgData name="Rachel Taggart" userId="4f8aad94-55b7-4ba6-8498-7cad127c11eb" providerId="ADAL" clId="{9893E797-8726-4B03-B1D6-FB033B085B1A}" dt="2022-01-04T13:11:10.903" v="792" actId="20577"/>
          <ac:spMkLst>
            <pc:docMk/>
            <pc:sldMk cId="1291625849" sldId="3685"/>
            <ac:spMk id="2" creationId="{BE399FAB-B12E-4E8E-B575-883DF6DB81A4}"/>
          </ac:spMkLst>
        </pc:spChg>
        <pc:spChg chg="del mod">
          <ac:chgData name="Rachel Taggart" userId="4f8aad94-55b7-4ba6-8498-7cad127c11eb" providerId="ADAL" clId="{9893E797-8726-4B03-B1D6-FB033B085B1A}" dt="2022-01-04T13:12:10.082" v="794"/>
          <ac:spMkLst>
            <pc:docMk/>
            <pc:sldMk cId="1291625849" sldId="3685"/>
            <ac:spMk id="3" creationId="{2978E485-E67D-41D2-A37A-98A528612165}"/>
          </ac:spMkLst>
        </pc:spChg>
        <pc:graphicFrameChg chg="add mod">
          <ac:chgData name="Rachel Taggart" userId="4f8aad94-55b7-4ba6-8498-7cad127c11eb" providerId="ADAL" clId="{9893E797-8726-4B03-B1D6-FB033B085B1A}" dt="2022-01-04T13:12:14.567" v="796" actId="14100"/>
          <ac:graphicFrameMkLst>
            <pc:docMk/>
            <pc:sldMk cId="1291625849" sldId="3685"/>
            <ac:graphicFrameMk id="4" creationId="{FAC18203-DF11-49F2-A904-5E5A7182848D}"/>
          </ac:graphicFrameMkLst>
        </pc:graphicFrameChg>
      </pc:sldChg>
      <pc:sldChg chg="add">
        <pc:chgData name="Rachel Taggart" userId="4f8aad94-55b7-4ba6-8498-7cad127c11eb" providerId="ADAL" clId="{9893E797-8726-4B03-B1D6-FB033B085B1A}" dt="2022-01-05T08:16:57.855" v="810"/>
        <pc:sldMkLst>
          <pc:docMk/>
          <pc:sldMk cId="737695981" sldId="3686"/>
        </pc:sldMkLst>
      </pc:sldChg>
      <pc:sldChg chg="add">
        <pc:chgData name="Rachel Taggart" userId="4f8aad94-55b7-4ba6-8498-7cad127c11eb" providerId="ADAL" clId="{9893E797-8726-4B03-B1D6-FB033B085B1A}" dt="2022-01-05T11:13:35.869" v="864"/>
        <pc:sldMkLst>
          <pc:docMk/>
          <pc:sldMk cId="3600113129" sldId="3687"/>
        </pc:sldMkLst>
      </pc:sldChg>
    </pc:docChg>
  </pc:docChgLst>
  <pc:docChgLst>
    <pc:chgData name="Rachel Taggart" userId="4f8aad94-55b7-4ba6-8498-7cad127c11eb" providerId="ADAL" clId="{AC12A589-DA5F-4CDD-9FD8-F91F246C8C6E}"/>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xoserve-my.sharepoint.com/personal/james_rigby_xoserve_com/Documents/chmc-change-budget%20Jan-22%20v1.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xoserve-my.sharepoint.com/personal/james_rigby_xoserve_com/Documents/chmc-change-budget%20Jan-22%20v1.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xoserve-my.sharepoint.com/personal/james_rigby_xoserve_com/Documents/chmc-change-budget%20Jan-22%20v1.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https://xoserve-my.sharepoint.com/personal/james_rigby_xoserve_com/Documents/chmc-change-budget%20Jan-22%20v1.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https://xoserve-my.sharepoint.com/personal/james_rigby_xoserve_com/Documents/chmc-change-budget%20Jan-22%20v1.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https://xoserve-my.sharepoint.com/personal/james_rigby_xoserve_com/Documents/chmc-change-budget%20Jan-22%20v1.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package" Target="../embeddings/Microsoft_Excel_Worksheet.xlsx"/></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package" Target="../embeddings/Microsoft_Excel_Worksheet1.xlsx"/></Relationships>
</file>

<file path=ppt/charts/_rels/chart9.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b="1" dirty="0"/>
              <a:t>Total</a:t>
            </a:r>
            <a:r>
              <a:rPr lang="en-GB" dirty="0"/>
              <a:t> Committed Spend v Approved Budget</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Pt>
            <c:idx val="1"/>
            <c:invertIfNegative val="0"/>
            <c:bubble3D val="0"/>
            <c:spPr>
              <a:solidFill>
                <a:srgbClr val="C00000"/>
              </a:solidFill>
              <a:ln>
                <a:noFill/>
              </a:ln>
              <a:effectLst/>
            </c:spPr>
            <c:extLst>
              <c:ext xmlns:c16="http://schemas.microsoft.com/office/drawing/2014/chart" uri="{C3380CC4-5D6E-409C-BE32-E72D297353CC}">
                <c16:uniqueId val="{00000001-AA4B-4792-A40F-564D02500C79}"/>
              </c:ext>
            </c:extLst>
          </c:dPt>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'[chmc-change-budget Jan-22 v1.xlsx]New Format BP21_22'!$J$2:$K$2</c:f>
              <c:strCache>
                <c:ptCount val="2"/>
                <c:pt idx="0">
                  <c:v>Budget</c:v>
                </c:pt>
                <c:pt idx="1">
                  <c:v>Spend</c:v>
                </c:pt>
              </c:strCache>
            </c:strRef>
          </c:cat>
          <c:val>
            <c:numRef>
              <c:f>'[chmc-change-budget Jan-22 v1.xlsx]New Format BP21_22'!$J$8:$K$8</c:f>
              <c:numCache>
                <c:formatCode>"£"#,##0</c:formatCode>
                <c:ptCount val="2"/>
                <c:pt idx="0">
                  <c:v>3589600</c:v>
                </c:pt>
                <c:pt idx="1">
                  <c:v>2616839.11663706</c:v>
                </c:pt>
              </c:numCache>
            </c:numRef>
          </c:val>
          <c:extLst>
            <c:ext xmlns:c16="http://schemas.microsoft.com/office/drawing/2014/chart" uri="{C3380CC4-5D6E-409C-BE32-E72D297353CC}">
              <c16:uniqueId val="{00000002-AA4B-4792-A40F-564D02500C79}"/>
            </c:ext>
          </c:extLst>
        </c:ser>
        <c:dLbls>
          <c:showLegendKey val="0"/>
          <c:showVal val="0"/>
          <c:showCatName val="0"/>
          <c:showSerName val="0"/>
          <c:showPercent val="0"/>
          <c:showBubbleSize val="0"/>
        </c:dLbls>
        <c:gapWidth val="219"/>
        <c:overlap val="-27"/>
        <c:axId val="2091740751"/>
        <c:axId val="1836261055"/>
      </c:barChart>
      <c:catAx>
        <c:axId val="209174075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36261055"/>
        <c:crosses val="autoZero"/>
        <c:auto val="1"/>
        <c:lblAlgn val="ctr"/>
        <c:lblOffset val="100"/>
        <c:noMultiLvlLbl val="0"/>
      </c:catAx>
      <c:valAx>
        <c:axId val="1836261055"/>
        <c:scaling>
          <c:orientation val="minMax"/>
        </c:scaling>
        <c:delete val="0"/>
        <c:axPos val="l"/>
        <c:majorGridlines>
          <c:spPr>
            <a:ln w="9525" cap="flat" cmpd="sng" algn="ctr">
              <a:solidFill>
                <a:schemeClr val="tx1">
                  <a:lumMod val="15000"/>
                  <a:lumOff val="85000"/>
                </a:schemeClr>
              </a:solidFill>
              <a:round/>
            </a:ln>
            <a:effectLst/>
          </c:spPr>
        </c:majorGridlines>
        <c:numFmt formatCode="&quot;£&quot;#,##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91740751"/>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1400" b="1" dirty="0"/>
              <a:t>Movement</a:t>
            </a:r>
            <a:r>
              <a:rPr lang="en-GB" sz="1400" dirty="0"/>
              <a:t> since last month</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rgbClr val="FF0000"/>
            </a:solidFill>
            <a:ln>
              <a:noFill/>
            </a:ln>
            <a:effectLst/>
          </c:spPr>
          <c:invertIfNegative val="0"/>
          <c:dPt>
            <c:idx val="2"/>
            <c:invertIfNegative val="0"/>
            <c:bubble3D val="0"/>
            <c:spPr>
              <a:solidFill>
                <a:srgbClr val="0070C0"/>
              </a:solidFill>
              <a:ln>
                <a:noFill/>
              </a:ln>
              <a:effectLst/>
            </c:spPr>
            <c:extLst>
              <c:ext xmlns:c16="http://schemas.microsoft.com/office/drawing/2014/chart" uri="{C3380CC4-5D6E-409C-BE32-E72D297353CC}">
                <c16:uniqueId val="{00000001-1FED-489A-9B77-24FC3C01D245}"/>
              </c:ext>
            </c:extLst>
          </c:dPt>
          <c:dLbls>
            <c:spPr>
              <a:noFill/>
              <a:ln>
                <a:noFill/>
              </a:ln>
              <a:effectLst/>
            </c:spPr>
            <c:txPr>
              <a:bodyPr rot="0" spcFirstLastPara="1" vertOverflow="ellipsis" vert="horz" wrap="square" lIns="38100" tIns="19050" rIns="38100" bIns="19050" anchor="ctr" anchorCtr="1">
                <a:spAutoFit/>
              </a:bodyPr>
              <a:lstStyle/>
              <a:p>
                <a:pPr>
                  <a:defRPr sz="7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'[chmc-change-budget Jan-22 v1.xlsx]New Format BP21_22'!$B$19:$I$19</c:f>
              <c:strCache>
                <c:ptCount val="7"/>
                <c:pt idx="0">
                  <c:v>Shipper</c:v>
                </c:pt>
                <c:pt idx="2">
                  <c:v>DN</c:v>
                </c:pt>
                <c:pt idx="4">
                  <c:v>IGT</c:v>
                </c:pt>
                <c:pt idx="6">
                  <c:v>NTS</c:v>
                </c:pt>
              </c:strCache>
            </c:strRef>
          </c:cat>
          <c:val>
            <c:numRef>
              <c:f>'[chmc-change-budget Jan-22 v1.xlsx]New Format BP21_22'!$B$20:$I$20</c:f>
              <c:numCache>
                <c:formatCode>General</c:formatCode>
                <c:ptCount val="8"/>
                <c:pt idx="0" formatCode="&quot;£&quot;#,##0">
                  <c:v>-106058.47999999998</c:v>
                </c:pt>
                <c:pt idx="2" formatCode="&quot;£&quot;#,##0">
                  <c:v>3000</c:v>
                </c:pt>
                <c:pt idx="4" formatCode="&quot;£&quot;#,##0">
                  <c:v>0</c:v>
                </c:pt>
                <c:pt idx="6" formatCode="&quot;£&quot;#,##0">
                  <c:v>0</c:v>
                </c:pt>
              </c:numCache>
            </c:numRef>
          </c:val>
          <c:extLst>
            <c:ext xmlns:c16="http://schemas.microsoft.com/office/drawing/2014/chart" uri="{C3380CC4-5D6E-409C-BE32-E72D297353CC}">
              <c16:uniqueId val="{00000002-1FED-489A-9B77-24FC3C01D245}"/>
            </c:ext>
          </c:extLst>
        </c:ser>
        <c:dLbls>
          <c:showLegendKey val="0"/>
          <c:showVal val="0"/>
          <c:showCatName val="0"/>
          <c:showSerName val="0"/>
          <c:showPercent val="0"/>
          <c:showBubbleSize val="0"/>
        </c:dLbls>
        <c:gapWidth val="219"/>
        <c:overlap val="-27"/>
        <c:axId val="1217974000"/>
        <c:axId val="2088556752"/>
      </c:barChart>
      <c:catAx>
        <c:axId val="12179740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2088556752"/>
        <c:crosses val="autoZero"/>
        <c:auto val="1"/>
        <c:lblAlgn val="ctr"/>
        <c:lblOffset val="100"/>
        <c:noMultiLvlLbl val="0"/>
      </c:catAx>
      <c:valAx>
        <c:axId val="2088556752"/>
        <c:scaling>
          <c:orientation val="minMax"/>
        </c:scaling>
        <c:delete val="0"/>
        <c:axPos val="l"/>
        <c:majorGridlines>
          <c:spPr>
            <a:ln w="9525" cap="flat" cmpd="sng" algn="ctr">
              <a:solidFill>
                <a:schemeClr val="tx1">
                  <a:lumMod val="15000"/>
                  <a:lumOff val="85000"/>
                </a:schemeClr>
              </a:solidFill>
              <a:round/>
            </a:ln>
            <a:effectLst/>
          </c:spPr>
        </c:majorGridlines>
        <c:numFmt formatCode="&quot;£&quot;#,##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1797400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800" b="0" i="0" u="none" strike="noStrike" kern="1200" spc="0" baseline="0">
                <a:solidFill>
                  <a:schemeClr val="tx1">
                    <a:lumMod val="65000"/>
                    <a:lumOff val="35000"/>
                  </a:schemeClr>
                </a:solidFill>
                <a:latin typeface="+mn-lt"/>
                <a:ea typeface="+mn-ea"/>
                <a:cs typeface="+mn-cs"/>
              </a:defRPr>
            </a:pPr>
            <a:r>
              <a:rPr lang="en-GB" sz="800" b="1" dirty="0"/>
              <a:t>Shipper</a:t>
            </a:r>
            <a:r>
              <a:rPr lang="en-GB" sz="800" dirty="0"/>
              <a:t> Budget v Spend</a:t>
            </a:r>
          </a:p>
        </c:rich>
      </c:tx>
      <c:overlay val="0"/>
      <c:spPr>
        <a:noFill/>
        <a:ln>
          <a:noFill/>
        </a:ln>
        <a:effectLst/>
      </c:spPr>
      <c:txPr>
        <a:bodyPr rot="0" spcFirstLastPara="1" vertOverflow="ellipsis" vert="horz" wrap="square" anchor="ctr" anchorCtr="1"/>
        <a:lstStyle/>
        <a:p>
          <a:pPr>
            <a:defRPr sz="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Pt>
            <c:idx val="1"/>
            <c:invertIfNegative val="0"/>
            <c:bubble3D val="0"/>
            <c:spPr>
              <a:solidFill>
                <a:srgbClr val="C00000"/>
              </a:solidFill>
              <a:ln>
                <a:noFill/>
              </a:ln>
              <a:effectLst/>
            </c:spPr>
            <c:extLst>
              <c:ext xmlns:c16="http://schemas.microsoft.com/office/drawing/2014/chart" uri="{C3380CC4-5D6E-409C-BE32-E72D297353CC}">
                <c16:uniqueId val="{00000001-6D85-49A9-8367-4E518ED540DE}"/>
              </c:ext>
            </c:extLst>
          </c:dPt>
          <c:cat>
            <c:strRef>
              <c:f>'[chmc-change-budget Jan-22 v1.xlsx]New Format BP21_22'!$B$2:$C$2</c:f>
              <c:strCache>
                <c:ptCount val="2"/>
                <c:pt idx="0">
                  <c:v>Budget</c:v>
                </c:pt>
                <c:pt idx="1">
                  <c:v>Spend</c:v>
                </c:pt>
              </c:strCache>
            </c:strRef>
          </c:cat>
          <c:val>
            <c:numRef>
              <c:f>'[chmc-change-budget Jan-22 v1.xlsx]New Format BP21_22'!$B$8:$C$8</c:f>
              <c:numCache>
                <c:formatCode>"£"#,##0</c:formatCode>
                <c:ptCount val="2"/>
                <c:pt idx="0">
                  <c:v>2073012.3132530118</c:v>
                </c:pt>
                <c:pt idx="1">
                  <c:v>1329719.0123307791</c:v>
                </c:pt>
              </c:numCache>
            </c:numRef>
          </c:val>
          <c:extLst>
            <c:ext xmlns:c16="http://schemas.microsoft.com/office/drawing/2014/chart" uri="{C3380CC4-5D6E-409C-BE32-E72D297353CC}">
              <c16:uniqueId val="{00000002-6D85-49A9-8367-4E518ED540DE}"/>
            </c:ext>
          </c:extLst>
        </c:ser>
        <c:dLbls>
          <c:showLegendKey val="0"/>
          <c:showVal val="0"/>
          <c:showCatName val="0"/>
          <c:showSerName val="0"/>
          <c:showPercent val="0"/>
          <c:showBubbleSize val="0"/>
        </c:dLbls>
        <c:gapWidth val="219"/>
        <c:overlap val="-27"/>
        <c:axId val="2045238959"/>
        <c:axId val="1836254815"/>
      </c:barChart>
      <c:catAx>
        <c:axId val="204523895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600" b="0" i="0" u="none" strike="noStrike" kern="1200" baseline="0">
                <a:solidFill>
                  <a:schemeClr val="tx1">
                    <a:lumMod val="65000"/>
                    <a:lumOff val="35000"/>
                  </a:schemeClr>
                </a:solidFill>
                <a:latin typeface="+mn-lt"/>
                <a:ea typeface="+mn-ea"/>
                <a:cs typeface="+mn-cs"/>
              </a:defRPr>
            </a:pPr>
            <a:endParaRPr lang="en-US"/>
          </a:p>
        </c:txPr>
        <c:crossAx val="1836254815"/>
        <c:crosses val="autoZero"/>
        <c:auto val="1"/>
        <c:lblAlgn val="ctr"/>
        <c:lblOffset val="100"/>
        <c:noMultiLvlLbl val="0"/>
      </c:catAx>
      <c:valAx>
        <c:axId val="1836254815"/>
        <c:scaling>
          <c:orientation val="minMax"/>
        </c:scaling>
        <c:delete val="0"/>
        <c:axPos val="l"/>
        <c:majorGridlines>
          <c:spPr>
            <a:ln w="9525" cap="flat" cmpd="sng" algn="ctr">
              <a:solidFill>
                <a:schemeClr val="tx1">
                  <a:lumMod val="15000"/>
                  <a:lumOff val="85000"/>
                </a:schemeClr>
              </a:solidFill>
              <a:round/>
            </a:ln>
            <a:effectLst/>
          </c:spPr>
        </c:majorGridlines>
        <c:numFmt formatCode="&quot;£&quot;#,##0" sourceLinked="1"/>
        <c:majorTickMark val="none"/>
        <c:minorTickMark val="none"/>
        <c:tickLblPos val="nextTo"/>
        <c:spPr>
          <a:noFill/>
          <a:ln>
            <a:noFill/>
          </a:ln>
          <a:effectLst/>
        </c:spPr>
        <c:txPr>
          <a:bodyPr rot="-60000000" spcFirstLastPara="1" vertOverflow="ellipsis" vert="horz" wrap="square" anchor="ctr" anchorCtr="1"/>
          <a:lstStyle/>
          <a:p>
            <a:pPr>
              <a:defRPr sz="500" b="0" i="0" u="none" strike="noStrike" kern="1200" baseline="0">
                <a:solidFill>
                  <a:schemeClr val="tx1">
                    <a:lumMod val="65000"/>
                    <a:lumOff val="35000"/>
                  </a:schemeClr>
                </a:solidFill>
                <a:latin typeface="+mn-lt"/>
                <a:ea typeface="+mn-ea"/>
                <a:cs typeface="+mn-cs"/>
              </a:defRPr>
            </a:pPr>
            <a:endParaRPr lang="en-US"/>
          </a:p>
        </c:txPr>
        <c:crossAx val="2045238959"/>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800" b="0" i="0" u="none" strike="noStrike" kern="1200" spc="0" baseline="0">
                <a:solidFill>
                  <a:schemeClr val="tx1">
                    <a:lumMod val="65000"/>
                    <a:lumOff val="35000"/>
                  </a:schemeClr>
                </a:solidFill>
                <a:latin typeface="+mn-lt"/>
                <a:ea typeface="+mn-ea"/>
                <a:cs typeface="+mn-cs"/>
              </a:defRPr>
            </a:pPr>
            <a:r>
              <a:rPr lang="en-US" sz="800" b="1" dirty="0"/>
              <a:t>DN</a:t>
            </a:r>
            <a:r>
              <a:rPr lang="en-US" sz="800" dirty="0"/>
              <a:t> Budget</a:t>
            </a:r>
            <a:r>
              <a:rPr lang="en-US" sz="800" baseline="0" dirty="0"/>
              <a:t> v Spend</a:t>
            </a:r>
            <a:r>
              <a:rPr lang="en-US" sz="800" dirty="0"/>
              <a:t> </a:t>
            </a:r>
          </a:p>
        </c:rich>
      </c:tx>
      <c:overlay val="0"/>
      <c:spPr>
        <a:noFill/>
        <a:ln>
          <a:noFill/>
        </a:ln>
        <a:effectLst/>
      </c:spPr>
      <c:txPr>
        <a:bodyPr rot="0" spcFirstLastPara="1" vertOverflow="ellipsis" vert="horz" wrap="square" anchor="ctr" anchorCtr="1"/>
        <a:lstStyle/>
        <a:p>
          <a:pPr>
            <a:defRPr sz="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Pt>
            <c:idx val="1"/>
            <c:invertIfNegative val="0"/>
            <c:bubble3D val="0"/>
            <c:spPr>
              <a:solidFill>
                <a:srgbClr val="C00000"/>
              </a:solidFill>
              <a:ln>
                <a:noFill/>
              </a:ln>
              <a:effectLst/>
            </c:spPr>
            <c:extLst>
              <c:ext xmlns:c16="http://schemas.microsoft.com/office/drawing/2014/chart" uri="{C3380CC4-5D6E-409C-BE32-E72D297353CC}">
                <c16:uniqueId val="{00000001-4B39-43D2-925B-118565BA4BA5}"/>
              </c:ext>
            </c:extLst>
          </c:dPt>
          <c:cat>
            <c:strRef>
              <c:f>'[chmc-change-budget Jan-22 v1.xlsx]New Format BP21_22'!$D$2:$E$2</c:f>
              <c:strCache>
                <c:ptCount val="2"/>
                <c:pt idx="0">
                  <c:v>Budget</c:v>
                </c:pt>
                <c:pt idx="1">
                  <c:v>Spend</c:v>
                </c:pt>
              </c:strCache>
            </c:strRef>
          </c:cat>
          <c:val>
            <c:numRef>
              <c:f>'[chmc-change-budget Jan-22 v1.xlsx]New Format BP21_22'!$D$8:$E$8</c:f>
              <c:numCache>
                <c:formatCode>"£"#,##0</c:formatCode>
                <c:ptCount val="2"/>
                <c:pt idx="0">
                  <c:v>1248246.6200185358</c:v>
                </c:pt>
                <c:pt idx="1">
                  <c:v>1253245.8414882817</c:v>
                </c:pt>
              </c:numCache>
            </c:numRef>
          </c:val>
          <c:extLst>
            <c:ext xmlns:c16="http://schemas.microsoft.com/office/drawing/2014/chart" uri="{C3380CC4-5D6E-409C-BE32-E72D297353CC}">
              <c16:uniqueId val="{00000002-4B39-43D2-925B-118565BA4BA5}"/>
            </c:ext>
          </c:extLst>
        </c:ser>
        <c:dLbls>
          <c:showLegendKey val="0"/>
          <c:showVal val="0"/>
          <c:showCatName val="0"/>
          <c:showSerName val="0"/>
          <c:showPercent val="0"/>
          <c:showBubbleSize val="0"/>
        </c:dLbls>
        <c:gapWidth val="219"/>
        <c:overlap val="-27"/>
        <c:axId val="1972034607"/>
        <c:axId val="2043254719"/>
      </c:barChart>
      <c:catAx>
        <c:axId val="197203460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600" b="0" i="0" u="none" strike="noStrike" kern="1200" baseline="0">
                <a:solidFill>
                  <a:schemeClr val="tx1">
                    <a:lumMod val="65000"/>
                    <a:lumOff val="35000"/>
                  </a:schemeClr>
                </a:solidFill>
                <a:latin typeface="+mn-lt"/>
                <a:ea typeface="+mn-ea"/>
                <a:cs typeface="+mn-cs"/>
              </a:defRPr>
            </a:pPr>
            <a:endParaRPr lang="en-US"/>
          </a:p>
        </c:txPr>
        <c:crossAx val="2043254719"/>
        <c:crosses val="autoZero"/>
        <c:auto val="1"/>
        <c:lblAlgn val="ctr"/>
        <c:lblOffset val="100"/>
        <c:noMultiLvlLbl val="0"/>
      </c:catAx>
      <c:valAx>
        <c:axId val="2043254719"/>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quot;£&quot;#,##0" sourceLinked="1"/>
        <c:majorTickMark val="none"/>
        <c:minorTickMark val="none"/>
        <c:tickLblPos val="nextTo"/>
        <c:spPr>
          <a:noFill/>
          <a:ln>
            <a:noFill/>
          </a:ln>
          <a:effectLst/>
        </c:spPr>
        <c:txPr>
          <a:bodyPr rot="-60000000" spcFirstLastPara="1" vertOverflow="ellipsis" vert="horz" wrap="square" anchor="ctr" anchorCtr="1"/>
          <a:lstStyle/>
          <a:p>
            <a:pPr>
              <a:defRPr sz="500" b="0" i="0" u="none" strike="noStrike" kern="1200" baseline="0">
                <a:solidFill>
                  <a:schemeClr val="tx1">
                    <a:lumMod val="65000"/>
                    <a:lumOff val="35000"/>
                  </a:schemeClr>
                </a:solidFill>
                <a:latin typeface="+mn-lt"/>
                <a:ea typeface="+mn-ea"/>
                <a:cs typeface="+mn-cs"/>
              </a:defRPr>
            </a:pPr>
            <a:endParaRPr lang="en-US"/>
          </a:p>
        </c:txPr>
        <c:crossAx val="1972034607"/>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800" b="0" i="0" u="none" strike="noStrike" kern="1200" spc="0" baseline="0">
                <a:solidFill>
                  <a:schemeClr val="tx1">
                    <a:lumMod val="65000"/>
                    <a:lumOff val="35000"/>
                  </a:schemeClr>
                </a:solidFill>
                <a:latin typeface="+mn-lt"/>
                <a:ea typeface="+mn-ea"/>
                <a:cs typeface="+mn-cs"/>
              </a:defRPr>
            </a:pPr>
            <a:r>
              <a:rPr lang="en-GB" sz="800" b="1" dirty="0"/>
              <a:t>IGT</a:t>
            </a:r>
            <a:r>
              <a:rPr lang="en-GB" sz="800" dirty="0"/>
              <a:t> Budget v</a:t>
            </a:r>
            <a:r>
              <a:rPr lang="en-GB" sz="800" baseline="0" dirty="0"/>
              <a:t> Spend</a:t>
            </a:r>
            <a:endParaRPr lang="en-GB" sz="800" dirty="0"/>
          </a:p>
        </c:rich>
      </c:tx>
      <c:overlay val="0"/>
      <c:spPr>
        <a:noFill/>
        <a:ln>
          <a:noFill/>
        </a:ln>
        <a:effectLst/>
      </c:spPr>
      <c:txPr>
        <a:bodyPr rot="0" spcFirstLastPara="1" vertOverflow="ellipsis" vert="horz" wrap="square" anchor="ctr" anchorCtr="1"/>
        <a:lstStyle/>
        <a:p>
          <a:pPr>
            <a:defRPr sz="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Pt>
            <c:idx val="1"/>
            <c:invertIfNegative val="0"/>
            <c:bubble3D val="0"/>
            <c:spPr>
              <a:solidFill>
                <a:srgbClr val="C00000"/>
              </a:solidFill>
              <a:ln>
                <a:noFill/>
              </a:ln>
              <a:effectLst/>
            </c:spPr>
            <c:extLst>
              <c:ext xmlns:c16="http://schemas.microsoft.com/office/drawing/2014/chart" uri="{C3380CC4-5D6E-409C-BE32-E72D297353CC}">
                <c16:uniqueId val="{00000001-5DEB-43C7-B920-A84106DEAF7A}"/>
              </c:ext>
            </c:extLst>
          </c:dPt>
          <c:cat>
            <c:strRef>
              <c:f>'[chmc-change-budget Jan-22 v1.xlsx]New Format BP21_22'!$F$2:$G$2</c:f>
              <c:strCache>
                <c:ptCount val="2"/>
                <c:pt idx="0">
                  <c:v>Budget</c:v>
                </c:pt>
                <c:pt idx="1">
                  <c:v>Spend</c:v>
                </c:pt>
              </c:strCache>
            </c:strRef>
          </c:cat>
          <c:val>
            <c:numRef>
              <c:f>'[chmc-change-budget Jan-22 v1.xlsx]New Format BP21_22'!$F$8:$G$8</c:f>
              <c:numCache>
                <c:formatCode>"£"#,##0</c:formatCode>
                <c:ptCount val="2"/>
                <c:pt idx="0">
                  <c:v>194765.16311399444</c:v>
                </c:pt>
                <c:pt idx="1">
                  <c:v>33874.262817999384</c:v>
                </c:pt>
              </c:numCache>
            </c:numRef>
          </c:val>
          <c:extLst>
            <c:ext xmlns:c16="http://schemas.microsoft.com/office/drawing/2014/chart" uri="{C3380CC4-5D6E-409C-BE32-E72D297353CC}">
              <c16:uniqueId val="{00000002-5DEB-43C7-B920-A84106DEAF7A}"/>
            </c:ext>
          </c:extLst>
        </c:ser>
        <c:dLbls>
          <c:showLegendKey val="0"/>
          <c:showVal val="0"/>
          <c:showCatName val="0"/>
          <c:showSerName val="0"/>
          <c:showPercent val="0"/>
          <c:showBubbleSize val="0"/>
        </c:dLbls>
        <c:gapWidth val="219"/>
        <c:overlap val="-27"/>
        <c:axId val="1972037807"/>
        <c:axId val="2043258879"/>
      </c:barChart>
      <c:catAx>
        <c:axId val="197203780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600" b="0" i="0" u="none" strike="noStrike" kern="1200" baseline="0">
                <a:solidFill>
                  <a:schemeClr val="tx1">
                    <a:lumMod val="65000"/>
                    <a:lumOff val="35000"/>
                  </a:schemeClr>
                </a:solidFill>
                <a:latin typeface="+mn-lt"/>
                <a:ea typeface="+mn-ea"/>
                <a:cs typeface="+mn-cs"/>
              </a:defRPr>
            </a:pPr>
            <a:endParaRPr lang="en-US"/>
          </a:p>
        </c:txPr>
        <c:crossAx val="2043258879"/>
        <c:crosses val="autoZero"/>
        <c:auto val="1"/>
        <c:lblAlgn val="ctr"/>
        <c:lblOffset val="100"/>
        <c:noMultiLvlLbl val="0"/>
      </c:catAx>
      <c:valAx>
        <c:axId val="2043258879"/>
        <c:scaling>
          <c:orientation val="minMax"/>
        </c:scaling>
        <c:delete val="0"/>
        <c:axPos val="l"/>
        <c:majorGridlines>
          <c:spPr>
            <a:ln w="9525" cap="flat" cmpd="sng" algn="ctr">
              <a:solidFill>
                <a:schemeClr val="tx1">
                  <a:lumMod val="15000"/>
                  <a:lumOff val="85000"/>
                </a:schemeClr>
              </a:solidFill>
              <a:round/>
            </a:ln>
            <a:effectLst/>
          </c:spPr>
        </c:majorGridlines>
        <c:numFmt formatCode="&quot;£&quot;#,##0" sourceLinked="1"/>
        <c:majorTickMark val="none"/>
        <c:minorTickMark val="none"/>
        <c:tickLblPos val="nextTo"/>
        <c:spPr>
          <a:noFill/>
          <a:ln>
            <a:noFill/>
          </a:ln>
          <a:effectLst/>
        </c:spPr>
        <c:txPr>
          <a:bodyPr rot="-60000000" spcFirstLastPara="1" vertOverflow="ellipsis" vert="horz" wrap="square" anchor="ctr" anchorCtr="1"/>
          <a:lstStyle/>
          <a:p>
            <a:pPr>
              <a:defRPr sz="500" b="0" i="0" u="none" strike="noStrike" kern="1200" baseline="0">
                <a:solidFill>
                  <a:schemeClr val="tx1">
                    <a:lumMod val="65000"/>
                    <a:lumOff val="35000"/>
                  </a:schemeClr>
                </a:solidFill>
                <a:latin typeface="+mn-lt"/>
                <a:ea typeface="+mn-ea"/>
                <a:cs typeface="+mn-cs"/>
              </a:defRPr>
            </a:pPr>
            <a:endParaRPr lang="en-US"/>
          </a:p>
        </c:txPr>
        <c:crossAx val="1972037807"/>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800" b="0" i="0" u="none" strike="noStrike" kern="1200" spc="0" baseline="0">
                <a:solidFill>
                  <a:schemeClr val="tx1">
                    <a:lumMod val="65000"/>
                    <a:lumOff val="35000"/>
                  </a:schemeClr>
                </a:solidFill>
                <a:latin typeface="+mn-lt"/>
                <a:ea typeface="+mn-ea"/>
                <a:cs typeface="+mn-cs"/>
              </a:defRPr>
            </a:pPr>
            <a:r>
              <a:rPr lang="en-GB" sz="800"/>
              <a:t>NT Budget v Spend</a:t>
            </a:r>
          </a:p>
        </c:rich>
      </c:tx>
      <c:overlay val="0"/>
      <c:spPr>
        <a:noFill/>
        <a:ln>
          <a:noFill/>
        </a:ln>
        <a:effectLst/>
      </c:spPr>
      <c:txPr>
        <a:bodyPr rot="0" spcFirstLastPara="1" vertOverflow="ellipsis" vert="horz" wrap="square" anchor="ctr" anchorCtr="1"/>
        <a:lstStyle/>
        <a:p>
          <a:pPr>
            <a:defRPr sz="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cat>
            <c:strRef>
              <c:f>'[chmc-change-budget Jan-22 v1.xlsx]New Format BP21_22'!$H$2:$I$2</c:f>
              <c:strCache>
                <c:ptCount val="2"/>
                <c:pt idx="0">
                  <c:v>Budget</c:v>
                </c:pt>
                <c:pt idx="1">
                  <c:v>Spend</c:v>
                </c:pt>
              </c:strCache>
            </c:strRef>
          </c:cat>
          <c:val>
            <c:numRef>
              <c:f>'[chmc-change-budget Jan-22 v1.xlsx]New Format BP21_22'!$H$8:$I$8</c:f>
              <c:numCache>
                <c:formatCode>"£"#,##0</c:formatCode>
                <c:ptCount val="2"/>
                <c:pt idx="0">
                  <c:v>73575.903614457842</c:v>
                </c:pt>
                <c:pt idx="1">
                  <c:v>0</c:v>
                </c:pt>
              </c:numCache>
            </c:numRef>
          </c:val>
          <c:extLst>
            <c:ext xmlns:c16="http://schemas.microsoft.com/office/drawing/2014/chart" uri="{C3380CC4-5D6E-409C-BE32-E72D297353CC}">
              <c16:uniqueId val="{00000000-66F4-4C23-B16B-ACF7C7B1A238}"/>
            </c:ext>
          </c:extLst>
        </c:ser>
        <c:dLbls>
          <c:showLegendKey val="0"/>
          <c:showVal val="0"/>
          <c:showCatName val="0"/>
          <c:showSerName val="0"/>
          <c:showPercent val="0"/>
          <c:showBubbleSize val="0"/>
        </c:dLbls>
        <c:gapWidth val="219"/>
        <c:overlap val="-27"/>
        <c:axId val="2135024031"/>
        <c:axId val="2043257215"/>
      </c:barChart>
      <c:catAx>
        <c:axId val="213502403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600" b="0" i="0" u="none" strike="noStrike" kern="1200" baseline="0">
                <a:solidFill>
                  <a:schemeClr val="tx1">
                    <a:lumMod val="65000"/>
                    <a:lumOff val="35000"/>
                  </a:schemeClr>
                </a:solidFill>
                <a:latin typeface="+mn-lt"/>
                <a:ea typeface="+mn-ea"/>
                <a:cs typeface="+mn-cs"/>
              </a:defRPr>
            </a:pPr>
            <a:endParaRPr lang="en-US"/>
          </a:p>
        </c:txPr>
        <c:crossAx val="2043257215"/>
        <c:crosses val="autoZero"/>
        <c:auto val="1"/>
        <c:lblAlgn val="ctr"/>
        <c:lblOffset val="100"/>
        <c:noMultiLvlLbl val="0"/>
      </c:catAx>
      <c:valAx>
        <c:axId val="2043257215"/>
        <c:scaling>
          <c:orientation val="minMax"/>
        </c:scaling>
        <c:delete val="0"/>
        <c:axPos val="l"/>
        <c:majorGridlines>
          <c:spPr>
            <a:ln w="9525" cap="flat" cmpd="sng" algn="ctr">
              <a:solidFill>
                <a:schemeClr val="tx1">
                  <a:lumMod val="15000"/>
                  <a:lumOff val="85000"/>
                </a:schemeClr>
              </a:solidFill>
              <a:round/>
            </a:ln>
            <a:effectLst/>
          </c:spPr>
        </c:majorGridlines>
        <c:numFmt formatCode="&quot;£&quot;#,##0" sourceLinked="1"/>
        <c:majorTickMark val="none"/>
        <c:minorTickMark val="none"/>
        <c:tickLblPos val="nextTo"/>
        <c:spPr>
          <a:noFill/>
          <a:ln>
            <a:noFill/>
          </a:ln>
          <a:effectLst/>
        </c:spPr>
        <c:txPr>
          <a:bodyPr rot="-60000000" spcFirstLastPara="1" vertOverflow="ellipsis" vert="horz" wrap="square" anchor="ctr" anchorCtr="1"/>
          <a:lstStyle/>
          <a:p>
            <a:pPr>
              <a:defRPr sz="500" b="0" i="0" u="none" strike="noStrike" kern="1200" baseline="0">
                <a:solidFill>
                  <a:schemeClr val="tx1">
                    <a:lumMod val="65000"/>
                    <a:lumOff val="35000"/>
                  </a:schemeClr>
                </a:solidFill>
                <a:latin typeface="+mn-lt"/>
                <a:ea typeface="+mn-ea"/>
                <a:cs typeface="+mn-cs"/>
              </a:defRPr>
            </a:pPr>
            <a:endParaRPr lang="en-US"/>
          </a:p>
        </c:txPr>
        <c:crossAx val="2135024031"/>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pivotSource>
    <c:name>[Change Pipeline - January 2022.xlsx]Current Period Change!PivotTable3</c:name>
    <c:fmtId val="34"/>
  </c:pivotSource>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Change</a:t>
            </a:r>
            <a:r>
              <a:rPr lang="en-US" baseline="0"/>
              <a:t> Development</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ivotFmts>
      <c:pivotFmt>
        <c:idx val="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s>
    <c:plotArea>
      <c:layout/>
      <c:barChart>
        <c:barDir val="bar"/>
        <c:grouping val="clustered"/>
        <c:varyColors val="0"/>
        <c:ser>
          <c:idx val="0"/>
          <c:order val="0"/>
          <c:tx>
            <c:strRef>
              <c:f>'Current Period Change'!$H$3</c:f>
              <c:strCache>
                <c:ptCount val="1"/>
                <c:pt idx="0">
                  <c:v>Total</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'Current Period Change'!$G$4:$G$8</c:f>
              <c:strCache>
                <c:ptCount val="4"/>
                <c:pt idx="0">
                  <c:v>Capture</c:v>
                </c:pt>
                <c:pt idx="1">
                  <c:v>Initial Review</c:v>
                </c:pt>
                <c:pt idx="2">
                  <c:v>Pre-capture</c:v>
                </c:pt>
                <c:pt idx="3">
                  <c:v>Solution Review</c:v>
                </c:pt>
              </c:strCache>
            </c:strRef>
          </c:cat>
          <c:val>
            <c:numRef>
              <c:f>'Current Period Change'!$H$4:$H$8</c:f>
              <c:numCache>
                <c:formatCode>General</c:formatCode>
                <c:ptCount val="4"/>
                <c:pt idx="0">
                  <c:v>19</c:v>
                </c:pt>
                <c:pt idx="1">
                  <c:v>6</c:v>
                </c:pt>
                <c:pt idx="2">
                  <c:v>30</c:v>
                </c:pt>
                <c:pt idx="3">
                  <c:v>1</c:v>
                </c:pt>
              </c:numCache>
            </c:numRef>
          </c:val>
          <c:extLst>
            <c:ext xmlns:c16="http://schemas.microsoft.com/office/drawing/2014/chart" uri="{C3380CC4-5D6E-409C-BE32-E72D297353CC}">
              <c16:uniqueId val="{00000000-0A8A-4186-A19A-F88539BF96AC}"/>
            </c:ext>
          </c:extLst>
        </c:ser>
        <c:dLbls>
          <c:showLegendKey val="0"/>
          <c:showVal val="0"/>
          <c:showCatName val="0"/>
          <c:showSerName val="0"/>
          <c:showPercent val="0"/>
          <c:showBubbleSize val="0"/>
        </c:dLbls>
        <c:gapWidth val="182"/>
        <c:axId val="1756181135"/>
        <c:axId val="1851834319"/>
      </c:barChart>
      <c:catAx>
        <c:axId val="1756181135"/>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51834319"/>
        <c:crosses val="autoZero"/>
        <c:auto val="1"/>
        <c:lblAlgn val="ctr"/>
        <c:lblOffset val="100"/>
        <c:noMultiLvlLbl val="0"/>
      </c:catAx>
      <c:valAx>
        <c:axId val="1851834319"/>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56181135"/>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extLst>
    <c:ext xmlns:c14="http://schemas.microsoft.com/office/drawing/2007/8/2/chart" uri="{781A3756-C4B2-4CAC-9D66-4F8BD8637D16}">
      <c14:pivotOptions>
        <c14:dropZoneFilter val="1"/>
        <c14:dropZoneCategories val="1"/>
        <c14:dropZoneData val="1"/>
        <c14:dropZonesVisible val="1"/>
      </c14:pivotOptions>
    </c:ext>
    <c:ext xmlns:c16="http://schemas.microsoft.com/office/drawing/2014/chart" uri="{E28EC0CA-F0BB-4C9C-879D-F8772B89E7AC}">
      <c16:pivotOptions16>
        <c16:showExpandCollapseFieldButtons val="1"/>
      </c16:pivotOptions16>
    </c:ext>
  </c:extLst>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pivotSource>
    <c:name>[Change Pipeline - January 2022.xlsx]In Delivery!PivotTable4</c:name>
    <c:fmtId val="37"/>
  </c:pivotSource>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baseline="0"/>
              <a:t>Delivery Pipeline</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ivotFmts>
      <c:pivotFmt>
        <c:idx val="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1"/>
        <c:spPr>
          <a:solidFill>
            <a:schemeClr val="accent2"/>
          </a:solidFill>
          <a:ln>
            <a:noFill/>
          </a:ln>
          <a:effectLst/>
        </c:spPr>
      </c:pivotFmt>
      <c:pivotFmt>
        <c:idx val="2"/>
        <c:spPr>
          <a:solidFill>
            <a:schemeClr val="accent2"/>
          </a:solidFill>
          <a:ln>
            <a:noFill/>
          </a:ln>
          <a:effectLst/>
        </c:spPr>
      </c:pivotFmt>
      <c:pivotFmt>
        <c:idx val="3"/>
        <c:spPr>
          <a:solidFill>
            <a:schemeClr val="accent2"/>
          </a:solidFill>
          <a:ln>
            <a:noFill/>
          </a:ln>
          <a:effectLst/>
        </c:spPr>
      </c:pivotFmt>
      <c:pivotFmt>
        <c:idx val="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5"/>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s>
    <c:plotArea>
      <c:layout/>
      <c:barChart>
        <c:barDir val="bar"/>
        <c:grouping val="clustered"/>
        <c:varyColors val="0"/>
        <c:ser>
          <c:idx val="0"/>
          <c:order val="0"/>
          <c:tx>
            <c:strRef>
              <c:f>'In Delivery'!$J$6</c:f>
              <c:strCache>
                <c:ptCount val="1"/>
                <c:pt idx="0">
                  <c:v>Total</c:v>
                </c:pt>
              </c:strCache>
            </c:strRef>
          </c:tx>
          <c:spPr>
            <a:solidFill>
              <a:schemeClr val="accent1"/>
            </a:solidFill>
            <a:ln>
              <a:noFill/>
            </a:ln>
            <a:effectLst/>
          </c:spPr>
          <c:invertIfNegative val="0"/>
          <c:dPt>
            <c:idx val="0"/>
            <c:invertIfNegative val="0"/>
            <c:bubble3D val="0"/>
            <c:extLst>
              <c:ext xmlns:c16="http://schemas.microsoft.com/office/drawing/2014/chart" uri="{C3380CC4-5D6E-409C-BE32-E72D297353CC}">
                <c16:uniqueId val="{00000000-ED87-4562-B284-35C368B7CCF6}"/>
              </c:ext>
            </c:extLst>
          </c:dPt>
          <c:dPt>
            <c:idx val="1"/>
            <c:invertIfNegative val="0"/>
            <c:bubble3D val="0"/>
            <c:extLst>
              <c:ext xmlns:c16="http://schemas.microsoft.com/office/drawing/2014/chart" uri="{C3380CC4-5D6E-409C-BE32-E72D297353CC}">
                <c16:uniqueId val="{00000001-ED87-4562-B284-35C368B7CCF6}"/>
              </c:ext>
            </c:extLst>
          </c:dPt>
          <c:dPt>
            <c:idx val="2"/>
            <c:invertIfNegative val="0"/>
            <c:bubble3D val="0"/>
            <c:extLst>
              <c:ext xmlns:c16="http://schemas.microsoft.com/office/drawing/2014/chart" uri="{C3380CC4-5D6E-409C-BE32-E72D297353CC}">
                <c16:uniqueId val="{00000002-ED87-4562-B284-35C368B7CCF6}"/>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'In Delivery'!$I$7:$I$12</c:f>
              <c:strCache>
                <c:ptCount val="5"/>
                <c:pt idx="0">
                  <c:v>CSSC</c:v>
                </c:pt>
                <c:pt idx="1">
                  <c:v>Nov 21</c:v>
                </c:pt>
                <c:pt idx="2">
                  <c:v>Standalone</c:v>
                </c:pt>
                <c:pt idx="3">
                  <c:v>Unallocated</c:v>
                </c:pt>
                <c:pt idx="4">
                  <c:v>Proposed Nov 22</c:v>
                </c:pt>
              </c:strCache>
            </c:strRef>
          </c:cat>
          <c:val>
            <c:numRef>
              <c:f>'In Delivery'!$J$7:$J$12</c:f>
              <c:numCache>
                <c:formatCode>General</c:formatCode>
                <c:ptCount val="5"/>
                <c:pt idx="0">
                  <c:v>4</c:v>
                </c:pt>
                <c:pt idx="1">
                  <c:v>5</c:v>
                </c:pt>
                <c:pt idx="2">
                  <c:v>9</c:v>
                </c:pt>
                <c:pt idx="3">
                  <c:v>5</c:v>
                </c:pt>
                <c:pt idx="4">
                  <c:v>1</c:v>
                </c:pt>
              </c:numCache>
            </c:numRef>
          </c:val>
          <c:extLst>
            <c:ext xmlns:c16="http://schemas.microsoft.com/office/drawing/2014/chart" uri="{C3380CC4-5D6E-409C-BE32-E72D297353CC}">
              <c16:uniqueId val="{00000003-ED87-4562-B284-35C368B7CCF6}"/>
            </c:ext>
          </c:extLst>
        </c:ser>
        <c:dLbls>
          <c:showLegendKey val="0"/>
          <c:showVal val="0"/>
          <c:showCatName val="0"/>
          <c:showSerName val="0"/>
          <c:showPercent val="0"/>
          <c:showBubbleSize val="0"/>
        </c:dLbls>
        <c:gapWidth val="182"/>
        <c:axId val="1721478751"/>
        <c:axId val="1862684431"/>
      </c:barChart>
      <c:catAx>
        <c:axId val="1721478751"/>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62684431"/>
        <c:crosses val="autoZero"/>
        <c:auto val="1"/>
        <c:lblAlgn val="ctr"/>
        <c:lblOffset val="100"/>
        <c:noMultiLvlLbl val="0"/>
      </c:catAx>
      <c:valAx>
        <c:axId val="1862684431"/>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2147875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extLst>
    <c:ext xmlns:c14="http://schemas.microsoft.com/office/drawing/2007/8/2/chart" uri="{781A3756-C4B2-4CAC-9D66-4F8BD8637D16}">
      <c14:pivotOptions>
        <c14:dropZoneFilter val="1"/>
        <c14:dropZoneCategories val="1"/>
        <c14:dropZoneData val="1"/>
        <c14:dropZonesVisible val="1"/>
      </c14:pivotOptions>
    </c:ext>
    <c:ext xmlns:c16="http://schemas.microsoft.com/office/drawing/2014/chart" uri="{E28EC0CA-F0BB-4C9C-879D-F8772B89E7AC}">
      <c16:pivotOptions16>
        <c16:showExpandCollapseFieldButtons val="1"/>
      </c16:pivotOptions16>
    </c:ext>
  </c:extLst>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pivotSource>
    <c:name>[Change Pipeline - January 2022.xlsx]Period updates!PivotTable5</c:name>
    <c:fmtId val="36"/>
  </c:pivotSource>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sysClr val="windowText" lastClr="000000">
                    <a:lumMod val="65000"/>
                    <a:lumOff val="35000"/>
                  </a:sysClr>
                </a:solidFill>
                <a:latin typeface="+mn-lt"/>
                <a:ea typeface="+mn-ea"/>
                <a:cs typeface="+mn-cs"/>
              </a:defRPr>
            </a:pPr>
            <a:r>
              <a:rPr lang="en-US" sz="1800" b="0" i="0" baseline="0">
                <a:effectLst/>
              </a:rPr>
              <a:t>Changes From Last Period</a:t>
            </a:r>
            <a:endParaRPr lang="en-GB">
              <a:effectLst/>
            </a:endParaRPr>
          </a:p>
        </c:rich>
      </c:tx>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sysClr val="windowText" lastClr="000000">
                  <a:lumMod val="65000"/>
                  <a:lumOff val="35000"/>
                </a:sysClr>
              </a:solidFill>
              <a:latin typeface="+mn-lt"/>
              <a:ea typeface="+mn-ea"/>
              <a:cs typeface="+mn-cs"/>
            </a:defRPr>
          </a:pPr>
          <a:endParaRPr lang="en-US"/>
        </a:p>
      </c:txPr>
    </c:title>
    <c:autoTitleDeleted val="0"/>
    <c:pivotFmts>
      <c:pivotFmt>
        <c:idx val="0"/>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1"/>
        <c:spPr>
          <a:solidFill>
            <a:srgbClr val="7030A0"/>
          </a:solidFill>
          <a:ln w="19050">
            <a:solidFill>
              <a:schemeClr val="lt1"/>
            </a:solidFill>
          </a:ln>
          <a:effectLst/>
        </c:spPr>
      </c:pivotFmt>
      <c:pivotFmt>
        <c:idx val="2"/>
        <c:spPr>
          <a:solidFill>
            <a:schemeClr val="accent1"/>
          </a:solidFill>
          <a:ln w="19050">
            <a:solidFill>
              <a:schemeClr val="lt1"/>
            </a:solidFill>
          </a:ln>
          <a:effectLst/>
        </c:spPr>
      </c:pivotFmt>
      <c:pivotFmt>
        <c:idx val="3"/>
        <c:spPr>
          <a:solidFill>
            <a:srgbClr val="00B050"/>
          </a:solidFill>
          <a:ln w="19050">
            <a:solidFill>
              <a:schemeClr val="lt1"/>
            </a:solidFill>
          </a:ln>
          <a:effectLst/>
        </c:spPr>
      </c:pivotFmt>
      <c:pivotFmt>
        <c:idx val="4"/>
        <c:spPr>
          <a:solidFill>
            <a:srgbClr val="00B0F0"/>
          </a:solidFill>
          <a:ln w="19050">
            <a:solidFill>
              <a:schemeClr val="lt1"/>
            </a:solidFill>
          </a:ln>
          <a:effectLst/>
        </c:spPr>
      </c:pivotFmt>
      <c:pivotFmt>
        <c:idx val="5"/>
        <c:spPr>
          <a:solidFill>
            <a:srgbClr val="92D050"/>
          </a:solidFill>
          <a:ln w="19050">
            <a:solidFill>
              <a:schemeClr val="lt1"/>
            </a:solidFill>
          </a:ln>
          <a:effectLst/>
        </c:spPr>
      </c:pivotFmt>
      <c:pivotFmt>
        <c:idx val="6"/>
        <c:spPr>
          <a:solidFill>
            <a:srgbClr val="7030A0"/>
          </a:solidFill>
          <a:ln w="19050">
            <a:solidFill>
              <a:schemeClr val="lt1"/>
            </a:solidFill>
          </a:ln>
          <a:effectLst/>
        </c:spPr>
      </c:pivotFmt>
      <c:pivotFmt>
        <c:idx val="7"/>
        <c:spPr>
          <a:solidFill>
            <a:srgbClr val="9999FF"/>
          </a:solidFill>
          <a:ln w="19050">
            <a:solidFill>
              <a:schemeClr val="lt1"/>
            </a:solidFill>
          </a:ln>
          <a:effectLst/>
        </c:spPr>
      </c:pivotFmt>
      <c:pivotFmt>
        <c:idx val="8"/>
        <c:spPr>
          <a:solidFill>
            <a:schemeClr val="accent1"/>
          </a:solidFill>
          <a:ln w="19050">
            <a:solidFill>
              <a:schemeClr val="lt1"/>
            </a:solidFill>
          </a:ln>
          <a:effectLst/>
        </c:spPr>
      </c:pivotFmt>
      <c:pivotFmt>
        <c:idx val="9"/>
        <c:spPr>
          <a:solidFill>
            <a:srgbClr val="00B0F0"/>
          </a:solidFill>
          <a:ln w="19050">
            <a:solidFill>
              <a:schemeClr val="lt1"/>
            </a:solidFill>
          </a:ln>
          <a:effectLst/>
        </c:spPr>
      </c:pivotFmt>
      <c:pivotFmt>
        <c:idx val="10"/>
        <c:spPr>
          <a:solidFill>
            <a:schemeClr val="accent2">
              <a:lumMod val="60000"/>
              <a:lumOff val="40000"/>
            </a:schemeClr>
          </a:solidFill>
          <a:ln w="19050">
            <a:solidFill>
              <a:schemeClr val="lt1"/>
            </a:solidFill>
          </a:ln>
          <a:effectLst/>
        </c:spPr>
      </c:pivotFmt>
      <c:pivotFmt>
        <c:idx val="11"/>
        <c:spPr>
          <a:solidFill>
            <a:srgbClr val="7030A0"/>
          </a:solidFill>
          <a:ln w="19050">
            <a:solidFill>
              <a:schemeClr val="lt1"/>
            </a:solidFill>
          </a:ln>
          <a:effectLst/>
        </c:spPr>
      </c:pivotFmt>
      <c:pivotFmt>
        <c:idx val="12"/>
        <c:spPr>
          <a:solidFill>
            <a:srgbClr val="9999FF"/>
          </a:solidFill>
          <a:ln w="19050">
            <a:solidFill>
              <a:schemeClr val="lt1"/>
            </a:solidFill>
          </a:ln>
          <a:effectLst/>
        </c:spPr>
      </c:pivotFmt>
      <c:pivotFmt>
        <c:idx val="13"/>
        <c:spPr>
          <a:solidFill>
            <a:srgbClr val="FFCCFF"/>
          </a:solidFill>
          <a:ln w="19050">
            <a:solidFill>
              <a:schemeClr val="lt1"/>
            </a:solidFill>
          </a:ln>
          <a:effectLst/>
        </c:spPr>
      </c:pivotFmt>
      <c:pivotFmt>
        <c:idx val="14"/>
        <c:spPr>
          <a:solidFill>
            <a:srgbClr val="7030A0"/>
          </a:solidFill>
          <a:ln w="19050">
            <a:solidFill>
              <a:schemeClr val="lt1"/>
            </a:solidFill>
          </a:ln>
          <a:effectLst/>
        </c:spPr>
      </c:pivotFmt>
      <c:pivotFmt>
        <c:idx val="15"/>
        <c:spPr>
          <a:solidFill>
            <a:srgbClr val="9999FF"/>
          </a:solidFill>
          <a:ln w="19050">
            <a:solidFill>
              <a:schemeClr val="lt1"/>
            </a:solidFill>
          </a:ln>
          <a:effectLst/>
        </c:spPr>
      </c:pivotFmt>
      <c:pivotFmt>
        <c:idx val="16"/>
        <c:spPr>
          <a:solidFill>
            <a:schemeClr val="bg1">
              <a:lumMod val="65000"/>
            </a:schemeClr>
          </a:solidFill>
          <a:ln w="19050">
            <a:solidFill>
              <a:schemeClr val="lt1"/>
            </a:solidFill>
          </a:ln>
          <a:effectLst/>
        </c:spPr>
      </c:pivotFmt>
      <c:pivotFmt>
        <c:idx val="17"/>
        <c:spPr>
          <a:solidFill>
            <a:srgbClr val="9999FF"/>
          </a:solidFill>
          <a:ln w="19050">
            <a:solidFill>
              <a:schemeClr val="lt1"/>
            </a:solidFill>
          </a:ln>
          <a:effectLst/>
        </c:spPr>
      </c:pivotFmt>
      <c:pivotFmt>
        <c:idx val="18"/>
        <c:spPr>
          <a:solidFill>
            <a:srgbClr val="7030A0"/>
          </a:solidFill>
          <a:ln w="19050">
            <a:solidFill>
              <a:schemeClr val="lt1"/>
            </a:solidFill>
          </a:ln>
          <a:effectLst/>
        </c:spPr>
      </c:pivotFmt>
      <c:pivotFmt>
        <c:idx val="19"/>
        <c:spPr>
          <a:solidFill>
            <a:schemeClr val="accent2">
              <a:lumMod val="75000"/>
            </a:schemeClr>
          </a:solidFill>
          <a:ln w="19050">
            <a:solidFill>
              <a:schemeClr val="lt1"/>
            </a:solidFill>
          </a:ln>
          <a:effectLst/>
        </c:spPr>
      </c:pivotFmt>
      <c:pivotFmt>
        <c:idx val="20"/>
        <c:spPr>
          <a:solidFill>
            <a:srgbClr val="92D050"/>
          </a:solidFill>
          <a:ln w="19050">
            <a:solidFill>
              <a:schemeClr val="lt1"/>
            </a:solidFill>
          </a:ln>
          <a:effectLst/>
        </c:spPr>
      </c:pivotFmt>
      <c:pivotFmt>
        <c:idx val="21"/>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22"/>
        <c:spPr>
          <a:solidFill>
            <a:srgbClr val="9999FF"/>
          </a:solidFill>
          <a:ln w="19050">
            <a:solidFill>
              <a:schemeClr val="lt1"/>
            </a:solidFill>
          </a:ln>
          <a:effectLst/>
        </c:spPr>
      </c:pivotFmt>
      <c:pivotFmt>
        <c:idx val="23"/>
        <c:spPr>
          <a:solidFill>
            <a:srgbClr val="00B0F0"/>
          </a:solidFill>
          <a:ln w="19050">
            <a:solidFill>
              <a:schemeClr val="lt1"/>
            </a:solidFill>
          </a:ln>
          <a:effectLst/>
        </c:spPr>
      </c:pivotFmt>
      <c:pivotFmt>
        <c:idx val="24"/>
        <c:spPr>
          <a:solidFill>
            <a:srgbClr val="7030A0"/>
          </a:solidFill>
          <a:ln w="19050">
            <a:solidFill>
              <a:schemeClr val="lt1"/>
            </a:solidFill>
          </a:ln>
          <a:effectLst/>
        </c:spPr>
      </c:pivotFmt>
      <c:pivotFmt>
        <c:idx val="25"/>
        <c:spPr>
          <a:solidFill>
            <a:schemeClr val="accent2"/>
          </a:solidFill>
          <a:ln w="19050">
            <a:solidFill>
              <a:schemeClr val="lt1"/>
            </a:solidFill>
          </a:ln>
          <a:effectLst/>
        </c:spPr>
      </c:pivotFmt>
      <c:pivotFmt>
        <c:idx val="26"/>
        <c:spPr>
          <a:solidFill>
            <a:srgbClr val="92D050"/>
          </a:solidFill>
          <a:ln w="19050">
            <a:solidFill>
              <a:schemeClr val="lt1"/>
            </a:solidFill>
          </a:ln>
          <a:effectLst/>
        </c:spPr>
      </c:pivotFmt>
      <c:pivotFmt>
        <c:idx val="27"/>
        <c:spPr>
          <a:solidFill>
            <a:srgbClr val="00B0F0"/>
          </a:solidFill>
          <a:ln w="19050">
            <a:solidFill>
              <a:schemeClr val="lt1"/>
            </a:solidFill>
          </a:ln>
          <a:effectLst/>
        </c:spPr>
      </c:pivotFmt>
      <c:pivotFmt>
        <c:idx val="28"/>
        <c:spPr>
          <a:solidFill>
            <a:schemeClr val="accent6"/>
          </a:solidFill>
          <a:ln w="19050">
            <a:solidFill>
              <a:schemeClr val="lt1"/>
            </a:solidFill>
          </a:ln>
          <a:effectLst/>
        </c:spPr>
      </c:pivotFmt>
      <c:pivotFmt>
        <c:idx val="29"/>
        <c:spPr>
          <a:solidFill>
            <a:schemeClr val="accent1"/>
          </a:solidFill>
          <a:ln w="19050">
            <a:solidFill>
              <a:schemeClr val="lt1"/>
            </a:solidFill>
          </a:ln>
          <a:effectLst/>
        </c:spPr>
      </c:pivotFmt>
      <c:pivotFmt>
        <c:idx val="30"/>
        <c:spPr>
          <a:solidFill>
            <a:srgbClr val="92D050"/>
          </a:solidFill>
          <a:ln w="19050">
            <a:solidFill>
              <a:schemeClr val="lt1"/>
            </a:solidFill>
          </a:ln>
          <a:effectLst/>
        </c:spPr>
      </c:pivotFmt>
      <c:pivotFmt>
        <c:idx val="31"/>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32"/>
        <c:spPr>
          <a:solidFill>
            <a:srgbClr val="9999FF"/>
          </a:solidFill>
          <a:ln w="19050">
            <a:solidFill>
              <a:schemeClr val="lt1"/>
            </a:solidFill>
          </a:ln>
          <a:effectLst/>
        </c:spPr>
      </c:pivotFmt>
      <c:pivotFmt>
        <c:idx val="33"/>
        <c:spPr>
          <a:solidFill>
            <a:srgbClr val="7030A0"/>
          </a:solidFill>
          <a:ln w="19050">
            <a:solidFill>
              <a:schemeClr val="lt1"/>
            </a:solidFill>
          </a:ln>
          <a:effectLst/>
        </c:spPr>
      </c:pivotFmt>
      <c:pivotFmt>
        <c:idx val="34"/>
        <c:spPr>
          <a:solidFill>
            <a:srgbClr val="00B0F0"/>
          </a:solidFill>
          <a:ln w="19050">
            <a:solidFill>
              <a:schemeClr val="lt1"/>
            </a:solidFill>
          </a:ln>
          <a:effectLst/>
        </c:spPr>
      </c:pivotFmt>
      <c:pivotFmt>
        <c:idx val="35"/>
        <c:spPr>
          <a:solidFill>
            <a:srgbClr val="92D050"/>
          </a:solidFill>
          <a:ln w="19050">
            <a:solidFill>
              <a:schemeClr val="lt1"/>
            </a:solidFill>
          </a:ln>
          <a:effectLst/>
        </c:spPr>
      </c:pivotFmt>
      <c:pivotFmt>
        <c:idx val="36"/>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37"/>
        <c:spPr>
          <a:solidFill>
            <a:srgbClr val="9999FF"/>
          </a:solidFill>
          <a:ln w="19050">
            <a:solidFill>
              <a:schemeClr val="lt1"/>
            </a:solidFill>
          </a:ln>
          <a:effectLst/>
        </c:spPr>
      </c:pivotFmt>
      <c:pivotFmt>
        <c:idx val="38"/>
        <c:spPr>
          <a:solidFill>
            <a:srgbClr val="7030A0"/>
          </a:solidFill>
          <a:ln w="19050">
            <a:solidFill>
              <a:schemeClr val="lt1"/>
            </a:solidFill>
          </a:ln>
          <a:effectLst/>
        </c:spPr>
      </c:pivotFmt>
      <c:pivotFmt>
        <c:idx val="39"/>
        <c:spPr>
          <a:solidFill>
            <a:srgbClr val="00B0F0"/>
          </a:solidFill>
          <a:ln w="19050">
            <a:solidFill>
              <a:schemeClr val="lt1"/>
            </a:solidFill>
          </a:ln>
          <a:effectLst/>
        </c:spPr>
      </c:pivotFmt>
      <c:pivotFmt>
        <c:idx val="40"/>
        <c:spPr>
          <a:solidFill>
            <a:srgbClr val="92D050"/>
          </a:solidFill>
          <a:ln w="19050">
            <a:solidFill>
              <a:schemeClr val="lt1"/>
            </a:solidFill>
          </a:ln>
          <a:effectLst/>
        </c:spPr>
      </c:pivotFmt>
    </c:pivotFmts>
    <c:plotArea>
      <c:layout/>
      <c:pieChart>
        <c:varyColors val="1"/>
        <c:ser>
          <c:idx val="0"/>
          <c:order val="0"/>
          <c:tx>
            <c:strRef>
              <c:f>'Period updates'!$B$25</c:f>
              <c:strCache>
                <c:ptCount val="1"/>
                <c:pt idx="0">
                  <c:v>Total</c:v>
                </c:pt>
              </c:strCache>
            </c:strRef>
          </c:tx>
          <c:dPt>
            <c:idx val="0"/>
            <c:bubble3D val="0"/>
            <c:spPr>
              <a:solidFill>
                <a:srgbClr val="9999FF"/>
              </a:solidFill>
              <a:ln w="19050">
                <a:solidFill>
                  <a:schemeClr val="lt1"/>
                </a:solidFill>
              </a:ln>
              <a:effectLst/>
            </c:spPr>
            <c:extLst>
              <c:ext xmlns:c16="http://schemas.microsoft.com/office/drawing/2014/chart" uri="{C3380CC4-5D6E-409C-BE32-E72D297353CC}">
                <c16:uniqueId val="{00000001-728B-4CED-B149-E75B09EC83EE}"/>
              </c:ext>
            </c:extLst>
          </c:dPt>
          <c:dPt>
            <c:idx val="1"/>
            <c:bubble3D val="0"/>
            <c:explosion val="2"/>
            <c:spPr>
              <a:solidFill>
                <a:srgbClr val="7030A0"/>
              </a:solidFill>
              <a:ln w="19050">
                <a:solidFill>
                  <a:schemeClr val="lt1"/>
                </a:solidFill>
              </a:ln>
              <a:effectLst/>
            </c:spPr>
            <c:extLst>
              <c:ext xmlns:c16="http://schemas.microsoft.com/office/drawing/2014/chart" uri="{C3380CC4-5D6E-409C-BE32-E72D297353CC}">
                <c16:uniqueId val="{00000003-728B-4CED-B149-E75B09EC83EE}"/>
              </c:ext>
            </c:extLst>
          </c:dPt>
          <c:dPt>
            <c:idx val="2"/>
            <c:bubble3D val="0"/>
            <c:spPr>
              <a:solidFill>
                <a:srgbClr val="00B0F0"/>
              </a:solidFill>
              <a:ln w="19050">
                <a:solidFill>
                  <a:schemeClr val="lt1"/>
                </a:solidFill>
              </a:ln>
              <a:effectLst/>
            </c:spPr>
            <c:extLst>
              <c:ext xmlns:c16="http://schemas.microsoft.com/office/drawing/2014/chart" uri="{C3380CC4-5D6E-409C-BE32-E72D297353CC}">
                <c16:uniqueId val="{00000005-728B-4CED-B149-E75B09EC83EE}"/>
              </c:ext>
            </c:extLst>
          </c:dPt>
          <c:dPt>
            <c:idx val="3"/>
            <c:bubble3D val="0"/>
            <c:spPr>
              <a:solidFill>
                <a:srgbClr val="92D050"/>
              </a:solidFill>
              <a:ln w="19050">
                <a:solidFill>
                  <a:schemeClr val="lt1"/>
                </a:solidFill>
              </a:ln>
              <a:effectLst/>
            </c:spPr>
            <c:extLst>
              <c:ext xmlns:c16="http://schemas.microsoft.com/office/drawing/2014/chart" uri="{C3380CC4-5D6E-409C-BE32-E72D297353CC}">
                <c16:uniqueId val="{00000007-728B-4CED-B149-E75B09EC83EE}"/>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728B-4CED-B149-E75B09EC83EE}"/>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'Period updates'!$A$26:$A$30</c:f>
              <c:strCache>
                <c:ptCount val="4"/>
                <c:pt idx="0">
                  <c:v>New Mod</c:v>
                </c:pt>
                <c:pt idx="1">
                  <c:v>New CP</c:v>
                </c:pt>
                <c:pt idx="2">
                  <c:v>CP Implemented</c:v>
                </c:pt>
                <c:pt idx="3">
                  <c:v>Mod to be closed</c:v>
                </c:pt>
              </c:strCache>
            </c:strRef>
          </c:cat>
          <c:val>
            <c:numRef>
              <c:f>'Period updates'!$B$26:$B$30</c:f>
              <c:numCache>
                <c:formatCode>General</c:formatCode>
                <c:ptCount val="4"/>
                <c:pt idx="0">
                  <c:v>5</c:v>
                </c:pt>
                <c:pt idx="1">
                  <c:v>4</c:v>
                </c:pt>
                <c:pt idx="2">
                  <c:v>4</c:v>
                </c:pt>
                <c:pt idx="3">
                  <c:v>1</c:v>
                </c:pt>
              </c:numCache>
            </c:numRef>
          </c:val>
          <c:extLst>
            <c:ext xmlns:c16="http://schemas.microsoft.com/office/drawing/2014/chart" uri="{C3380CC4-5D6E-409C-BE32-E72D297353CC}">
              <c16:uniqueId val="{0000000A-728B-4CED-B149-E75B09EC83EE}"/>
            </c:ext>
          </c:extLst>
        </c:ser>
        <c:dLbls>
          <c:showLegendKey val="0"/>
          <c:showVal val="0"/>
          <c:showCatName val="0"/>
          <c:showSerName val="0"/>
          <c:showPercent val="0"/>
          <c:showBubbleSize val="0"/>
          <c:showLeaderLines val="1"/>
        </c:dLbls>
        <c:firstSliceAng val="0"/>
      </c:pieChart>
      <c:spPr>
        <a:noFill/>
        <a:ln>
          <a:noFill/>
        </a:ln>
        <a:effectLst/>
      </c:spPr>
    </c:plotArea>
    <c:legend>
      <c:legendPos val="r"/>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C7C86-2D66-4C55-8F99-E153512351BA}" type="datetimeFigureOut">
              <a:rPr lang="en-GB" smtClean="0"/>
              <a:t>30/12/2021</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A2357B9-A31F-4FC7-A38A-70DF36F645F3}" type="slidenum">
              <a:rPr lang="en-GB" smtClean="0"/>
              <a:t>1</a:t>
            </a:fld>
            <a:endParaRPr lang="en-GB" dirty="0"/>
          </a:p>
        </p:txBody>
      </p:sp>
    </p:spTree>
    <p:extLst>
      <p:ext uri="{BB962C8B-B14F-4D97-AF65-F5344CB8AC3E}">
        <p14:creationId xmlns:p14="http://schemas.microsoft.com/office/powerpoint/2010/main" val="11633274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A2357B9-A31F-4FC7-A38A-70DF36F645F3}" type="slidenum">
              <a:rPr lang="en-GB" smtClean="0"/>
              <a:t>20</a:t>
            </a:fld>
            <a:endParaRPr lang="en-GB" dirty="0"/>
          </a:p>
        </p:txBody>
      </p:sp>
    </p:spTree>
    <p:extLst>
      <p:ext uri="{BB962C8B-B14F-4D97-AF65-F5344CB8AC3E}">
        <p14:creationId xmlns:p14="http://schemas.microsoft.com/office/powerpoint/2010/main" val="17005169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A2357B9-A31F-4FC7-A38A-70DF36F645F3}" type="slidenum">
              <a:rPr lang="en-GB" smtClean="0"/>
              <a:t>21</a:t>
            </a:fld>
            <a:endParaRPr lang="en-GB"/>
          </a:p>
        </p:txBody>
      </p:sp>
    </p:spTree>
    <p:extLst>
      <p:ext uri="{BB962C8B-B14F-4D97-AF65-F5344CB8AC3E}">
        <p14:creationId xmlns:p14="http://schemas.microsoft.com/office/powerpoint/2010/main" val="27318755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A2357B9-A31F-4FC7-A38A-70DF36F645F3}" type="slidenum">
              <a:rPr lang="en-GB" smtClean="0"/>
              <a:t>26</a:t>
            </a:fld>
            <a:endParaRPr lang="en-GB"/>
          </a:p>
        </p:txBody>
      </p:sp>
    </p:spTree>
    <p:extLst>
      <p:ext uri="{BB962C8B-B14F-4D97-AF65-F5344CB8AC3E}">
        <p14:creationId xmlns:p14="http://schemas.microsoft.com/office/powerpoint/2010/main" val="9020273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A2357B9-A31F-4FC7-A38A-70DF36F645F3}" type="slidenum">
              <a:rPr lang="en-GB" smtClean="0"/>
              <a:t>28</a:t>
            </a:fld>
            <a:endParaRPr lang="en-GB"/>
          </a:p>
        </p:txBody>
      </p:sp>
    </p:spTree>
    <p:extLst>
      <p:ext uri="{BB962C8B-B14F-4D97-AF65-F5344CB8AC3E}">
        <p14:creationId xmlns:p14="http://schemas.microsoft.com/office/powerpoint/2010/main" val="3610390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A2357B9-A31F-4FC7-A38A-70DF36F645F3}" type="slidenum">
              <a:rPr lang="en-GB" smtClean="0"/>
              <a:t>29</a:t>
            </a:fld>
            <a:endParaRPr lang="en-GB"/>
          </a:p>
        </p:txBody>
      </p:sp>
    </p:spTree>
    <p:extLst>
      <p:ext uri="{BB962C8B-B14F-4D97-AF65-F5344CB8AC3E}">
        <p14:creationId xmlns:p14="http://schemas.microsoft.com/office/powerpoint/2010/main" val="31894966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A2357B9-A31F-4FC7-A38A-70DF36F645F3}" type="slidenum">
              <a:rPr lang="en-GB" smtClean="0"/>
              <a:t>31</a:t>
            </a:fld>
            <a:endParaRPr lang="en-GB"/>
          </a:p>
        </p:txBody>
      </p:sp>
    </p:spTree>
    <p:extLst>
      <p:ext uri="{BB962C8B-B14F-4D97-AF65-F5344CB8AC3E}">
        <p14:creationId xmlns:p14="http://schemas.microsoft.com/office/powerpoint/2010/main" val="17005169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BAFCE3B-317D-4AE0-BC7F-8267412B7C4C}" type="slidenum">
              <a:rPr lang="en-GB" smtClean="0"/>
              <a:t>34</a:t>
            </a:fld>
            <a:endParaRPr lang="en-GB"/>
          </a:p>
        </p:txBody>
      </p:sp>
    </p:spTree>
    <p:extLst>
      <p:ext uri="{BB962C8B-B14F-4D97-AF65-F5344CB8AC3E}">
        <p14:creationId xmlns:p14="http://schemas.microsoft.com/office/powerpoint/2010/main" val="26432067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marL="0" marR="0" lvl="0" indent="0" algn="r" defTabSz="914288" rtl="0" eaLnBrk="1" fontAlgn="auto" latinLnBrk="0" hangingPunct="1">
              <a:lnSpc>
                <a:spcPct val="100000"/>
              </a:lnSpc>
              <a:spcBef>
                <a:spcPts val="0"/>
              </a:spcBef>
              <a:spcAft>
                <a:spcPts val="0"/>
              </a:spcAft>
              <a:buClrTx/>
              <a:buSzTx/>
              <a:buFontTx/>
              <a:buNone/>
              <a:tabLst/>
              <a:defRPr/>
            </a:pPr>
            <a:fld id="{2A2357B9-A31F-4FC7-A38A-70DF36F645F3}" type="slidenum">
              <a:rPr kumimoji="0" lang="en-GB" sz="1200" b="0" i="0" u="none" strike="noStrike" kern="1200" cap="none" spc="0" normalizeH="0" baseline="0" noProof="0">
                <a:ln>
                  <a:noFill/>
                </a:ln>
                <a:solidFill>
                  <a:prstClr val="black"/>
                </a:solidFill>
                <a:effectLst/>
                <a:uLnTx/>
                <a:uFillTx/>
                <a:latin typeface="Calibri"/>
                <a:ea typeface="+mn-ea"/>
                <a:cs typeface="+mn-cs"/>
              </a:rPr>
              <a:pPr marL="0" marR="0" lvl="0" indent="0" algn="r" defTabSz="914288" rtl="0" eaLnBrk="1" fontAlgn="auto" latinLnBrk="0" hangingPunct="1">
                <a:lnSpc>
                  <a:spcPct val="100000"/>
                </a:lnSpc>
                <a:spcBef>
                  <a:spcPts val="0"/>
                </a:spcBef>
                <a:spcAft>
                  <a:spcPts val="0"/>
                </a:spcAft>
                <a:buClrTx/>
                <a:buSzTx/>
                <a:buFontTx/>
                <a:buNone/>
                <a:tabLst/>
                <a:defRPr/>
              </a:pPr>
              <a:t>6</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8028760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A2357B9-A31F-4FC7-A38A-70DF36F645F3}"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8029464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A2357B9-A31F-4FC7-A38A-70DF36F645F3}"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5982020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A2357B9-A31F-4FC7-A38A-70DF36F645F3}"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7843832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A2357B9-A31F-4FC7-A38A-70DF36F645F3}"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141791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A2357B9-A31F-4FC7-A38A-70DF36F645F3}" type="slidenum">
              <a:rPr lang="en-GB" smtClean="0"/>
              <a:t>15</a:t>
            </a:fld>
            <a:endParaRPr lang="en-GB"/>
          </a:p>
        </p:txBody>
      </p:sp>
    </p:spTree>
    <p:extLst>
      <p:ext uri="{BB962C8B-B14F-4D97-AF65-F5344CB8AC3E}">
        <p14:creationId xmlns:p14="http://schemas.microsoft.com/office/powerpoint/2010/main" val="38382017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A2357B9-A31F-4FC7-A38A-70DF36F645F3}" type="slidenum">
              <a:rPr lang="en-GB" smtClean="0"/>
              <a:t>18</a:t>
            </a:fld>
            <a:endParaRPr lang="en-GB"/>
          </a:p>
        </p:txBody>
      </p:sp>
    </p:spTree>
    <p:extLst>
      <p:ext uri="{BB962C8B-B14F-4D97-AF65-F5344CB8AC3E}">
        <p14:creationId xmlns:p14="http://schemas.microsoft.com/office/powerpoint/2010/main" val="31840501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A2357B9-A31F-4FC7-A38A-70DF36F645F3}" type="slidenum">
              <a:rPr lang="en-GB" smtClean="0"/>
              <a:t>19</a:t>
            </a:fld>
            <a:endParaRPr lang="en-GB"/>
          </a:p>
        </p:txBody>
      </p:sp>
    </p:spTree>
    <p:extLst>
      <p:ext uri="{BB962C8B-B14F-4D97-AF65-F5344CB8AC3E}">
        <p14:creationId xmlns:p14="http://schemas.microsoft.com/office/powerpoint/2010/main" val="234980945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3130393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Title - copy heavy 4">
    <p:spTree>
      <p:nvGrpSpPr>
        <p:cNvPr id="1" name=""/>
        <p:cNvGrpSpPr/>
        <p:nvPr/>
      </p:nvGrpSpPr>
      <p:grpSpPr>
        <a:xfrm>
          <a:off x="0" y="0"/>
          <a:ext cx="0" cy="0"/>
          <a:chOff x="0" y="0"/>
          <a:chExt cx="0" cy="0"/>
        </a:xfrm>
      </p:grpSpPr>
      <p:sp>
        <p:nvSpPr>
          <p:cNvPr id="15" name="Text Placeholder 24">
            <a:extLst>
              <a:ext uri="{FF2B5EF4-FFF2-40B4-BE49-F238E27FC236}">
                <a16:creationId xmlns:a16="http://schemas.microsoft.com/office/drawing/2014/main" id="{BFE89D31-1694-4358-8650-1FB611FAD68C}"/>
              </a:ext>
            </a:extLst>
          </p:cNvPr>
          <p:cNvSpPr>
            <a:spLocks noGrp="1"/>
          </p:cNvSpPr>
          <p:nvPr>
            <p:ph type="body" sz="quarter" idx="17" hasCustomPrompt="1"/>
          </p:nvPr>
        </p:nvSpPr>
        <p:spPr>
          <a:xfrm>
            <a:off x="2395537" y="260493"/>
            <a:ext cx="4691063" cy="476466"/>
          </a:xfrm>
          <a:prstGeom prst="rect">
            <a:avLst/>
          </a:prstGeom>
        </p:spPr>
        <p:txBody>
          <a:bodyPr wrap="square">
            <a:spAutoFit/>
          </a:bodyPr>
          <a:lstStyle>
            <a:lvl1pPr algn="ctr">
              <a:defRPr kumimoji="0" lang="en-GB" sz="2597" b="0" i="0" u="none" strike="noStrike" kern="0" cap="none" spc="0" normalizeH="0" baseline="0" noProof="0" dirty="0" smtClean="0">
                <a:ln>
                  <a:noFill/>
                </a:ln>
                <a:solidFill>
                  <a:srgbClr val="FFBA1A"/>
                </a:solidFill>
                <a:effectLst/>
                <a:uLnTx/>
                <a:uFillTx/>
                <a:latin typeface="Poppins-Light"/>
                <a:ea typeface="+mj-ea"/>
                <a:cs typeface="Poppins-Light"/>
              </a:defRPr>
            </a:lvl1pPr>
          </a:lstStyle>
          <a:p>
            <a:pPr marL="12685" marR="5074" lvl="0" indent="0" algn="l" defTabSz="913303" rtl="0" eaLnBrk="1" fontAlgn="auto" latinLnBrk="0" hangingPunct="1">
              <a:lnSpc>
                <a:spcPts val="2996"/>
              </a:lnSpc>
              <a:spcBef>
                <a:spcPts val="300"/>
              </a:spcBef>
              <a:spcAft>
                <a:spcPts val="0"/>
              </a:spcAft>
              <a:buClrTx/>
              <a:buSzTx/>
              <a:buFontTx/>
              <a:buNone/>
              <a:tabLst/>
              <a:defRPr/>
            </a:pPr>
            <a:r>
              <a:rPr kumimoji="0" lang="en-GB" sz="2597" b="0" i="0" u="none" strike="noStrike" kern="0" cap="none" spc="0" normalizeH="0" baseline="0" noProof="0">
                <a:ln>
                  <a:noFill/>
                </a:ln>
                <a:solidFill>
                  <a:srgbClr val="FFBA1A"/>
                </a:solidFill>
                <a:effectLst/>
                <a:uLnTx/>
                <a:uFillTx/>
                <a:latin typeface="Poppins-Light"/>
                <a:ea typeface="+mn-ea"/>
                <a:cs typeface="+mn-cs"/>
              </a:rPr>
              <a:t>Simple content heavy slide</a:t>
            </a:r>
            <a:endParaRPr lang="en-GB"/>
          </a:p>
        </p:txBody>
      </p:sp>
      <p:sp>
        <p:nvSpPr>
          <p:cNvPr id="3" name="Text Placeholder 2">
            <a:extLst>
              <a:ext uri="{FF2B5EF4-FFF2-40B4-BE49-F238E27FC236}">
                <a16:creationId xmlns:a16="http://schemas.microsoft.com/office/drawing/2014/main" id="{FB0072CB-C7B4-4E15-BFA3-70CB1D097051}"/>
              </a:ext>
            </a:extLst>
          </p:cNvPr>
          <p:cNvSpPr>
            <a:spLocks noGrp="1"/>
          </p:cNvSpPr>
          <p:nvPr>
            <p:ph type="body" sz="quarter" idx="18"/>
          </p:nvPr>
        </p:nvSpPr>
        <p:spPr>
          <a:xfrm>
            <a:off x="457200" y="897417"/>
            <a:ext cx="8305800" cy="3881408"/>
          </a:xfrm>
          <a:prstGeom prst="rect">
            <a:avLst/>
          </a:prstGeom>
        </p:spPr>
        <p:txBody>
          <a:bodyPr/>
          <a:lstStyle>
            <a:lvl1pPr>
              <a:defRPr sz="899">
                <a:solidFill>
                  <a:schemeClr val="accent1"/>
                </a:solidFill>
              </a:defRPr>
            </a:lvl1pPr>
            <a:lvl2pPr>
              <a:defRPr sz="899">
                <a:solidFill>
                  <a:schemeClr val="accent1"/>
                </a:solidFill>
              </a:defRPr>
            </a:lvl2pPr>
            <a:lvl3pPr>
              <a:defRPr sz="899">
                <a:solidFill>
                  <a:schemeClr val="accent1"/>
                </a:solidFill>
              </a:defRPr>
            </a:lvl3pPr>
            <a:lvl4pPr>
              <a:defRPr sz="899">
                <a:solidFill>
                  <a:schemeClr val="accent1"/>
                </a:solidFill>
              </a:defRPr>
            </a:lvl4pPr>
            <a:lvl5pPr>
              <a:defRPr sz="899">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1794900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2">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xoserve.com/change/change-proposals/xrn5454-supplier-of-last-resort-solr-reporting-suite/?return=/change/change-proposals/?customers=&amp;statuses=&amp;search="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xoserve.com/change/change-proposals/xrn-5463-technical-debt-reduction-prime-and-sub-process-enhancement/?return=/change/change-proposals/?customers=&amp;statuses=&amp;search="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xoserve.com/change/change-proposals/xrn-5464-technical-debt-reduction-enhancement-to-asset-exchange-process-for-class-1-and-2-meter-points/?return=/change/change-proposals/?customers=&amp;statuses=&amp;search="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xoserve.com/change/change-packs/2944-rt-po-change-pack-december-2021/" TargetMode="External"/><Relationship Id="rId2" Type="http://schemas.openxmlformats.org/officeDocument/2006/relationships/notesSlide" Target="../notesSlides/notesSlide8.xml"/><Relationship Id="rId1" Type="http://schemas.openxmlformats.org/officeDocument/2006/relationships/slideLayout" Target="../slideLayouts/slideLayout6.xml"/><Relationship Id="rId4" Type="http://schemas.openxmlformats.org/officeDocument/2006/relationships/hyperlink" Target="https://www.xoserve.com/change/change-proposals/xrn-5368-gemini-change-programme-sustain/?return=/change/change-proposals/?customers=&amp;statuses=&amp;search=5368"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www.xoserve.com/change/change-packs/2945-rt-po-cssc-change-pack-december-2021/" TargetMode="External"/><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10.wmf"/></Relationships>
</file>

<file path=ppt/slides/_rels/slide4.xml.rels><?xml version="1.0" encoding="UTF-8" standalone="yes"?>
<Relationships xmlns="http://schemas.openxmlformats.org/package/2006/relationships"><Relationship Id="rId8" Type="http://schemas.openxmlformats.org/officeDocument/2006/relationships/chart" Target="../charts/chart6.xml"/><Relationship Id="rId3" Type="http://schemas.openxmlformats.org/officeDocument/2006/relationships/chart" Target="../charts/chart2.xml"/><Relationship Id="rId7" Type="http://schemas.openxmlformats.org/officeDocument/2006/relationships/chart" Target="../charts/chart5.xml"/><Relationship Id="rId2" Type="http://schemas.openxmlformats.org/officeDocument/2006/relationships/chart" Target="../charts/chart1.xml"/><Relationship Id="rId1" Type="http://schemas.openxmlformats.org/officeDocument/2006/relationships/slideLayout" Target="../slideLayouts/slideLayout6.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hyperlink" Target="https://umbraco.xoserve.com/media/42178/chmc-change-budget.xls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8" Type="http://schemas.openxmlformats.org/officeDocument/2006/relationships/image" Target="../media/image3.wmf"/><Relationship Id="rId3" Type="http://schemas.openxmlformats.org/officeDocument/2006/relationships/notesSlide" Target="../notesSlides/notesSlide2.xml"/><Relationship Id="rId7" Type="http://schemas.openxmlformats.org/officeDocument/2006/relationships/package" Target="../embeddings/Microsoft_Excel_Worksheet3.xlsx"/><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chart" Target="../charts/chart9.xml"/><Relationship Id="rId5" Type="http://schemas.openxmlformats.org/officeDocument/2006/relationships/chart" Target="../charts/chart8.xml"/><Relationship Id="rId4" Type="http://schemas.openxmlformats.org/officeDocument/2006/relationships/chart" Target="../charts/chart7.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460C6A6-ECDB-4955-90A1-7B7434F0285A}"/>
              </a:ext>
            </a:extLst>
          </p:cNvPr>
          <p:cNvSpPr>
            <a:spLocks noGrp="1"/>
          </p:cNvSpPr>
          <p:nvPr>
            <p:ph type="ctrTitle"/>
          </p:nvPr>
        </p:nvSpPr>
        <p:spPr/>
        <p:txBody>
          <a:bodyPr/>
          <a:lstStyle/>
          <a:p>
            <a:r>
              <a:rPr lang="en-GB" dirty="0"/>
              <a:t>Change Management Committee</a:t>
            </a:r>
          </a:p>
        </p:txBody>
      </p:sp>
      <p:sp>
        <p:nvSpPr>
          <p:cNvPr id="5" name="Subtitle 4">
            <a:extLst>
              <a:ext uri="{FF2B5EF4-FFF2-40B4-BE49-F238E27FC236}">
                <a16:creationId xmlns:a16="http://schemas.microsoft.com/office/drawing/2014/main" id="{2004E9F2-34E4-4A47-84CB-31C3D4C6618B}"/>
              </a:ext>
            </a:extLst>
          </p:cNvPr>
          <p:cNvSpPr>
            <a:spLocks noGrp="1"/>
          </p:cNvSpPr>
          <p:nvPr>
            <p:ph type="subTitle" idx="1"/>
          </p:nvPr>
        </p:nvSpPr>
        <p:spPr>
          <a:xfrm>
            <a:off x="1371600" y="2914650"/>
            <a:ext cx="6400800" cy="776568"/>
          </a:xfrm>
        </p:spPr>
        <p:txBody>
          <a:bodyPr/>
          <a:lstStyle/>
          <a:p>
            <a:r>
              <a:rPr lang="en-GB" dirty="0"/>
              <a:t>12</a:t>
            </a:r>
            <a:r>
              <a:rPr lang="en-GB" baseline="30000" dirty="0"/>
              <a:t>th</a:t>
            </a:r>
            <a:r>
              <a:rPr lang="en-GB" dirty="0"/>
              <a:t> January 2022</a:t>
            </a:r>
          </a:p>
        </p:txBody>
      </p:sp>
    </p:spTree>
    <p:extLst>
      <p:ext uri="{BB962C8B-B14F-4D97-AF65-F5344CB8AC3E}">
        <p14:creationId xmlns:p14="http://schemas.microsoft.com/office/powerpoint/2010/main" val="16522596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20432"/>
            <a:ext cx="9143993" cy="502920"/>
          </a:xfrm>
        </p:spPr>
        <p:txBody>
          <a:bodyPr>
            <a:noAutofit/>
          </a:bodyPr>
          <a:lstStyle/>
          <a:p>
            <a:r>
              <a:rPr lang="en-US" sz="1800" dirty="0"/>
              <a:t>XRN5454 Supplier of Last Resort (</a:t>
            </a:r>
            <a:r>
              <a:rPr lang="en-US" sz="1800" dirty="0" err="1"/>
              <a:t>SoLR</a:t>
            </a:r>
            <a:r>
              <a:rPr lang="en-US" sz="1800" dirty="0"/>
              <a:t>) Reporting Suite</a:t>
            </a:r>
          </a:p>
        </p:txBody>
      </p:sp>
      <p:graphicFrame>
        <p:nvGraphicFramePr>
          <p:cNvPr id="8" name="Table 7"/>
          <p:cNvGraphicFramePr>
            <a:graphicFrameLocks noGrp="1"/>
          </p:cNvGraphicFramePr>
          <p:nvPr>
            <p:extLst>
              <p:ext uri="{D42A27DB-BD31-4B8C-83A1-F6EECF244321}">
                <p14:modId xmlns:p14="http://schemas.microsoft.com/office/powerpoint/2010/main" val="1096787618"/>
              </p:ext>
            </p:extLst>
          </p:nvPr>
        </p:nvGraphicFramePr>
        <p:xfrm>
          <a:off x="71463" y="2760168"/>
          <a:ext cx="3692688" cy="778080"/>
        </p:xfrm>
        <a:graphic>
          <a:graphicData uri="http://schemas.openxmlformats.org/drawingml/2006/table">
            <a:tbl>
              <a:tblPr firstRow="1" bandRow="1">
                <a:tableStyleId>{E8B1032C-EA38-4F05-BA0D-38AFFFC7BED3}</a:tableStyleId>
              </a:tblPr>
              <a:tblGrid>
                <a:gridCol w="1424813">
                  <a:extLst>
                    <a:ext uri="{9D8B030D-6E8A-4147-A177-3AD203B41FA5}">
                      <a16:colId xmlns:a16="http://schemas.microsoft.com/office/drawing/2014/main" val="20000"/>
                    </a:ext>
                  </a:extLst>
                </a:gridCol>
                <a:gridCol w="2267875">
                  <a:extLst>
                    <a:ext uri="{9D8B030D-6E8A-4147-A177-3AD203B41FA5}">
                      <a16:colId xmlns:a16="http://schemas.microsoft.com/office/drawing/2014/main" val="20001"/>
                    </a:ext>
                  </a:extLst>
                </a:gridCol>
              </a:tblGrid>
              <a:tr h="3816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bg1"/>
                          </a:solidFill>
                          <a:latin typeface="+mn-lt"/>
                          <a:ea typeface="+mn-ea"/>
                          <a:cs typeface="+mn-cs"/>
                        </a:rPr>
                        <a:t>DSC Service Area:</a:t>
                      </a:r>
                    </a:p>
                  </a:txBody>
                  <a:tcPr marT="0" marB="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accent4">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i="0" u="none" strike="noStrike" dirty="0">
                          <a:solidFill>
                            <a:schemeClr val="tx1"/>
                          </a:solidFill>
                          <a:effectLst/>
                          <a:latin typeface="+mn-lt"/>
                          <a:cs typeface="Arial"/>
                        </a:rPr>
                        <a:t>N/A</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0"/>
                  </a:ext>
                </a:extLst>
              </a:tr>
              <a:tr h="39642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bg1"/>
                          </a:solidFill>
                          <a:latin typeface="+mn-lt"/>
                          <a:ea typeface="+mn-ea"/>
                          <a:cs typeface="+mn-cs"/>
                        </a:rPr>
                        <a:t>Link to Change Proposal</a:t>
                      </a:r>
                    </a:p>
                  </a:txBody>
                  <a:tcPr marT="0" marB="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accent4">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kern="1200" dirty="0">
                          <a:solidFill>
                            <a:schemeClr val="accent4">
                              <a:lumMod val="75000"/>
                            </a:schemeClr>
                          </a:solidFill>
                          <a:latin typeface="+mn-lt"/>
                          <a:ea typeface="+mn-ea"/>
                          <a:cs typeface="+mn-cs"/>
                          <a:hlinkClick r:id="rId3"/>
                        </a:rPr>
                        <a:t>Link to CP</a:t>
                      </a:r>
                      <a:endParaRPr lang="en-GB" sz="1100" b="0" kern="1200" dirty="0">
                        <a:solidFill>
                          <a:schemeClr val="accent4">
                            <a:lumMod val="75000"/>
                          </a:schemeClr>
                        </a:solidFill>
                        <a:latin typeface="+mn-lt"/>
                        <a:ea typeface="+mn-ea"/>
                        <a:cs typeface="+mn-cs"/>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cxnSp>
        <p:nvCxnSpPr>
          <p:cNvPr id="11" name="Straight Connector 10"/>
          <p:cNvCxnSpPr>
            <a:cxnSpLocks/>
          </p:cNvCxnSpPr>
          <p:nvPr/>
        </p:nvCxnSpPr>
        <p:spPr>
          <a:xfrm>
            <a:off x="3844343" y="623352"/>
            <a:ext cx="0" cy="422833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3" name="Table 2">
            <a:extLst>
              <a:ext uri="{FF2B5EF4-FFF2-40B4-BE49-F238E27FC236}">
                <a16:creationId xmlns:a16="http://schemas.microsoft.com/office/drawing/2014/main" id="{B7FC0BBF-9ED9-4F27-BC89-B0490D1F28AE}"/>
              </a:ext>
            </a:extLst>
          </p:cNvPr>
          <p:cNvGraphicFramePr>
            <a:graphicFrameLocks noGrp="1"/>
          </p:cNvGraphicFramePr>
          <p:nvPr>
            <p:extLst>
              <p:ext uri="{D42A27DB-BD31-4B8C-83A1-F6EECF244321}">
                <p14:modId xmlns:p14="http://schemas.microsoft.com/office/powerpoint/2010/main" val="1917453752"/>
              </p:ext>
            </p:extLst>
          </p:nvPr>
        </p:nvGraphicFramePr>
        <p:xfrm>
          <a:off x="80176" y="4485958"/>
          <a:ext cx="3692675" cy="365724"/>
        </p:xfrm>
        <a:graphic>
          <a:graphicData uri="http://schemas.openxmlformats.org/drawingml/2006/table">
            <a:tbl>
              <a:tblPr firstRow="1" bandRow="1">
                <a:tableStyleId>{FABFCF23-3B69-468F-B69F-88F6DE6A72F2}</a:tableStyleId>
              </a:tblPr>
              <a:tblGrid>
                <a:gridCol w="1423586">
                  <a:extLst>
                    <a:ext uri="{9D8B030D-6E8A-4147-A177-3AD203B41FA5}">
                      <a16:colId xmlns:a16="http://schemas.microsoft.com/office/drawing/2014/main" val="3477608926"/>
                    </a:ext>
                  </a:extLst>
                </a:gridCol>
                <a:gridCol w="2269089">
                  <a:extLst>
                    <a:ext uri="{9D8B030D-6E8A-4147-A177-3AD203B41FA5}">
                      <a16:colId xmlns:a16="http://schemas.microsoft.com/office/drawing/2014/main" val="2478473174"/>
                    </a:ext>
                  </a:extLst>
                </a:gridCol>
              </a:tblGrid>
              <a:tr h="36572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kern="1200"/>
                        <a:t>Sponsor Representative </a:t>
                      </a:r>
                      <a:endParaRPr lang="en-GB" sz="1100" b="1" kern="1200">
                        <a:solidFill>
                          <a:schemeClr val="bg1"/>
                        </a:solidFill>
                        <a:latin typeface="+mn-lt"/>
                        <a:ea typeface="+mn-ea"/>
                        <a:cs typeface="+mn-cs"/>
                      </a:endParaRPr>
                    </a:p>
                  </a:txBody>
                  <a:tcPr marT="0" marB="0"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i="0" u="none" strike="noStrike" dirty="0">
                          <a:solidFill>
                            <a:schemeClr val="tx1"/>
                          </a:solidFill>
                          <a:effectLst/>
                          <a:latin typeface="Arial" panose="020B0604020202020204" pitchFamily="34" charset="0"/>
                          <a:cs typeface="Arial" panose="020B0604020202020204" pitchFamily="34" charset="0"/>
                        </a:rPr>
                        <a:t>EDF</a:t>
                      </a:r>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noFill/>
                  </a:tcPr>
                </a:tc>
                <a:extLst>
                  <a:ext uri="{0D108BD9-81ED-4DB2-BD59-A6C34878D82A}">
                    <a16:rowId xmlns:a16="http://schemas.microsoft.com/office/drawing/2014/main" val="3474371713"/>
                  </a:ext>
                </a:extLst>
              </a:tr>
            </a:tbl>
          </a:graphicData>
        </a:graphic>
      </p:graphicFrame>
      <p:graphicFrame>
        <p:nvGraphicFramePr>
          <p:cNvPr id="10" name="Table 9">
            <a:extLst>
              <a:ext uri="{FF2B5EF4-FFF2-40B4-BE49-F238E27FC236}">
                <a16:creationId xmlns:a16="http://schemas.microsoft.com/office/drawing/2014/main" id="{633F724F-9DB4-4212-AFB1-BFFC700EC4F5}"/>
              </a:ext>
            </a:extLst>
          </p:cNvPr>
          <p:cNvGraphicFramePr>
            <a:graphicFrameLocks noGrp="1"/>
          </p:cNvGraphicFramePr>
          <p:nvPr>
            <p:extLst>
              <p:ext uri="{D42A27DB-BD31-4B8C-83A1-F6EECF244321}">
                <p14:modId xmlns:p14="http://schemas.microsoft.com/office/powerpoint/2010/main" val="3307300817"/>
              </p:ext>
            </p:extLst>
          </p:nvPr>
        </p:nvGraphicFramePr>
        <p:xfrm>
          <a:off x="3924536" y="623352"/>
          <a:ext cx="5147964" cy="4418032"/>
        </p:xfrm>
        <a:graphic>
          <a:graphicData uri="http://schemas.openxmlformats.org/drawingml/2006/table">
            <a:tbl>
              <a:tblPr firstRow="1" bandRow="1">
                <a:tableStyleId>{E8B1032C-EA38-4F05-BA0D-38AFFFC7BED3}</a:tableStyleId>
              </a:tblPr>
              <a:tblGrid>
                <a:gridCol w="5147964">
                  <a:extLst>
                    <a:ext uri="{9D8B030D-6E8A-4147-A177-3AD203B41FA5}">
                      <a16:colId xmlns:a16="http://schemas.microsoft.com/office/drawing/2014/main" val="20000"/>
                    </a:ext>
                  </a:extLst>
                </a:gridCol>
              </a:tblGrid>
              <a:tr h="32609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tx1"/>
                          </a:solidFill>
                          <a:latin typeface="+mn-lt"/>
                          <a:ea typeface="+mn-ea"/>
                          <a:cs typeface="+mn-cs"/>
                        </a:rPr>
                        <a:t>Change</a:t>
                      </a:r>
                      <a:r>
                        <a:rPr lang="en-GB" sz="1100" b="1" kern="1200" baseline="0" dirty="0">
                          <a:solidFill>
                            <a:schemeClr val="tx1"/>
                          </a:solidFill>
                          <a:latin typeface="+mn-lt"/>
                          <a:ea typeface="+mn-ea"/>
                          <a:cs typeface="+mn-cs"/>
                        </a:rPr>
                        <a:t> Description</a:t>
                      </a:r>
                      <a:endParaRPr lang="en-GB" sz="1100" b="1" kern="1200" dirty="0">
                        <a:solidFill>
                          <a:schemeClr val="tx1"/>
                        </a:solidFill>
                        <a:latin typeface="+mn-lt"/>
                        <a:ea typeface="+mn-ea"/>
                        <a:cs typeface="+mn-cs"/>
                      </a:endParaRPr>
                    </a:p>
                  </a:txBody>
                  <a:tcPr marT="0" marB="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0000"/>
                  </a:ext>
                </a:extLst>
              </a:tr>
              <a:tr h="3664731">
                <a:tc>
                  <a:txBody>
                    <a:bodyPr/>
                    <a:lstStyle/>
                    <a:p>
                      <a:pPr lvl="0" algn="l">
                        <a:lnSpc>
                          <a:spcPct val="100000"/>
                        </a:lnSpc>
                        <a:spcBef>
                          <a:spcPts val="0"/>
                        </a:spcBef>
                        <a:spcAft>
                          <a:spcPts val="0"/>
                        </a:spcAft>
                        <a:buNone/>
                      </a:pPr>
                      <a:r>
                        <a:rPr lang="en-US" sz="1050" b="0" i="0" u="none" strike="noStrike" kern="1200" baseline="0" noProof="0" dirty="0">
                          <a:latin typeface="Arial" panose="020B0604020202020204" pitchFamily="34" charset="0"/>
                          <a:cs typeface="Arial" panose="020B0604020202020204" pitchFamily="34" charset="0"/>
                        </a:rPr>
                        <a:t>This change seeks to define [a suite] of reports that a prospective/appointed </a:t>
                      </a:r>
                      <a:r>
                        <a:rPr lang="en-US" sz="1050" b="0" i="0" u="none" strike="noStrike" kern="1200" baseline="0" noProof="0" dirty="0" err="1">
                          <a:latin typeface="Arial" panose="020B0604020202020204" pitchFamily="34" charset="0"/>
                          <a:cs typeface="Arial" panose="020B0604020202020204" pitchFamily="34" charset="0"/>
                        </a:rPr>
                        <a:t>SoLR</a:t>
                      </a:r>
                      <a:r>
                        <a:rPr lang="en-US" sz="1050" b="0" i="0" u="none" strike="noStrike" kern="1200" baseline="0" noProof="0" dirty="0">
                          <a:latin typeface="Arial" panose="020B0604020202020204" pitchFamily="34" charset="0"/>
                          <a:cs typeface="Arial" panose="020B0604020202020204" pitchFamily="34" charset="0"/>
                        </a:rPr>
                        <a:t> may expect to obtain to support their bidding process and, subsequently, during the period immediately following the notice of their appointment, having been issued to the CDSP by Ofgem and until every registration has transferred from the failed Supplier (either to the </a:t>
                      </a:r>
                      <a:r>
                        <a:rPr lang="en-US" sz="1050" b="0" i="0" u="none" strike="noStrike" kern="1200" baseline="0" noProof="0" dirty="0" err="1">
                          <a:latin typeface="Arial" panose="020B0604020202020204" pitchFamily="34" charset="0"/>
                          <a:cs typeface="Arial" panose="020B0604020202020204" pitchFamily="34" charset="0"/>
                        </a:rPr>
                        <a:t>SoLR</a:t>
                      </a:r>
                      <a:r>
                        <a:rPr lang="en-US" sz="1050" b="0" i="0" u="none" strike="noStrike" kern="1200" baseline="0" noProof="0" dirty="0">
                          <a:latin typeface="Arial" panose="020B0604020202020204" pitchFamily="34" charset="0"/>
                          <a:cs typeface="Arial" panose="020B0604020202020204" pitchFamily="34" charset="0"/>
                        </a:rPr>
                        <a:t> or to another Supplier).</a:t>
                      </a:r>
                    </a:p>
                    <a:p>
                      <a:pPr lvl="0" algn="l">
                        <a:lnSpc>
                          <a:spcPct val="100000"/>
                        </a:lnSpc>
                        <a:spcBef>
                          <a:spcPts val="0"/>
                        </a:spcBef>
                        <a:spcAft>
                          <a:spcPts val="0"/>
                        </a:spcAft>
                        <a:buNone/>
                      </a:pPr>
                      <a:r>
                        <a:rPr lang="en-US" sz="1050" b="0" i="0" u="none" strike="noStrike" kern="1200" baseline="0" noProof="0" dirty="0">
                          <a:latin typeface="Arial" panose="020B0604020202020204" pitchFamily="34" charset="0"/>
                          <a:cs typeface="Arial" panose="020B0604020202020204" pitchFamily="34" charset="0"/>
                        </a:rPr>
                        <a:t>It is expected that this service will be an enduring service and will form part of the Gas Enquiry Service following implementation of CSS.</a:t>
                      </a:r>
                    </a:p>
                    <a:p>
                      <a:pPr lvl="0" algn="l">
                        <a:lnSpc>
                          <a:spcPct val="100000"/>
                        </a:lnSpc>
                        <a:spcBef>
                          <a:spcPts val="0"/>
                        </a:spcBef>
                        <a:spcAft>
                          <a:spcPts val="0"/>
                        </a:spcAft>
                        <a:buNone/>
                      </a:pPr>
                      <a:r>
                        <a:rPr lang="en-US" sz="1050" b="0" i="0" u="none" strike="noStrike" kern="1200" baseline="0" noProof="0" dirty="0">
                          <a:latin typeface="Arial" panose="020B0604020202020204" pitchFamily="34" charset="0"/>
                          <a:cs typeface="Arial" panose="020B0604020202020204" pitchFamily="34" charset="0"/>
                        </a:rPr>
                        <a:t>[These reports may be subject to Third Party Service charges under the DSC.] </a:t>
                      </a:r>
                    </a:p>
                    <a:p>
                      <a:pPr lvl="0" algn="l">
                        <a:lnSpc>
                          <a:spcPct val="100000"/>
                        </a:lnSpc>
                        <a:spcBef>
                          <a:spcPts val="0"/>
                        </a:spcBef>
                        <a:spcAft>
                          <a:spcPts val="0"/>
                        </a:spcAft>
                        <a:buNone/>
                      </a:pPr>
                      <a:endParaRPr lang="en-US" sz="1050" b="0" i="0" u="none" strike="noStrike" kern="1200" baseline="0" noProof="0" dirty="0">
                        <a:latin typeface="Arial" panose="020B0604020202020204" pitchFamily="34" charset="0"/>
                        <a:cs typeface="Arial" panose="020B0604020202020204" pitchFamily="34" charset="0"/>
                      </a:endParaRPr>
                    </a:p>
                    <a:p>
                      <a:pPr lvl="0" algn="l">
                        <a:lnSpc>
                          <a:spcPct val="100000"/>
                        </a:lnSpc>
                        <a:spcBef>
                          <a:spcPts val="0"/>
                        </a:spcBef>
                        <a:spcAft>
                          <a:spcPts val="0"/>
                        </a:spcAft>
                        <a:buNone/>
                      </a:pPr>
                      <a:r>
                        <a:rPr lang="en-US" sz="1050" b="0" i="0" u="none" strike="noStrike" kern="1200" baseline="0" noProof="0" dirty="0">
                          <a:latin typeface="Arial" panose="020B0604020202020204" pitchFamily="34" charset="0"/>
                          <a:cs typeface="Arial" panose="020B0604020202020204" pitchFamily="34" charset="0"/>
                        </a:rPr>
                        <a:t>The change will initially scope but will not be limited to the following reports:</a:t>
                      </a:r>
                    </a:p>
                    <a:p>
                      <a:pPr lvl="0" algn="l">
                        <a:lnSpc>
                          <a:spcPct val="100000"/>
                        </a:lnSpc>
                        <a:spcBef>
                          <a:spcPts val="0"/>
                        </a:spcBef>
                        <a:spcAft>
                          <a:spcPts val="0"/>
                        </a:spcAft>
                        <a:buNone/>
                      </a:pPr>
                      <a:r>
                        <a:rPr lang="en-US" sz="1050" b="0" i="0" u="none" strike="noStrike" kern="1200" baseline="0" noProof="0" dirty="0">
                          <a:latin typeface="Arial" panose="020B0604020202020204" pitchFamily="34" charset="0"/>
                          <a:cs typeface="Arial" panose="020B0604020202020204" pitchFamily="34" charset="0"/>
                        </a:rPr>
                        <a:t>-   Review of, with potential to revise, data items within the Pre-</a:t>
                      </a:r>
                      <a:r>
                        <a:rPr lang="en-US" sz="1050" b="0" i="0" u="none" strike="noStrike" kern="1200" baseline="0" noProof="0" dirty="0" err="1">
                          <a:latin typeface="Arial" panose="020B0604020202020204" pitchFamily="34" charset="0"/>
                          <a:cs typeface="Arial" panose="020B0604020202020204" pitchFamily="34" charset="0"/>
                        </a:rPr>
                        <a:t>SoLR</a:t>
                      </a:r>
                      <a:r>
                        <a:rPr lang="en-US" sz="1050" b="0" i="0" u="none" strike="noStrike" kern="1200" baseline="0" noProof="0" dirty="0">
                          <a:latin typeface="Arial" panose="020B0604020202020204" pitchFamily="34" charset="0"/>
                          <a:cs typeface="Arial" panose="020B0604020202020204" pitchFamily="34" charset="0"/>
                        </a:rPr>
                        <a:t> appointment report. Initial review will be with Ofgem and Suppliers (this report is currently issued to Ofgem, upon their request, and issued to Suppliers in support of the </a:t>
                      </a:r>
                      <a:r>
                        <a:rPr lang="en-US" sz="1050" b="0" i="0" u="none" strike="noStrike" kern="1200" baseline="0" noProof="0" dirty="0" err="1">
                          <a:latin typeface="Arial" panose="020B0604020202020204" pitchFamily="34" charset="0"/>
                          <a:cs typeface="Arial" panose="020B0604020202020204" pitchFamily="34" charset="0"/>
                        </a:rPr>
                        <a:t>SoLR</a:t>
                      </a:r>
                      <a:r>
                        <a:rPr lang="en-US" sz="1050" b="0" i="0" u="none" strike="noStrike" kern="1200" baseline="0" noProof="0" dirty="0">
                          <a:latin typeface="Arial" panose="020B0604020202020204" pitchFamily="34" charset="0"/>
                          <a:cs typeface="Arial" panose="020B0604020202020204" pitchFamily="34" charset="0"/>
                        </a:rPr>
                        <a:t> bidding process)</a:t>
                      </a:r>
                    </a:p>
                    <a:p>
                      <a:pPr lvl="0" algn="l">
                        <a:lnSpc>
                          <a:spcPct val="100000"/>
                        </a:lnSpc>
                        <a:spcBef>
                          <a:spcPts val="0"/>
                        </a:spcBef>
                        <a:spcAft>
                          <a:spcPts val="0"/>
                        </a:spcAft>
                        <a:buNone/>
                      </a:pPr>
                      <a:r>
                        <a:rPr lang="en-US" sz="1050" b="0" i="0" u="none" strike="noStrike" kern="1200" baseline="0" noProof="0" dirty="0">
                          <a:latin typeface="Arial" panose="020B0604020202020204" pitchFamily="34" charset="0"/>
                          <a:cs typeface="Arial" panose="020B0604020202020204" pitchFamily="34" charset="0"/>
                        </a:rPr>
                        <a:t>-   Post-</a:t>
                      </a:r>
                      <a:r>
                        <a:rPr lang="en-US" sz="1050" b="0" i="0" u="none" strike="noStrike" kern="1200" baseline="0" noProof="0" dirty="0" err="1">
                          <a:latin typeface="Arial" panose="020B0604020202020204" pitchFamily="34" charset="0"/>
                          <a:cs typeface="Arial" panose="020B0604020202020204" pitchFamily="34" charset="0"/>
                        </a:rPr>
                        <a:t>SoLR</a:t>
                      </a:r>
                      <a:r>
                        <a:rPr lang="en-US" sz="1050" b="0" i="0" u="none" strike="noStrike" kern="1200" baseline="0" noProof="0" dirty="0">
                          <a:latin typeface="Arial" panose="020B0604020202020204" pitchFamily="34" charset="0"/>
                          <a:cs typeface="Arial" panose="020B0604020202020204" pitchFamily="34" charset="0"/>
                        </a:rPr>
                        <a:t> appointment</a:t>
                      </a:r>
                    </a:p>
                    <a:p>
                      <a:pPr marL="171450" lvl="0" indent="-171450" algn="l">
                        <a:lnSpc>
                          <a:spcPct val="100000"/>
                        </a:lnSpc>
                        <a:spcBef>
                          <a:spcPts val="0"/>
                        </a:spcBef>
                        <a:spcAft>
                          <a:spcPts val="0"/>
                        </a:spcAft>
                        <a:buFont typeface="Arial" panose="020B0604020202020204" pitchFamily="34" charset="0"/>
                        <a:buChar char="•"/>
                      </a:pPr>
                      <a:r>
                        <a:rPr lang="en-US" sz="1050" b="0" i="0" u="none" strike="noStrike" kern="1200" baseline="0" noProof="0" dirty="0">
                          <a:latin typeface="Arial" panose="020B0604020202020204" pitchFamily="34" charset="0"/>
                          <a:cs typeface="Arial" panose="020B0604020202020204" pitchFamily="34" charset="0"/>
                        </a:rPr>
                        <a:t>Daily Progress Report (incl switching, withdrawal status, Incoming Supplier ID)</a:t>
                      </a:r>
                    </a:p>
                    <a:p>
                      <a:pPr marL="171450" lvl="0" indent="-171450" algn="l">
                        <a:lnSpc>
                          <a:spcPct val="100000"/>
                        </a:lnSpc>
                        <a:spcBef>
                          <a:spcPts val="0"/>
                        </a:spcBef>
                        <a:spcAft>
                          <a:spcPts val="0"/>
                        </a:spcAft>
                        <a:buFont typeface="Arial" panose="020B0604020202020204" pitchFamily="34" charset="0"/>
                        <a:buChar char="•"/>
                      </a:pPr>
                      <a:r>
                        <a:rPr lang="en-US" sz="1050" b="0" i="0" u="none" strike="noStrike" kern="1200" baseline="0" noProof="0" dirty="0">
                          <a:latin typeface="Arial" panose="020B0604020202020204" pitchFamily="34" charset="0"/>
                          <a:cs typeface="Arial" panose="020B0604020202020204" pitchFamily="34" charset="0"/>
                        </a:rPr>
                        <a:t>Weekly Portfolio Report</a:t>
                      </a:r>
                    </a:p>
                    <a:p>
                      <a:pPr lvl="0" algn="l">
                        <a:lnSpc>
                          <a:spcPct val="100000"/>
                        </a:lnSpc>
                        <a:spcBef>
                          <a:spcPts val="0"/>
                        </a:spcBef>
                        <a:spcAft>
                          <a:spcPts val="0"/>
                        </a:spcAft>
                        <a:buNone/>
                      </a:pPr>
                      <a:r>
                        <a:rPr lang="en-US" sz="1050" b="0" i="0" u="none" strike="noStrike" kern="1200" baseline="0" noProof="0" dirty="0">
                          <a:latin typeface="Arial" panose="020B0604020202020204" pitchFamily="34" charset="0"/>
                          <a:cs typeface="Arial" panose="020B0604020202020204" pitchFamily="34" charset="0"/>
                        </a:rPr>
                        <a:t>-   Historical Data (Failing Supplier)</a:t>
                      </a:r>
                    </a:p>
                    <a:p>
                      <a:pPr lvl="0" algn="l">
                        <a:lnSpc>
                          <a:spcPct val="100000"/>
                        </a:lnSpc>
                        <a:spcBef>
                          <a:spcPts val="0"/>
                        </a:spcBef>
                        <a:spcAft>
                          <a:spcPts val="0"/>
                        </a:spcAft>
                        <a:buNone/>
                      </a:pPr>
                      <a:endParaRPr lang="en-US" sz="1050" b="0" i="0" u="none" strike="noStrike" kern="1200" baseline="0" noProof="0" dirty="0">
                        <a:latin typeface="Arial" panose="020B0604020202020204" pitchFamily="34" charset="0"/>
                        <a:cs typeface="Arial" panose="020B0604020202020204" pitchFamily="34" charset="0"/>
                      </a:endParaRPr>
                    </a:p>
                    <a:p>
                      <a:pPr lvl="0" algn="l">
                        <a:lnSpc>
                          <a:spcPct val="100000"/>
                        </a:lnSpc>
                        <a:spcBef>
                          <a:spcPts val="0"/>
                        </a:spcBef>
                        <a:spcAft>
                          <a:spcPts val="0"/>
                        </a:spcAft>
                        <a:buNone/>
                      </a:pPr>
                      <a:r>
                        <a:rPr lang="en-US" sz="1050" b="0" i="0" u="none" strike="noStrike" kern="1200" baseline="0" noProof="0" dirty="0">
                          <a:latin typeface="Arial" panose="020B0604020202020204" pitchFamily="34" charset="0"/>
                          <a:cs typeface="Arial" panose="020B0604020202020204" pitchFamily="34" charset="0"/>
                        </a:rPr>
                        <a:t>The final scope of reporting will be proposed to Change Managers and covered in a Solution Change Pack.</a:t>
                      </a:r>
                    </a:p>
                    <a:p>
                      <a:pPr lvl="0" algn="l">
                        <a:lnSpc>
                          <a:spcPct val="100000"/>
                        </a:lnSpc>
                        <a:spcBef>
                          <a:spcPts val="0"/>
                        </a:spcBef>
                        <a:spcAft>
                          <a:spcPts val="0"/>
                        </a:spcAft>
                        <a:buNone/>
                      </a:pPr>
                      <a:r>
                        <a:rPr lang="en-US" sz="1050" b="0" i="0" u="none" strike="noStrike" kern="1200" baseline="0" noProof="0" dirty="0">
                          <a:latin typeface="Arial" panose="020B0604020202020204" pitchFamily="34" charset="0"/>
                          <a:cs typeface="Arial" panose="020B0604020202020204" pitchFamily="34" charset="0"/>
                        </a:rPr>
                        <a:t>Any required data permissions will be identified during the Capture process.</a:t>
                      </a:r>
                    </a:p>
                    <a:p>
                      <a:pPr lvl="0" algn="l">
                        <a:lnSpc>
                          <a:spcPct val="100000"/>
                        </a:lnSpc>
                        <a:spcBef>
                          <a:spcPts val="0"/>
                        </a:spcBef>
                        <a:spcAft>
                          <a:spcPts val="0"/>
                        </a:spcAft>
                        <a:buNone/>
                      </a:pPr>
                      <a:r>
                        <a:rPr lang="en-US" sz="1050" b="0" i="0" u="none" strike="noStrike" kern="1200" baseline="0" noProof="0" dirty="0">
                          <a:latin typeface="Arial" panose="020B0604020202020204" pitchFamily="34" charset="0"/>
                          <a:cs typeface="Arial" panose="020B0604020202020204" pitchFamily="34" charset="0"/>
                        </a:rPr>
                        <a:t>Some of the reporting due to be scoped as part of this change, will significantly support the nomination process and therefore Modification 0788 – </a:t>
                      </a:r>
                      <a:r>
                        <a:rPr lang="en-US" sz="1050" b="0" i="0" u="none" strike="noStrike" kern="1200" baseline="0" noProof="0" dirty="0" err="1">
                          <a:latin typeface="Arial" panose="020B0604020202020204" pitchFamily="34" charset="0"/>
                          <a:cs typeface="Arial" panose="020B0604020202020204" pitchFamily="34" charset="0"/>
                        </a:rPr>
                        <a:t>Minimising</a:t>
                      </a:r>
                      <a:r>
                        <a:rPr lang="en-US" sz="1050" b="0" i="0" u="none" strike="noStrike" kern="1200" baseline="0" noProof="0" dirty="0">
                          <a:latin typeface="Arial" panose="020B0604020202020204" pitchFamily="34" charset="0"/>
                          <a:cs typeface="Arial" panose="020B0604020202020204" pitchFamily="34" charset="0"/>
                        </a:rPr>
                        <a:t> the market impacts of ‘Supplier Undertaking’ operation</a:t>
                      </a:r>
                    </a:p>
                  </a:txBody>
                  <a:tcPr marL="180000">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graphicFrame>
        <p:nvGraphicFramePr>
          <p:cNvPr id="13" name="Table 12">
            <a:extLst>
              <a:ext uri="{FF2B5EF4-FFF2-40B4-BE49-F238E27FC236}">
                <a16:creationId xmlns:a16="http://schemas.microsoft.com/office/drawing/2014/main" id="{B8BF9BD6-7E5F-433D-B4F5-DE4688AAC096}"/>
              </a:ext>
            </a:extLst>
          </p:cNvPr>
          <p:cNvGraphicFramePr>
            <a:graphicFrameLocks noGrp="1"/>
          </p:cNvGraphicFramePr>
          <p:nvPr>
            <p:extLst>
              <p:ext uri="{D42A27DB-BD31-4B8C-83A1-F6EECF244321}">
                <p14:modId xmlns:p14="http://schemas.microsoft.com/office/powerpoint/2010/main" val="159637049"/>
              </p:ext>
            </p:extLst>
          </p:nvPr>
        </p:nvGraphicFramePr>
        <p:xfrm>
          <a:off x="80176" y="3712630"/>
          <a:ext cx="3692673" cy="598945"/>
        </p:xfrm>
        <a:graphic>
          <a:graphicData uri="http://schemas.openxmlformats.org/drawingml/2006/table">
            <a:tbl>
              <a:tblPr firstRow="1" bandRow="1">
                <a:tableStyleId>{FABFCF23-3B69-468F-B69F-88F6DE6A72F2}</a:tableStyleId>
              </a:tblPr>
              <a:tblGrid>
                <a:gridCol w="1423599">
                  <a:extLst>
                    <a:ext uri="{9D8B030D-6E8A-4147-A177-3AD203B41FA5}">
                      <a16:colId xmlns:a16="http://schemas.microsoft.com/office/drawing/2014/main" val="3477608926"/>
                    </a:ext>
                  </a:extLst>
                </a:gridCol>
                <a:gridCol w="2269074">
                  <a:extLst>
                    <a:ext uri="{9D8B030D-6E8A-4147-A177-3AD203B41FA5}">
                      <a16:colId xmlns:a16="http://schemas.microsoft.com/office/drawing/2014/main" val="2478473174"/>
                    </a:ext>
                  </a:extLst>
                </a:gridCol>
              </a:tblGrid>
              <a:tr h="2982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bg1"/>
                          </a:solidFill>
                          <a:latin typeface="+mn-lt"/>
                          <a:ea typeface="+mn-ea"/>
                          <a:cs typeface="+mn-cs"/>
                        </a:rPr>
                        <a:t>Change Type</a:t>
                      </a:r>
                    </a:p>
                  </a:txBody>
                  <a:tcPr marT="0"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marL="0" marR="0" lvl="0" indent="0" algn="l" rtl="0" eaLnBrk="1" fontAlgn="auto" latinLnBrk="0" hangingPunct="1">
                        <a:lnSpc>
                          <a:spcPct val="100000"/>
                        </a:lnSpc>
                        <a:spcBef>
                          <a:spcPts val="0"/>
                        </a:spcBef>
                        <a:spcAft>
                          <a:spcPts val="0"/>
                        </a:spcAft>
                        <a:buFontTx/>
                        <a:buNone/>
                      </a:pPr>
                      <a:r>
                        <a:rPr lang="en-US" sz="1100" b="0" i="0" u="none" strike="noStrike">
                          <a:solidFill>
                            <a:schemeClr val="tx1"/>
                          </a:solidFill>
                          <a:effectLst/>
                          <a:latin typeface="Arial" panose="020B0604020202020204" pitchFamily="34" charset="0"/>
                          <a:cs typeface="Arial" panose="020B0604020202020204" pitchFamily="34" charset="0"/>
                        </a:rPr>
                        <a:t>Non-Regulatory</a:t>
                      </a:r>
                      <a:endParaRPr lang="en-US" sz="1100" b="0" i="0" u="none" strike="noStrike" dirty="0">
                        <a:solidFill>
                          <a:schemeClr val="tx1"/>
                        </a:solidFill>
                        <a:effectLst/>
                        <a:latin typeface="Arial" panose="020B0604020202020204" pitchFamily="34" charset="0"/>
                        <a:cs typeface="Arial" panose="020B0604020202020204" pitchFamily="34" charset="0"/>
                      </a:endParaRPr>
                    </a:p>
                  </a:txBody>
                  <a:tcPr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74371713"/>
                  </a:ext>
                </a:extLst>
              </a:tr>
              <a:tr h="30071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bg1"/>
                          </a:solidFill>
                          <a:latin typeface="+mn-lt"/>
                          <a:ea typeface="+mn-ea"/>
                          <a:cs typeface="+mn-cs"/>
                        </a:rPr>
                        <a:t>Priority Score</a:t>
                      </a:r>
                    </a:p>
                  </a:txBody>
                  <a:tcPr marT="0"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marL="0" marR="0" lvl="0" indent="0" algn="l" rtl="0" eaLnBrk="1" fontAlgn="auto" latinLnBrk="0" hangingPunct="1">
                        <a:lnSpc>
                          <a:spcPct val="100000"/>
                        </a:lnSpc>
                        <a:spcBef>
                          <a:spcPts val="0"/>
                        </a:spcBef>
                        <a:spcAft>
                          <a:spcPts val="0"/>
                        </a:spcAft>
                        <a:buFontTx/>
                        <a:buNone/>
                      </a:pPr>
                      <a:r>
                        <a:rPr lang="en-US" sz="1100" b="0" i="0" u="none" strike="noStrike">
                          <a:solidFill>
                            <a:schemeClr val="tx1"/>
                          </a:solidFill>
                          <a:effectLst/>
                          <a:latin typeface="Arial" panose="020B0604020202020204" pitchFamily="34" charset="0"/>
                          <a:cs typeface="Arial" panose="020B0604020202020204" pitchFamily="34" charset="0"/>
                        </a:rPr>
                        <a:t>Medium</a:t>
                      </a:r>
                      <a:endParaRPr lang="en-US" sz="1100" b="0" i="0" u="none" strike="noStrike" dirty="0">
                        <a:solidFill>
                          <a:schemeClr val="tx1"/>
                        </a:solidFill>
                        <a:effectLst/>
                        <a:latin typeface="Arial" panose="020B0604020202020204" pitchFamily="34" charset="0"/>
                        <a:cs typeface="Arial" panose="020B0604020202020204" pitchFamily="34" charset="0"/>
                      </a:endParaRPr>
                    </a:p>
                  </a:txBody>
                  <a:tcPr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49956323"/>
                  </a:ext>
                </a:extLst>
              </a:tr>
            </a:tbl>
          </a:graphicData>
        </a:graphic>
      </p:graphicFrame>
      <p:graphicFrame>
        <p:nvGraphicFramePr>
          <p:cNvPr id="15" name="Table 14">
            <a:extLst>
              <a:ext uri="{FF2B5EF4-FFF2-40B4-BE49-F238E27FC236}">
                <a16:creationId xmlns:a16="http://schemas.microsoft.com/office/drawing/2014/main" id="{42EE730E-F0A3-42A8-B50D-066A227D258C}"/>
              </a:ext>
            </a:extLst>
          </p:cNvPr>
          <p:cNvGraphicFramePr>
            <a:graphicFrameLocks noGrp="1"/>
          </p:cNvGraphicFramePr>
          <p:nvPr>
            <p:extLst>
              <p:ext uri="{D42A27DB-BD31-4B8C-83A1-F6EECF244321}">
                <p14:modId xmlns:p14="http://schemas.microsoft.com/office/powerpoint/2010/main" val="2091906603"/>
              </p:ext>
            </p:extLst>
          </p:nvPr>
        </p:nvGraphicFramePr>
        <p:xfrm>
          <a:off x="71463" y="646864"/>
          <a:ext cx="3692688" cy="1972521"/>
        </p:xfrm>
        <a:graphic>
          <a:graphicData uri="http://schemas.openxmlformats.org/drawingml/2006/table">
            <a:tbl>
              <a:tblPr firstRow="1" bandRow="1">
                <a:tableStyleId>{E8B1032C-EA38-4F05-BA0D-38AFFFC7BED3}</a:tableStyleId>
              </a:tblPr>
              <a:tblGrid>
                <a:gridCol w="2620036">
                  <a:extLst>
                    <a:ext uri="{9D8B030D-6E8A-4147-A177-3AD203B41FA5}">
                      <a16:colId xmlns:a16="http://schemas.microsoft.com/office/drawing/2014/main" val="20000"/>
                    </a:ext>
                  </a:extLst>
                </a:gridCol>
                <a:gridCol w="1072652">
                  <a:extLst>
                    <a:ext uri="{9D8B030D-6E8A-4147-A177-3AD203B41FA5}">
                      <a16:colId xmlns:a16="http://schemas.microsoft.com/office/drawing/2014/main" val="20001"/>
                    </a:ext>
                  </a:extLst>
                </a:gridCol>
              </a:tblGrid>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bg1"/>
                          </a:solidFill>
                          <a:latin typeface="+mn-lt"/>
                          <a:ea typeface="+mn-ea"/>
                          <a:cs typeface="+mn-cs"/>
                        </a:rPr>
                        <a:t>Customer</a:t>
                      </a:r>
                      <a:r>
                        <a:rPr lang="en-GB" sz="1100" b="1" kern="1200" baseline="0" dirty="0">
                          <a:solidFill>
                            <a:schemeClr val="bg1"/>
                          </a:solidFill>
                          <a:latin typeface="+mn-lt"/>
                          <a:ea typeface="+mn-ea"/>
                          <a:cs typeface="+mn-cs"/>
                        </a:rPr>
                        <a:t> Class</a:t>
                      </a:r>
                      <a:endParaRPr lang="en-GB" sz="1100" b="1" kern="1200" dirty="0">
                        <a:solidFill>
                          <a:schemeClr val="bg1"/>
                        </a:solidFill>
                        <a:latin typeface="+mn-lt"/>
                        <a:ea typeface="+mn-ea"/>
                        <a:cs typeface="+mn-cs"/>
                      </a:endParaRPr>
                    </a:p>
                  </a:txBody>
                  <a:tcPr marT="0" marB="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bg1"/>
                          </a:solidFill>
                          <a:latin typeface="+mn-lt"/>
                          <a:ea typeface="+mn-ea"/>
                          <a:cs typeface="+mn-cs"/>
                        </a:rPr>
                        <a:t>Voting Party?</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extLst>
                  <a:ext uri="{0D108BD9-81ED-4DB2-BD59-A6C34878D82A}">
                    <a16:rowId xmlns:a16="http://schemas.microsoft.com/office/drawing/2014/main" val="10000"/>
                  </a:ext>
                </a:extLst>
              </a:tr>
              <a:tr h="230793">
                <a:tc>
                  <a:txBody>
                    <a:bodyPr/>
                    <a:lstStyle/>
                    <a:p>
                      <a:pPr algn="l"/>
                      <a:r>
                        <a:rPr lang="en-GB" sz="1100" b="0" kern="1200" baseline="0" dirty="0">
                          <a:solidFill>
                            <a:schemeClr val="tx1"/>
                          </a:solidFill>
                          <a:latin typeface="Arial" panose="020B0604020202020204" pitchFamily="34" charset="0"/>
                          <a:ea typeface="+mn-ea"/>
                          <a:cs typeface="Arial" panose="020B0604020202020204" pitchFamily="34" charset="0"/>
                        </a:rPr>
                        <a:t>Shipper</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0" i="0" u="none" strike="noStrike" kern="1200" cap="none" spc="0" normalizeH="0" baseline="0" noProof="0" dirty="0">
                          <a:ln>
                            <a:noFill/>
                          </a:ln>
                          <a:effectLst/>
                          <a:uLnTx/>
                          <a:uFillTx/>
                          <a:latin typeface="Arial"/>
                          <a:ea typeface="+mn-ea"/>
                          <a:cs typeface="Arial"/>
                        </a:rPr>
                        <a:t>X</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1"/>
                  </a:ext>
                </a:extLst>
              </a:tr>
              <a:tr h="285021">
                <a:tc>
                  <a:txBody>
                    <a:bodyPr/>
                    <a:lstStyle/>
                    <a:p>
                      <a:pPr algn="l"/>
                      <a:r>
                        <a:rPr lang="en-GB" sz="1100" b="0" kern="1200" baseline="0" dirty="0">
                          <a:solidFill>
                            <a:schemeClr val="tx1"/>
                          </a:solidFill>
                          <a:latin typeface="Arial" panose="020B0604020202020204" pitchFamily="34" charset="0"/>
                          <a:ea typeface="+mn-ea"/>
                          <a:cs typeface="Arial" panose="020B0604020202020204" pitchFamily="34" charset="0"/>
                        </a:rPr>
                        <a:t>Distribution Network Operators (DNOs)</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prstClr val="black"/>
                        </a:solidFill>
                        <a:effectLst/>
                        <a:highlight>
                          <a:srgbClr val="FF0000"/>
                        </a:highlight>
                        <a:uLnTx/>
                        <a:uFillTx/>
                        <a:latin typeface="Arial"/>
                        <a:ea typeface="+mn-ea"/>
                        <a:cs typeface="Arial"/>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2"/>
                  </a:ext>
                </a:extLst>
              </a:tr>
              <a:tr h="230793">
                <a:tc>
                  <a:txBody>
                    <a:bodyPr/>
                    <a:lstStyle/>
                    <a:p>
                      <a:pPr algn="l"/>
                      <a:r>
                        <a:rPr lang="en-GB" sz="1100" b="0" kern="1200" baseline="0" dirty="0">
                          <a:solidFill>
                            <a:schemeClr val="tx1"/>
                          </a:solidFill>
                          <a:latin typeface="Arial" panose="020B0604020202020204" pitchFamily="34" charset="0"/>
                          <a:ea typeface="+mn-ea"/>
                          <a:cs typeface="Arial" panose="020B0604020202020204" pitchFamily="34" charset="0"/>
                        </a:rPr>
                        <a:t>National Grid Transmission</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prstClr val="black"/>
                        </a:solidFill>
                        <a:effectLst/>
                        <a:highlight>
                          <a:srgbClr val="FF0000"/>
                        </a:highlight>
                        <a:uLnTx/>
                        <a:uFillTx/>
                        <a:latin typeface="Arial"/>
                        <a:ea typeface="+mn-ea"/>
                        <a:cs typeface="Arial"/>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3"/>
                  </a:ext>
                </a:extLst>
              </a:tr>
              <a:tr h="230793">
                <a:tc>
                  <a:txBody>
                    <a:bodyPr/>
                    <a:lstStyle/>
                    <a:p>
                      <a:pPr algn="l"/>
                      <a:r>
                        <a:rPr lang="en-GB" sz="1100" b="0" kern="1200" baseline="0" dirty="0">
                          <a:solidFill>
                            <a:schemeClr val="tx1"/>
                          </a:solidFill>
                          <a:latin typeface="Arial" panose="020B0604020202020204" pitchFamily="34" charset="0"/>
                          <a:ea typeface="+mn-ea"/>
                          <a:cs typeface="Arial" panose="020B0604020202020204" pitchFamily="34" charset="0"/>
                        </a:rPr>
                        <a:t>IGT’s</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prstClr val="black"/>
                        </a:solidFill>
                        <a:effectLst/>
                        <a:highlight>
                          <a:srgbClr val="FF0000"/>
                        </a:highlight>
                        <a:uLnTx/>
                        <a:uFillTx/>
                        <a:latin typeface="Arial"/>
                        <a:ea typeface="+mn-ea"/>
                        <a:cs typeface="Arial"/>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4"/>
                  </a:ext>
                </a:extLst>
              </a:tr>
              <a:tr h="341841">
                <a:tc gridSpan="2">
                  <a:txBody>
                    <a:bodyPr/>
                    <a:lstStyle/>
                    <a:p>
                      <a:pPr lvl="0" algn="l">
                        <a:buNone/>
                      </a:pPr>
                      <a:endParaRPr lang="en-GB" sz="1050" b="1" kern="1200" baseline="0" dirty="0">
                        <a:solidFill>
                          <a:schemeClr val="tx1"/>
                        </a:solidFill>
                        <a:latin typeface="Arial"/>
                        <a:ea typeface="+mn-ea"/>
                        <a:cs typeface="Arial"/>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hMerge="1">
                  <a:txBody>
                    <a:bodyPr/>
                    <a:lstStyle/>
                    <a:p>
                      <a:pPr algn="l"/>
                      <a:endParaRPr lang="en-GB" sz="1000" b="0" kern="1200" baseline="0">
                        <a:solidFill>
                          <a:schemeClr val="tx1"/>
                        </a:solidFill>
                        <a:latin typeface="Arial" panose="020B0604020202020204" pitchFamily="34" charset="0"/>
                        <a:ea typeface="+mn-ea"/>
                        <a:cs typeface="Arial" panose="020B0604020202020204" pitchFamily="34" charset="0"/>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40634691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20432"/>
            <a:ext cx="9143993" cy="502920"/>
          </a:xfrm>
        </p:spPr>
        <p:txBody>
          <a:bodyPr>
            <a:noAutofit/>
          </a:bodyPr>
          <a:lstStyle/>
          <a:p>
            <a:r>
              <a:rPr lang="en-US" sz="1800" dirty="0"/>
              <a:t>XRN5463 Technical Debt reduction- Prime and Sub process enhancement</a:t>
            </a:r>
          </a:p>
        </p:txBody>
      </p:sp>
      <p:graphicFrame>
        <p:nvGraphicFramePr>
          <p:cNvPr id="8" name="Table 7"/>
          <p:cNvGraphicFramePr>
            <a:graphicFrameLocks noGrp="1"/>
          </p:cNvGraphicFramePr>
          <p:nvPr>
            <p:extLst>
              <p:ext uri="{D42A27DB-BD31-4B8C-83A1-F6EECF244321}">
                <p14:modId xmlns:p14="http://schemas.microsoft.com/office/powerpoint/2010/main" val="3230265202"/>
              </p:ext>
            </p:extLst>
          </p:nvPr>
        </p:nvGraphicFramePr>
        <p:xfrm>
          <a:off x="71478" y="2698616"/>
          <a:ext cx="3692688" cy="967929"/>
        </p:xfrm>
        <a:graphic>
          <a:graphicData uri="http://schemas.openxmlformats.org/drawingml/2006/table">
            <a:tbl>
              <a:tblPr firstRow="1" bandRow="1">
                <a:tableStyleId>{E8B1032C-EA38-4F05-BA0D-38AFFFC7BED3}</a:tableStyleId>
              </a:tblPr>
              <a:tblGrid>
                <a:gridCol w="1424813">
                  <a:extLst>
                    <a:ext uri="{9D8B030D-6E8A-4147-A177-3AD203B41FA5}">
                      <a16:colId xmlns:a16="http://schemas.microsoft.com/office/drawing/2014/main" val="20000"/>
                    </a:ext>
                  </a:extLst>
                </a:gridCol>
                <a:gridCol w="2267875">
                  <a:extLst>
                    <a:ext uri="{9D8B030D-6E8A-4147-A177-3AD203B41FA5}">
                      <a16:colId xmlns:a16="http://schemas.microsoft.com/office/drawing/2014/main" val="20001"/>
                    </a:ext>
                  </a:extLst>
                </a:gridCol>
              </a:tblGrid>
              <a:tr h="3816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a:solidFill>
                            <a:schemeClr val="bg1"/>
                          </a:solidFill>
                          <a:latin typeface="+mn-lt"/>
                          <a:ea typeface="+mn-ea"/>
                          <a:cs typeface="+mn-cs"/>
                        </a:rPr>
                        <a:t>DSC Service Area:</a:t>
                      </a:r>
                    </a:p>
                  </a:txBody>
                  <a:tcPr marT="0" marB="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accent4">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i="0" u="none" strike="noStrike" dirty="0">
                          <a:solidFill>
                            <a:schemeClr val="tx1"/>
                          </a:solidFill>
                          <a:effectLst/>
                          <a:latin typeface="+mn-lt"/>
                          <a:cs typeface="Arial"/>
                        </a:rPr>
                        <a:t>SA4: Meter Read/Asset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i="0" u="none" strike="noStrike" dirty="0">
                          <a:solidFill>
                            <a:schemeClr val="tx1"/>
                          </a:solidFill>
                          <a:effectLst/>
                          <a:latin typeface="+mn-lt"/>
                          <a:cs typeface="Arial"/>
                        </a:rPr>
                        <a:t>processing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i="0" u="none" strike="noStrike" dirty="0">
                          <a:solidFill>
                            <a:schemeClr val="tx1"/>
                          </a:solidFill>
                          <a:effectLst/>
                          <a:latin typeface="+mn-lt"/>
                          <a:cs typeface="Arial"/>
                        </a:rPr>
                        <a:t>ASGT-CS SA4-10 </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0"/>
                  </a:ext>
                </a:extLst>
              </a:tr>
              <a:tr h="39642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bg1"/>
                          </a:solidFill>
                          <a:latin typeface="+mn-lt"/>
                          <a:ea typeface="+mn-ea"/>
                          <a:cs typeface="+mn-cs"/>
                        </a:rPr>
                        <a:t>Link to Change Proposal</a:t>
                      </a:r>
                    </a:p>
                  </a:txBody>
                  <a:tcPr marT="0" marB="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accent4">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50" b="0" kern="1200" dirty="0">
                          <a:solidFill>
                            <a:schemeClr val="accent4">
                              <a:lumMod val="75000"/>
                            </a:schemeClr>
                          </a:solidFill>
                          <a:latin typeface="+mn-lt"/>
                          <a:ea typeface="+mn-ea"/>
                          <a:cs typeface="+mn-cs"/>
                          <a:hlinkClick r:id="rId3"/>
                        </a:rPr>
                        <a:t>Link to CP</a:t>
                      </a:r>
                      <a:endParaRPr lang="en-GB" sz="1050" b="0" kern="1200" dirty="0">
                        <a:solidFill>
                          <a:schemeClr val="accent4">
                            <a:lumMod val="75000"/>
                          </a:schemeClr>
                        </a:solidFill>
                        <a:latin typeface="+mn-lt"/>
                        <a:ea typeface="+mn-ea"/>
                        <a:cs typeface="+mn-cs"/>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cxnSp>
        <p:nvCxnSpPr>
          <p:cNvPr id="11" name="Straight Connector 10"/>
          <p:cNvCxnSpPr>
            <a:cxnSpLocks/>
          </p:cNvCxnSpPr>
          <p:nvPr/>
        </p:nvCxnSpPr>
        <p:spPr>
          <a:xfrm>
            <a:off x="3880061" y="798700"/>
            <a:ext cx="0" cy="405298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3" name="Table 2">
            <a:extLst>
              <a:ext uri="{FF2B5EF4-FFF2-40B4-BE49-F238E27FC236}">
                <a16:creationId xmlns:a16="http://schemas.microsoft.com/office/drawing/2014/main" id="{B7FC0BBF-9ED9-4F27-BC89-B0490D1F28AE}"/>
              </a:ext>
            </a:extLst>
          </p:cNvPr>
          <p:cNvGraphicFramePr>
            <a:graphicFrameLocks noGrp="1"/>
          </p:cNvGraphicFramePr>
          <p:nvPr>
            <p:extLst>
              <p:ext uri="{D42A27DB-BD31-4B8C-83A1-F6EECF244321}">
                <p14:modId xmlns:p14="http://schemas.microsoft.com/office/powerpoint/2010/main" val="3539164766"/>
              </p:ext>
            </p:extLst>
          </p:nvPr>
        </p:nvGraphicFramePr>
        <p:xfrm>
          <a:off x="71491" y="4561644"/>
          <a:ext cx="3692675" cy="367827"/>
        </p:xfrm>
        <a:graphic>
          <a:graphicData uri="http://schemas.openxmlformats.org/drawingml/2006/table">
            <a:tbl>
              <a:tblPr firstRow="1" bandRow="1">
                <a:tableStyleId>{FABFCF23-3B69-468F-B69F-88F6DE6A72F2}</a:tableStyleId>
              </a:tblPr>
              <a:tblGrid>
                <a:gridCol w="1423586">
                  <a:extLst>
                    <a:ext uri="{9D8B030D-6E8A-4147-A177-3AD203B41FA5}">
                      <a16:colId xmlns:a16="http://schemas.microsoft.com/office/drawing/2014/main" val="3477608926"/>
                    </a:ext>
                  </a:extLst>
                </a:gridCol>
                <a:gridCol w="2269089">
                  <a:extLst>
                    <a:ext uri="{9D8B030D-6E8A-4147-A177-3AD203B41FA5}">
                      <a16:colId xmlns:a16="http://schemas.microsoft.com/office/drawing/2014/main" val="2478473174"/>
                    </a:ext>
                  </a:extLst>
                </a:gridCol>
              </a:tblGrid>
              <a:tr h="36782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kern="1200"/>
                        <a:t>Sponsor Representative </a:t>
                      </a:r>
                      <a:endParaRPr lang="en-GB" sz="1100" b="1" kern="1200">
                        <a:solidFill>
                          <a:schemeClr val="bg1"/>
                        </a:solidFill>
                        <a:latin typeface="+mn-lt"/>
                        <a:ea typeface="+mn-ea"/>
                        <a:cs typeface="+mn-cs"/>
                      </a:endParaRPr>
                    </a:p>
                  </a:txBody>
                  <a:tcPr marT="0" marB="0"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i="0" u="none" strike="noStrike" dirty="0">
                          <a:solidFill>
                            <a:schemeClr val="tx1"/>
                          </a:solidFill>
                          <a:effectLst/>
                          <a:latin typeface="Arial" panose="020B0604020202020204" pitchFamily="34" charset="0"/>
                          <a:cs typeface="Arial" panose="020B0604020202020204" pitchFamily="34" charset="0"/>
                        </a:rPr>
                        <a:t>Xoserve</a:t>
                      </a:r>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noFill/>
                  </a:tcPr>
                </a:tc>
                <a:extLst>
                  <a:ext uri="{0D108BD9-81ED-4DB2-BD59-A6C34878D82A}">
                    <a16:rowId xmlns:a16="http://schemas.microsoft.com/office/drawing/2014/main" val="3474371713"/>
                  </a:ext>
                </a:extLst>
              </a:tr>
            </a:tbl>
          </a:graphicData>
        </a:graphic>
      </p:graphicFrame>
      <p:graphicFrame>
        <p:nvGraphicFramePr>
          <p:cNvPr id="10" name="Table 9">
            <a:extLst>
              <a:ext uri="{FF2B5EF4-FFF2-40B4-BE49-F238E27FC236}">
                <a16:creationId xmlns:a16="http://schemas.microsoft.com/office/drawing/2014/main" id="{633F724F-9DB4-4212-AFB1-BFFC700EC4F5}"/>
              </a:ext>
            </a:extLst>
          </p:cNvPr>
          <p:cNvGraphicFramePr>
            <a:graphicFrameLocks noGrp="1"/>
          </p:cNvGraphicFramePr>
          <p:nvPr>
            <p:extLst>
              <p:ext uri="{D42A27DB-BD31-4B8C-83A1-F6EECF244321}">
                <p14:modId xmlns:p14="http://schemas.microsoft.com/office/powerpoint/2010/main" val="2409409881"/>
              </p:ext>
            </p:extLst>
          </p:nvPr>
        </p:nvGraphicFramePr>
        <p:xfrm>
          <a:off x="3995936" y="860858"/>
          <a:ext cx="5076562" cy="4097992"/>
        </p:xfrm>
        <a:graphic>
          <a:graphicData uri="http://schemas.openxmlformats.org/drawingml/2006/table">
            <a:tbl>
              <a:tblPr firstRow="1" bandRow="1">
                <a:tableStyleId>{E8B1032C-EA38-4F05-BA0D-38AFFFC7BED3}</a:tableStyleId>
              </a:tblPr>
              <a:tblGrid>
                <a:gridCol w="5076562">
                  <a:extLst>
                    <a:ext uri="{9D8B030D-6E8A-4147-A177-3AD203B41FA5}">
                      <a16:colId xmlns:a16="http://schemas.microsoft.com/office/drawing/2014/main" val="20000"/>
                    </a:ext>
                  </a:extLst>
                </a:gridCol>
              </a:tblGrid>
              <a:tr h="32609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tx1"/>
                          </a:solidFill>
                          <a:latin typeface="+mn-lt"/>
                          <a:ea typeface="+mn-ea"/>
                          <a:cs typeface="+mn-cs"/>
                        </a:rPr>
                        <a:t>Change</a:t>
                      </a:r>
                      <a:r>
                        <a:rPr lang="en-GB" sz="1100" b="1" kern="1200" baseline="0" dirty="0">
                          <a:solidFill>
                            <a:schemeClr val="tx1"/>
                          </a:solidFill>
                          <a:latin typeface="+mn-lt"/>
                          <a:ea typeface="+mn-ea"/>
                          <a:cs typeface="+mn-cs"/>
                        </a:rPr>
                        <a:t> Description</a:t>
                      </a:r>
                      <a:endParaRPr lang="en-GB" sz="1100" b="1" kern="1200" dirty="0">
                        <a:solidFill>
                          <a:schemeClr val="tx1"/>
                        </a:solidFill>
                        <a:latin typeface="+mn-lt"/>
                        <a:ea typeface="+mn-ea"/>
                        <a:cs typeface="+mn-cs"/>
                      </a:endParaRPr>
                    </a:p>
                  </a:txBody>
                  <a:tcPr marT="0" marB="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0000"/>
                  </a:ext>
                </a:extLst>
              </a:tr>
              <a:tr h="3664731">
                <a:tc>
                  <a:txBody>
                    <a:bodyPr/>
                    <a:lstStyle/>
                    <a:p>
                      <a:pPr lvl="0" algn="l">
                        <a:lnSpc>
                          <a:spcPct val="100000"/>
                        </a:lnSpc>
                        <a:spcBef>
                          <a:spcPts val="0"/>
                        </a:spcBef>
                        <a:spcAft>
                          <a:spcPts val="0"/>
                        </a:spcAft>
                        <a:buNone/>
                      </a:pPr>
                      <a:r>
                        <a:rPr lang="en-US" sz="1050" b="0" i="0" u="none" strike="noStrike" kern="1200" baseline="0" noProof="0" dirty="0">
                          <a:latin typeface="Arial" panose="020B0604020202020204" pitchFamily="34" charset="0"/>
                          <a:cs typeface="Arial" panose="020B0604020202020204" pitchFamily="34" charset="0"/>
                        </a:rPr>
                        <a:t>In the Prime &amp; Subs portfolio, the below scenarios have been identified where the reconciliation process is not working as expected:</a:t>
                      </a:r>
                    </a:p>
                    <a:p>
                      <a:pPr lvl="0" algn="l">
                        <a:lnSpc>
                          <a:spcPct val="100000"/>
                        </a:lnSpc>
                        <a:spcBef>
                          <a:spcPts val="0"/>
                        </a:spcBef>
                        <a:spcAft>
                          <a:spcPts val="0"/>
                        </a:spcAft>
                        <a:buNone/>
                      </a:pPr>
                      <a:r>
                        <a:rPr lang="en-US" sz="1050" b="0" i="0" u="none" strike="noStrike" kern="1200" baseline="0" noProof="0" dirty="0">
                          <a:latin typeface="Arial" panose="020B0604020202020204" pitchFamily="34" charset="0"/>
                          <a:cs typeface="Arial" panose="020B0604020202020204" pitchFamily="34" charset="0"/>
                        </a:rPr>
                        <a:t>1.  When a sub site is Isolated, consumption of the isolated sub site is not taken into account for the net-off calculation which then feeds into downstream processes such as Reconciliation and AQ calculation </a:t>
                      </a:r>
                    </a:p>
                    <a:p>
                      <a:pPr lvl="0" algn="l">
                        <a:lnSpc>
                          <a:spcPct val="100000"/>
                        </a:lnSpc>
                        <a:spcBef>
                          <a:spcPts val="0"/>
                        </a:spcBef>
                        <a:spcAft>
                          <a:spcPts val="0"/>
                        </a:spcAft>
                        <a:buNone/>
                      </a:pPr>
                      <a:r>
                        <a:rPr lang="en-US" sz="1050" b="0" i="0" u="none" strike="noStrike" kern="1200" baseline="0" noProof="0" dirty="0">
                          <a:latin typeface="Arial" panose="020B0604020202020204" pitchFamily="34" charset="0"/>
                          <a:cs typeface="Arial" panose="020B0604020202020204" pitchFamily="34" charset="0"/>
                        </a:rPr>
                        <a:t>2.  Read replacement on sub sites does not trigger re-reconciliation. Net-off consumption should be re-calculated for the prime sites based on the read replacement on sub sites.</a:t>
                      </a:r>
                    </a:p>
                    <a:p>
                      <a:pPr lvl="0" algn="l">
                        <a:lnSpc>
                          <a:spcPct val="100000"/>
                        </a:lnSpc>
                        <a:spcBef>
                          <a:spcPts val="0"/>
                        </a:spcBef>
                        <a:spcAft>
                          <a:spcPts val="0"/>
                        </a:spcAft>
                        <a:buNone/>
                      </a:pPr>
                      <a:endParaRPr lang="en-US" sz="1050" b="0" i="0" u="none" strike="noStrike" kern="1200" baseline="0" noProof="0" dirty="0">
                        <a:latin typeface="Arial" panose="020B0604020202020204" pitchFamily="34" charset="0"/>
                        <a:cs typeface="Arial" panose="020B0604020202020204" pitchFamily="34" charset="0"/>
                      </a:endParaRPr>
                    </a:p>
                    <a:p>
                      <a:pPr lvl="0" algn="l">
                        <a:lnSpc>
                          <a:spcPct val="100000"/>
                        </a:lnSpc>
                        <a:spcBef>
                          <a:spcPts val="0"/>
                        </a:spcBef>
                        <a:spcAft>
                          <a:spcPts val="0"/>
                        </a:spcAft>
                        <a:buNone/>
                      </a:pPr>
                      <a:r>
                        <a:rPr lang="en-US" sz="1050" b="0" i="0" u="none" strike="noStrike" kern="1200" baseline="0" noProof="0" dirty="0">
                          <a:latin typeface="Arial" panose="020B0604020202020204" pitchFamily="34" charset="0"/>
                          <a:cs typeface="Arial" panose="020B0604020202020204" pitchFamily="34" charset="0"/>
                        </a:rPr>
                        <a:t>Above scenarios are currently manually monitored and corrective actions are taken accordingly. However, delays in manual resolution could impact timely reconciliation of Prime &amp; Sub meter points.</a:t>
                      </a:r>
                    </a:p>
                    <a:p>
                      <a:pPr lvl="0" algn="l">
                        <a:lnSpc>
                          <a:spcPct val="100000"/>
                        </a:lnSpc>
                        <a:spcBef>
                          <a:spcPts val="0"/>
                        </a:spcBef>
                        <a:spcAft>
                          <a:spcPts val="0"/>
                        </a:spcAft>
                        <a:buNone/>
                      </a:pPr>
                      <a:endParaRPr lang="en-US" sz="1050" b="0" i="0" u="none" strike="noStrike" kern="1200" baseline="0" noProof="0" dirty="0">
                        <a:latin typeface="Arial" panose="020B0604020202020204" pitchFamily="34" charset="0"/>
                        <a:cs typeface="Arial" panose="020B0604020202020204" pitchFamily="34" charset="0"/>
                      </a:endParaRPr>
                    </a:p>
                    <a:p>
                      <a:pPr lvl="0" algn="l">
                        <a:lnSpc>
                          <a:spcPct val="100000"/>
                        </a:lnSpc>
                        <a:spcBef>
                          <a:spcPts val="0"/>
                        </a:spcBef>
                        <a:spcAft>
                          <a:spcPts val="0"/>
                        </a:spcAft>
                        <a:buNone/>
                      </a:pPr>
                      <a:r>
                        <a:rPr lang="en-US" sz="1050" b="0" i="0" u="none" strike="noStrike" kern="1200" baseline="0" noProof="0" dirty="0">
                          <a:latin typeface="Arial" panose="020B0604020202020204" pitchFamily="34" charset="0"/>
                          <a:cs typeface="Arial" panose="020B0604020202020204" pitchFamily="34" charset="0"/>
                        </a:rPr>
                        <a:t>This change seeks to enhance the reconciliation process for Prime &amp; Sub sites within the CDSP central systems to remove the need for manual monitoring and data correction. Delivery of this change proposal will address the problem scenarios as defined within the problem statement.</a:t>
                      </a:r>
                    </a:p>
                    <a:p>
                      <a:pPr lvl="0" algn="l">
                        <a:lnSpc>
                          <a:spcPct val="100000"/>
                        </a:lnSpc>
                        <a:spcBef>
                          <a:spcPts val="0"/>
                        </a:spcBef>
                        <a:spcAft>
                          <a:spcPts val="0"/>
                        </a:spcAft>
                        <a:buNone/>
                      </a:pPr>
                      <a:endParaRPr lang="en-US" sz="1050" b="0" i="0" u="none" strike="noStrike" kern="1200" baseline="0" noProof="0" dirty="0">
                        <a:latin typeface="Arial" panose="020B0604020202020204" pitchFamily="34" charset="0"/>
                        <a:cs typeface="Arial" panose="020B0604020202020204" pitchFamily="34" charset="0"/>
                      </a:endParaRPr>
                    </a:p>
                    <a:p>
                      <a:pPr lvl="0" algn="l">
                        <a:lnSpc>
                          <a:spcPct val="100000"/>
                        </a:lnSpc>
                        <a:spcBef>
                          <a:spcPts val="0"/>
                        </a:spcBef>
                        <a:spcAft>
                          <a:spcPts val="0"/>
                        </a:spcAft>
                        <a:buNone/>
                      </a:pPr>
                      <a:r>
                        <a:rPr lang="en-US" sz="1050" b="0" i="0" u="none" strike="noStrike" kern="1200" baseline="0" noProof="0" dirty="0">
                          <a:latin typeface="Arial" panose="020B0604020202020204" pitchFamily="34" charset="0"/>
                          <a:cs typeface="Arial" panose="020B0604020202020204" pitchFamily="34" charset="0"/>
                        </a:rPr>
                        <a:t>As the required changes will be internal to the CDSP and the analysis and corrective action is being undertaken in a support and maintenance capacity the proposed release will be ad hoc, in line with other maintenance work, to deliver benefits immediately.</a:t>
                      </a:r>
                    </a:p>
                    <a:p>
                      <a:pPr lvl="0" algn="l">
                        <a:lnSpc>
                          <a:spcPct val="100000"/>
                        </a:lnSpc>
                        <a:spcBef>
                          <a:spcPts val="0"/>
                        </a:spcBef>
                        <a:spcAft>
                          <a:spcPts val="0"/>
                        </a:spcAft>
                        <a:buNone/>
                      </a:pPr>
                      <a:endParaRPr lang="en-US" sz="1050" b="0" i="0" u="none" strike="noStrike" kern="1200" baseline="0" noProof="0" dirty="0">
                        <a:latin typeface="Arial" panose="020B0604020202020204" pitchFamily="34" charset="0"/>
                        <a:cs typeface="Arial" panose="020B0604020202020204" pitchFamily="34" charset="0"/>
                      </a:endParaRPr>
                    </a:p>
                  </a:txBody>
                  <a:tcPr marL="180000">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graphicFrame>
        <p:nvGraphicFramePr>
          <p:cNvPr id="13" name="Table 12">
            <a:extLst>
              <a:ext uri="{FF2B5EF4-FFF2-40B4-BE49-F238E27FC236}">
                <a16:creationId xmlns:a16="http://schemas.microsoft.com/office/drawing/2014/main" id="{B8BF9BD6-7E5F-433D-B4F5-DE4688AAC096}"/>
              </a:ext>
            </a:extLst>
          </p:cNvPr>
          <p:cNvGraphicFramePr>
            <a:graphicFrameLocks noGrp="1"/>
          </p:cNvGraphicFramePr>
          <p:nvPr>
            <p:extLst>
              <p:ext uri="{D42A27DB-BD31-4B8C-83A1-F6EECF244321}">
                <p14:modId xmlns:p14="http://schemas.microsoft.com/office/powerpoint/2010/main" val="2014436208"/>
              </p:ext>
            </p:extLst>
          </p:nvPr>
        </p:nvGraphicFramePr>
        <p:xfrm>
          <a:off x="71493" y="3881285"/>
          <a:ext cx="3692673" cy="601430"/>
        </p:xfrm>
        <a:graphic>
          <a:graphicData uri="http://schemas.openxmlformats.org/drawingml/2006/table">
            <a:tbl>
              <a:tblPr firstRow="1" bandRow="1">
                <a:tableStyleId>{FABFCF23-3B69-468F-B69F-88F6DE6A72F2}</a:tableStyleId>
              </a:tblPr>
              <a:tblGrid>
                <a:gridCol w="1423599">
                  <a:extLst>
                    <a:ext uri="{9D8B030D-6E8A-4147-A177-3AD203B41FA5}">
                      <a16:colId xmlns:a16="http://schemas.microsoft.com/office/drawing/2014/main" val="3477608926"/>
                    </a:ext>
                  </a:extLst>
                </a:gridCol>
                <a:gridCol w="2269074">
                  <a:extLst>
                    <a:ext uri="{9D8B030D-6E8A-4147-A177-3AD203B41FA5}">
                      <a16:colId xmlns:a16="http://schemas.microsoft.com/office/drawing/2014/main" val="2478473174"/>
                    </a:ext>
                  </a:extLst>
                </a:gridCol>
              </a:tblGrid>
              <a:tr h="30071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bg1"/>
                          </a:solidFill>
                          <a:latin typeface="+mn-lt"/>
                          <a:ea typeface="+mn-ea"/>
                          <a:cs typeface="+mn-cs"/>
                        </a:rPr>
                        <a:t>Change Type</a:t>
                      </a:r>
                    </a:p>
                  </a:txBody>
                  <a:tcPr marT="0"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marL="0" marR="0" lvl="0" indent="0" algn="l" rtl="0" eaLnBrk="1" fontAlgn="auto" latinLnBrk="0" hangingPunct="1">
                        <a:lnSpc>
                          <a:spcPct val="100000"/>
                        </a:lnSpc>
                        <a:spcBef>
                          <a:spcPts val="0"/>
                        </a:spcBef>
                        <a:spcAft>
                          <a:spcPts val="0"/>
                        </a:spcAft>
                        <a:buFontTx/>
                        <a:buNone/>
                      </a:pPr>
                      <a:r>
                        <a:rPr lang="en-US" sz="1050" b="0" i="0" u="none" strike="noStrike" dirty="0">
                          <a:solidFill>
                            <a:schemeClr val="tx1"/>
                          </a:solidFill>
                          <a:effectLst/>
                          <a:latin typeface="Arial" panose="020B0604020202020204" pitchFamily="34" charset="0"/>
                          <a:cs typeface="Arial" panose="020B0604020202020204" pitchFamily="34" charset="0"/>
                        </a:rPr>
                        <a:t>Non Regulatory</a:t>
                      </a:r>
                    </a:p>
                  </a:txBody>
                  <a:tcPr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74371713"/>
                  </a:ext>
                </a:extLst>
              </a:tr>
              <a:tr h="30071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bg1"/>
                          </a:solidFill>
                          <a:latin typeface="+mn-lt"/>
                          <a:ea typeface="+mn-ea"/>
                          <a:cs typeface="+mn-cs"/>
                        </a:rPr>
                        <a:t>Priority Score</a:t>
                      </a:r>
                    </a:p>
                  </a:txBody>
                  <a:tcPr marT="0"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i="0" u="none" strike="noStrike" dirty="0">
                          <a:solidFill>
                            <a:schemeClr val="tx1"/>
                          </a:solidFill>
                          <a:effectLst/>
                          <a:latin typeface="+mn-lt"/>
                          <a:cs typeface="Arial"/>
                        </a:rPr>
                        <a:t>Medium</a:t>
                      </a:r>
                    </a:p>
                  </a:txBody>
                  <a:tcPr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49956323"/>
                  </a:ext>
                </a:extLst>
              </a:tr>
            </a:tbl>
          </a:graphicData>
        </a:graphic>
      </p:graphicFrame>
      <p:graphicFrame>
        <p:nvGraphicFramePr>
          <p:cNvPr id="15" name="Table 14">
            <a:extLst>
              <a:ext uri="{FF2B5EF4-FFF2-40B4-BE49-F238E27FC236}">
                <a16:creationId xmlns:a16="http://schemas.microsoft.com/office/drawing/2014/main" id="{42EE730E-F0A3-42A8-B50D-066A227D258C}"/>
              </a:ext>
            </a:extLst>
          </p:cNvPr>
          <p:cNvGraphicFramePr>
            <a:graphicFrameLocks noGrp="1"/>
          </p:cNvGraphicFramePr>
          <p:nvPr>
            <p:extLst>
              <p:ext uri="{D42A27DB-BD31-4B8C-83A1-F6EECF244321}">
                <p14:modId xmlns:p14="http://schemas.microsoft.com/office/powerpoint/2010/main" val="333384758"/>
              </p:ext>
            </p:extLst>
          </p:nvPr>
        </p:nvGraphicFramePr>
        <p:xfrm>
          <a:off x="71497" y="860859"/>
          <a:ext cx="3692688" cy="1807962"/>
        </p:xfrm>
        <a:graphic>
          <a:graphicData uri="http://schemas.openxmlformats.org/drawingml/2006/table">
            <a:tbl>
              <a:tblPr firstRow="1" bandRow="1">
                <a:tableStyleId>{E8B1032C-EA38-4F05-BA0D-38AFFFC7BED3}</a:tableStyleId>
              </a:tblPr>
              <a:tblGrid>
                <a:gridCol w="2620036">
                  <a:extLst>
                    <a:ext uri="{9D8B030D-6E8A-4147-A177-3AD203B41FA5}">
                      <a16:colId xmlns:a16="http://schemas.microsoft.com/office/drawing/2014/main" val="20000"/>
                    </a:ext>
                  </a:extLst>
                </a:gridCol>
                <a:gridCol w="1072652">
                  <a:extLst>
                    <a:ext uri="{9D8B030D-6E8A-4147-A177-3AD203B41FA5}">
                      <a16:colId xmlns:a16="http://schemas.microsoft.com/office/drawing/2014/main" val="20001"/>
                    </a:ext>
                  </a:extLst>
                </a:gridCol>
              </a:tblGrid>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bg1"/>
                          </a:solidFill>
                          <a:latin typeface="+mn-lt"/>
                          <a:ea typeface="+mn-ea"/>
                          <a:cs typeface="+mn-cs"/>
                        </a:rPr>
                        <a:t>Customer</a:t>
                      </a:r>
                      <a:r>
                        <a:rPr lang="en-GB" sz="1100" b="1" kern="1200" baseline="0" dirty="0">
                          <a:solidFill>
                            <a:schemeClr val="bg1"/>
                          </a:solidFill>
                          <a:latin typeface="+mn-lt"/>
                          <a:ea typeface="+mn-ea"/>
                          <a:cs typeface="+mn-cs"/>
                        </a:rPr>
                        <a:t> Class</a:t>
                      </a:r>
                      <a:endParaRPr lang="en-GB" sz="1100" b="1" kern="1200" dirty="0">
                        <a:solidFill>
                          <a:schemeClr val="bg1"/>
                        </a:solidFill>
                        <a:latin typeface="+mn-lt"/>
                        <a:ea typeface="+mn-ea"/>
                        <a:cs typeface="+mn-cs"/>
                      </a:endParaRPr>
                    </a:p>
                  </a:txBody>
                  <a:tcPr marT="0" marB="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bg1"/>
                          </a:solidFill>
                          <a:latin typeface="+mn-lt"/>
                          <a:ea typeface="+mn-ea"/>
                          <a:cs typeface="+mn-cs"/>
                        </a:rPr>
                        <a:t>Voting Party?</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extLst>
                  <a:ext uri="{0D108BD9-81ED-4DB2-BD59-A6C34878D82A}">
                    <a16:rowId xmlns:a16="http://schemas.microsoft.com/office/drawing/2014/main" val="10000"/>
                  </a:ext>
                </a:extLst>
              </a:tr>
              <a:tr h="230793">
                <a:tc>
                  <a:txBody>
                    <a:bodyPr/>
                    <a:lstStyle/>
                    <a:p>
                      <a:pPr algn="l"/>
                      <a:r>
                        <a:rPr lang="en-GB" sz="1050" b="0" kern="1200" baseline="0" dirty="0">
                          <a:solidFill>
                            <a:schemeClr val="tx1"/>
                          </a:solidFill>
                          <a:latin typeface="Arial" panose="020B0604020202020204" pitchFamily="34" charset="0"/>
                          <a:ea typeface="+mn-ea"/>
                          <a:cs typeface="Arial" panose="020B0604020202020204" pitchFamily="34" charset="0"/>
                        </a:rPr>
                        <a:t>Shipper</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b="0" i="0" u="none" strike="noStrike" kern="1200" cap="none" spc="0" normalizeH="0" baseline="0" noProof="0" dirty="0">
                          <a:ln>
                            <a:noFill/>
                          </a:ln>
                          <a:effectLst/>
                          <a:uLnTx/>
                          <a:uFillTx/>
                          <a:latin typeface="Arial"/>
                          <a:ea typeface="+mn-ea"/>
                          <a:cs typeface="Arial"/>
                        </a:rPr>
                        <a:t>X</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1"/>
                  </a:ext>
                </a:extLst>
              </a:tr>
              <a:tr h="285021">
                <a:tc>
                  <a:txBody>
                    <a:bodyPr/>
                    <a:lstStyle/>
                    <a:p>
                      <a:pPr algn="l"/>
                      <a:r>
                        <a:rPr lang="en-GB" sz="1050" b="0" kern="1200" baseline="0" dirty="0">
                          <a:solidFill>
                            <a:schemeClr val="tx1"/>
                          </a:solidFill>
                          <a:latin typeface="Arial" panose="020B0604020202020204" pitchFamily="34" charset="0"/>
                          <a:ea typeface="+mn-ea"/>
                          <a:cs typeface="Arial" panose="020B0604020202020204" pitchFamily="34" charset="0"/>
                        </a:rPr>
                        <a:t>Distribution Network Operators (DNOs)</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050" b="0" i="0" u="none" strike="noStrike" kern="1200" cap="none" spc="0" normalizeH="0" baseline="0" noProof="0" dirty="0">
                        <a:ln>
                          <a:noFill/>
                        </a:ln>
                        <a:solidFill>
                          <a:prstClr val="black"/>
                        </a:solidFill>
                        <a:effectLst/>
                        <a:uLnTx/>
                        <a:uFillTx/>
                        <a:latin typeface="Arial"/>
                        <a:ea typeface="+mn-ea"/>
                        <a:cs typeface="Arial"/>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2"/>
                  </a:ext>
                </a:extLst>
              </a:tr>
              <a:tr h="230793">
                <a:tc>
                  <a:txBody>
                    <a:bodyPr/>
                    <a:lstStyle/>
                    <a:p>
                      <a:pPr algn="l"/>
                      <a:r>
                        <a:rPr lang="en-GB" sz="1050" b="0" kern="1200" baseline="0">
                          <a:solidFill>
                            <a:schemeClr val="tx1"/>
                          </a:solidFill>
                          <a:latin typeface="Arial" panose="020B0604020202020204" pitchFamily="34" charset="0"/>
                          <a:ea typeface="+mn-ea"/>
                          <a:cs typeface="Arial" panose="020B0604020202020204" pitchFamily="34" charset="0"/>
                        </a:rPr>
                        <a:t>National Grid Transmission</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050" b="0" i="0" u="none" strike="noStrike" kern="1200" cap="none" spc="0" normalizeH="0" baseline="0" noProof="0" dirty="0">
                        <a:ln>
                          <a:noFill/>
                        </a:ln>
                        <a:solidFill>
                          <a:prstClr val="black"/>
                        </a:solidFill>
                        <a:effectLst/>
                        <a:uLnTx/>
                        <a:uFillTx/>
                        <a:latin typeface="Arial"/>
                        <a:ea typeface="+mn-ea"/>
                        <a:cs typeface="Arial"/>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3"/>
                  </a:ext>
                </a:extLst>
              </a:tr>
              <a:tr h="230793">
                <a:tc>
                  <a:txBody>
                    <a:bodyPr/>
                    <a:lstStyle/>
                    <a:p>
                      <a:pPr algn="l"/>
                      <a:r>
                        <a:rPr lang="en-GB" sz="1050" b="0" kern="1200" baseline="0" dirty="0">
                          <a:solidFill>
                            <a:schemeClr val="tx1"/>
                          </a:solidFill>
                          <a:latin typeface="Arial" panose="020B0604020202020204" pitchFamily="34" charset="0"/>
                          <a:ea typeface="+mn-ea"/>
                          <a:cs typeface="Arial" panose="020B0604020202020204" pitchFamily="34" charset="0"/>
                        </a:rPr>
                        <a:t>IGT’s</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050" b="0" i="0" u="none" strike="noStrike" kern="1200" cap="none" spc="0" normalizeH="0" baseline="0" noProof="0" dirty="0">
                        <a:ln>
                          <a:noFill/>
                        </a:ln>
                        <a:solidFill>
                          <a:prstClr val="black"/>
                        </a:solidFill>
                        <a:effectLst/>
                        <a:uLnTx/>
                        <a:uFillTx/>
                        <a:latin typeface="Arial"/>
                        <a:ea typeface="+mn-ea"/>
                        <a:cs typeface="Arial"/>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4"/>
                  </a:ext>
                </a:extLst>
              </a:tr>
              <a:tr h="341841">
                <a:tc gridSpan="2">
                  <a:txBody>
                    <a:bodyPr/>
                    <a:lstStyle/>
                    <a:p>
                      <a:pPr lvl="0" algn="l">
                        <a:buNone/>
                      </a:pPr>
                      <a:endParaRPr lang="en-GB" sz="1050" b="1" kern="1200" baseline="0" dirty="0">
                        <a:solidFill>
                          <a:schemeClr val="tx1"/>
                        </a:solidFill>
                        <a:latin typeface="Arial"/>
                        <a:ea typeface="+mn-ea"/>
                        <a:cs typeface="Arial"/>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hMerge="1">
                  <a:txBody>
                    <a:bodyPr/>
                    <a:lstStyle/>
                    <a:p>
                      <a:pPr algn="l"/>
                      <a:endParaRPr lang="en-GB" sz="1000" b="0" kern="1200" baseline="0">
                        <a:solidFill>
                          <a:schemeClr val="tx1"/>
                        </a:solidFill>
                        <a:latin typeface="Arial" panose="020B0604020202020204" pitchFamily="34" charset="0"/>
                        <a:ea typeface="+mn-ea"/>
                        <a:cs typeface="Arial" panose="020B0604020202020204" pitchFamily="34" charset="0"/>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2393671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20432"/>
            <a:ext cx="9143993" cy="502920"/>
          </a:xfrm>
        </p:spPr>
        <p:txBody>
          <a:bodyPr>
            <a:noAutofit/>
          </a:bodyPr>
          <a:lstStyle/>
          <a:p>
            <a:r>
              <a:rPr lang="en-US" sz="1800" dirty="0"/>
              <a:t>XRN5464 Technical Debt reduction – Enhancement to asset exchange process for Class 1 and 2 Meter Points</a:t>
            </a:r>
          </a:p>
        </p:txBody>
      </p:sp>
      <p:graphicFrame>
        <p:nvGraphicFramePr>
          <p:cNvPr id="8" name="Table 7"/>
          <p:cNvGraphicFramePr>
            <a:graphicFrameLocks noGrp="1"/>
          </p:cNvGraphicFramePr>
          <p:nvPr>
            <p:extLst>
              <p:ext uri="{D42A27DB-BD31-4B8C-83A1-F6EECF244321}">
                <p14:modId xmlns:p14="http://schemas.microsoft.com/office/powerpoint/2010/main" val="2464535208"/>
              </p:ext>
            </p:extLst>
          </p:nvPr>
        </p:nvGraphicFramePr>
        <p:xfrm>
          <a:off x="71463" y="2763728"/>
          <a:ext cx="3692688" cy="967929"/>
        </p:xfrm>
        <a:graphic>
          <a:graphicData uri="http://schemas.openxmlformats.org/drawingml/2006/table">
            <a:tbl>
              <a:tblPr firstRow="1" bandRow="1">
                <a:tableStyleId>{E8B1032C-EA38-4F05-BA0D-38AFFFC7BED3}</a:tableStyleId>
              </a:tblPr>
              <a:tblGrid>
                <a:gridCol w="1424813">
                  <a:extLst>
                    <a:ext uri="{9D8B030D-6E8A-4147-A177-3AD203B41FA5}">
                      <a16:colId xmlns:a16="http://schemas.microsoft.com/office/drawing/2014/main" val="20000"/>
                    </a:ext>
                  </a:extLst>
                </a:gridCol>
                <a:gridCol w="2267875">
                  <a:extLst>
                    <a:ext uri="{9D8B030D-6E8A-4147-A177-3AD203B41FA5}">
                      <a16:colId xmlns:a16="http://schemas.microsoft.com/office/drawing/2014/main" val="20001"/>
                    </a:ext>
                  </a:extLst>
                </a:gridCol>
              </a:tblGrid>
              <a:tr h="3816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a:solidFill>
                            <a:schemeClr val="bg1"/>
                          </a:solidFill>
                          <a:latin typeface="+mn-lt"/>
                          <a:ea typeface="+mn-ea"/>
                          <a:cs typeface="+mn-cs"/>
                        </a:rPr>
                        <a:t>DSC Service Area:</a:t>
                      </a:r>
                    </a:p>
                  </a:txBody>
                  <a:tcPr marT="0" marB="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accent4">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i="0" u="none" strike="noStrike" dirty="0">
                          <a:solidFill>
                            <a:schemeClr val="tx1"/>
                          </a:solidFill>
                          <a:effectLst/>
                          <a:latin typeface="+mn-lt"/>
                          <a:cs typeface="Arial"/>
                        </a:rPr>
                        <a:t>SA3: Manage updates to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i="0" u="none" strike="noStrike" dirty="0">
                          <a:solidFill>
                            <a:schemeClr val="tx1"/>
                          </a:solidFill>
                          <a:effectLst/>
                          <a:latin typeface="+mn-lt"/>
                          <a:cs typeface="Arial"/>
                        </a:rPr>
                        <a:t>customer portfolio</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i="0" u="none" strike="noStrike" dirty="0">
                          <a:solidFill>
                            <a:schemeClr val="tx1"/>
                          </a:solidFill>
                          <a:effectLst/>
                          <a:latin typeface="+mn-lt"/>
                          <a:cs typeface="Arial"/>
                        </a:rPr>
                        <a:t>DS-CS SA3 – 06 </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0"/>
                  </a:ext>
                </a:extLst>
              </a:tr>
              <a:tr h="39642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bg1"/>
                          </a:solidFill>
                          <a:latin typeface="+mn-lt"/>
                          <a:ea typeface="+mn-ea"/>
                          <a:cs typeface="+mn-cs"/>
                        </a:rPr>
                        <a:t>Link to Change Proposal</a:t>
                      </a:r>
                    </a:p>
                  </a:txBody>
                  <a:tcPr marT="0" marB="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accent4">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50" b="0" kern="1200" dirty="0">
                          <a:solidFill>
                            <a:schemeClr val="accent4">
                              <a:lumMod val="75000"/>
                            </a:schemeClr>
                          </a:solidFill>
                          <a:latin typeface="+mn-lt"/>
                          <a:ea typeface="+mn-ea"/>
                          <a:cs typeface="+mn-cs"/>
                          <a:hlinkClick r:id="rId3"/>
                        </a:rPr>
                        <a:t>Link to CP</a:t>
                      </a:r>
                      <a:endParaRPr lang="en-GB" sz="1050" b="0" kern="1200" dirty="0">
                        <a:solidFill>
                          <a:schemeClr val="accent4">
                            <a:lumMod val="75000"/>
                          </a:schemeClr>
                        </a:solidFill>
                        <a:latin typeface="+mn-lt"/>
                        <a:ea typeface="+mn-ea"/>
                        <a:cs typeface="+mn-cs"/>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cxnSp>
        <p:nvCxnSpPr>
          <p:cNvPr id="11" name="Straight Connector 10"/>
          <p:cNvCxnSpPr>
            <a:cxnSpLocks/>
          </p:cNvCxnSpPr>
          <p:nvPr/>
        </p:nvCxnSpPr>
        <p:spPr>
          <a:xfrm>
            <a:off x="3880061" y="798700"/>
            <a:ext cx="0" cy="405298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3" name="Table 2">
            <a:extLst>
              <a:ext uri="{FF2B5EF4-FFF2-40B4-BE49-F238E27FC236}">
                <a16:creationId xmlns:a16="http://schemas.microsoft.com/office/drawing/2014/main" id="{B7FC0BBF-9ED9-4F27-BC89-B0490D1F28AE}"/>
              </a:ext>
            </a:extLst>
          </p:cNvPr>
          <p:cNvGraphicFramePr>
            <a:graphicFrameLocks noGrp="1"/>
          </p:cNvGraphicFramePr>
          <p:nvPr>
            <p:extLst>
              <p:ext uri="{D42A27DB-BD31-4B8C-83A1-F6EECF244321}">
                <p14:modId xmlns:p14="http://schemas.microsoft.com/office/powerpoint/2010/main" val="2562349024"/>
              </p:ext>
            </p:extLst>
          </p:nvPr>
        </p:nvGraphicFramePr>
        <p:xfrm>
          <a:off x="71491" y="4561644"/>
          <a:ext cx="3692675" cy="367827"/>
        </p:xfrm>
        <a:graphic>
          <a:graphicData uri="http://schemas.openxmlformats.org/drawingml/2006/table">
            <a:tbl>
              <a:tblPr firstRow="1" bandRow="1">
                <a:tableStyleId>{FABFCF23-3B69-468F-B69F-88F6DE6A72F2}</a:tableStyleId>
              </a:tblPr>
              <a:tblGrid>
                <a:gridCol w="1423586">
                  <a:extLst>
                    <a:ext uri="{9D8B030D-6E8A-4147-A177-3AD203B41FA5}">
                      <a16:colId xmlns:a16="http://schemas.microsoft.com/office/drawing/2014/main" val="3477608926"/>
                    </a:ext>
                  </a:extLst>
                </a:gridCol>
                <a:gridCol w="2269089">
                  <a:extLst>
                    <a:ext uri="{9D8B030D-6E8A-4147-A177-3AD203B41FA5}">
                      <a16:colId xmlns:a16="http://schemas.microsoft.com/office/drawing/2014/main" val="2478473174"/>
                    </a:ext>
                  </a:extLst>
                </a:gridCol>
              </a:tblGrid>
              <a:tr h="36782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kern="1200"/>
                        <a:t>Sponsor Representative </a:t>
                      </a:r>
                      <a:endParaRPr lang="en-GB" sz="1100" b="1" kern="1200">
                        <a:solidFill>
                          <a:schemeClr val="bg1"/>
                        </a:solidFill>
                        <a:latin typeface="+mn-lt"/>
                        <a:ea typeface="+mn-ea"/>
                        <a:cs typeface="+mn-cs"/>
                      </a:endParaRPr>
                    </a:p>
                  </a:txBody>
                  <a:tcPr marT="0" marB="0"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i="0" u="none" strike="noStrike" dirty="0">
                          <a:solidFill>
                            <a:schemeClr val="tx1"/>
                          </a:solidFill>
                          <a:effectLst/>
                          <a:latin typeface="Arial" panose="020B0604020202020204" pitchFamily="34" charset="0"/>
                          <a:cs typeface="Arial" panose="020B0604020202020204" pitchFamily="34" charset="0"/>
                        </a:rPr>
                        <a:t>Xoserve</a:t>
                      </a:r>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noFill/>
                  </a:tcPr>
                </a:tc>
                <a:extLst>
                  <a:ext uri="{0D108BD9-81ED-4DB2-BD59-A6C34878D82A}">
                    <a16:rowId xmlns:a16="http://schemas.microsoft.com/office/drawing/2014/main" val="3474371713"/>
                  </a:ext>
                </a:extLst>
              </a:tr>
            </a:tbl>
          </a:graphicData>
        </a:graphic>
      </p:graphicFrame>
      <p:graphicFrame>
        <p:nvGraphicFramePr>
          <p:cNvPr id="10" name="Table 9">
            <a:extLst>
              <a:ext uri="{FF2B5EF4-FFF2-40B4-BE49-F238E27FC236}">
                <a16:creationId xmlns:a16="http://schemas.microsoft.com/office/drawing/2014/main" id="{633F724F-9DB4-4212-AFB1-BFFC700EC4F5}"/>
              </a:ext>
            </a:extLst>
          </p:cNvPr>
          <p:cNvGraphicFramePr>
            <a:graphicFrameLocks noGrp="1"/>
          </p:cNvGraphicFramePr>
          <p:nvPr>
            <p:extLst>
              <p:ext uri="{D42A27DB-BD31-4B8C-83A1-F6EECF244321}">
                <p14:modId xmlns:p14="http://schemas.microsoft.com/office/powerpoint/2010/main" val="4069411254"/>
              </p:ext>
            </p:extLst>
          </p:nvPr>
        </p:nvGraphicFramePr>
        <p:xfrm>
          <a:off x="3995936" y="860858"/>
          <a:ext cx="5076562" cy="3990823"/>
        </p:xfrm>
        <a:graphic>
          <a:graphicData uri="http://schemas.openxmlformats.org/drawingml/2006/table">
            <a:tbl>
              <a:tblPr firstRow="1" bandRow="1">
                <a:tableStyleId>{E8B1032C-EA38-4F05-BA0D-38AFFFC7BED3}</a:tableStyleId>
              </a:tblPr>
              <a:tblGrid>
                <a:gridCol w="5076562">
                  <a:extLst>
                    <a:ext uri="{9D8B030D-6E8A-4147-A177-3AD203B41FA5}">
                      <a16:colId xmlns:a16="http://schemas.microsoft.com/office/drawing/2014/main" val="20000"/>
                    </a:ext>
                  </a:extLst>
                </a:gridCol>
              </a:tblGrid>
              <a:tr h="32609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tx1"/>
                          </a:solidFill>
                          <a:latin typeface="+mn-lt"/>
                          <a:ea typeface="+mn-ea"/>
                          <a:cs typeface="+mn-cs"/>
                        </a:rPr>
                        <a:t>Change</a:t>
                      </a:r>
                      <a:r>
                        <a:rPr lang="en-GB" sz="1100" b="1" kern="1200" baseline="0" dirty="0">
                          <a:solidFill>
                            <a:schemeClr val="tx1"/>
                          </a:solidFill>
                          <a:latin typeface="+mn-lt"/>
                          <a:ea typeface="+mn-ea"/>
                          <a:cs typeface="+mn-cs"/>
                        </a:rPr>
                        <a:t> Description</a:t>
                      </a:r>
                      <a:endParaRPr lang="en-GB" sz="1100" b="1" kern="1200" dirty="0">
                        <a:solidFill>
                          <a:schemeClr val="tx1"/>
                        </a:solidFill>
                        <a:latin typeface="+mn-lt"/>
                        <a:ea typeface="+mn-ea"/>
                        <a:cs typeface="+mn-cs"/>
                      </a:endParaRPr>
                    </a:p>
                  </a:txBody>
                  <a:tcPr marT="0" marB="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0000"/>
                  </a:ext>
                </a:extLst>
              </a:tr>
              <a:tr h="3664731">
                <a:tc>
                  <a:txBody>
                    <a:bodyPr/>
                    <a:lstStyle/>
                    <a:p>
                      <a:pPr lvl="0" algn="l">
                        <a:lnSpc>
                          <a:spcPct val="100000"/>
                        </a:lnSpc>
                        <a:spcBef>
                          <a:spcPts val="0"/>
                        </a:spcBef>
                        <a:spcAft>
                          <a:spcPts val="0"/>
                        </a:spcAft>
                        <a:buNone/>
                      </a:pPr>
                      <a:r>
                        <a:rPr lang="en-US" sz="1050" b="0" i="0" u="none" strike="noStrike" kern="1200" baseline="0" noProof="0" dirty="0">
                          <a:latin typeface="Arial" panose="020B0604020202020204" pitchFamily="34" charset="0"/>
                          <a:cs typeface="Arial" panose="020B0604020202020204" pitchFamily="34" charset="0"/>
                        </a:rPr>
                        <a:t>When an RGMA exchange request is received for a Class 1 or Class 2 SMP, existing reads associated with the previous asset are cleared from new device installation date +1 up to RGMA processing date but not re-populated.</a:t>
                      </a:r>
                    </a:p>
                    <a:p>
                      <a:pPr lvl="0" algn="l">
                        <a:lnSpc>
                          <a:spcPct val="100000"/>
                        </a:lnSpc>
                        <a:spcBef>
                          <a:spcPts val="0"/>
                        </a:spcBef>
                        <a:spcAft>
                          <a:spcPts val="0"/>
                        </a:spcAft>
                        <a:buNone/>
                      </a:pPr>
                      <a:endParaRPr lang="en-US" sz="1050" b="0" i="0" u="none" strike="noStrike" kern="1200" baseline="0" noProof="0" dirty="0">
                        <a:latin typeface="Arial" panose="020B0604020202020204" pitchFamily="34" charset="0"/>
                        <a:cs typeface="Arial" panose="020B0604020202020204" pitchFamily="34" charset="0"/>
                      </a:endParaRPr>
                    </a:p>
                    <a:p>
                      <a:pPr lvl="0" algn="l">
                        <a:lnSpc>
                          <a:spcPct val="100000"/>
                        </a:lnSpc>
                        <a:spcBef>
                          <a:spcPts val="0"/>
                        </a:spcBef>
                        <a:spcAft>
                          <a:spcPts val="0"/>
                        </a:spcAft>
                        <a:buNone/>
                      </a:pPr>
                      <a:r>
                        <a:rPr lang="en-US" sz="1050" b="0" i="0" u="none" strike="noStrike" kern="1200" baseline="0" noProof="0" dirty="0">
                          <a:latin typeface="Arial" panose="020B0604020202020204" pitchFamily="34" charset="0"/>
                          <a:cs typeface="Arial" panose="020B0604020202020204" pitchFamily="34" charset="0"/>
                        </a:rPr>
                        <a:t>This change seeks to ensure that the read history of a Class 1 or 2 SMP, following meter exchange, is populated with accurate estimated reads in a timely manner and these are issued to the Shipper and DMSPs via existing file interfaces (MDR/DDR). This will ensure that all parties have an accurate view of the read history, future estimated reads are accurate and any associated risk on submission of future actual reads is reduced.</a:t>
                      </a:r>
                    </a:p>
                    <a:p>
                      <a:pPr lvl="0" algn="l">
                        <a:lnSpc>
                          <a:spcPct val="100000"/>
                        </a:lnSpc>
                        <a:spcBef>
                          <a:spcPts val="0"/>
                        </a:spcBef>
                        <a:spcAft>
                          <a:spcPts val="0"/>
                        </a:spcAft>
                        <a:buNone/>
                      </a:pPr>
                      <a:endParaRPr lang="en-US" sz="1050" b="0" i="0" u="none" strike="noStrike" kern="1200" baseline="0" noProof="0" dirty="0">
                        <a:latin typeface="Arial" panose="020B0604020202020204" pitchFamily="34" charset="0"/>
                        <a:cs typeface="Arial" panose="020B0604020202020204" pitchFamily="34" charset="0"/>
                      </a:endParaRPr>
                    </a:p>
                    <a:p>
                      <a:pPr lvl="0" algn="l">
                        <a:lnSpc>
                          <a:spcPct val="100000"/>
                        </a:lnSpc>
                        <a:spcBef>
                          <a:spcPts val="0"/>
                        </a:spcBef>
                        <a:spcAft>
                          <a:spcPts val="0"/>
                        </a:spcAft>
                        <a:buNone/>
                      </a:pPr>
                      <a:r>
                        <a:rPr lang="en-US" sz="1050" b="0" i="0" u="none" strike="noStrike" kern="1200" baseline="0" noProof="0" dirty="0">
                          <a:latin typeface="Arial" panose="020B0604020202020204" pitchFamily="34" charset="0"/>
                          <a:cs typeface="Arial" panose="020B0604020202020204" pitchFamily="34" charset="0"/>
                        </a:rPr>
                        <a:t>The required changes will be internal to the CDSP and utilisation of existing file formats and process will be sought in order to pass updates to Shippers and the DMSP. The analysis and corrective action will be undertaken in a support and maintenance capacity and, therefore, the proposed release will be ad hoc, in line with other maintenance work, to deliver benefits immediately.</a:t>
                      </a:r>
                    </a:p>
                    <a:p>
                      <a:pPr lvl="0" algn="l">
                        <a:lnSpc>
                          <a:spcPct val="100000"/>
                        </a:lnSpc>
                        <a:spcBef>
                          <a:spcPts val="0"/>
                        </a:spcBef>
                        <a:spcAft>
                          <a:spcPts val="0"/>
                        </a:spcAft>
                        <a:buNone/>
                      </a:pPr>
                      <a:endParaRPr lang="en-US" sz="1050" b="0" i="0" u="none" strike="noStrike" kern="1200" baseline="0" noProof="0" dirty="0">
                        <a:latin typeface="Arial" panose="020B0604020202020204" pitchFamily="34" charset="0"/>
                        <a:cs typeface="Arial" panose="020B0604020202020204" pitchFamily="34" charset="0"/>
                      </a:endParaRPr>
                    </a:p>
                  </a:txBody>
                  <a:tcPr marL="180000">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graphicFrame>
        <p:nvGraphicFramePr>
          <p:cNvPr id="13" name="Table 12">
            <a:extLst>
              <a:ext uri="{FF2B5EF4-FFF2-40B4-BE49-F238E27FC236}">
                <a16:creationId xmlns:a16="http://schemas.microsoft.com/office/drawing/2014/main" id="{B8BF9BD6-7E5F-433D-B4F5-DE4688AAC096}"/>
              </a:ext>
            </a:extLst>
          </p:cNvPr>
          <p:cNvGraphicFramePr>
            <a:graphicFrameLocks noGrp="1"/>
          </p:cNvGraphicFramePr>
          <p:nvPr>
            <p:extLst>
              <p:ext uri="{D42A27DB-BD31-4B8C-83A1-F6EECF244321}">
                <p14:modId xmlns:p14="http://schemas.microsoft.com/office/powerpoint/2010/main" val="1013136362"/>
              </p:ext>
            </p:extLst>
          </p:nvPr>
        </p:nvGraphicFramePr>
        <p:xfrm>
          <a:off x="71478" y="3826565"/>
          <a:ext cx="3692673" cy="601430"/>
        </p:xfrm>
        <a:graphic>
          <a:graphicData uri="http://schemas.openxmlformats.org/drawingml/2006/table">
            <a:tbl>
              <a:tblPr firstRow="1" bandRow="1">
                <a:tableStyleId>{FABFCF23-3B69-468F-B69F-88F6DE6A72F2}</a:tableStyleId>
              </a:tblPr>
              <a:tblGrid>
                <a:gridCol w="1423599">
                  <a:extLst>
                    <a:ext uri="{9D8B030D-6E8A-4147-A177-3AD203B41FA5}">
                      <a16:colId xmlns:a16="http://schemas.microsoft.com/office/drawing/2014/main" val="3477608926"/>
                    </a:ext>
                  </a:extLst>
                </a:gridCol>
                <a:gridCol w="2269074">
                  <a:extLst>
                    <a:ext uri="{9D8B030D-6E8A-4147-A177-3AD203B41FA5}">
                      <a16:colId xmlns:a16="http://schemas.microsoft.com/office/drawing/2014/main" val="2478473174"/>
                    </a:ext>
                  </a:extLst>
                </a:gridCol>
              </a:tblGrid>
              <a:tr h="30071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bg1"/>
                          </a:solidFill>
                          <a:latin typeface="+mn-lt"/>
                          <a:ea typeface="+mn-ea"/>
                          <a:cs typeface="+mn-cs"/>
                        </a:rPr>
                        <a:t>Change Type</a:t>
                      </a:r>
                    </a:p>
                  </a:txBody>
                  <a:tcPr marT="0"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marL="0" marR="0" lvl="0" indent="0" algn="l" rtl="0" eaLnBrk="1" fontAlgn="auto" latinLnBrk="0" hangingPunct="1">
                        <a:lnSpc>
                          <a:spcPct val="100000"/>
                        </a:lnSpc>
                        <a:spcBef>
                          <a:spcPts val="0"/>
                        </a:spcBef>
                        <a:spcAft>
                          <a:spcPts val="0"/>
                        </a:spcAft>
                        <a:buFontTx/>
                        <a:buNone/>
                      </a:pPr>
                      <a:r>
                        <a:rPr lang="en-US" sz="1050" b="0" i="0" u="none" strike="noStrike" dirty="0">
                          <a:solidFill>
                            <a:schemeClr val="tx1"/>
                          </a:solidFill>
                          <a:effectLst/>
                          <a:latin typeface="Arial" panose="020B0604020202020204" pitchFamily="34" charset="0"/>
                          <a:cs typeface="Arial" panose="020B0604020202020204" pitchFamily="34" charset="0"/>
                        </a:rPr>
                        <a:t>Non Regulatory</a:t>
                      </a:r>
                    </a:p>
                  </a:txBody>
                  <a:tcPr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74371713"/>
                  </a:ext>
                </a:extLst>
              </a:tr>
              <a:tr h="30071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bg1"/>
                          </a:solidFill>
                          <a:latin typeface="+mn-lt"/>
                          <a:ea typeface="+mn-ea"/>
                          <a:cs typeface="+mn-cs"/>
                        </a:rPr>
                        <a:t>Priority Score</a:t>
                      </a:r>
                    </a:p>
                  </a:txBody>
                  <a:tcPr marT="0"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i="0" u="none" strike="noStrike">
                          <a:solidFill>
                            <a:schemeClr val="tx1"/>
                          </a:solidFill>
                          <a:effectLst/>
                          <a:latin typeface="+mn-lt"/>
                          <a:cs typeface="Arial"/>
                        </a:rPr>
                        <a:t>Medium</a:t>
                      </a:r>
                      <a:endParaRPr lang="en-US" sz="1050" b="0" i="0" u="none" strike="noStrike" dirty="0">
                        <a:solidFill>
                          <a:schemeClr val="tx1"/>
                        </a:solidFill>
                        <a:effectLst/>
                        <a:latin typeface="+mn-lt"/>
                        <a:cs typeface="Arial"/>
                      </a:endParaRPr>
                    </a:p>
                  </a:txBody>
                  <a:tcPr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49956323"/>
                  </a:ext>
                </a:extLst>
              </a:tr>
            </a:tbl>
          </a:graphicData>
        </a:graphic>
      </p:graphicFrame>
      <p:graphicFrame>
        <p:nvGraphicFramePr>
          <p:cNvPr id="15" name="Table 14">
            <a:extLst>
              <a:ext uri="{FF2B5EF4-FFF2-40B4-BE49-F238E27FC236}">
                <a16:creationId xmlns:a16="http://schemas.microsoft.com/office/drawing/2014/main" id="{42EE730E-F0A3-42A8-B50D-066A227D258C}"/>
              </a:ext>
            </a:extLst>
          </p:cNvPr>
          <p:cNvGraphicFramePr>
            <a:graphicFrameLocks noGrp="1"/>
          </p:cNvGraphicFramePr>
          <p:nvPr>
            <p:extLst>
              <p:ext uri="{D42A27DB-BD31-4B8C-83A1-F6EECF244321}">
                <p14:modId xmlns:p14="http://schemas.microsoft.com/office/powerpoint/2010/main" val="2570597459"/>
              </p:ext>
            </p:extLst>
          </p:nvPr>
        </p:nvGraphicFramePr>
        <p:xfrm>
          <a:off x="71497" y="860859"/>
          <a:ext cx="3692688" cy="1807962"/>
        </p:xfrm>
        <a:graphic>
          <a:graphicData uri="http://schemas.openxmlformats.org/drawingml/2006/table">
            <a:tbl>
              <a:tblPr firstRow="1" bandRow="1">
                <a:tableStyleId>{E8B1032C-EA38-4F05-BA0D-38AFFFC7BED3}</a:tableStyleId>
              </a:tblPr>
              <a:tblGrid>
                <a:gridCol w="2620036">
                  <a:extLst>
                    <a:ext uri="{9D8B030D-6E8A-4147-A177-3AD203B41FA5}">
                      <a16:colId xmlns:a16="http://schemas.microsoft.com/office/drawing/2014/main" val="20000"/>
                    </a:ext>
                  </a:extLst>
                </a:gridCol>
                <a:gridCol w="1072652">
                  <a:extLst>
                    <a:ext uri="{9D8B030D-6E8A-4147-A177-3AD203B41FA5}">
                      <a16:colId xmlns:a16="http://schemas.microsoft.com/office/drawing/2014/main" val="20001"/>
                    </a:ext>
                  </a:extLst>
                </a:gridCol>
              </a:tblGrid>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bg1"/>
                          </a:solidFill>
                          <a:latin typeface="+mn-lt"/>
                          <a:ea typeface="+mn-ea"/>
                          <a:cs typeface="+mn-cs"/>
                        </a:rPr>
                        <a:t>Customer</a:t>
                      </a:r>
                      <a:r>
                        <a:rPr lang="en-GB" sz="1100" b="1" kern="1200" baseline="0" dirty="0">
                          <a:solidFill>
                            <a:schemeClr val="bg1"/>
                          </a:solidFill>
                          <a:latin typeface="+mn-lt"/>
                          <a:ea typeface="+mn-ea"/>
                          <a:cs typeface="+mn-cs"/>
                        </a:rPr>
                        <a:t> Class</a:t>
                      </a:r>
                      <a:endParaRPr lang="en-GB" sz="1100" b="1" kern="1200" dirty="0">
                        <a:solidFill>
                          <a:schemeClr val="bg1"/>
                        </a:solidFill>
                        <a:latin typeface="+mn-lt"/>
                        <a:ea typeface="+mn-ea"/>
                        <a:cs typeface="+mn-cs"/>
                      </a:endParaRPr>
                    </a:p>
                  </a:txBody>
                  <a:tcPr marT="0" marB="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bg1"/>
                          </a:solidFill>
                          <a:latin typeface="+mn-lt"/>
                          <a:ea typeface="+mn-ea"/>
                          <a:cs typeface="+mn-cs"/>
                        </a:rPr>
                        <a:t>Voting Party?</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extLst>
                  <a:ext uri="{0D108BD9-81ED-4DB2-BD59-A6C34878D82A}">
                    <a16:rowId xmlns:a16="http://schemas.microsoft.com/office/drawing/2014/main" val="10000"/>
                  </a:ext>
                </a:extLst>
              </a:tr>
              <a:tr h="230793">
                <a:tc>
                  <a:txBody>
                    <a:bodyPr/>
                    <a:lstStyle/>
                    <a:p>
                      <a:pPr algn="l"/>
                      <a:r>
                        <a:rPr lang="en-GB" sz="1050" b="0" kern="1200" baseline="0" dirty="0">
                          <a:solidFill>
                            <a:schemeClr val="tx1"/>
                          </a:solidFill>
                          <a:latin typeface="Arial" panose="020B0604020202020204" pitchFamily="34" charset="0"/>
                          <a:ea typeface="+mn-ea"/>
                          <a:cs typeface="Arial" panose="020B0604020202020204" pitchFamily="34" charset="0"/>
                        </a:rPr>
                        <a:t>Shipper</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b="0" i="0" u="none" strike="noStrike" kern="1200" cap="none" spc="0" normalizeH="0" baseline="0" noProof="0" dirty="0">
                          <a:ln>
                            <a:noFill/>
                          </a:ln>
                          <a:effectLst/>
                          <a:uLnTx/>
                          <a:uFillTx/>
                          <a:latin typeface="Arial"/>
                          <a:ea typeface="+mn-ea"/>
                          <a:cs typeface="Arial"/>
                        </a:rPr>
                        <a:t>X</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1"/>
                  </a:ext>
                </a:extLst>
              </a:tr>
              <a:tr h="285021">
                <a:tc>
                  <a:txBody>
                    <a:bodyPr/>
                    <a:lstStyle/>
                    <a:p>
                      <a:pPr algn="l"/>
                      <a:r>
                        <a:rPr lang="en-GB" sz="1050" b="0" kern="1200" baseline="0" dirty="0">
                          <a:solidFill>
                            <a:schemeClr val="tx1"/>
                          </a:solidFill>
                          <a:latin typeface="Arial" panose="020B0604020202020204" pitchFamily="34" charset="0"/>
                          <a:ea typeface="+mn-ea"/>
                          <a:cs typeface="Arial" panose="020B0604020202020204" pitchFamily="34" charset="0"/>
                        </a:rPr>
                        <a:t>Distribution Network Operators (DNOs)</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050" b="0" i="0" u="none" strike="noStrike" kern="1200" cap="none" spc="0" normalizeH="0" baseline="0" noProof="0" dirty="0">
                        <a:ln>
                          <a:noFill/>
                        </a:ln>
                        <a:solidFill>
                          <a:prstClr val="black"/>
                        </a:solidFill>
                        <a:effectLst/>
                        <a:uLnTx/>
                        <a:uFillTx/>
                        <a:latin typeface="Arial"/>
                        <a:ea typeface="+mn-ea"/>
                        <a:cs typeface="Arial"/>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2"/>
                  </a:ext>
                </a:extLst>
              </a:tr>
              <a:tr h="230793">
                <a:tc>
                  <a:txBody>
                    <a:bodyPr/>
                    <a:lstStyle/>
                    <a:p>
                      <a:pPr algn="l"/>
                      <a:r>
                        <a:rPr lang="en-GB" sz="1050" b="0" kern="1200" baseline="0">
                          <a:solidFill>
                            <a:schemeClr val="tx1"/>
                          </a:solidFill>
                          <a:latin typeface="Arial" panose="020B0604020202020204" pitchFamily="34" charset="0"/>
                          <a:ea typeface="+mn-ea"/>
                          <a:cs typeface="Arial" panose="020B0604020202020204" pitchFamily="34" charset="0"/>
                        </a:rPr>
                        <a:t>National Grid Transmission</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050" b="0" i="0" u="none" strike="noStrike" kern="1200" cap="none" spc="0" normalizeH="0" baseline="0" noProof="0" dirty="0">
                        <a:ln>
                          <a:noFill/>
                        </a:ln>
                        <a:solidFill>
                          <a:prstClr val="black"/>
                        </a:solidFill>
                        <a:effectLst/>
                        <a:uLnTx/>
                        <a:uFillTx/>
                        <a:latin typeface="Arial"/>
                        <a:ea typeface="+mn-ea"/>
                        <a:cs typeface="Arial"/>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3"/>
                  </a:ext>
                </a:extLst>
              </a:tr>
              <a:tr h="230793">
                <a:tc>
                  <a:txBody>
                    <a:bodyPr/>
                    <a:lstStyle/>
                    <a:p>
                      <a:pPr algn="l"/>
                      <a:r>
                        <a:rPr lang="en-GB" sz="1050" b="0" kern="1200" baseline="0" dirty="0">
                          <a:solidFill>
                            <a:schemeClr val="tx1"/>
                          </a:solidFill>
                          <a:latin typeface="Arial" panose="020B0604020202020204" pitchFamily="34" charset="0"/>
                          <a:ea typeface="+mn-ea"/>
                          <a:cs typeface="Arial" panose="020B0604020202020204" pitchFamily="34" charset="0"/>
                        </a:rPr>
                        <a:t>IGT’s</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050" b="0" i="0" u="none" strike="noStrike" kern="1200" cap="none" spc="0" normalizeH="0" baseline="0" noProof="0" dirty="0">
                        <a:ln>
                          <a:noFill/>
                        </a:ln>
                        <a:solidFill>
                          <a:prstClr val="black"/>
                        </a:solidFill>
                        <a:effectLst/>
                        <a:uLnTx/>
                        <a:uFillTx/>
                        <a:latin typeface="Arial"/>
                        <a:ea typeface="+mn-ea"/>
                        <a:cs typeface="Arial"/>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4"/>
                  </a:ext>
                </a:extLst>
              </a:tr>
              <a:tr h="341841">
                <a:tc gridSpan="2">
                  <a:txBody>
                    <a:bodyPr/>
                    <a:lstStyle/>
                    <a:p>
                      <a:pPr lvl="0" algn="l">
                        <a:buNone/>
                      </a:pPr>
                      <a:endParaRPr lang="en-GB" sz="1050" b="1" kern="1200" baseline="0" dirty="0">
                        <a:solidFill>
                          <a:schemeClr val="tx1"/>
                        </a:solidFill>
                        <a:latin typeface="Arial"/>
                        <a:ea typeface="+mn-ea"/>
                        <a:cs typeface="Arial"/>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hMerge="1">
                  <a:txBody>
                    <a:bodyPr/>
                    <a:lstStyle/>
                    <a:p>
                      <a:pPr algn="l"/>
                      <a:endParaRPr lang="en-GB" sz="1000" b="0" kern="1200" baseline="0">
                        <a:solidFill>
                          <a:schemeClr val="tx1"/>
                        </a:solidFill>
                        <a:latin typeface="Arial" panose="020B0604020202020204" pitchFamily="34" charset="0"/>
                        <a:ea typeface="+mn-ea"/>
                        <a:cs typeface="Arial" panose="020B0604020202020204" pitchFamily="34" charset="0"/>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8101808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55576" y="3291830"/>
            <a:ext cx="7772400" cy="1021556"/>
          </a:xfrm>
        </p:spPr>
        <p:txBody>
          <a:bodyPr>
            <a:normAutofit fontScale="90000"/>
          </a:bodyPr>
          <a:lstStyle/>
          <a:p>
            <a:br>
              <a:rPr lang="en-GB" dirty="0">
                <a:latin typeface="Arial"/>
                <a:cs typeface="Arial"/>
              </a:rPr>
            </a:br>
            <a:r>
              <a:rPr lang="en-GB" sz="3100" dirty="0">
                <a:latin typeface="Arial"/>
                <a:cs typeface="Arial"/>
              </a:rPr>
              <a:t>section 4. Design &amp; Delivery</a:t>
            </a:r>
            <a:br>
              <a:rPr lang="en-GB" dirty="0"/>
            </a:br>
            <a:br>
              <a:rPr lang="en-GB" dirty="0"/>
            </a:br>
            <a:endParaRPr lang="en-GB" sz="2000" dirty="0">
              <a:solidFill>
                <a:schemeClr val="tx1"/>
              </a:solidFill>
            </a:endParaRPr>
          </a:p>
        </p:txBody>
      </p:sp>
    </p:spTree>
    <p:extLst>
      <p:ext uri="{BB962C8B-B14F-4D97-AF65-F5344CB8AC3E}">
        <p14:creationId xmlns:p14="http://schemas.microsoft.com/office/powerpoint/2010/main" val="33201184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2020490"/>
            <a:ext cx="7772400" cy="1658375"/>
          </a:xfrm>
        </p:spPr>
        <p:txBody>
          <a:bodyPr>
            <a:normAutofit fontScale="90000"/>
          </a:bodyPr>
          <a:lstStyle/>
          <a:p>
            <a:r>
              <a:rPr lang="en-US" sz="4400" dirty="0">
                <a:latin typeface="Arial"/>
                <a:cs typeface="Arial"/>
              </a:rPr>
              <a:t>XRN4992a – Update</a:t>
            </a:r>
            <a:br>
              <a:rPr lang="en-US" sz="3600" dirty="0">
                <a:latin typeface="Arial"/>
                <a:cs typeface="Arial"/>
              </a:rPr>
            </a:br>
            <a:br>
              <a:rPr lang="en-US" sz="3600" dirty="0">
                <a:latin typeface="Arial"/>
                <a:cs typeface="Arial"/>
              </a:rPr>
            </a:br>
            <a:r>
              <a:rPr lang="en-US" sz="3100" dirty="0">
                <a:solidFill>
                  <a:schemeClr val="bg1">
                    <a:lumMod val="50000"/>
                  </a:schemeClr>
                </a:solidFill>
                <a:latin typeface="Arial"/>
                <a:cs typeface="Arial"/>
              </a:rPr>
              <a:t>ChMC 12</a:t>
            </a:r>
            <a:r>
              <a:rPr lang="en-US" sz="3100" baseline="30000" dirty="0">
                <a:solidFill>
                  <a:schemeClr val="bg1">
                    <a:lumMod val="50000"/>
                  </a:schemeClr>
                </a:solidFill>
                <a:latin typeface="Arial"/>
                <a:cs typeface="Arial"/>
              </a:rPr>
              <a:t>th</a:t>
            </a:r>
            <a:r>
              <a:rPr lang="en-US" sz="3100" dirty="0">
                <a:solidFill>
                  <a:schemeClr val="bg1">
                    <a:lumMod val="50000"/>
                  </a:schemeClr>
                </a:solidFill>
                <a:latin typeface="Arial"/>
                <a:cs typeface="Arial"/>
              </a:rPr>
              <a:t> January 2022</a:t>
            </a:r>
            <a:endParaRPr lang="en-US" sz="3600" dirty="0">
              <a:solidFill>
                <a:schemeClr val="bg1">
                  <a:lumMod val="50000"/>
                </a:schemeClr>
              </a:solidFill>
              <a:latin typeface="Arial"/>
              <a:cs typeface="Arial"/>
            </a:endParaRPr>
          </a:p>
        </p:txBody>
      </p:sp>
    </p:spTree>
    <p:extLst>
      <p:ext uri="{BB962C8B-B14F-4D97-AF65-F5344CB8AC3E}">
        <p14:creationId xmlns:p14="http://schemas.microsoft.com/office/powerpoint/2010/main" val="36001131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86FAA905-AE91-4692-9E1C-68ABBE489AF8}"/>
              </a:ext>
            </a:extLst>
          </p:cNvPr>
          <p:cNvSpPr txBox="1"/>
          <p:nvPr/>
        </p:nvSpPr>
        <p:spPr>
          <a:xfrm>
            <a:off x="306656" y="938502"/>
            <a:ext cx="8110101" cy="3939540"/>
          </a:xfrm>
          <a:prstGeom prst="rect">
            <a:avLst/>
          </a:prstGeom>
          <a:noFill/>
        </p:spPr>
        <p:txBody>
          <a:bodyPr wrap="square" rtlCol="0">
            <a:spAutoFit/>
          </a:bodyPr>
          <a:lstStyle/>
          <a:p>
            <a:pPr marL="171450" indent="-171450">
              <a:buFont typeface="Arial" panose="020B0604020202020204" pitchFamily="34" charset="0"/>
              <a:buChar char="•"/>
            </a:pPr>
            <a:r>
              <a:rPr lang="en-US" sz="1400" dirty="0"/>
              <a:t>At the December ChMC meeting, Change Managers approved XRN4992a (interim solution) moving into detailed design. </a:t>
            </a:r>
          </a:p>
          <a:p>
            <a:pPr marL="171450" indent="-171450">
              <a:buFont typeface="Arial" panose="020B0604020202020204" pitchFamily="34" charset="0"/>
              <a:buChar char="•"/>
            </a:pPr>
            <a:endParaRPr lang="en-US" sz="1400" dirty="0"/>
          </a:p>
          <a:p>
            <a:pPr marL="171450" indent="-171450">
              <a:buFont typeface="Arial" panose="020B0604020202020204" pitchFamily="34" charset="0"/>
              <a:buChar char="•"/>
            </a:pPr>
            <a:r>
              <a:rPr lang="en-US" sz="1400" dirty="0"/>
              <a:t>Modification 0687V - </a:t>
            </a:r>
            <a:r>
              <a:rPr lang="en-US" sz="1400" i="1" dirty="0"/>
              <a:t>Creation of new charge to recover Last Resort Supply Payments </a:t>
            </a:r>
            <a:r>
              <a:rPr lang="en-US" sz="1400" dirty="0"/>
              <a:t>is currently out for consultation due to be discussed at an Extraordinary Panel on 12</a:t>
            </a:r>
            <a:r>
              <a:rPr lang="en-US" sz="1400" baseline="30000" dirty="0"/>
              <a:t>th</a:t>
            </a:r>
            <a:r>
              <a:rPr lang="en-US" sz="1400" dirty="0"/>
              <a:t> January. </a:t>
            </a:r>
          </a:p>
          <a:p>
            <a:pPr marL="171450" indent="-171450">
              <a:buFont typeface="Arial" panose="020B0604020202020204" pitchFamily="34" charset="0"/>
              <a:buChar char="•"/>
            </a:pPr>
            <a:endParaRPr lang="en-US" sz="1400" dirty="0"/>
          </a:p>
          <a:p>
            <a:pPr marL="171450" indent="-171450">
              <a:buFont typeface="Arial" panose="020B0604020202020204" pitchFamily="34" charset="0"/>
              <a:buChar char="•"/>
            </a:pPr>
            <a:r>
              <a:rPr lang="en-US" sz="1400" dirty="0"/>
              <a:t>Since the last ChMC, Modification 0797 - </a:t>
            </a:r>
            <a:r>
              <a:rPr lang="en-US" sz="1400" i="1" dirty="0"/>
              <a:t>Last Resort Supply Payments Volumetric Charges </a:t>
            </a:r>
            <a:r>
              <a:rPr lang="en-US" sz="1400" dirty="0"/>
              <a:t>has been raised and granted Urgent Status by Ofgem. </a:t>
            </a:r>
            <a:endParaRPr lang="en-US" sz="1400" i="1" dirty="0"/>
          </a:p>
          <a:p>
            <a:endParaRPr lang="en-US" sz="1400" dirty="0"/>
          </a:p>
          <a:p>
            <a:pPr marL="171450" indent="-171450">
              <a:buFont typeface="Arial" panose="020B0604020202020204" pitchFamily="34" charset="0"/>
              <a:buChar char="•"/>
            </a:pPr>
            <a:r>
              <a:rPr lang="en-GB" sz="1400" dirty="0"/>
              <a:t>We have assessed Urgent Modification 0797 and provided that the monthly Last Resort Charge calculation is based upon a single monthly snapshot of each User’s portfolio, we will be able to utilise the proposed interim solution for XRN4992a.</a:t>
            </a:r>
          </a:p>
          <a:p>
            <a:pPr marL="171450" indent="-171450">
              <a:buFont typeface="Arial" panose="020B0604020202020204" pitchFamily="34" charset="0"/>
              <a:buChar char="•"/>
            </a:pPr>
            <a:endParaRPr lang="en-GB" sz="1400" dirty="0"/>
          </a:p>
          <a:p>
            <a:pPr marL="171450" indent="-171450">
              <a:buFont typeface="Arial" panose="020B0604020202020204" pitchFamily="34" charset="0"/>
              <a:buChar char="•"/>
            </a:pPr>
            <a:r>
              <a:rPr lang="en-GB" sz="1400" dirty="0"/>
              <a:t>Ultimately, the interim solution for 0687V and 0797 are the same but utilises different data to apply the </a:t>
            </a:r>
            <a:r>
              <a:rPr lang="en-GB" sz="1400" dirty="0" err="1"/>
              <a:t>SoLR</a:t>
            </a:r>
            <a:r>
              <a:rPr lang="en-GB" sz="1400" dirty="0"/>
              <a:t> Customer Charge. To confirm, the interim solution proposes that new Charge Types will be created for the </a:t>
            </a:r>
            <a:r>
              <a:rPr lang="en-GB" sz="1400" dirty="0" err="1"/>
              <a:t>SoLR</a:t>
            </a:r>
            <a:r>
              <a:rPr lang="en-GB" sz="1400" dirty="0"/>
              <a:t> Customer Charge and these will be invoiced via the Request to Bill (RTB) process. </a:t>
            </a:r>
            <a:endParaRPr lang="en-US" sz="1200" dirty="0"/>
          </a:p>
          <a:p>
            <a:pPr marL="171450" indent="-171450">
              <a:buFont typeface="Arial" panose="020B0604020202020204" pitchFamily="34" charset="0"/>
              <a:buChar char="•"/>
            </a:pPr>
            <a:endParaRPr lang="en-GB" sz="1200" dirty="0"/>
          </a:p>
        </p:txBody>
      </p:sp>
      <p:sp>
        <p:nvSpPr>
          <p:cNvPr id="2" name="Title 1"/>
          <p:cNvSpPr>
            <a:spLocks noGrp="1"/>
          </p:cNvSpPr>
          <p:nvPr>
            <p:ph type="title"/>
          </p:nvPr>
        </p:nvSpPr>
        <p:spPr>
          <a:xfrm>
            <a:off x="115399" y="234680"/>
            <a:ext cx="9028601" cy="554821"/>
          </a:xfrm>
        </p:spPr>
        <p:txBody>
          <a:bodyPr>
            <a:noAutofit/>
          </a:bodyPr>
          <a:lstStyle/>
          <a:p>
            <a:r>
              <a:rPr lang="en-US" dirty="0"/>
              <a:t>XRN4992a – Latest Position </a:t>
            </a:r>
          </a:p>
        </p:txBody>
      </p:sp>
    </p:spTree>
    <p:extLst>
      <p:ext uri="{BB962C8B-B14F-4D97-AF65-F5344CB8AC3E}">
        <p14:creationId xmlns:p14="http://schemas.microsoft.com/office/powerpoint/2010/main" val="22574887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B22F93-0781-4F7D-9F88-48DB4FD08898}"/>
              </a:ext>
            </a:extLst>
          </p:cNvPr>
          <p:cNvSpPr>
            <a:spLocks noGrp="1"/>
          </p:cNvSpPr>
          <p:nvPr>
            <p:ph type="title"/>
          </p:nvPr>
        </p:nvSpPr>
        <p:spPr/>
        <p:txBody>
          <a:bodyPr/>
          <a:lstStyle/>
          <a:p>
            <a:r>
              <a:rPr lang="en-GB" dirty="0"/>
              <a:t>Proposed next steps – for awareness</a:t>
            </a:r>
          </a:p>
        </p:txBody>
      </p:sp>
      <p:sp>
        <p:nvSpPr>
          <p:cNvPr id="3" name="TextBox 2">
            <a:extLst>
              <a:ext uri="{FF2B5EF4-FFF2-40B4-BE49-F238E27FC236}">
                <a16:creationId xmlns:a16="http://schemas.microsoft.com/office/drawing/2014/main" id="{72D070A9-67CC-4569-943A-3C24271EA898}"/>
              </a:ext>
            </a:extLst>
          </p:cNvPr>
          <p:cNvSpPr txBox="1"/>
          <p:nvPr/>
        </p:nvSpPr>
        <p:spPr>
          <a:xfrm>
            <a:off x="457200" y="947386"/>
            <a:ext cx="8110101" cy="3970318"/>
          </a:xfrm>
          <a:prstGeom prst="rect">
            <a:avLst/>
          </a:prstGeom>
          <a:noFill/>
        </p:spPr>
        <p:txBody>
          <a:bodyPr wrap="square" rtlCol="0">
            <a:spAutoFit/>
          </a:bodyPr>
          <a:lstStyle/>
          <a:p>
            <a:pPr marL="171450" indent="-171450">
              <a:buFont typeface="Arial" panose="020B0604020202020204" pitchFamily="34" charset="0"/>
              <a:buChar char="•"/>
            </a:pPr>
            <a:r>
              <a:rPr lang="en-GB" sz="1400" dirty="0"/>
              <a:t>Xoserve will continue progressing through detailed design for XRN4992a (interim solution). This solution should be suitable for either Modification (0687V or 0797). </a:t>
            </a:r>
          </a:p>
          <a:p>
            <a:pPr marL="171450" indent="-171450">
              <a:buFont typeface="Arial" panose="020B0604020202020204" pitchFamily="34" charset="0"/>
              <a:buChar char="•"/>
            </a:pPr>
            <a:endParaRPr lang="en-GB" sz="1400" dirty="0"/>
          </a:p>
          <a:p>
            <a:pPr marL="171450" indent="-171450">
              <a:buFont typeface="Arial" panose="020B0604020202020204" pitchFamily="34" charset="0"/>
              <a:buChar char="•"/>
            </a:pPr>
            <a:r>
              <a:rPr lang="en-GB" sz="1400" dirty="0"/>
              <a:t>Panel will make a recommendation on Modification 0687V and Urgent Modification 0797 at the Extraordinary Panel on 12</a:t>
            </a:r>
            <a:r>
              <a:rPr lang="en-GB" sz="1400" baseline="30000" dirty="0"/>
              <a:t>th</a:t>
            </a:r>
            <a:r>
              <a:rPr lang="en-GB" sz="1400" dirty="0"/>
              <a:t> January. </a:t>
            </a:r>
          </a:p>
          <a:p>
            <a:pPr marL="171450" indent="-171450">
              <a:buFont typeface="Arial" panose="020B0604020202020204" pitchFamily="34" charset="0"/>
              <a:buChar char="•"/>
            </a:pPr>
            <a:endParaRPr lang="en-GB" sz="1400" dirty="0"/>
          </a:p>
          <a:p>
            <a:pPr marL="171450" indent="-171450">
              <a:buFont typeface="Arial" panose="020B0604020202020204" pitchFamily="34" charset="0"/>
              <a:buChar char="•"/>
            </a:pPr>
            <a:r>
              <a:rPr lang="en-GB" sz="1400" dirty="0"/>
              <a:t>Following this, a decision is expected from Ofgem regarding which Modification will be implemented (expected 20</a:t>
            </a:r>
            <a:r>
              <a:rPr lang="en-GB" sz="1400" baseline="30000" dirty="0"/>
              <a:t>th </a:t>
            </a:r>
            <a:r>
              <a:rPr lang="en-GB" sz="1400" dirty="0"/>
              <a:t>January), the CDSP will still look to deliver the XRN4992a solution by 1</a:t>
            </a:r>
            <a:r>
              <a:rPr lang="en-GB" sz="1400" baseline="30000" dirty="0"/>
              <a:t>st</a:t>
            </a:r>
            <a:r>
              <a:rPr lang="en-GB" sz="1400" dirty="0"/>
              <a:t> April 2022 in line with the Authority decision, modification implementation date and industry expectations.</a:t>
            </a:r>
          </a:p>
          <a:p>
            <a:pPr marL="171450" indent="-171450">
              <a:buFont typeface="Arial" panose="020B0604020202020204" pitchFamily="34" charset="0"/>
              <a:buChar char="•"/>
            </a:pPr>
            <a:endParaRPr lang="en-GB" sz="1400" dirty="0"/>
          </a:p>
          <a:p>
            <a:pPr marL="171450" indent="-171450">
              <a:buFont typeface="Arial" panose="020B0604020202020204" pitchFamily="34" charset="0"/>
              <a:buChar char="•"/>
            </a:pPr>
            <a:r>
              <a:rPr lang="en-GB" sz="1400" dirty="0"/>
              <a:t>A Change Pack will be issued in January providing users with further details on the XRN4992a interim solution and specify the differences between the two Modifications (however it’s expected that CDSP process impacts for Shippers will not differ between Modifications). </a:t>
            </a:r>
          </a:p>
          <a:p>
            <a:pPr marL="171450" indent="-171450">
              <a:buFont typeface="Arial" panose="020B0604020202020204" pitchFamily="34" charset="0"/>
              <a:buChar char="•"/>
            </a:pPr>
            <a:endParaRPr lang="en-GB" sz="1400" dirty="0"/>
          </a:p>
          <a:p>
            <a:pPr marL="171450" indent="-171450">
              <a:buFont typeface="Arial" panose="020B0604020202020204" pitchFamily="34" charset="0"/>
              <a:buChar char="•"/>
            </a:pPr>
            <a:r>
              <a:rPr lang="en-GB" sz="1400" dirty="0"/>
              <a:t>Once an Ofgem decision is made, a further Change Pack will be issued, confirming the solution and process in line with the Modification which has instructed to be implemented by the Authority.</a:t>
            </a:r>
          </a:p>
          <a:p>
            <a:pPr marL="171450" indent="-171450">
              <a:buFont typeface="Arial" panose="020B0604020202020204" pitchFamily="34" charset="0"/>
              <a:buChar char="•"/>
            </a:pPr>
            <a:endParaRPr lang="en-GB" sz="1400" dirty="0"/>
          </a:p>
        </p:txBody>
      </p:sp>
    </p:spTree>
    <p:extLst>
      <p:ext uri="{BB962C8B-B14F-4D97-AF65-F5344CB8AC3E}">
        <p14:creationId xmlns:p14="http://schemas.microsoft.com/office/powerpoint/2010/main" val="19593349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28599" y="279624"/>
            <a:ext cx="8686801" cy="438497"/>
          </a:xfrm>
        </p:spPr>
        <p:txBody>
          <a:bodyPr>
            <a:normAutofit fontScale="90000"/>
          </a:bodyPr>
          <a:lstStyle/>
          <a:p>
            <a:r>
              <a:rPr lang="en-US" sz="2700" dirty="0"/>
              <a:t>Detailed Design Change Packs</a:t>
            </a:r>
            <a:endParaRPr lang="en-GB" sz="2400" dirty="0">
              <a:solidFill>
                <a:schemeClr val="tx1"/>
              </a:solidFill>
            </a:endParaRPr>
          </a:p>
        </p:txBody>
      </p:sp>
      <p:sp>
        <p:nvSpPr>
          <p:cNvPr id="3" name="Content Placeholder 2">
            <a:extLst>
              <a:ext uri="{FF2B5EF4-FFF2-40B4-BE49-F238E27FC236}">
                <a16:creationId xmlns:a16="http://schemas.microsoft.com/office/drawing/2014/main" id="{8305965E-4D48-4A02-84D8-0877867BBAD2}"/>
              </a:ext>
            </a:extLst>
          </p:cNvPr>
          <p:cNvSpPr>
            <a:spLocks noGrp="1"/>
          </p:cNvSpPr>
          <p:nvPr>
            <p:ph idx="1"/>
          </p:nvPr>
        </p:nvSpPr>
        <p:spPr>
          <a:xfrm>
            <a:off x="457200" y="1059581"/>
            <a:ext cx="8229600" cy="3699304"/>
          </a:xfrm>
        </p:spPr>
        <p:txBody>
          <a:bodyPr>
            <a:normAutofit/>
          </a:bodyPr>
          <a:lstStyle/>
          <a:p>
            <a:pPr lvl="0"/>
            <a:r>
              <a:rPr lang="en-US" dirty="0"/>
              <a:t>XRN5368.2 Gemini Single Sign-On </a:t>
            </a:r>
          </a:p>
          <a:p>
            <a:pPr marL="0" lvl="0" indent="0">
              <a:buNone/>
            </a:pPr>
            <a:endParaRPr lang="en-US" dirty="0"/>
          </a:p>
          <a:p>
            <a:pPr lvl="0"/>
            <a:r>
              <a:rPr lang="en-US" dirty="0"/>
              <a:t>UK Link Manual </a:t>
            </a:r>
          </a:p>
        </p:txBody>
      </p:sp>
    </p:spTree>
    <p:extLst>
      <p:ext uri="{BB962C8B-B14F-4D97-AF65-F5344CB8AC3E}">
        <p14:creationId xmlns:p14="http://schemas.microsoft.com/office/powerpoint/2010/main" val="32356873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399" y="157163"/>
            <a:ext cx="9028601" cy="510285"/>
          </a:xfrm>
        </p:spPr>
        <p:txBody>
          <a:bodyPr>
            <a:noAutofit/>
          </a:bodyPr>
          <a:lstStyle/>
          <a:p>
            <a:r>
              <a:rPr lang="en-US" sz="1800" dirty="0"/>
              <a:t>XRN5368.2 Gemini Single Sign-On </a:t>
            </a:r>
          </a:p>
        </p:txBody>
      </p:sp>
      <p:sp>
        <p:nvSpPr>
          <p:cNvPr id="4" name="TextBox 3">
            <a:extLst>
              <a:ext uri="{FF2B5EF4-FFF2-40B4-BE49-F238E27FC236}">
                <a16:creationId xmlns:a16="http://schemas.microsoft.com/office/drawing/2014/main" id="{5017FE3A-3EC0-48EB-8FA6-60FBEBD4EA47}"/>
              </a:ext>
            </a:extLst>
          </p:cNvPr>
          <p:cNvSpPr txBox="1"/>
          <p:nvPr/>
        </p:nvSpPr>
        <p:spPr>
          <a:xfrm>
            <a:off x="0" y="667448"/>
            <a:ext cx="4359324"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sng" strike="noStrike" kern="1200" cap="none" spc="0" normalizeH="0" baseline="0" noProof="0" dirty="0">
                <a:ln>
                  <a:noFill/>
                </a:ln>
                <a:solidFill>
                  <a:prstClr val="black"/>
                </a:solidFill>
                <a:effectLst/>
                <a:uLnTx/>
                <a:uFillTx/>
                <a:latin typeface="Arial"/>
                <a:ea typeface="+mn-ea"/>
                <a:cs typeface="+mn-cs"/>
              </a:rPr>
              <a:t>Detailed Design Consultation Summary</a:t>
            </a:r>
          </a:p>
        </p:txBody>
      </p:sp>
      <p:graphicFrame>
        <p:nvGraphicFramePr>
          <p:cNvPr id="6" name="Table 5">
            <a:extLst>
              <a:ext uri="{FF2B5EF4-FFF2-40B4-BE49-F238E27FC236}">
                <a16:creationId xmlns:a16="http://schemas.microsoft.com/office/drawing/2014/main" id="{16F7F5DB-E924-4268-9BD1-802678D181DC}"/>
              </a:ext>
            </a:extLst>
          </p:cNvPr>
          <p:cNvGraphicFramePr>
            <a:graphicFrameLocks noGrp="1"/>
          </p:cNvGraphicFramePr>
          <p:nvPr>
            <p:extLst>
              <p:ext uri="{D42A27DB-BD31-4B8C-83A1-F6EECF244321}">
                <p14:modId xmlns:p14="http://schemas.microsoft.com/office/powerpoint/2010/main" val="2371979831"/>
              </p:ext>
            </p:extLst>
          </p:nvPr>
        </p:nvGraphicFramePr>
        <p:xfrm>
          <a:off x="115398" y="1038912"/>
          <a:ext cx="8913199" cy="899796"/>
        </p:xfrm>
        <a:graphic>
          <a:graphicData uri="http://schemas.openxmlformats.org/drawingml/2006/table">
            <a:tbl>
              <a:tblPr firstRow="1" bandRow="1">
                <a:tableStyleId>{2D5ABB26-0587-4C30-8999-92F81FD0307C}</a:tableStyleId>
              </a:tblPr>
              <a:tblGrid>
                <a:gridCol w="1005575">
                  <a:extLst>
                    <a:ext uri="{9D8B030D-6E8A-4147-A177-3AD203B41FA5}">
                      <a16:colId xmlns:a16="http://schemas.microsoft.com/office/drawing/2014/main" val="1006639987"/>
                    </a:ext>
                  </a:extLst>
                </a:gridCol>
                <a:gridCol w="1218552">
                  <a:extLst>
                    <a:ext uri="{9D8B030D-6E8A-4147-A177-3AD203B41FA5}">
                      <a16:colId xmlns:a16="http://schemas.microsoft.com/office/drawing/2014/main" val="1439127370"/>
                    </a:ext>
                  </a:extLst>
                </a:gridCol>
                <a:gridCol w="1114846">
                  <a:extLst>
                    <a:ext uri="{9D8B030D-6E8A-4147-A177-3AD203B41FA5}">
                      <a16:colId xmlns:a16="http://schemas.microsoft.com/office/drawing/2014/main" val="965499758"/>
                    </a:ext>
                  </a:extLst>
                </a:gridCol>
                <a:gridCol w="1403720">
                  <a:extLst>
                    <a:ext uri="{9D8B030D-6E8A-4147-A177-3AD203B41FA5}">
                      <a16:colId xmlns:a16="http://schemas.microsoft.com/office/drawing/2014/main" val="2553637847"/>
                    </a:ext>
                  </a:extLst>
                </a:gridCol>
                <a:gridCol w="1144964">
                  <a:extLst>
                    <a:ext uri="{9D8B030D-6E8A-4147-A177-3AD203B41FA5}">
                      <a16:colId xmlns:a16="http://schemas.microsoft.com/office/drawing/2014/main" val="201100273"/>
                    </a:ext>
                  </a:extLst>
                </a:gridCol>
                <a:gridCol w="1040874">
                  <a:extLst>
                    <a:ext uri="{9D8B030D-6E8A-4147-A177-3AD203B41FA5}">
                      <a16:colId xmlns:a16="http://schemas.microsoft.com/office/drawing/2014/main" val="174316984"/>
                    </a:ext>
                  </a:extLst>
                </a:gridCol>
                <a:gridCol w="1040874">
                  <a:extLst>
                    <a:ext uri="{9D8B030D-6E8A-4147-A177-3AD203B41FA5}">
                      <a16:colId xmlns:a16="http://schemas.microsoft.com/office/drawing/2014/main" val="614572945"/>
                    </a:ext>
                  </a:extLst>
                </a:gridCol>
                <a:gridCol w="943794">
                  <a:extLst>
                    <a:ext uri="{9D8B030D-6E8A-4147-A177-3AD203B41FA5}">
                      <a16:colId xmlns:a16="http://schemas.microsoft.com/office/drawing/2014/main" val="2798237816"/>
                    </a:ext>
                  </a:extLst>
                </a:gridCol>
              </a:tblGrid>
              <a:tr h="247111">
                <a:tc rowSpan="2">
                  <a:txBody>
                    <a:bodyPr/>
                    <a:lstStyle/>
                    <a:p>
                      <a:r>
                        <a:rPr lang="en-GB" sz="1000" dirty="0">
                          <a:solidFill>
                            <a:schemeClr val="bg1"/>
                          </a:solidFill>
                        </a:rPr>
                        <a:t>Change Pack Ref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rowSpan="2">
                  <a:txBody>
                    <a:bodyPr/>
                    <a:lstStyle/>
                    <a:p>
                      <a:pPr>
                        <a:lnSpc>
                          <a:spcPct val="115000"/>
                        </a:lnSpc>
                        <a:spcAft>
                          <a:spcPts val="0"/>
                        </a:spcAft>
                      </a:pPr>
                      <a:r>
                        <a:rPr lang="en-GB" sz="1000" kern="1200" dirty="0">
                          <a:solidFill>
                            <a:schemeClr val="bg1"/>
                          </a:solidFill>
                          <a:effectLst/>
                          <a:latin typeface="+mn-lt"/>
                          <a:ea typeface="+mn-ea"/>
                          <a:cs typeface="+mn-cs"/>
                        </a:rPr>
                        <a:t>Funding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rowSpan="2">
                  <a:txBody>
                    <a:bodyPr/>
                    <a:lstStyle/>
                    <a:p>
                      <a:pPr>
                        <a:lnSpc>
                          <a:spcPct val="115000"/>
                        </a:lnSpc>
                        <a:spcAft>
                          <a:spcPts val="0"/>
                        </a:spcAft>
                      </a:pPr>
                      <a:r>
                        <a:rPr lang="en-GB" sz="1000" kern="1200" dirty="0">
                          <a:solidFill>
                            <a:schemeClr val="bg1"/>
                          </a:solidFill>
                          <a:effectLst/>
                          <a:latin typeface="+mn-lt"/>
                          <a:ea typeface="+mn-ea"/>
                          <a:cs typeface="+mn-cs"/>
                        </a:rPr>
                        <a:t>Voting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rowSpan="2">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GB" sz="1000" dirty="0">
                          <a:solidFill>
                            <a:schemeClr val="bg1"/>
                          </a:solidFill>
                        </a:rPr>
                        <a:t>Proposed Delivery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rowSpan="2">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GB" sz="1000" dirty="0">
                          <a:solidFill>
                            <a:schemeClr val="bg1"/>
                          </a:solidFill>
                        </a:rPr>
                        <a:t>Link to CP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gridSpan="3">
                  <a:txBody>
                    <a:bodyPr/>
                    <a:lstStyle/>
                    <a:p>
                      <a:pPr>
                        <a:lnSpc>
                          <a:spcPct val="115000"/>
                        </a:lnSpc>
                        <a:spcAft>
                          <a:spcPts val="0"/>
                        </a:spcAft>
                      </a:pPr>
                      <a:r>
                        <a:rPr lang="en-GB" sz="1000" kern="1200" dirty="0">
                          <a:solidFill>
                            <a:schemeClr val="bg1"/>
                          </a:solidFill>
                          <a:latin typeface="+mn-lt"/>
                          <a:ea typeface="+mn-ea"/>
                          <a:cs typeface="+mn-cs"/>
                        </a:rPr>
                        <a:t>Representation Summary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hMerge="1">
                  <a:txBody>
                    <a:bodyPr/>
                    <a:lstStyle/>
                    <a:p>
                      <a:pPr>
                        <a:lnSpc>
                          <a:spcPct val="115000"/>
                        </a:lnSpc>
                        <a:spcAft>
                          <a:spcPts val="0"/>
                        </a:spcAft>
                      </a:pPr>
                      <a:endParaRPr lang="en-GB" sz="1200" kern="1200" dirty="0">
                        <a:solidFill>
                          <a:schemeClr val="bg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hMerge="1">
                  <a:txBody>
                    <a:bodyPr/>
                    <a:lstStyle/>
                    <a:p>
                      <a:pPr>
                        <a:lnSpc>
                          <a:spcPct val="115000"/>
                        </a:lnSpc>
                        <a:spcAft>
                          <a:spcPts val="0"/>
                        </a:spcAft>
                      </a:pPr>
                      <a:endParaRPr lang="en-GB" sz="1200" kern="1200" dirty="0">
                        <a:solidFill>
                          <a:schemeClr val="bg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271479860"/>
                  </a:ext>
                </a:extLst>
              </a:tr>
              <a:tr h="0">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GB" sz="1000" dirty="0">
                          <a:solidFill>
                            <a:schemeClr val="bg1"/>
                          </a:solidFill>
                        </a:rPr>
                        <a:t>Approve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nSpc>
                          <a:spcPct val="115000"/>
                        </a:lnSpc>
                        <a:spcAft>
                          <a:spcPts val="0"/>
                        </a:spcAft>
                      </a:pPr>
                      <a:r>
                        <a:rPr lang="en-GB" sz="1000" kern="1200" dirty="0">
                          <a:solidFill>
                            <a:schemeClr val="bg1"/>
                          </a:solidFill>
                          <a:effectLst/>
                          <a:latin typeface="+mn-lt"/>
                          <a:ea typeface="+mn-ea"/>
                          <a:cs typeface="+mn-cs"/>
                        </a:rPr>
                        <a:t>Defer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nSpc>
                          <a:spcPct val="115000"/>
                        </a:lnSpc>
                        <a:spcAft>
                          <a:spcPts val="0"/>
                        </a:spcAft>
                      </a:pPr>
                      <a:r>
                        <a:rPr lang="en-GB" sz="1000" kern="1200" dirty="0">
                          <a:solidFill>
                            <a:schemeClr val="bg1"/>
                          </a:solidFill>
                          <a:effectLst/>
                          <a:latin typeface="+mn-lt"/>
                          <a:ea typeface="+mn-ea"/>
                          <a:cs typeface="+mn-cs"/>
                        </a:rPr>
                        <a:t>Reject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276790674"/>
                  </a:ext>
                </a:extLst>
              </a:tr>
              <a:tr h="3869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u="sng" kern="1200" dirty="0">
                          <a:solidFill>
                            <a:schemeClr val="tx1"/>
                          </a:solidFill>
                          <a:effectLst/>
                          <a:latin typeface="+mn-lt"/>
                          <a:ea typeface="+mn-ea"/>
                          <a:cs typeface="+mn-cs"/>
                          <a:hlinkClick r:id="rId3"/>
                        </a:rPr>
                        <a:t>2944.2 - RT - PO</a:t>
                      </a:r>
                      <a:endParaRPr lang="en-GB" sz="1000" u="sng" kern="1200" dirty="0">
                        <a:solidFill>
                          <a:schemeClr val="tx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1000" dirty="0"/>
                        <a:t>National Grid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00" kern="1200" dirty="0">
                          <a:solidFill>
                            <a:schemeClr val="tx1"/>
                          </a:solidFill>
                          <a:latin typeface="+mn-lt"/>
                          <a:ea typeface="+mn-ea"/>
                          <a:cs typeface="+mn-cs"/>
                        </a:rPr>
                        <a:t>Shipper, DNO, NTS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00" kern="1200" dirty="0">
                          <a:solidFill>
                            <a:schemeClr val="tx1"/>
                          </a:solidFill>
                          <a:latin typeface="+mn-lt"/>
                          <a:ea typeface="+mn-ea"/>
                          <a:cs typeface="+mn-cs"/>
                        </a:rPr>
                        <a:t>Adhoc – 24</a:t>
                      </a:r>
                      <a:r>
                        <a:rPr lang="en-GB" sz="1000" kern="1200" baseline="30000" dirty="0">
                          <a:solidFill>
                            <a:schemeClr val="tx1"/>
                          </a:solidFill>
                          <a:latin typeface="+mn-lt"/>
                          <a:ea typeface="+mn-ea"/>
                          <a:cs typeface="+mn-cs"/>
                        </a:rPr>
                        <a:t>th</a:t>
                      </a:r>
                      <a:r>
                        <a:rPr lang="en-GB" sz="1000" kern="1200" dirty="0">
                          <a:solidFill>
                            <a:schemeClr val="tx1"/>
                          </a:solidFill>
                          <a:latin typeface="+mn-lt"/>
                          <a:ea typeface="+mn-ea"/>
                          <a:cs typeface="+mn-cs"/>
                        </a:rPr>
                        <a:t> April 2022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00" kern="1200" dirty="0">
                          <a:solidFill>
                            <a:schemeClr val="tx1"/>
                          </a:solidFill>
                          <a:latin typeface="+mn-lt"/>
                          <a:ea typeface="+mn-ea"/>
                          <a:cs typeface="+mn-cs"/>
                          <a:hlinkClick r:id="rId4"/>
                        </a:rPr>
                        <a:t>XRN5368</a:t>
                      </a:r>
                      <a:endParaRPr lang="en-GB" sz="1000" kern="1200" dirty="0">
                        <a:solidFill>
                          <a:schemeClr val="tx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000" kern="1200" dirty="0">
                        <a:solidFill>
                          <a:schemeClr val="tx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000" kern="1200" dirty="0">
                        <a:solidFill>
                          <a:schemeClr val="tx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000" kern="1200" dirty="0">
                        <a:solidFill>
                          <a:schemeClr val="tx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31989301"/>
                  </a:ext>
                </a:extLst>
              </a:tr>
            </a:tbl>
          </a:graphicData>
        </a:graphic>
      </p:graphicFrame>
      <p:graphicFrame>
        <p:nvGraphicFramePr>
          <p:cNvPr id="7" name="Table 6">
            <a:extLst>
              <a:ext uri="{FF2B5EF4-FFF2-40B4-BE49-F238E27FC236}">
                <a16:creationId xmlns:a16="http://schemas.microsoft.com/office/drawing/2014/main" id="{60C392C5-ABBB-4FCF-87A7-57CFD2E79FE9}"/>
              </a:ext>
            </a:extLst>
          </p:cNvPr>
          <p:cNvGraphicFramePr>
            <a:graphicFrameLocks noGrp="1"/>
          </p:cNvGraphicFramePr>
          <p:nvPr>
            <p:extLst>
              <p:ext uri="{D42A27DB-BD31-4B8C-83A1-F6EECF244321}">
                <p14:modId xmlns:p14="http://schemas.microsoft.com/office/powerpoint/2010/main" val="4085003968"/>
              </p:ext>
            </p:extLst>
          </p:nvPr>
        </p:nvGraphicFramePr>
        <p:xfrm>
          <a:off x="115399" y="2074904"/>
          <a:ext cx="8913200" cy="2558972"/>
        </p:xfrm>
        <a:graphic>
          <a:graphicData uri="http://schemas.openxmlformats.org/drawingml/2006/table">
            <a:tbl>
              <a:tblPr firstRow="1" firstCol="1" bandRow="1">
                <a:tableStyleId>{5940675A-B579-460E-94D1-54222C63F5DA}</a:tableStyleId>
              </a:tblPr>
              <a:tblGrid>
                <a:gridCol w="726427">
                  <a:extLst>
                    <a:ext uri="{9D8B030D-6E8A-4147-A177-3AD203B41FA5}">
                      <a16:colId xmlns:a16="http://schemas.microsoft.com/office/drawing/2014/main" val="20001"/>
                    </a:ext>
                  </a:extLst>
                </a:gridCol>
                <a:gridCol w="788065">
                  <a:extLst>
                    <a:ext uri="{9D8B030D-6E8A-4147-A177-3AD203B41FA5}">
                      <a16:colId xmlns:a16="http://schemas.microsoft.com/office/drawing/2014/main" val="20008"/>
                    </a:ext>
                  </a:extLst>
                </a:gridCol>
                <a:gridCol w="7398708">
                  <a:extLst>
                    <a:ext uri="{9D8B030D-6E8A-4147-A177-3AD203B41FA5}">
                      <a16:colId xmlns:a16="http://schemas.microsoft.com/office/drawing/2014/main" val="276152256"/>
                    </a:ext>
                  </a:extLst>
                </a:gridCol>
              </a:tblGrid>
              <a:tr h="346864">
                <a:tc>
                  <a:txBody>
                    <a:bodyPr/>
                    <a:lstStyle/>
                    <a:p>
                      <a:pPr marL="0" algn="l" defTabSz="914400" rtl="0" eaLnBrk="1" latinLnBrk="0" hangingPunct="1"/>
                      <a:r>
                        <a:rPr lang="en-GB" sz="1100" kern="1200" dirty="0">
                          <a:solidFill>
                            <a:schemeClr val="tx1"/>
                          </a:solidFill>
                          <a:latin typeface="+mn-lt"/>
                          <a:ea typeface="+mn-ea"/>
                          <a:cs typeface="+mn-cs"/>
                        </a:rPr>
                        <a:t>Org</a:t>
                      </a:r>
                    </a:p>
                  </a:txBody>
                  <a:tcPr>
                    <a:solidFill>
                      <a:schemeClr val="accent4">
                        <a:lumMod val="40000"/>
                        <a:lumOff val="60000"/>
                      </a:schemeClr>
                    </a:solidFill>
                  </a:tcPr>
                </a:tc>
                <a:tc>
                  <a:txBody>
                    <a:bodyPr/>
                    <a:lstStyle/>
                    <a:p>
                      <a:pPr marL="0" algn="l" defTabSz="914400" rtl="0" eaLnBrk="1" latinLnBrk="0" hangingPunct="1">
                        <a:lnSpc>
                          <a:spcPct val="115000"/>
                        </a:lnSpc>
                        <a:spcAft>
                          <a:spcPts val="0"/>
                        </a:spcAft>
                      </a:pPr>
                      <a:r>
                        <a:rPr lang="en-GB" sz="1100" kern="1200" dirty="0">
                          <a:solidFill>
                            <a:schemeClr val="tx1"/>
                          </a:solidFill>
                          <a:latin typeface="+mn-lt"/>
                          <a:ea typeface="+mn-ea"/>
                          <a:cs typeface="+mn-cs"/>
                        </a:rPr>
                        <a:t>Status</a:t>
                      </a:r>
                    </a:p>
                  </a:txBody>
                  <a:tcPr marL="59044" marR="59044" marT="0" marB="0" anchor="ctr">
                    <a:solidFill>
                      <a:schemeClr val="accent4">
                        <a:lumMod val="40000"/>
                        <a:lumOff val="60000"/>
                      </a:schemeClr>
                    </a:solidFill>
                  </a:tcPr>
                </a:tc>
                <a:tc>
                  <a:txBody>
                    <a:bodyPr/>
                    <a:lstStyle/>
                    <a:p>
                      <a:r>
                        <a:rPr lang="en-GB" sz="1100" dirty="0"/>
                        <a:t>Comments</a:t>
                      </a:r>
                    </a:p>
                  </a:txBody>
                  <a:tcPr>
                    <a:solidFill>
                      <a:schemeClr val="accent4">
                        <a:lumMod val="40000"/>
                        <a:lumOff val="60000"/>
                      </a:schemeClr>
                    </a:solidFill>
                  </a:tcPr>
                </a:tc>
                <a:extLst>
                  <a:ext uri="{0D108BD9-81ED-4DB2-BD59-A6C34878D82A}">
                    <a16:rowId xmlns:a16="http://schemas.microsoft.com/office/drawing/2014/main" val="10001"/>
                  </a:ext>
                </a:extLst>
              </a:tr>
              <a:tr h="2212108">
                <a:tc>
                  <a:txBody>
                    <a:bodyPr/>
                    <a:lstStyle/>
                    <a:p>
                      <a:pPr algn="ctr"/>
                      <a:endParaRPr lang="en-GB" sz="1000" dirty="0"/>
                    </a:p>
                  </a:txBody>
                  <a:tcPr marL="6350" marR="6350" marT="6350" marB="0" anchor="ctr"/>
                </a:tc>
                <a:tc>
                  <a:txBody>
                    <a:bodyPr/>
                    <a:lstStyle/>
                    <a:p>
                      <a:pPr algn="ctr">
                        <a:lnSpc>
                          <a:spcPct val="115000"/>
                        </a:lnSpc>
                        <a:spcAft>
                          <a:spcPts val="0"/>
                        </a:spcAft>
                      </a:pPr>
                      <a:endParaRPr lang="en-GB" sz="1000" kern="1200" dirty="0">
                        <a:solidFill>
                          <a:schemeClr val="tx1"/>
                        </a:solidFill>
                        <a:effectLst/>
                        <a:latin typeface="+mn-lt"/>
                        <a:ea typeface="+mn-ea"/>
                        <a:cs typeface="+mn-cs"/>
                      </a:endParaRPr>
                    </a:p>
                  </a:txBody>
                  <a:tcPr marL="59044" marR="59044"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t>No Reps Received</a:t>
                      </a:r>
                    </a:p>
                    <a:p>
                      <a:endParaRPr lang="en-GB" sz="1000" dirty="0"/>
                    </a:p>
                  </a:txBody>
                  <a:tcPr marL="6350" marR="6350" marT="6350" marB="0" anchor="ctr"/>
                </a:tc>
                <a:extLst>
                  <a:ext uri="{0D108BD9-81ED-4DB2-BD59-A6C34878D82A}">
                    <a16:rowId xmlns:a16="http://schemas.microsoft.com/office/drawing/2014/main" val="941584291"/>
                  </a:ext>
                </a:extLst>
              </a:tr>
            </a:tbl>
          </a:graphicData>
        </a:graphic>
      </p:graphicFrame>
    </p:spTree>
    <p:extLst>
      <p:ext uri="{BB962C8B-B14F-4D97-AF65-F5344CB8AC3E}">
        <p14:creationId xmlns:p14="http://schemas.microsoft.com/office/powerpoint/2010/main" val="24777731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399" y="107156"/>
            <a:ext cx="9028601" cy="560292"/>
          </a:xfrm>
        </p:spPr>
        <p:txBody>
          <a:bodyPr>
            <a:noAutofit/>
          </a:bodyPr>
          <a:lstStyle/>
          <a:p>
            <a:r>
              <a:rPr lang="en-US" sz="1800" dirty="0"/>
              <a:t>UK Link Manual </a:t>
            </a:r>
          </a:p>
        </p:txBody>
      </p:sp>
      <p:sp>
        <p:nvSpPr>
          <p:cNvPr id="4" name="TextBox 3">
            <a:extLst>
              <a:ext uri="{FF2B5EF4-FFF2-40B4-BE49-F238E27FC236}">
                <a16:creationId xmlns:a16="http://schemas.microsoft.com/office/drawing/2014/main" id="{5017FE3A-3EC0-48EB-8FA6-60FBEBD4EA47}"/>
              </a:ext>
            </a:extLst>
          </p:cNvPr>
          <p:cNvSpPr txBox="1"/>
          <p:nvPr/>
        </p:nvSpPr>
        <p:spPr>
          <a:xfrm>
            <a:off x="0" y="667448"/>
            <a:ext cx="4359324"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sng" strike="noStrike" kern="1200" cap="none" spc="0" normalizeH="0" baseline="0" noProof="0" dirty="0">
                <a:ln>
                  <a:noFill/>
                </a:ln>
                <a:solidFill>
                  <a:prstClr val="black"/>
                </a:solidFill>
                <a:effectLst/>
                <a:uLnTx/>
                <a:uFillTx/>
                <a:latin typeface="Arial"/>
                <a:ea typeface="+mn-ea"/>
                <a:cs typeface="+mn-cs"/>
              </a:rPr>
              <a:t>Detailed Design Consultation Summary</a:t>
            </a:r>
          </a:p>
        </p:txBody>
      </p:sp>
      <p:graphicFrame>
        <p:nvGraphicFramePr>
          <p:cNvPr id="6" name="Table 5">
            <a:extLst>
              <a:ext uri="{FF2B5EF4-FFF2-40B4-BE49-F238E27FC236}">
                <a16:creationId xmlns:a16="http://schemas.microsoft.com/office/drawing/2014/main" id="{16F7F5DB-E924-4268-9BD1-802678D181DC}"/>
              </a:ext>
            </a:extLst>
          </p:cNvPr>
          <p:cNvGraphicFramePr>
            <a:graphicFrameLocks noGrp="1"/>
          </p:cNvGraphicFramePr>
          <p:nvPr>
            <p:extLst>
              <p:ext uri="{D42A27DB-BD31-4B8C-83A1-F6EECF244321}">
                <p14:modId xmlns:p14="http://schemas.microsoft.com/office/powerpoint/2010/main" val="2572941229"/>
              </p:ext>
            </p:extLst>
          </p:nvPr>
        </p:nvGraphicFramePr>
        <p:xfrm>
          <a:off x="115398" y="1038912"/>
          <a:ext cx="8913199" cy="1052196"/>
        </p:xfrm>
        <a:graphic>
          <a:graphicData uri="http://schemas.openxmlformats.org/drawingml/2006/table">
            <a:tbl>
              <a:tblPr firstRow="1" bandRow="1">
                <a:tableStyleId>{2D5ABB26-0587-4C30-8999-92F81FD0307C}</a:tableStyleId>
              </a:tblPr>
              <a:tblGrid>
                <a:gridCol w="1037058">
                  <a:extLst>
                    <a:ext uri="{9D8B030D-6E8A-4147-A177-3AD203B41FA5}">
                      <a16:colId xmlns:a16="http://schemas.microsoft.com/office/drawing/2014/main" val="1006639987"/>
                    </a:ext>
                  </a:extLst>
                </a:gridCol>
                <a:gridCol w="1069250">
                  <a:extLst>
                    <a:ext uri="{9D8B030D-6E8A-4147-A177-3AD203B41FA5}">
                      <a16:colId xmlns:a16="http://schemas.microsoft.com/office/drawing/2014/main" val="1439127370"/>
                    </a:ext>
                  </a:extLst>
                </a:gridCol>
                <a:gridCol w="1058142">
                  <a:extLst>
                    <a:ext uri="{9D8B030D-6E8A-4147-A177-3AD203B41FA5}">
                      <a16:colId xmlns:a16="http://schemas.microsoft.com/office/drawing/2014/main" val="965499758"/>
                    </a:ext>
                  </a:extLst>
                </a:gridCol>
                <a:gridCol w="1447669">
                  <a:extLst>
                    <a:ext uri="{9D8B030D-6E8A-4147-A177-3AD203B41FA5}">
                      <a16:colId xmlns:a16="http://schemas.microsoft.com/office/drawing/2014/main" val="2553637847"/>
                    </a:ext>
                  </a:extLst>
                </a:gridCol>
                <a:gridCol w="1180812">
                  <a:extLst>
                    <a:ext uri="{9D8B030D-6E8A-4147-A177-3AD203B41FA5}">
                      <a16:colId xmlns:a16="http://schemas.microsoft.com/office/drawing/2014/main" val="201100273"/>
                    </a:ext>
                  </a:extLst>
                </a:gridCol>
                <a:gridCol w="1073463">
                  <a:extLst>
                    <a:ext uri="{9D8B030D-6E8A-4147-A177-3AD203B41FA5}">
                      <a16:colId xmlns:a16="http://schemas.microsoft.com/office/drawing/2014/main" val="174316984"/>
                    </a:ext>
                  </a:extLst>
                </a:gridCol>
                <a:gridCol w="1073463">
                  <a:extLst>
                    <a:ext uri="{9D8B030D-6E8A-4147-A177-3AD203B41FA5}">
                      <a16:colId xmlns:a16="http://schemas.microsoft.com/office/drawing/2014/main" val="614572945"/>
                    </a:ext>
                  </a:extLst>
                </a:gridCol>
                <a:gridCol w="973342">
                  <a:extLst>
                    <a:ext uri="{9D8B030D-6E8A-4147-A177-3AD203B41FA5}">
                      <a16:colId xmlns:a16="http://schemas.microsoft.com/office/drawing/2014/main" val="2798237816"/>
                    </a:ext>
                  </a:extLst>
                </a:gridCol>
              </a:tblGrid>
              <a:tr h="247111">
                <a:tc rowSpan="2">
                  <a:txBody>
                    <a:bodyPr/>
                    <a:lstStyle/>
                    <a:p>
                      <a:r>
                        <a:rPr lang="en-GB" sz="1000" dirty="0">
                          <a:solidFill>
                            <a:schemeClr val="bg1"/>
                          </a:solidFill>
                        </a:rPr>
                        <a:t>Change Pack Ref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rowSpan="2">
                  <a:txBody>
                    <a:bodyPr/>
                    <a:lstStyle/>
                    <a:p>
                      <a:pPr>
                        <a:lnSpc>
                          <a:spcPct val="115000"/>
                        </a:lnSpc>
                        <a:spcAft>
                          <a:spcPts val="0"/>
                        </a:spcAft>
                      </a:pPr>
                      <a:r>
                        <a:rPr lang="en-GB" sz="1000" kern="1200" dirty="0">
                          <a:solidFill>
                            <a:schemeClr val="bg1"/>
                          </a:solidFill>
                          <a:effectLst/>
                          <a:latin typeface="+mn-lt"/>
                          <a:ea typeface="+mn-ea"/>
                          <a:cs typeface="+mn-cs"/>
                        </a:rPr>
                        <a:t>Funding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rowSpan="2">
                  <a:txBody>
                    <a:bodyPr/>
                    <a:lstStyle/>
                    <a:p>
                      <a:pPr>
                        <a:lnSpc>
                          <a:spcPct val="115000"/>
                        </a:lnSpc>
                        <a:spcAft>
                          <a:spcPts val="0"/>
                        </a:spcAft>
                      </a:pPr>
                      <a:r>
                        <a:rPr lang="en-GB" sz="1000" kern="1200" dirty="0">
                          <a:solidFill>
                            <a:schemeClr val="bg1"/>
                          </a:solidFill>
                          <a:effectLst/>
                          <a:latin typeface="+mn-lt"/>
                          <a:ea typeface="+mn-ea"/>
                          <a:cs typeface="+mn-cs"/>
                        </a:rPr>
                        <a:t>Voting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rowSpan="2">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GB" sz="1000" dirty="0">
                          <a:solidFill>
                            <a:schemeClr val="bg1"/>
                          </a:solidFill>
                        </a:rPr>
                        <a:t>Proposed Delivery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rowSpan="2">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GB" sz="1000" dirty="0">
                          <a:solidFill>
                            <a:schemeClr val="bg1"/>
                          </a:solidFill>
                        </a:rPr>
                        <a:t>Link to CP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gridSpan="3">
                  <a:txBody>
                    <a:bodyPr/>
                    <a:lstStyle/>
                    <a:p>
                      <a:pPr>
                        <a:lnSpc>
                          <a:spcPct val="115000"/>
                        </a:lnSpc>
                        <a:spcAft>
                          <a:spcPts val="0"/>
                        </a:spcAft>
                      </a:pPr>
                      <a:r>
                        <a:rPr lang="en-GB" sz="1000" kern="1200" dirty="0">
                          <a:solidFill>
                            <a:schemeClr val="bg1"/>
                          </a:solidFill>
                          <a:latin typeface="+mn-lt"/>
                          <a:ea typeface="+mn-ea"/>
                          <a:cs typeface="+mn-cs"/>
                        </a:rPr>
                        <a:t>Representation Summary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hMerge="1">
                  <a:txBody>
                    <a:bodyPr/>
                    <a:lstStyle/>
                    <a:p>
                      <a:pPr>
                        <a:lnSpc>
                          <a:spcPct val="115000"/>
                        </a:lnSpc>
                        <a:spcAft>
                          <a:spcPts val="0"/>
                        </a:spcAft>
                      </a:pPr>
                      <a:endParaRPr lang="en-GB" sz="1200" kern="1200" dirty="0">
                        <a:solidFill>
                          <a:schemeClr val="bg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hMerge="1">
                  <a:txBody>
                    <a:bodyPr/>
                    <a:lstStyle/>
                    <a:p>
                      <a:pPr>
                        <a:lnSpc>
                          <a:spcPct val="115000"/>
                        </a:lnSpc>
                        <a:spcAft>
                          <a:spcPts val="0"/>
                        </a:spcAft>
                      </a:pPr>
                      <a:endParaRPr lang="en-GB" sz="1200" kern="1200" dirty="0">
                        <a:solidFill>
                          <a:schemeClr val="bg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271479860"/>
                  </a:ext>
                </a:extLst>
              </a:tr>
              <a:tr h="0">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GB" sz="1000" dirty="0">
                          <a:solidFill>
                            <a:schemeClr val="bg1"/>
                          </a:solidFill>
                        </a:rPr>
                        <a:t>Approve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nSpc>
                          <a:spcPct val="115000"/>
                        </a:lnSpc>
                        <a:spcAft>
                          <a:spcPts val="0"/>
                        </a:spcAft>
                      </a:pPr>
                      <a:r>
                        <a:rPr lang="en-GB" sz="1000" kern="1200" dirty="0">
                          <a:solidFill>
                            <a:schemeClr val="bg1"/>
                          </a:solidFill>
                          <a:effectLst/>
                          <a:latin typeface="+mn-lt"/>
                          <a:ea typeface="+mn-ea"/>
                          <a:cs typeface="+mn-cs"/>
                        </a:rPr>
                        <a:t>Defer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nSpc>
                          <a:spcPct val="115000"/>
                        </a:lnSpc>
                        <a:spcAft>
                          <a:spcPts val="0"/>
                        </a:spcAft>
                      </a:pPr>
                      <a:r>
                        <a:rPr lang="en-GB" sz="1000" kern="1200" dirty="0">
                          <a:solidFill>
                            <a:schemeClr val="bg1"/>
                          </a:solidFill>
                          <a:effectLst/>
                          <a:latin typeface="+mn-lt"/>
                          <a:ea typeface="+mn-ea"/>
                          <a:cs typeface="+mn-cs"/>
                        </a:rPr>
                        <a:t>Reject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276790674"/>
                  </a:ext>
                </a:extLst>
              </a:tr>
              <a:tr h="3869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u="sng" kern="1200" dirty="0">
                          <a:solidFill>
                            <a:schemeClr val="tx1"/>
                          </a:solidFill>
                          <a:effectLst/>
                          <a:latin typeface="+mn-lt"/>
                          <a:ea typeface="+mn-ea"/>
                          <a:cs typeface="+mn-cs"/>
                          <a:hlinkClick r:id="rId3"/>
                        </a:rPr>
                        <a:t>2945.1 - RT - PO</a:t>
                      </a:r>
                      <a:endParaRPr lang="en-GB" sz="1000" u="sng" kern="1200" dirty="0">
                        <a:solidFill>
                          <a:schemeClr val="tx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1000" dirty="0"/>
                        <a:t>N/A Documentation Change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00" kern="1200" dirty="0">
                          <a:solidFill>
                            <a:schemeClr val="tx1"/>
                          </a:solidFill>
                          <a:latin typeface="+mn-lt"/>
                          <a:ea typeface="+mn-ea"/>
                          <a:cs typeface="+mn-cs"/>
                        </a:rPr>
                        <a:t>Shipper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00" kern="1200" dirty="0">
                          <a:solidFill>
                            <a:schemeClr val="tx1"/>
                          </a:solidFill>
                          <a:latin typeface="+mn-lt"/>
                          <a:ea typeface="+mn-ea"/>
                          <a:cs typeface="+mn-cs"/>
                        </a:rPr>
                        <a:t>CSS Implementation July 22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00" kern="1200" dirty="0">
                          <a:solidFill>
                            <a:schemeClr val="tx1"/>
                          </a:solidFill>
                          <a:latin typeface="+mn-lt"/>
                          <a:ea typeface="+mn-ea"/>
                          <a:cs typeface="+mn-cs"/>
                        </a:rPr>
                        <a:t>N/A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000" kern="1200" dirty="0">
                        <a:solidFill>
                          <a:schemeClr val="tx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000" kern="1200" dirty="0">
                        <a:solidFill>
                          <a:schemeClr val="tx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000" kern="1200" dirty="0">
                        <a:solidFill>
                          <a:schemeClr val="tx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31989301"/>
                  </a:ext>
                </a:extLst>
              </a:tr>
            </a:tbl>
          </a:graphicData>
        </a:graphic>
      </p:graphicFrame>
      <p:graphicFrame>
        <p:nvGraphicFramePr>
          <p:cNvPr id="7" name="Table 6">
            <a:extLst>
              <a:ext uri="{FF2B5EF4-FFF2-40B4-BE49-F238E27FC236}">
                <a16:creationId xmlns:a16="http://schemas.microsoft.com/office/drawing/2014/main" id="{60C392C5-ABBB-4FCF-87A7-57CFD2E79FE9}"/>
              </a:ext>
            </a:extLst>
          </p:cNvPr>
          <p:cNvGraphicFramePr>
            <a:graphicFrameLocks noGrp="1"/>
          </p:cNvGraphicFramePr>
          <p:nvPr>
            <p:extLst>
              <p:ext uri="{D42A27DB-BD31-4B8C-83A1-F6EECF244321}">
                <p14:modId xmlns:p14="http://schemas.microsoft.com/office/powerpoint/2010/main" val="4120342856"/>
              </p:ext>
            </p:extLst>
          </p:nvPr>
        </p:nvGraphicFramePr>
        <p:xfrm>
          <a:off x="115400" y="2167072"/>
          <a:ext cx="8913200" cy="2558972"/>
        </p:xfrm>
        <a:graphic>
          <a:graphicData uri="http://schemas.openxmlformats.org/drawingml/2006/table">
            <a:tbl>
              <a:tblPr firstRow="1" firstCol="1" bandRow="1">
                <a:tableStyleId>{5940675A-B579-460E-94D1-54222C63F5DA}</a:tableStyleId>
              </a:tblPr>
              <a:tblGrid>
                <a:gridCol w="726427">
                  <a:extLst>
                    <a:ext uri="{9D8B030D-6E8A-4147-A177-3AD203B41FA5}">
                      <a16:colId xmlns:a16="http://schemas.microsoft.com/office/drawing/2014/main" val="20001"/>
                    </a:ext>
                  </a:extLst>
                </a:gridCol>
                <a:gridCol w="788065">
                  <a:extLst>
                    <a:ext uri="{9D8B030D-6E8A-4147-A177-3AD203B41FA5}">
                      <a16:colId xmlns:a16="http://schemas.microsoft.com/office/drawing/2014/main" val="20008"/>
                    </a:ext>
                  </a:extLst>
                </a:gridCol>
                <a:gridCol w="7398708">
                  <a:extLst>
                    <a:ext uri="{9D8B030D-6E8A-4147-A177-3AD203B41FA5}">
                      <a16:colId xmlns:a16="http://schemas.microsoft.com/office/drawing/2014/main" val="276152256"/>
                    </a:ext>
                  </a:extLst>
                </a:gridCol>
              </a:tblGrid>
              <a:tr h="346864">
                <a:tc>
                  <a:txBody>
                    <a:bodyPr/>
                    <a:lstStyle/>
                    <a:p>
                      <a:pPr marL="0" algn="l" defTabSz="914400" rtl="0" eaLnBrk="1" latinLnBrk="0" hangingPunct="1"/>
                      <a:r>
                        <a:rPr lang="en-GB" sz="1100" kern="1200" dirty="0">
                          <a:solidFill>
                            <a:schemeClr val="tx1"/>
                          </a:solidFill>
                          <a:latin typeface="+mn-lt"/>
                          <a:ea typeface="+mn-ea"/>
                          <a:cs typeface="+mn-cs"/>
                        </a:rPr>
                        <a:t>Org</a:t>
                      </a:r>
                    </a:p>
                  </a:txBody>
                  <a:tcPr>
                    <a:solidFill>
                      <a:schemeClr val="accent4">
                        <a:lumMod val="40000"/>
                        <a:lumOff val="60000"/>
                      </a:schemeClr>
                    </a:solidFill>
                  </a:tcPr>
                </a:tc>
                <a:tc>
                  <a:txBody>
                    <a:bodyPr/>
                    <a:lstStyle/>
                    <a:p>
                      <a:pPr marL="0" algn="l" defTabSz="914400" rtl="0" eaLnBrk="1" latinLnBrk="0" hangingPunct="1">
                        <a:lnSpc>
                          <a:spcPct val="115000"/>
                        </a:lnSpc>
                        <a:spcAft>
                          <a:spcPts val="0"/>
                        </a:spcAft>
                      </a:pPr>
                      <a:r>
                        <a:rPr lang="en-GB" sz="1100" kern="1200" dirty="0">
                          <a:solidFill>
                            <a:schemeClr val="tx1"/>
                          </a:solidFill>
                          <a:latin typeface="+mn-lt"/>
                          <a:ea typeface="+mn-ea"/>
                          <a:cs typeface="+mn-cs"/>
                        </a:rPr>
                        <a:t>Status</a:t>
                      </a:r>
                    </a:p>
                  </a:txBody>
                  <a:tcPr marL="59044" marR="59044" marT="0" marB="0" anchor="ctr">
                    <a:solidFill>
                      <a:schemeClr val="accent4">
                        <a:lumMod val="40000"/>
                        <a:lumOff val="60000"/>
                      </a:schemeClr>
                    </a:solidFill>
                  </a:tcPr>
                </a:tc>
                <a:tc>
                  <a:txBody>
                    <a:bodyPr/>
                    <a:lstStyle/>
                    <a:p>
                      <a:r>
                        <a:rPr lang="en-GB" sz="1100" dirty="0"/>
                        <a:t>Comments</a:t>
                      </a:r>
                    </a:p>
                  </a:txBody>
                  <a:tcPr>
                    <a:solidFill>
                      <a:schemeClr val="accent4">
                        <a:lumMod val="40000"/>
                        <a:lumOff val="60000"/>
                      </a:schemeClr>
                    </a:solidFill>
                  </a:tcPr>
                </a:tc>
                <a:extLst>
                  <a:ext uri="{0D108BD9-81ED-4DB2-BD59-A6C34878D82A}">
                    <a16:rowId xmlns:a16="http://schemas.microsoft.com/office/drawing/2014/main" val="10001"/>
                  </a:ext>
                </a:extLst>
              </a:tr>
              <a:tr h="2212108">
                <a:tc>
                  <a:txBody>
                    <a:bodyPr/>
                    <a:lstStyle/>
                    <a:p>
                      <a:pPr algn="ctr"/>
                      <a:endParaRPr lang="en-GB" sz="1000" dirty="0"/>
                    </a:p>
                  </a:txBody>
                  <a:tcPr marL="6350" marR="6350" marT="6350" marB="0" anchor="ctr"/>
                </a:tc>
                <a:tc>
                  <a:txBody>
                    <a:bodyPr/>
                    <a:lstStyle/>
                    <a:p>
                      <a:pPr algn="ctr">
                        <a:lnSpc>
                          <a:spcPct val="115000"/>
                        </a:lnSpc>
                        <a:spcAft>
                          <a:spcPts val="0"/>
                        </a:spcAft>
                      </a:pPr>
                      <a:endParaRPr lang="en-GB" sz="1000" kern="1200" dirty="0">
                        <a:solidFill>
                          <a:schemeClr val="tx1"/>
                        </a:solidFill>
                        <a:effectLst/>
                        <a:latin typeface="+mn-lt"/>
                        <a:ea typeface="+mn-ea"/>
                        <a:cs typeface="+mn-cs"/>
                      </a:endParaRPr>
                    </a:p>
                  </a:txBody>
                  <a:tcPr marL="59044" marR="59044" marT="0" marB="0" anchor="ctr"/>
                </a:tc>
                <a:tc>
                  <a:txBody>
                    <a:bodyPr/>
                    <a:lstStyle/>
                    <a:p>
                      <a:r>
                        <a:rPr lang="en-GB" sz="1200" b="1" dirty="0"/>
                        <a:t>No Reps Received</a:t>
                      </a:r>
                    </a:p>
                  </a:txBody>
                  <a:tcPr marL="6350" marR="6350" marT="6350" marB="0" anchor="ctr"/>
                </a:tc>
                <a:extLst>
                  <a:ext uri="{0D108BD9-81ED-4DB2-BD59-A6C34878D82A}">
                    <a16:rowId xmlns:a16="http://schemas.microsoft.com/office/drawing/2014/main" val="941584291"/>
                  </a:ext>
                </a:extLst>
              </a:tr>
            </a:tbl>
          </a:graphicData>
        </a:graphic>
      </p:graphicFrame>
    </p:spTree>
    <p:extLst>
      <p:ext uri="{BB962C8B-B14F-4D97-AF65-F5344CB8AC3E}">
        <p14:creationId xmlns:p14="http://schemas.microsoft.com/office/powerpoint/2010/main" val="35768104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latin typeface="Arial"/>
                <a:cs typeface="Arial"/>
              </a:rPr>
              <a:t>Section 2: DSC Change Budget &amp; Horizon Planning</a:t>
            </a:r>
            <a:endParaRPr lang="en-GB" sz="3600" dirty="0">
              <a:latin typeface="Arial"/>
              <a:cs typeface="Arial"/>
            </a:endParaRPr>
          </a:p>
        </p:txBody>
      </p:sp>
    </p:spTree>
    <p:extLst>
      <p:ext uri="{BB962C8B-B14F-4D97-AF65-F5344CB8AC3E}">
        <p14:creationId xmlns:p14="http://schemas.microsoft.com/office/powerpoint/2010/main" val="36142990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F64D1-DD4B-479C-8274-060EA4CFB223}"/>
              </a:ext>
            </a:extLst>
          </p:cNvPr>
          <p:cNvSpPr>
            <a:spLocks noGrp="1"/>
          </p:cNvSpPr>
          <p:nvPr>
            <p:ph type="title"/>
          </p:nvPr>
        </p:nvSpPr>
        <p:spPr>
          <a:xfrm>
            <a:off x="498763" y="98767"/>
            <a:ext cx="8229600" cy="338554"/>
          </a:xfrm>
        </p:spPr>
        <p:txBody>
          <a:bodyPr>
            <a:normAutofit fontScale="90000"/>
          </a:bodyPr>
          <a:lstStyle/>
          <a:p>
            <a:r>
              <a:rPr lang="en-GB" sz="1800" dirty="0">
                <a:latin typeface="Arial"/>
                <a:cs typeface="Arial"/>
              </a:rPr>
              <a:t>XRN5231 Flow Weighted Average CV</a:t>
            </a:r>
          </a:p>
        </p:txBody>
      </p:sp>
      <p:graphicFrame>
        <p:nvGraphicFramePr>
          <p:cNvPr id="4" name="Content Placeholder 3">
            <a:extLst>
              <a:ext uri="{FF2B5EF4-FFF2-40B4-BE49-F238E27FC236}">
                <a16:creationId xmlns:a16="http://schemas.microsoft.com/office/drawing/2014/main" id="{60E62DC6-3EBE-4901-B700-870330337CDA}"/>
              </a:ext>
            </a:extLst>
          </p:cNvPr>
          <p:cNvGraphicFramePr>
            <a:graphicFrameLocks/>
          </p:cNvGraphicFramePr>
          <p:nvPr>
            <p:extLst/>
          </p:nvPr>
        </p:nvGraphicFramePr>
        <p:xfrm>
          <a:off x="146602" y="437321"/>
          <a:ext cx="8850796" cy="4554811"/>
        </p:xfrm>
        <a:graphic>
          <a:graphicData uri="http://schemas.openxmlformats.org/drawingml/2006/table">
            <a:tbl>
              <a:tblPr firstRow="1" bandRow="1"/>
              <a:tblGrid>
                <a:gridCol w="1574699">
                  <a:extLst>
                    <a:ext uri="{9D8B030D-6E8A-4147-A177-3AD203B41FA5}">
                      <a16:colId xmlns:a16="http://schemas.microsoft.com/office/drawing/2014/main" val="20000"/>
                    </a:ext>
                  </a:extLst>
                </a:gridCol>
                <a:gridCol w="2446782">
                  <a:extLst>
                    <a:ext uri="{9D8B030D-6E8A-4147-A177-3AD203B41FA5}">
                      <a16:colId xmlns:a16="http://schemas.microsoft.com/office/drawing/2014/main" val="20001"/>
                    </a:ext>
                  </a:extLst>
                </a:gridCol>
                <a:gridCol w="2394176">
                  <a:extLst>
                    <a:ext uri="{9D8B030D-6E8A-4147-A177-3AD203B41FA5}">
                      <a16:colId xmlns:a16="http://schemas.microsoft.com/office/drawing/2014/main" val="20002"/>
                    </a:ext>
                  </a:extLst>
                </a:gridCol>
                <a:gridCol w="2435139">
                  <a:extLst>
                    <a:ext uri="{9D8B030D-6E8A-4147-A177-3AD203B41FA5}">
                      <a16:colId xmlns:a16="http://schemas.microsoft.com/office/drawing/2014/main" val="20003"/>
                    </a:ext>
                  </a:extLst>
                </a:gridCol>
              </a:tblGrid>
              <a:tr h="223951">
                <a:tc rowSpan="2">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endParaRPr lang="en-GB" sz="1050" kern="1200" baseline="0" dirty="0">
                        <a:solidFill>
                          <a:schemeClr val="bg1"/>
                        </a:solidFill>
                        <a:latin typeface="Arial"/>
                        <a:ea typeface="+mn-ea"/>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3">
                  <a:txBody>
                    <a:bodyPr/>
                    <a:lstStyle/>
                    <a:p>
                      <a:pPr algn="ctr"/>
                      <a:r>
                        <a:rPr lang="en-GB" sz="1050" b="1" i="0" dirty="0">
                          <a:solidFill>
                            <a:srgbClr val="FFFFFF"/>
                          </a:solidFill>
                          <a:latin typeface="Arial"/>
                          <a:cs typeface="Arial"/>
                        </a:rPr>
                        <a:t>Overall</a:t>
                      </a:r>
                      <a:r>
                        <a:rPr lang="en-GB" sz="1050" b="1" i="0" baseline="0" dirty="0">
                          <a:solidFill>
                            <a:srgbClr val="FFFFFF"/>
                          </a:solidFill>
                          <a:latin typeface="Arial"/>
                          <a:cs typeface="Arial"/>
                        </a:rPr>
                        <a:t> Project RAG Status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hMerge="1">
                  <a:txBody>
                    <a:bodyPr/>
                    <a:lstStyle/>
                    <a:p>
                      <a:pPr algn="ctr"/>
                      <a:endParaRPr lang="en-GB" sz="1800">
                        <a:solidFill>
                          <a:schemeClr val="tx1"/>
                        </a:solidFill>
                      </a:endParaRPr>
                    </a:p>
                  </a:txBody>
                  <a:tcPr marL="91435" marR="91435" marT="45718" marB="4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hMerge="1">
                  <a:txBody>
                    <a:bodyPr/>
                    <a:lstStyle/>
                    <a:p>
                      <a:pPr algn="ctr"/>
                      <a:endParaRPr lang="en-GB" sz="1600">
                        <a:solidFill>
                          <a:schemeClr val="tx1"/>
                        </a:solidFill>
                      </a:endParaRPr>
                    </a:p>
                  </a:txBody>
                  <a:tcPr marL="91435" marR="91435" marT="45724" marB="45724">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extLst>
                  <a:ext uri="{0D108BD9-81ED-4DB2-BD59-A6C34878D82A}">
                    <a16:rowId xmlns:a16="http://schemas.microsoft.com/office/drawing/2014/main" val="10000"/>
                  </a:ext>
                </a:extLst>
              </a:tr>
              <a:tr h="223951">
                <a:tc vMerge="1">
                  <a:txBody>
                    <a:bodyPr/>
                    <a:lstStyle/>
                    <a:p>
                      <a:pPr algn="ctr"/>
                      <a:endParaRPr lang="en-GB" sz="1800"/>
                    </a:p>
                  </a:txBody>
                  <a:tcPr marL="91426" marR="91426" marT="45682" marB="456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050" b="1" dirty="0">
                          <a:solidFill>
                            <a:schemeClr val="bg1"/>
                          </a:solidFill>
                          <a:latin typeface="Arial"/>
                          <a:cs typeface="Arial"/>
                        </a:rPr>
                        <a:t>Schedule</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dirty="0">
                          <a:solidFill>
                            <a:schemeClr val="bg1"/>
                          </a:solidFill>
                          <a:latin typeface="Arial"/>
                          <a:cs typeface="Arial"/>
                        </a:rPr>
                        <a:t>Risks and Issues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dirty="0">
                          <a:solidFill>
                            <a:schemeClr val="bg1"/>
                          </a:solidFill>
                          <a:latin typeface="Arial"/>
                          <a:cs typeface="Arial"/>
                        </a:rPr>
                        <a:t>Cost</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10001"/>
                  </a:ext>
                </a:extLst>
              </a:tr>
              <a:tr h="223951">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dirty="0">
                          <a:solidFill>
                            <a:schemeClr val="bg1"/>
                          </a:solidFill>
                          <a:latin typeface="Arial"/>
                          <a:cs typeface="Arial"/>
                        </a:rPr>
                        <a:t>RAG</a:t>
                      </a:r>
                      <a:r>
                        <a:rPr lang="en-GB" sz="1050" b="1" baseline="0" dirty="0">
                          <a:solidFill>
                            <a:schemeClr val="bg1"/>
                          </a:solidFill>
                          <a:latin typeface="Arial"/>
                          <a:cs typeface="Arial"/>
                        </a:rPr>
                        <a:t> Status</a:t>
                      </a:r>
                      <a:endParaRPr lang="en-GB" sz="1050" b="1" dirty="0">
                        <a:solidFill>
                          <a:schemeClr val="bg1"/>
                        </a:solidFill>
                        <a:latin typeface="Arial"/>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endParaRPr lang="en-GB" sz="1050" b="1" dirty="0">
                        <a:solidFill>
                          <a:schemeClr val="bg1"/>
                        </a:solidFill>
                        <a:latin typeface="Arial"/>
                        <a:cs typeface="Arial"/>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endParaRPr lang="en-GB" sz="1050" b="1" kern="1200" dirty="0">
                        <a:solidFill>
                          <a:schemeClr val="bg1"/>
                        </a:solidFill>
                        <a:latin typeface="Arial"/>
                        <a:ea typeface="+mn-ea"/>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endParaRPr lang="en-GB" sz="1050" b="1" kern="1200" dirty="0">
                        <a:solidFill>
                          <a:schemeClr val="bg1"/>
                        </a:solidFill>
                        <a:latin typeface="Arial"/>
                        <a:ea typeface="+mn-ea"/>
                        <a:cs typeface="Arial"/>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extLst>
                  <a:ext uri="{0D108BD9-81ED-4DB2-BD59-A6C34878D82A}">
                    <a16:rowId xmlns:a16="http://schemas.microsoft.com/office/drawing/2014/main" val="10002"/>
                  </a:ext>
                </a:extLst>
              </a:tr>
              <a:tr h="223951">
                <a:tc gridSpan="4">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dirty="0">
                          <a:solidFill>
                            <a:schemeClr val="bg1"/>
                          </a:solidFill>
                          <a:latin typeface="+mn-lt"/>
                          <a:cs typeface="Arial"/>
                        </a:rPr>
                        <a:t>                                             Status</a:t>
                      </a:r>
                      <a:r>
                        <a:rPr lang="en-GB" sz="1050" b="1" baseline="0" dirty="0">
                          <a:solidFill>
                            <a:schemeClr val="bg1"/>
                          </a:solidFill>
                          <a:latin typeface="+mn-lt"/>
                          <a:cs typeface="Arial"/>
                        </a:rPr>
                        <a:t> Justification</a:t>
                      </a:r>
                      <a:endParaRPr lang="en-GB" dirty="0"/>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algn="ctr"/>
                      <a:endParaRPr lang="en-GB"/>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algn="ctr"/>
                      <a:endParaRPr lang="en-GB"/>
                    </a:p>
                  </a:txBody>
                  <a:tcPr>
                    <a:solidFill>
                      <a:srgbClr val="FFC000"/>
                    </a:solidFill>
                  </a:tcPr>
                </a:tc>
                <a:tc hMerge="1">
                  <a:txBody>
                    <a:bodyPr/>
                    <a:lstStyle/>
                    <a:p>
                      <a:endParaRPr lang="en-GB"/>
                    </a:p>
                  </a:txBody>
                  <a:tcPr>
                    <a:lnL w="12700" cap="flat" cmpd="sng" algn="ctr">
                      <a:solidFill>
                        <a:sysClr val="windowText" lastClr="000000"/>
                      </a:solidFill>
                      <a:prstDash val="solid"/>
                      <a:round/>
                      <a:headEnd type="none" w="med" len="med"/>
                      <a:tailEnd type="none" w="med" len="med"/>
                    </a:lnL>
                    <a:lnT w="12700" cap="flat" cmpd="sng" algn="ctr">
                      <a:solidFill>
                        <a:sysClr val="windowText" lastClr="000000"/>
                      </a:solidFill>
                      <a:prstDash val="solid"/>
                      <a:round/>
                      <a:headEnd type="none" w="med" len="med"/>
                      <a:tailEnd type="none" w="med" len="med"/>
                    </a:lnT>
                  </a:tcPr>
                </a:tc>
                <a:extLst>
                  <a:ext uri="{0D108BD9-81ED-4DB2-BD59-A6C34878D82A}">
                    <a16:rowId xmlns:a16="http://schemas.microsoft.com/office/drawing/2014/main" val="10003"/>
                  </a:ext>
                </a:extLst>
              </a:tr>
              <a:tr h="231055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50" b="1" kern="1200" baseline="0" dirty="0">
                          <a:solidFill>
                            <a:schemeClr val="bg1"/>
                          </a:solidFill>
                          <a:latin typeface="Arial"/>
                          <a:ea typeface="+mn-ea"/>
                          <a:cs typeface="Arial"/>
                        </a:rPr>
                        <a:t>Schedule</a:t>
                      </a:r>
                    </a:p>
                    <a:p>
                      <a:pPr algn="ctr"/>
                      <a:endParaRPr lang="en-GB" sz="1050" b="1" baseline="0" dirty="0">
                        <a:solidFill>
                          <a:schemeClr val="bg1"/>
                        </a:solidFill>
                        <a:latin typeface="Arial" panose="020B0604020202020204" pitchFamily="34" charset="0"/>
                        <a:cs typeface="Arial" panose="020B0604020202020204" pitchFamily="34" charset="0"/>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lvl="0" indent="0" algn="l">
                        <a:lnSpc>
                          <a:spcPct val="100000"/>
                        </a:lnSpc>
                        <a:spcBef>
                          <a:spcPts val="0"/>
                        </a:spcBef>
                        <a:spcAft>
                          <a:spcPts val="0"/>
                        </a:spcAft>
                        <a:buClrTx/>
                        <a:buSzTx/>
                        <a:buFont typeface="Arial" panose="020B0604020202020204" pitchFamily="34" charset="0"/>
                        <a:buNone/>
                      </a:pPr>
                      <a:r>
                        <a:rPr lang="en-GB" sz="700" b="0" i="0" u="none" strike="noStrike" kern="1200" cap="none" normalizeH="0" baseline="0" dirty="0">
                          <a:ln>
                            <a:noFill/>
                          </a:ln>
                          <a:solidFill>
                            <a:schemeClr val="tx1"/>
                          </a:solidFill>
                          <a:effectLst/>
                          <a:latin typeface="+mn-lt"/>
                          <a:ea typeface="+mn-ea"/>
                          <a:cs typeface="+mn-cs"/>
                        </a:rPr>
                        <a:t>Overall Status set to Amber due to multiple phases progressing in parallel and the need to baseline the Dual Run, Cutover &amp; transition phases and Go Live date</a:t>
                      </a:r>
                    </a:p>
                    <a:p>
                      <a:pPr marL="171450" marR="0" lvl="0" indent="-171450" algn="l" rtl="0" eaLnBrk="1" fontAlgn="auto" latinLnBrk="0" hangingPunct="1">
                        <a:lnSpc>
                          <a:spcPct val="100000"/>
                        </a:lnSpc>
                        <a:spcBef>
                          <a:spcPts val="0"/>
                        </a:spcBef>
                        <a:spcAft>
                          <a:spcPts val="0"/>
                        </a:spcAft>
                        <a:buClrTx/>
                        <a:buSzTx/>
                        <a:buFont typeface="Arial" panose="020B0604020202020204" pitchFamily="34" charset="0"/>
                        <a:buChar char="•"/>
                      </a:pPr>
                      <a:r>
                        <a:rPr lang="en-US" sz="700" b="0" i="0" u="none" strike="noStrike" kern="1200" cap="none" normalizeH="0" baseline="0" dirty="0">
                          <a:ln>
                            <a:noFill/>
                          </a:ln>
                          <a:solidFill>
                            <a:schemeClr val="tx1"/>
                          </a:solidFill>
                          <a:effectLst/>
                          <a:latin typeface="+mn-lt"/>
                          <a:ea typeface="+mn-ea"/>
                          <a:cs typeface="+mn-cs"/>
                        </a:rPr>
                        <a:t>Build completion now 05/01/22 to incorporate several CRs (inclusive of Gemini Consequential Changes)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700" b="0" i="0" u="none" strike="noStrike" kern="1200" cap="none" normalizeH="0" baseline="0" dirty="0">
                          <a:ln>
                            <a:noFill/>
                          </a:ln>
                          <a:solidFill>
                            <a:schemeClr val="tx1"/>
                          </a:solidFill>
                          <a:effectLst/>
                          <a:latin typeface="+mn-lt"/>
                          <a:ea typeface="+mn-ea"/>
                          <a:cs typeface="+mn-cs"/>
                        </a:rPr>
                        <a:t>System Testing due to complete by 07/01/22  (1 week extension to plan but no overall impact)  </a:t>
                      </a:r>
                    </a:p>
                    <a:p>
                      <a:pPr marL="171450" marR="0" lvl="0" indent="-171450" algn="l" rtl="0" eaLnBrk="1" fontAlgn="auto" latinLnBrk="0" hangingPunct="1">
                        <a:lnSpc>
                          <a:spcPct val="100000"/>
                        </a:lnSpc>
                        <a:spcBef>
                          <a:spcPts val="0"/>
                        </a:spcBef>
                        <a:spcAft>
                          <a:spcPts val="0"/>
                        </a:spcAft>
                        <a:buClrTx/>
                        <a:buSzTx/>
                        <a:buFont typeface="Arial" panose="020B0604020202020204" pitchFamily="34" charset="0"/>
                        <a:buChar char="•"/>
                      </a:pPr>
                      <a:r>
                        <a:rPr lang="en-US" sz="700" b="0" i="0" u="none" strike="noStrike" kern="1200" cap="none" normalizeH="0" baseline="0" dirty="0">
                          <a:ln>
                            <a:noFill/>
                          </a:ln>
                          <a:solidFill>
                            <a:schemeClr val="tx1"/>
                          </a:solidFill>
                          <a:effectLst/>
                          <a:latin typeface="+mn-lt"/>
                          <a:ea typeface="+mn-ea"/>
                          <a:cs typeface="+mn-cs"/>
                        </a:rPr>
                        <a:t>System Integration Testing due to commence on 04/01/22 (1 week behind plan but no overall impact) </a:t>
                      </a:r>
                    </a:p>
                    <a:p>
                      <a:pPr marL="171450" marR="0" lvl="0" indent="-171450" algn="l">
                        <a:lnSpc>
                          <a:spcPct val="100000"/>
                        </a:lnSpc>
                        <a:spcBef>
                          <a:spcPts val="0"/>
                        </a:spcBef>
                        <a:spcAft>
                          <a:spcPts val="0"/>
                        </a:spcAft>
                        <a:buClrTx/>
                        <a:buSzTx/>
                        <a:buFont typeface="Arial" panose="020B0604020202020204" pitchFamily="34" charset="0"/>
                        <a:buChar char="•"/>
                      </a:pPr>
                      <a:r>
                        <a:rPr lang="en-US" sz="700" b="0" i="0" u="none" strike="noStrike" kern="1200" cap="none" normalizeH="0" baseline="0" dirty="0">
                          <a:ln>
                            <a:noFill/>
                          </a:ln>
                          <a:solidFill>
                            <a:schemeClr val="tx1"/>
                          </a:solidFill>
                          <a:effectLst/>
                          <a:latin typeface="+mn-lt"/>
                          <a:ea typeface="+mn-ea"/>
                          <a:cs typeface="+mn-cs"/>
                        </a:rPr>
                        <a:t>Gemini Consequential changes tracking to plan, and System Testing completed on 27/12/12</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700" b="0" i="0" u="none" strike="noStrike" kern="1200" cap="none" normalizeH="0" baseline="0" dirty="0">
                          <a:ln>
                            <a:noFill/>
                          </a:ln>
                          <a:solidFill>
                            <a:schemeClr val="tx1"/>
                          </a:solidFill>
                          <a:effectLst/>
                          <a:latin typeface="+mn-lt"/>
                          <a:ea typeface="+mn-ea"/>
                          <a:cs typeface="+mn-cs"/>
                        </a:rPr>
                        <a:t>Focus Groups for project continued through December 21 with National Grid and DN reps</a:t>
                      </a:r>
                    </a:p>
                    <a:p>
                      <a:pPr marL="171450" marR="0" lvl="0" indent="-171450" algn="l" rtl="0" eaLnBrk="1" fontAlgn="auto" latinLnBrk="0" hangingPunct="1">
                        <a:lnSpc>
                          <a:spcPct val="100000"/>
                        </a:lnSpc>
                        <a:spcBef>
                          <a:spcPts val="0"/>
                        </a:spcBef>
                        <a:spcAft>
                          <a:spcPts val="0"/>
                        </a:spcAft>
                        <a:buClrTx/>
                        <a:buSzTx/>
                        <a:buFont typeface="Arial" panose="020B0604020202020204" pitchFamily="34" charset="0"/>
                        <a:buChar char="•"/>
                      </a:pPr>
                      <a:r>
                        <a:rPr lang="en-US" sz="700" b="0" i="0" u="none" strike="noStrike" kern="1200" cap="none" normalizeH="0" baseline="0" dirty="0">
                          <a:ln>
                            <a:noFill/>
                          </a:ln>
                          <a:solidFill>
                            <a:schemeClr val="tx1"/>
                          </a:solidFill>
                          <a:effectLst/>
                          <a:latin typeface="+mn-lt"/>
                          <a:ea typeface="+mn-ea"/>
                          <a:cs typeface="+mn-cs"/>
                        </a:rPr>
                        <a:t>Dual Run and Market Trials approach discussed at Focus Groups with approach published on 24/12/21. Planned start of testing is 10/01/22</a:t>
                      </a:r>
                    </a:p>
                    <a:p>
                      <a:pPr marL="171450" marR="0" lvl="0" indent="-171450" algn="l">
                        <a:lnSpc>
                          <a:spcPct val="100000"/>
                        </a:lnSpc>
                        <a:spcBef>
                          <a:spcPts val="0"/>
                        </a:spcBef>
                        <a:spcAft>
                          <a:spcPts val="0"/>
                        </a:spcAft>
                        <a:buClrTx/>
                        <a:buSzTx/>
                        <a:buFont typeface="Arial" panose="020B0604020202020204" pitchFamily="34" charset="0"/>
                        <a:buChar char="•"/>
                      </a:pPr>
                      <a:r>
                        <a:rPr lang="en-US" sz="700" b="0" i="0" u="none" strike="noStrike" kern="1200" cap="none" normalizeH="0" baseline="0" dirty="0">
                          <a:ln>
                            <a:noFill/>
                          </a:ln>
                          <a:solidFill>
                            <a:schemeClr val="tx1"/>
                          </a:solidFill>
                          <a:effectLst/>
                          <a:latin typeface="+mn-lt"/>
                          <a:ea typeface="+mn-ea"/>
                          <a:cs typeface="+mn-cs"/>
                        </a:rPr>
                        <a:t>Cutover and Transition Approach to be shared for review &amp; approval by 31/01/22</a:t>
                      </a:r>
                    </a:p>
                    <a:p>
                      <a:pPr marL="171450" marR="0" lvl="0" indent="-171450" algn="l">
                        <a:lnSpc>
                          <a:spcPct val="100000"/>
                        </a:lnSpc>
                        <a:spcBef>
                          <a:spcPts val="0"/>
                        </a:spcBef>
                        <a:spcAft>
                          <a:spcPts val="0"/>
                        </a:spcAft>
                        <a:buClrTx/>
                        <a:buSzTx/>
                        <a:buFont typeface="Arial" panose="020B0604020202020204" pitchFamily="34" charset="0"/>
                        <a:buChar char="•"/>
                      </a:pPr>
                      <a:r>
                        <a:rPr lang="en-US" sz="700" b="0" i="0" u="none" strike="noStrike" kern="1200" cap="none" normalizeH="0" baseline="0" dirty="0">
                          <a:ln>
                            <a:noFill/>
                          </a:ln>
                          <a:solidFill>
                            <a:schemeClr val="tx1"/>
                          </a:solidFill>
                          <a:effectLst/>
                          <a:latin typeface="+mn-lt"/>
                          <a:ea typeface="+mn-ea"/>
                          <a:cs typeface="+mn-cs"/>
                        </a:rPr>
                        <a:t>Notional Implementation date set for 26/03/22, contingency options defined and shared to Focus Group.  To be discussed further with DNs &amp; NG</a:t>
                      </a:r>
                      <a:endParaRPr lang="en-GB" sz="700" b="0" i="0" u="none" strike="noStrike" kern="1200" cap="none" normalizeH="0" baseline="0" dirty="0">
                        <a:ln>
                          <a:noFill/>
                        </a:ln>
                        <a:solidFill>
                          <a:schemeClr val="tx1"/>
                        </a:solidFill>
                        <a:effectLst/>
                        <a:latin typeface="+mn-lt"/>
                        <a:ea typeface="+mn-ea"/>
                        <a:cs typeface="+mn-cs"/>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endParaRPr lang="en-GB" dirty="0"/>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5"/>
                  </a:ext>
                </a:extLst>
              </a:tr>
              <a:tr h="694362">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baseline="0" dirty="0">
                          <a:solidFill>
                            <a:schemeClr val="bg1"/>
                          </a:solidFill>
                          <a:latin typeface="Arial"/>
                          <a:cs typeface="Arial"/>
                        </a:rPr>
                        <a:t>Risks and Issues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3">
                  <a:txBody>
                    <a:bodyPr/>
                    <a:lstStyle/>
                    <a:p>
                      <a:pPr marL="171450" marR="0" lvl="0" indent="-171450" algn="l" rtl="0" eaLnBrk="1" fontAlgn="auto" latinLnBrk="0" hangingPunct="1">
                        <a:lnSpc>
                          <a:spcPct val="100000"/>
                        </a:lnSpc>
                        <a:spcBef>
                          <a:spcPct val="0"/>
                        </a:spcBef>
                        <a:spcAft>
                          <a:spcPct val="0"/>
                        </a:spcAft>
                        <a:buClrTx/>
                        <a:buSzTx/>
                        <a:buFont typeface="Arial" panose="020B0604020202020204" pitchFamily="34" charset="0"/>
                        <a:buChar char="•"/>
                      </a:pPr>
                      <a:r>
                        <a:rPr lang="en-US" sz="700" kern="1200" dirty="0">
                          <a:solidFill>
                            <a:schemeClr val="tx1"/>
                          </a:solidFill>
                          <a:effectLst/>
                          <a:latin typeface="+mn-lt"/>
                          <a:ea typeface="+mn-ea"/>
                          <a:cs typeface="+mn-cs"/>
                        </a:rPr>
                        <a:t>There is a risk that change congestion with UK Link move to Cloud, Gemini Regulation and Sustaining change during Q1 &amp; 2 2022 where cutover &amp; implementation dates may need to be prioritised </a:t>
                      </a:r>
                    </a:p>
                    <a:p>
                      <a:pPr marL="171450" marR="0" lvl="0" indent="-171450" algn="l" defTabSz="914400" rtl="0" eaLnBrk="1" fontAlgn="auto" latinLnBrk="0" hangingPunct="1">
                        <a:lnSpc>
                          <a:spcPct val="100000"/>
                        </a:lnSpc>
                        <a:spcBef>
                          <a:spcPct val="0"/>
                        </a:spcBef>
                        <a:spcAft>
                          <a:spcPct val="0"/>
                        </a:spcAft>
                        <a:buClrTx/>
                        <a:buSzTx/>
                        <a:buFont typeface="Arial" panose="020B0604020202020204" pitchFamily="34" charset="0"/>
                        <a:buChar char="•"/>
                        <a:tabLst/>
                        <a:defRPr/>
                      </a:pPr>
                      <a:r>
                        <a:rPr lang="en-US" sz="700" kern="1200" dirty="0">
                          <a:solidFill>
                            <a:schemeClr val="tx1"/>
                          </a:solidFill>
                          <a:effectLst/>
                          <a:latin typeface="+mn-lt"/>
                          <a:ea typeface="+mn-ea"/>
                          <a:cs typeface="+mn-cs"/>
                        </a:rPr>
                        <a:t>There is a risk that until the transition &amp; cutover approach is agreed between Xoserve, National Grid &amp; DNs to confirm the length of Post Implementation Support and what support dependencies are required from National Grid as the existing service provider</a:t>
                      </a:r>
                    </a:p>
                    <a:p>
                      <a:pPr marL="171450" marR="0" lvl="0" indent="-171450" algn="l" defTabSz="914400" rtl="0" eaLnBrk="1" fontAlgn="auto" latinLnBrk="0" hangingPunct="1">
                        <a:lnSpc>
                          <a:spcPct val="100000"/>
                        </a:lnSpc>
                        <a:spcBef>
                          <a:spcPct val="0"/>
                        </a:spcBef>
                        <a:spcAft>
                          <a:spcPct val="0"/>
                        </a:spcAft>
                        <a:buClrTx/>
                        <a:buSzTx/>
                        <a:buFont typeface="Arial" panose="020B0604020202020204" pitchFamily="34" charset="0"/>
                        <a:buChar char="•"/>
                        <a:tabLst/>
                        <a:defRPr/>
                      </a:pPr>
                      <a:r>
                        <a:rPr lang="en-US" sz="700" kern="1200" dirty="0">
                          <a:solidFill>
                            <a:schemeClr val="tx1"/>
                          </a:solidFill>
                          <a:effectLst/>
                          <a:latin typeface="+mn-lt"/>
                          <a:ea typeface="+mn-ea"/>
                          <a:cs typeface="+mn-cs"/>
                        </a:rPr>
                        <a:t>There is a risk that National Grid have served notice to terminate the current FWACV service on the 31</a:t>
                      </a:r>
                      <a:r>
                        <a:rPr lang="en-US" sz="700" kern="1200" baseline="30000" dirty="0">
                          <a:solidFill>
                            <a:schemeClr val="tx1"/>
                          </a:solidFill>
                          <a:effectLst/>
                          <a:latin typeface="+mn-lt"/>
                          <a:ea typeface="+mn-ea"/>
                          <a:cs typeface="+mn-cs"/>
                        </a:rPr>
                        <a:t>st</a:t>
                      </a:r>
                      <a:r>
                        <a:rPr lang="en-US" sz="700" kern="1200" dirty="0">
                          <a:solidFill>
                            <a:schemeClr val="tx1"/>
                          </a:solidFill>
                          <a:effectLst/>
                          <a:latin typeface="+mn-lt"/>
                          <a:ea typeface="+mn-ea"/>
                          <a:cs typeface="+mn-cs"/>
                        </a:rPr>
                        <a:t> March 2022 and the project plan does not meet an implementation date of the new service from the 01</a:t>
                      </a:r>
                      <a:r>
                        <a:rPr lang="en-US" sz="700" kern="1200" baseline="30000" dirty="0">
                          <a:solidFill>
                            <a:schemeClr val="tx1"/>
                          </a:solidFill>
                          <a:effectLst/>
                          <a:latin typeface="+mn-lt"/>
                          <a:ea typeface="+mn-ea"/>
                          <a:cs typeface="+mn-cs"/>
                        </a:rPr>
                        <a:t>st</a:t>
                      </a:r>
                      <a:r>
                        <a:rPr lang="en-US" sz="700" kern="1200" dirty="0">
                          <a:solidFill>
                            <a:schemeClr val="tx1"/>
                          </a:solidFill>
                          <a:effectLst/>
                          <a:latin typeface="+mn-lt"/>
                          <a:ea typeface="+mn-ea"/>
                          <a:cs typeface="+mn-cs"/>
                        </a:rPr>
                        <a:t> April 2022, resulting in the need to negotiate an extension of the service by National Grid</a:t>
                      </a:r>
                      <a:endParaRPr lang="en-US" sz="700" b="0" i="0" u="none" strike="noStrike" kern="1200" cap="none" normalizeH="0" baseline="0" noProof="0" dirty="0">
                        <a:ln>
                          <a:noFill/>
                        </a:ln>
                        <a:solidFill>
                          <a:schemeClr val="tx1"/>
                        </a:solidFill>
                        <a:effectLst/>
                        <a:latin typeface="Arial"/>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6"/>
                  </a:ext>
                </a:extLst>
              </a:tr>
              <a:tr h="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baseline="0" dirty="0">
                          <a:solidFill>
                            <a:schemeClr val="bg1"/>
                          </a:solidFill>
                          <a:latin typeface="Arial"/>
                          <a:cs typeface="Arial"/>
                        </a:rPr>
                        <a:t>Cost</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3">
                  <a:txBody>
                    <a:bodyPr/>
                    <a:lstStyle/>
                    <a:p>
                      <a:pPr marL="171450" lvl="0" indent="-171450">
                        <a:buFont typeface="Arial" panose="020B0604020202020204" pitchFamily="34" charset="0"/>
                        <a:buChar char="•"/>
                      </a:pPr>
                      <a:r>
                        <a:rPr kumimoji="0" lang="en-US" sz="750" b="0" i="0" u="none" strike="noStrike" kern="1200" cap="none" normalizeH="0" baseline="0" dirty="0">
                          <a:ln>
                            <a:noFill/>
                          </a:ln>
                          <a:solidFill>
                            <a:schemeClr val="tx1"/>
                          </a:solidFill>
                          <a:effectLst/>
                          <a:latin typeface="Arial"/>
                          <a:ea typeface="Verdana"/>
                          <a:cs typeface="Arial"/>
                        </a:rPr>
                        <a:t>Forecast costs tracking to approved BER costs</a:t>
                      </a:r>
                      <a:r>
                        <a:rPr lang="en-US" sz="750" b="0" i="0" u="none" strike="noStrike" kern="1200" cap="none" normalizeH="0" baseline="0" dirty="0">
                          <a:ln>
                            <a:noFill/>
                          </a:ln>
                          <a:solidFill>
                            <a:schemeClr val="tx1"/>
                          </a:solidFill>
                          <a:effectLst/>
                          <a:latin typeface="Arial"/>
                          <a:ea typeface="Verdana"/>
                          <a:cs typeface="Arial"/>
                        </a:rPr>
                        <a:t> </a:t>
                      </a:r>
                      <a:endParaRPr kumimoji="0" lang="en-US" sz="750" b="0" i="0" u="none" strike="noStrike" kern="1200" cap="none" normalizeH="0" baseline="0" dirty="0">
                        <a:ln>
                          <a:noFill/>
                        </a:ln>
                        <a:solidFill>
                          <a:schemeClr val="tx1"/>
                        </a:solidFill>
                        <a:effectLst/>
                        <a:latin typeface="Arial"/>
                        <a:ea typeface="Verdana"/>
                        <a:cs typeface="Arial"/>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7"/>
                  </a:ext>
                </a:extLst>
              </a:tr>
              <a:tr h="392937">
                <a:tc>
                  <a:txBody>
                    <a:bodyPr/>
                    <a:lstStyle/>
                    <a:p>
                      <a:pPr algn="ctr"/>
                      <a:r>
                        <a:rPr lang="en-GB" sz="1050" b="1" baseline="0" dirty="0">
                          <a:solidFill>
                            <a:schemeClr val="bg1"/>
                          </a:solidFill>
                          <a:latin typeface="Arial"/>
                          <a:cs typeface="Arial"/>
                        </a:rPr>
                        <a:t>Scope</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3">
                  <a:txBody>
                    <a:bodyPr/>
                    <a:lstStyle/>
                    <a:p>
                      <a:pPr marL="171450" lvl="0" indent="-171450">
                        <a:buFont typeface="Arial" panose="020B0604020202020204" pitchFamily="34" charset="0"/>
                        <a:buChar char="•"/>
                      </a:pPr>
                      <a:r>
                        <a:rPr lang="en-US" sz="700" b="0" i="0" u="none" strike="noStrike" kern="1200" cap="none" normalizeH="0" baseline="0" dirty="0">
                          <a:ln>
                            <a:noFill/>
                          </a:ln>
                          <a:solidFill>
                            <a:schemeClr val="tx1"/>
                          </a:solidFill>
                          <a:effectLst/>
                          <a:latin typeface="+mn-lt"/>
                          <a:ea typeface="Verdana"/>
                          <a:cs typeface="Arial"/>
                        </a:rPr>
                        <a:t>XRN5231 Flow Weighted Average (CV)</a:t>
                      </a:r>
                      <a:r>
                        <a:rPr lang="en-GB" sz="700" b="0" kern="1200" dirty="0">
                          <a:solidFill>
                            <a:schemeClr val="tx1"/>
                          </a:solidFill>
                          <a:effectLst/>
                          <a:latin typeface="+mn-lt"/>
                          <a:ea typeface="+mn-ea"/>
                          <a:cs typeface="+mn-cs"/>
                        </a:rPr>
                        <a:t> </a:t>
                      </a:r>
                    </a:p>
                    <a:p>
                      <a:pPr marL="171450" lvl="0" indent="-171450">
                        <a:buFont typeface="Arial" panose="020B0604020202020204" pitchFamily="34" charset="0"/>
                        <a:buChar char="•"/>
                      </a:pPr>
                      <a:r>
                        <a:rPr lang="en-GB" sz="700" kern="1200" dirty="0">
                          <a:solidFill>
                            <a:schemeClr val="tx1"/>
                          </a:solidFill>
                          <a:effectLst/>
                          <a:latin typeface="+mn-lt"/>
                          <a:ea typeface="+mn-ea"/>
                          <a:cs typeface="+mn-cs"/>
                        </a:rPr>
                        <a:t>Gemini consequential change part A - PRCMS validation/processing</a:t>
                      </a:r>
                    </a:p>
                    <a:p>
                      <a:pPr marL="171450" lvl="0" indent="-171450">
                        <a:buFont typeface="Arial" panose="020B0604020202020204" pitchFamily="34" charset="0"/>
                        <a:buChar char="•"/>
                      </a:pPr>
                      <a:r>
                        <a:rPr lang="en-GB" sz="700" kern="1200" dirty="0">
                          <a:solidFill>
                            <a:schemeClr val="tx1"/>
                          </a:solidFill>
                          <a:effectLst/>
                          <a:latin typeface="+mn-lt"/>
                          <a:ea typeface="+mn-ea"/>
                          <a:cs typeface="+mn-cs"/>
                        </a:rPr>
                        <a:t>Gemini consequential change part B - LDZ Stock Change and Embedded LDZ Unique Sites</a:t>
                      </a: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8"/>
                  </a:ext>
                </a:extLst>
              </a:tr>
            </a:tbl>
          </a:graphicData>
        </a:graphic>
      </p:graphicFrame>
      <p:grpSp>
        <p:nvGrpSpPr>
          <p:cNvPr id="9" name="Group 8">
            <a:extLst>
              <a:ext uri="{FF2B5EF4-FFF2-40B4-BE49-F238E27FC236}">
                <a16:creationId xmlns:a16="http://schemas.microsoft.com/office/drawing/2014/main" id="{AA5C4EA1-1FF4-438B-8BD0-21607BB0C453}"/>
              </a:ext>
            </a:extLst>
          </p:cNvPr>
          <p:cNvGrpSpPr/>
          <p:nvPr/>
        </p:nvGrpSpPr>
        <p:grpSpPr>
          <a:xfrm>
            <a:off x="5132075" y="3455261"/>
            <a:ext cx="741910" cy="215444"/>
            <a:chOff x="4089862" y="3477140"/>
            <a:chExt cx="741910" cy="215444"/>
          </a:xfrm>
        </p:grpSpPr>
        <p:sp>
          <p:nvSpPr>
            <p:cNvPr id="7" name="Oval 6">
              <a:extLst>
                <a:ext uri="{FF2B5EF4-FFF2-40B4-BE49-F238E27FC236}">
                  <a16:creationId xmlns:a16="http://schemas.microsoft.com/office/drawing/2014/main" id="{86BA3563-53F1-4A8B-B5A8-5356E4A53D38}"/>
                </a:ext>
              </a:extLst>
            </p:cNvPr>
            <p:cNvSpPr/>
            <p:nvPr/>
          </p:nvSpPr>
          <p:spPr>
            <a:xfrm>
              <a:off x="4089862" y="3562003"/>
              <a:ext cx="54033" cy="45719"/>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TextBox 7">
              <a:extLst>
                <a:ext uri="{FF2B5EF4-FFF2-40B4-BE49-F238E27FC236}">
                  <a16:creationId xmlns:a16="http://schemas.microsoft.com/office/drawing/2014/main" id="{B068AC6B-A13B-49A5-BD8D-4E7BFE49733F}"/>
                </a:ext>
              </a:extLst>
            </p:cNvPr>
            <p:cNvSpPr txBox="1"/>
            <p:nvPr/>
          </p:nvSpPr>
          <p:spPr>
            <a:xfrm>
              <a:off x="4116878" y="3477140"/>
              <a:ext cx="714894" cy="215444"/>
            </a:xfrm>
            <a:prstGeom prst="rect">
              <a:avLst/>
            </a:prstGeom>
            <a:noFill/>
          </p:spPr>
          <p:txBody>
            <a:bodyPr wrap="square" rtlCol="0">
              <a:spAutoFit/>
            </a:bodyPr>
            <a:lstStyle/>
            <a:p>
              <a:r>
                <a:rPr lang="en-GB" sz="800" dirty="0"/>
                <a:t>Complete</a:t>
              </a:r>
            </a:p>
          </p:txBody>
        </p:sp>
      </p:grpSp>
      <p:grpSp>
        <p:nvGrpSpPr>
          <p:cNvPr id="10" name="Group 9">
            <a:extLst>
              <a:ext uri="{FF2B5EF4-FFF2-40B4-BE49-F238E27FC236}">
                <a16:creationId xmlns:a16="http://schemas.microsoft.com/office/drawing/2014/main" id="{48E37795-90B4-482B-80FC-79E72229F869}"/>
              </a:ext>
            </a:extLst>
          </p:cNvPr>
          <p:cNvGrpSpPr/>
          <p:nvPr/>
        </p:nvGrpSpPr>
        <p:grpSpPr>
          <a:xfrm>
            <a:off x="5903079" y="3455261"/>
            <a:ext cx="741910" cy="215444"/>
            <a:chOff x="4089862" y="3477140"/>
            <a:chExt cx="741910" cy="215444"/>
          </a:xfrm>
        </p:grpSpPr>
        <p:sp>
          <p:nvSpPr>
            <p:cNvPr id="11" name="Oval 10">
              <a:extLst>
                <a:ext uri="{FF2B5EF4-FFF2-40B4-BE49-F238E27FC236}">
                  <a16:creationId xmlns:a16="http://schemas.microsoft.com/office/drawing/2014/main" id="{016D9FDB-94FB-4730-90DA-4BE2D46C5204}"/>
                </a:ext>
              </a:extLst>
            </p:cNvPr>
            <p:cNvSpPr/>
            <p:nvPr/>
          </p:nvSpPr>
          <p:spPr>
            <a:xfrm>
              <a:off x="4089862" y="3562003"/>
              <a:ext cx="54033" cy="45719"/>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TextBox 11">
              <a:extLst>
                <a:ext uri="{FF2B5EF4-FFF2-40B4-BE49-F238E27FC236}">
                  <a16:creationId xmlns:a16="http://schemas.microsoft.com/office/drawing/2014/main" id="{F6258E61-1BE8-40CC-BDBA-324295A6F446}"/>
                </a:ext>
              </a:extLst>
            </p:cNvPr>
            <p:cNvSpPr txBox="1"/>
            <p:nvPr/>
          </p:nvSpPr>
          <p:spPr>
            <a:xfrm>
              <a:off x="4116878" y="3477140"/>
              <a:ext cx="714894" cy="215444"/>
            </a:xfrm>
            <a:prstGeom prst="rect">
              <a:avLst/>
            </a:prstGeom>
            <a:noFill/>
          </p:spPr>
          <p:txBody>
            <a:bodyPr wrap="square" rtlCol="0">
              <a:spAutoFit/>
            </a:bodyPr>
            <a:lstStyle/>
            <a:p>
              <a:r>
                <a:rPr lang="en-GB" sz="800" dirty="0"/>
                <a:t>On Track</a:t>
              </a:r>
            </a:p>
          </p:txBody>
        </p:sp>
      </p:grpSp>
      <p:grpSp>
        <p:nvGrpSpPr>
          <p:cNvPr id="13" name="Group 12">
            <a:extLst>
              <a:ext uri="{FF2B5EF4-FFF2-40B4-BE49-F238E27FC236}">
                <a16:creationId xmlns:a16="http://schemas.microsoft.com/office/drawing/2014/main" id="{2F530431-148B-4FCB-8C57-925E5CA17ECB}"/>
              </a:ext>
            </a:extLst>
          </p:cNvPr>
          <p:cNvGrpSpPr/>
          <p:nvPr/>
        </p:nvGrpSpPr>
        <p:grpSpPr>
          <a:xfrm>
            <a:off x="6644989" y="3455261"/>
            <a:ext cx="741910" cy="215444"/>
            <a:chOff x="4089862" y="3477140"/>
            <a:chExt cx="741910" cy="215444"/>
          </a:xfrm>
        </p:grpSpPr>
        <p:sp>
          <p:nvSpPr>
            <p:cNvPr id="14" name="Oval 13">
              <a:extLst>
                <a:ext uri="{FF2B5EF4-FFF2-40B4-BE49-F238E27FC236}">
                  <a16:creationId xmlns:a16="http://schemas.microsoft.com/office/drawing/2014/main" id="{858A25A8-FD1C-43B8-A4FB-0E6445772E1E}"/>
                </a:ext>
              </a:extLst>
            </p:cNvPr>
            <p:cNvSpPr/>
            <p:nvPr/>
          </p:nvSpPr>
          <p:spPr>
            <a:xfrm>
              <a:off x="4089862" y="3562003"/>
              <a:ext cx="54033" cy="45719"/>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 name="TextBox 14">
              <a:extLst>
                <a:ext uri="{FF2B5EF4-FFF2-40B4-BE49-F238E27FC236}">
                  <a16:creationId xmlns:a16="http://schemas.microsoft.com/office/drawing/2014/main" id="{2825B380-437E-43C5-8D2C-0DFD0465573E}"/>
                </a:ext>
              </a:extLst>
            </p:cNvPr>
            <p:cNvSpPr txBox="1"/>
            <p:nvPr/>
          </p:nvSpPr>
          <p:spPr>
            <a:xfrm>
              <a:off x="4116878" y="3477140"/>
              <a:ext cx="714894" cy="215444"/>
            </a:xfrm>
            <a:prstGeom prst="rect">
              <a:avLst/>
            </a:prstGeom>
            <a:noFill/>
          </p:spPr>
          <p:txBody>
            <a:bodyPr wrap="square" rtlCol="0">
              <a:spAutoFit/>
            </a:bodyPr>
            <a:lstStyle/>
            <a:p>
              <a:r>
                <a:rPr lang="en-GB" sz="800" dirty="0"/>
                <a:t>At Risk</a:t>
              </a:r>
            </a:p>
          </p:txBody>
        </p:sp>
      </p:grpSp>
      <p:grpSp>
        <p:nvGrpSpPr>
          <p:cNvPr id="16" name="Group 15">
            <a:extLst>
              <a:ext uri="{FF2B5EF4-FFF2-40B4-BE49-F238E27FC236}">
                <a16:creationId xmlns:a16="http://schemas.microsoft.com/office/drawing/2014/main" id="{62A70F5E-8B94-432F-BB55-CDD005994499}"/>
              </a:ext>
            </a:extLst>
          </p:cNvPr>
          <p:cNvGrpSpPr/>
          <p:nvPr/>
        </p:nvGrpSpPr>
        <p:grpSpPr>
          <a:xfrm>
            <a:off x="7278833" y="3455261"/>
            <a:ext cx="741910" cy="215444"/>
            <a:chOff x="4089862" y="3477140"/>
            <a:chExt cx="741910" cy="215444"/>
          </a:xfrm>
        </p:grpSpPr>
        <p:sp>
          <p:nvSpPr>
            <p:cNvPr id="17" name="Oval 16">
              <a:extLst>
                <a:ext uri="{FF2B5EF4-FFF2-40B4-BE49-F238E27FC236}">
                  <a16:creationId xmlns:a16="http://schemas.microsoft.com/office/drawing/2014/main" id="{2EA6FE6E-2D9E-494B-AA97-9F66054EE07C}"/>
                </a:ext>
              </a:extLst>
            </p:cNvPr>
            <p:cNvSpPr/>
            <p:nvPr/>
          </p:nvSpPr>
          <p:spPr>
            <a:xfrm>
              <a:off x="4089862" y="3562003"/>
              <a:ext cx="54033"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 name="TextBox 17">
              <a:extLst>
                <a:ext uri="{FF2B5EF4-FFF2-40B4-BE49-F238E27FC236}">
                  <a16:creationId xmlns:a16="http://schemas.microsoft.com/office/drawing/2014/main" id="{E13C5751-0F95-4764-B46D-C02FFA5257CD}"/>
                </a:ext>
              </a:extLst>
            </p:cNvPr>
            <p:cNvSpPr txBox="1"/>
            <p:nvPr/>
          </p:nvSpPr>
          <p:spPr>
            <a:xfrm>
              <a:off x="4116878" y="3477140"/>
              <a:ext cx="714894" cy="215444"/>
            </a:xfrm>
            <a:prstGeom prst="rect">
              <a:avLst/>
            </a:prstGeom>
            <a:noFill/>
          </p:spPr>
          <p:txBody>
            <a:bodyPr wrap="square" rtlCol="0">
              <a:spAutoFit/>
            </a:bodyPr>
            <a:lstStyle/>
            <a:p>
              <a:r>
                <a:rPr lang="en-GB" sz="800" dirty="0"/>
                <a:t>Overdue</a:t>
              </a:r>
            </a:p>
          </p:txBody>
        </p:sp>
      </p:grpSp>
      <p:grpSp>
        <p:nvGrpSpPr>
          <p:cNvPr id="19" name="Group 18">
            <a:extLst>
              <a:ext uri="{FF2B5EF4-FFF2-40B4-BE49-F238E27FC236}">
                <a16:creationId xmlns:a16="http://schemas.microsoft.com/office/drawing/2014/main" id="{0A6462F7-2ABC-4581-985C-D9BFC690E41B}"/>
              </a:ext>
            </a:extLst>
          </p:cNvPr>
          <p:cNvGrpSpPr/>
          <p:nvPr/>
        </p:nvGrpSpPr>
        <p:grpSpPr>
          <a:xfrm>
            <a:off x="8003755" y="3455261"/>
            <a:ext cx="935186" cy="338554"/>
            <a:chOff x="4089862" y="3477140"/>
            <a:chExt cx="741910" cy="338554"/>
          </a:xfrm>
        </p:grpSpPr>
        <p:sp>
          <p:nvSpPr>
            <p:cNvPr id="20" name="Oval 19">
              <a:extLst>
                <a:ext uri="{FF2B5EF4-FFF2-40B4-BE49-F238E27FC236}">
                  <a16:creationId xmlns:a16="http://schemas.microsoft.com/office/drawing/2014/main" id="{DF831A77-64E4-4D2C-BCFE-458A86613C02}"/>
                </a:ext>
              </a:extLst>
            </p:cNvPr>
            <p:cNvSpPr/>
            <p:nvPr/>
          </p:nvSpPr>
          <p:spPr>
            <a:xfrm>
              <a:off x="4089862" y="3562003"/>
              <a:ext cx="54033" cy="45719"/>
            </a:xfrm>
            <a:prstGeom prst="ellipse">
              <a:avLst/>
            </a:prstGeom>
            <a:solidFill>
              <a:srgbClr val="7030A0"/>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1" name="TextBox 20">
              <a:extLst>
                <a:ext uri="{FF2B5EF4-FFF2-40B4-BE49-F238E27FC236}">
                  <a16:creationId xmlns:a16="http://schemas.microsoft.com/office/drawing/2014/main" id="{1AE85C16-EBE5-4C7C-9B64-8DBEFC630C4B}"/>
                </a:ext>
              </a:extLst>
            </p:cNvPr>
            <p:cNvSpPr txBox="1"/>
            <p:nvPr/>
          </p:nvSpPr>
          <p:spPr>
            <a:xfrm>
              <a:off x="4116878" y="3477140"/>
              <a:ext cx="714894" cy="338554"/>
            </a:xfrm>
            <a:prstGeom prst="rect">
              <a:avLst/>
            </a:prstGeom>
            <a:noFill/>
          </p:spPr>
          <p:txBody>
            <a:bodyPr wrap="square" rtlCol="0">
              <a:spAutoFit/>
            </a:bodyPr>
            <a:lstStyle/>
            <a:p>
              <a:r>
                <a:rPr lang="en-GB" sz="800" dirty="0"/>
                <a:t>Not Baselined</a:t>
              </a:r>
            </a:p>
          </p:txBody>
        </p:sp>
      </p:grpSp>
      <p:pic>
        <p:nvPicPr>
          <p:cNvPr id="857" name="Picture 856">
            <a:extLst>
              <a:ext uri="{FF2B5EF4-FFF2-40B4-BE49-F238E27FC236}">
                <a16:creationId xmlns:a16="http://schemas.microsoft.com/office/drawing/2014/main" id="{D61E1533-9825-4C54-8089-CF78D19C9DE9}"/>
              </a:ext>
            </a:extLst>
          </p:cNvPr>
          <p:cNvPicPr>
            <a:picLocks noChangeAspect="1"/>
          </p:cNvPicPr>
          <p:nvPr/>
        </p:nvPicPr>
        <p:blipFill>
          <a:blip r:embed="rId3"/>
          <a:stretch>
            <a:fillRect/>
          </a:stretch>
        </p:blipFill>
        <p:spPr>
          <a:xfrm>
            <a:off x="4184650" y="1525268"/>
            <a:ext cx="4746338" cy="1806883"/>
          </a:xfrm>
          <a:prstGeom prst="rect">
            <a:avLst/>
          </a:prstGeom>
        </p:spPr>
      </p:pic>
    </p:spTree>
    <p:extLst>
      <p:ext uri="{BB962C8B-B14F-4D97-AF65-F5344CB8AC3E}">
        <p14:creationId xmlns:p14="http://schemas.microsoft.com/office/powerpoint/2010/main" val="7376959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60E62DC6-3EBE-4901-B700-870330337CDA}"/>
              </a:ext>
            </a:extLst>
          </p:cNvPr>
          <p:cNvGraphicFramePr>
            <a:graphicFrameLocks/>
          </p:cNvGraphicFramePr>
          <p:nvPr>
            <p:extLst/>
          </p:nvPr>
        </p:nvGraphicFramePr>
        <p:xfrm>
          <a:off x="225397" y="471357"/>
          <a:ext cx="8693205" cy="4499857"/>
        </p:xfrm>
        <a:graphic>
          <a:graphicData uri="http://schemas.openxmlformats.org/drawingml/2006/table">
            <a:tbl>
              <a:tblPr firstRow="1" bandRow="1"/>
              <a:tblGrid>
                <a:gridCol w="1692797">
                  <a:extLst>
                    <a:ext uri="{9D8B030D-6E8A-4147-A177-3AD203B41FA5}">
                      <a16:colId xmlns:a16="http://schemas.microsoft.com/office/drawing/2014/main" val="20000"/>
                    </a:ext>
                  </a:extLst>
                </a:gridCol>
                <a:gridCol w="2257080">
                  <a:extLst>
                    <a:ext uri="{9D8B030D-6E8A-4147-A177-3AD203B41FA5}">
                      <a16:colId xmlns:a16="http://schemas.microsoft.com/office/drawing/2014/main" val="20001"/>
                    </a:ext>
                  </a:extLst>
                </a:gridCol>
                <a:gridCol w="795572">
                  <a:extLst>
                    <a:ext uri="{9D8B030D-6E8A-4147-A177-3AD203B41FA5}">
                      <a16:colId xmlns:a16="http://schemas.microsoft.com/office/drawing/2014/main" val="20002"/>
                    </a:ext>
                  </a:extLst>
                </a:gridCol>
                <a:gridCol w="1555975">
                  <a:extLst>
                    <a:ext uri="{9D8B030D-6E8A-4147-A177-3AD203B41FA5}">
                      <a16:colId xmlns:a16="http://schemas.microsoft.com/office/drawing/2014/main" val="2880710429"/>
                    </a:ext>
                  </a:extLst>
                </a:gridCol>
                <a:gridCol w="2391781">
                  <a:extLst>
                    <a:ext uri="{9D8B030D-6E8A-4147-A177-3AD203B41FA5}">
                      <a16:colId xmlns:a16="http://schemas.microsoft.com/office/drawing/2014/main" val="20003"/>
                    </a:ext>
                  </a:extLst>
                </a:gridCol>
              </a:tblGrid>
              <a:tr h="233049">
                <a:tc rowSpan="2">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endParaRPr lang="en-GB" sz="1050" kern="1200" baseline="0">
                        <a:solidFill>
                          <a:schemeClr val="bg1"/>
                        </a:solidFill>
                        <a:latin typeface="Arial"/>
                        <a:ea typeface="+mn-ea"/>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4">
                  <a:txBody>
                    <a:bodyPr/>
                    <a:lstStyle/>
                    <a:p>
                      <a:pPr algn="ctr"/>
                      <a:r>
                        <a:rPr lang="en-GB" sz="1050" b="1" i="0" dirty="0">
                          <a:solidFill>
                            <a:srgbClr val="FFFFFF"/>
                          </a:solidFill>
                          <a:latin typeface="+mn-lt"/>
                          <a:cs typeface="Arial"/>
                        </a:rPr>
                        <a:t>Overall</a:t>
                      </a:r>
                      <a:r>
                        <a:rPr lang="en-GB" sz="1050" b="1" i="0" baseline="0" dirty="0">
                          <a:solidFill>
                            <a:srgbClr val="FFFFFF"/>
                          </a:solidFill>
                          <a:latin typeface="+mn-lt"/>
                          <a:cs typeface="Arial"/>
                        </a:rPr>
                        <a:t> Project RAG Status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hMerge="1">
                  <a:txBody>
                    <a:bodyPr/>
                    <a:lstStyle/>
                    <a:p>
                      <a:pPr algn="ctr"/>
                      <a:endParaRPr lang="en-GB" sz="1800">
                        <a:solidFill>
                          <a:schemeClr val="tx1"/>
                        </a:solidFill>
                      </a:endParaRPr>
                    </a:p>
                  </a:txBody>
                  <a:tcPr marL="91435" marR="91435" marT="45718" marB="4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hMerge="1">
                  <a:txBody>
                    <a:bodyPr/>
                    <a:lstStyle/>
                    <a:p>
                      <a:endParaRPr lang="en-GB"/>
                    </a:p>
                  </a:txBody>
                  <a:tcPr/>
                </a:tc>
                <a:tc hMerge="1">
                  <a:txBody>
                    <a:bodyPr/>
                    <a:lstStyle/>
                    <a:p>
                      <a:pPr algn="ctr"/>
                      <a:endParaRPr lang="en-GB" sz="1600">
                        <a:solidFill>
                          <a:schemeClr val="tx1"/>
                        </a:solidFill>
                      </a:endParaRPr>
                    </a:p>
                  </a:txBody>
                  <a:tcPr marL="91435" marR="91435" marT="45724" marB="45724">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extLst>
                  <a:ext uri="{0D108BD9-81ED-4DB2-BD59-A6C34878D82A}">
                    <a16:rowId xmlns:a16="http://schemas.microsoft.com/office/drawing/2014/main" val="10000"/>
                  </a:ext>
                </a:extLst>
              </a:tr>
              <a:tr h="183728">
                <a:tc vMerge="1">
                  <a:txBody>
                    <a:bodyPr/>
                    <a:lstStyle/>
                    <a:p>
                      <a:pPr algn="ctr"/>
                      <a:endParaRPr lang="en-GB" sz="1800"/>
                    </a:p>
                  </a:txBody>
                  <a:tcPr marL="91426" marR="91426" marT="45682" marB="456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050" b="1" dirty="0">
                          <a:solidFill>
                            <a:schemeClr val="bg1"/>
                          </a:solidFill>
                          <a:latin typeface="+mn-lt"/>
                          <a:cs typeface="Arial"/>
                        </a:rPr>
                        <a:t>Schedule</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dirty="0">
                          <a:solidFill>
                            <a:schemeClr val="bg1"/>
                          </a:solidFill>
                          <a:latin typeface="+mn-lt"/>
                          <a:cs typeface="Arial"/>
                        </a:rPr>
                        <a:t>Risks and Issues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algn="ctr"/>
                      <a:endParaRPr lang="en-GB" sz="1050" b="1">
                        <a:solidFill>
                          <a:schemeClr val="bg1"/>
                        </a:solidFill>
                        <a:latin typeface="+mn-lt"/>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dirty="0">
                          <a:solidFill>
                            <a:schemeClr val="bg1"/>
                          </a:solidFill>
                          <a:latin typeface="Arial"/>
                          <a:cs typeface="Arial"/>
                        </a:rPr>
                        <a:t>Cost</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10001"/>
                  </a:ext>
                </a:extLst>
              </a:tr>
              <a:tr h="198507">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dirty="0">
                          <a:solidFill>
                            <a:schemeClr val="bg1"/>
                          </a:solidFill>
                          <a:latin typeface="Arial"/>
                          <a:cs typeface="Arial"/>
                        </a:rPr>
                        <a:t>RAG</a:t>
                      </a:r>
                      <a:r>
                        <a:rPr lang="en-GB" sz="1050" b="1" baseline="0" dirty="0">
                          <a:solidFill>
                            <a:schemeClr val="bg1"/>
                          </a:solidFill>
                          <a:latin typeface="Arial"/>
                          <a:cs typeface="Arial"/>
                        </a:rPr>
                        <a:t> Status</a:t>
                      </a:r>
                      <a:endParaRPr lang="en-GB" sz="1050" b="1" dirty="0">
                        <a:solidFill>
                          <a:schemeClr val="bg1"/>
                        </a:solidFill>
                        <a:latin typeface="Arial"/>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endParaRPr lang="en-GB" sz="1050" b="1">
                        <a:solidFill>
                          <a:schemeClr val="bg1"/>
                        </a:solidFill>
                        <a:latin typeface="+mn-lt"/>
                        <a:cs typeface="Arial"/>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endParaRPr lang="en-GB" sz="1050" b="1" kern="1200" dirty="0">
                        <a:solidFill>
                          <a:schemeClr val="bg1"/>
                        </a:solidFill>
                        <a:latin typeface="+mn-lt"/>
                        <a:ea typeface="+mn-ea"/>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hMerge="1">
                  <a:txBody>
                    <a:bodyPr/>
                    <a:lstStyle/>
                    <a:p>
                      <a:pPr marL="0" algn="ctr" defTabSz="457200" rtl="0" eaLnBrk="1" latinLnBrk="0" hangingPunct="1"/>
                      <a:endParaRPr lang="en-GB" sz="1050" b="1" kern="1200">
                        <a:solidFill>
                          <a:schemeClr val="bg1"/>
                        </a:solidFill>
                        <a:latin typeface="+mn-lt"/>
                        <a:ea typeface="+mn-ea"/>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endParaRPr lang="en-GB" sz="1050" b="1" kern="1200">
                        <a:solidFill>
                          <a:schemeClr val="bg1"/>
                        </a:solidFill>
                        <a:latin typeface="Arial"/>
                        <a:ea typeface="+mn-ea"/>
                        <a:cs typeface="Arial"/>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extLst>
                  <a:ext uri="{0D108BD9-81ED-4DB2-BD59-A6C34878D82A}">
                    <a16:rowId xmlns:a16="http://schemas.microsoft.com/office/drawing/2014/main" val="10002"/>
                  </a:ext>
                </a:extLst>
              </a:tr>
              <a:tr h="153929">
                <a:tc gridSpan="5">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dirty="0">
                          <a:solidFill>
                            <a:schemeClr val="bg1"/>
                          </a:solidFill>
                          <a:latin typeface="+mn-lt"/>
                          <a:cs typeface="Arial"/>
                        </a:rPr>
                        <a:t>                                             Status</a:t>
                      </a:r>
                      <a:r>
                        <a:rPr lang="en-GB" sz="1050" b="1" baseline="0" dirty="0">
                          <a:solidFill>
                            <a:schemeClr val="bg1"/>
                          </a:solidFill>
                          <a:latin typeface="+mn-lt"/>
                          <a:cs typeface="Arial"/>
                        </a:rPr>
                        <a:t> Justification</a:t>
                      </a:r>
                      <a:endParaRPr lang="en-GB" dirty="0">
                        <a:latin typeface="+mn-lt"/>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algn="ctr"/>
                      <a:endParaRPr lang="en-GB">
                        <a:latin typeface="+mn-lt"/>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algn="ctr"/>
                      <a:endParaRPr lang="en-GB"/>
                    </a:p>
                  </a:txBody>
                  <a:tcPr>
                    <a:solidFill>
                      <a:srgbClr val="FFC000"/>
                    </a:solidFill>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lnT w="12700" cap="flat" cmpd="sng" algn="ctr">
                      <a:solidFill>
                        <a:sysClr val="windowText" lastClr="000000"/>
                      </a:solidFill>
                      <a:prstDash val="solid"/>
                      <a:round/>
                      <a:headEnd type="none" w="med" len="med"/>
                      <a:tailEnd type="none" w="med" len="med"/>
                    </a:lnT>
                  </a:tcPr>
                </a:tc>
                <a:extLst>
                  <a:ext uri="{0D108BD9-81ED-4DB2-BD59-A6C34878D82A}">
                    <a16:rowId xmlns:a16="http://schemas.microsoft.com/office/drawing/2014/main" val="10003"/>
                  </a:ext>
                </a:extLst>
              </a:tr>
              <a:tr h="1346118">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50" b="1" kern="1200" baseline="0" dirty="0">
                          <a:solidFill>
                            <a:schemeClr val="bg1"/>
                          </a:solidFill>
                          <a:latin typeface="Arial"/>
                          <a:ea typeface="+mn-ea"/>
                          <a:cs typeface="Arial"/>
                        </a:rPr>
                        <a:t>Schedule</a:t>
                      </a:r>
                    </a:p>
                    <a:p>
                      <a:pPr algn="ctr"/>
                      <a:endParaRPr lang="en-GB" sz="1050" b="1" baseline="0">
                        <a:solidFill>
                          <a:schemeClr val="bg1"/>
                        </a:solidFill>
                        <a:latin typeface="Arial" panose="020B0604020202020204" pitchFamily="34" charset="0"/>
                        <a:cs typeface="Arial" panose="020B0604020202020204" pitchFamily="34" charset="0"/>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2">
                  <a:txBody>
                    <a:bodyPr/>
                    <a:lstStyle/>
                    <a:p>
                      <a:pPr marL="0" indent="0" algn="l">
                        <a:buClr>
                          <a:srgbClr val="000000"/>
                        </a:buClr>
                        <a:buFont typeface="Arial,Sans-Serif" panose="020B0604020202020204" pitchFamily="34" charset="0"/>
                        <a:buNone/>
                      </a:pPr>
                      <a:r>
                        <a:rPr lang="en-US" sz="700" b="1" i="0" u="none" strike="noStrike" noProof="0" dirty="0">
                          <a:latin typeface="+mn-lt"/>
                        </a:rPr>
                        <a:t>XRN5142</a:t>
                      </a:r>
                      <a:r>
                        <a:rPr lang="en-US" sz="700" b="0" i="0" u="none" strike="noStrike" noProof="0" dirty="0">
                          <a:latin typeface="+mn-lt"/>
                        </a:rPr>
                        <a:t>: </a:t>
                      </a:r>
                    </a:p>
                    <a:p>
                      <a:pPr marL="171450" indent="-171450" algn="l">
                        <a:buClr>
                          <a:srgbClr val="000000"/>
                        </a:buClr>
                        <a:buFont typeface="Arial,Sans-Serif" panose="020B0604020202020204" pitchFamily="34" charset="0"/>
                        <a:buChar char="•"/>
                      </a:pPr>
                      <a:r>
                        <a:rPr lang="en-US" sz="700" b="0" i="0" u="none" strike="noStrike" noProof="0" dirty="0">
                          <a:latin typeface="+mn-lt"/>
                        </a:rPr>
                        <a:t>First usage complete 03/12/21</a:t>
                      </a:r>
                    </a:p>
                    <a:p>
                      <a:pPr marL="171450" indent="-171450" algn="l">
                        <a:buClr>
                          <a:srgbClr val="000000"/>
                        </a:buClr>
                        <a:buFont typeface="Arial,Sans-Serif" panose="020B0604020202020204" pitchFamily="34" charset="0"/>
                        <a:buChar char="•"/>
                      </a:pPr>
                      <a:r>
                        <a:rPr lang="en-US" sz="700" b="0" i="0" u="none" strike="noStrike" noProof="0" dirty="0">
                          <a:latin typeface="+mn-lt"/>
                        </a:rPr>
                        <a:t>Final usage (.IQL) to be completed 31/01/22</a:t>
                      </a:r>
                    </a:p>
                    <a:p>
                      <a:pPr marL="0" indent="0" algn="l">
                        <a:buClr>
                          <a:srgbClr val="000000"/>
                        </a:buClr>
                        <a:buFont typeface="Arial,Sans-Serif" panose="020B0604020202020204" pitchFamily="34" charset="0"/>
                        <a:buNone/>
                      </a:pPr>
                      <a:r>
                        <a:rPr lang="en-US" sz="700" b="1" i="0" u="none" strike="noStrike" noProof="0" dirty="0">
                          <a:latin typeface="+mn-lt"/>
                        </a:rPr>
                        <a:t>Deferred Changes:</a:t>
                      </a:r>
                    </a:p>
                    <a:p>
                      <a:pPr marL="171450" indent="-171450" algn="l">
                        <a:buClr>
                          <a:srgbClr val="000000"/>
                        </a:buClr>
                        <a:buFont typeface="Arial" panose="020B0604020202020204" pitchFamily="34" charset="0"/>
                        <a:buChar char="•"/>
                      </a:pPr>
                      <a:r>
                        <a:rPr lang="en-US" sz="700" dirty="0">
                          <a:latin typeface="+mn-lt"/>
                        </a:rPr>
                        <a:t>Re-plan is approved and re-baselined</a:t>
                      </a:r>
                    </a:p>
                    <a:p>
                      <a:pPr marL="171450" indent="-171450" algn="l">
                        <a:buClr>
                          <a:srgbClr val="000000"/>
                        </a:buClr>
                        <a:buFont typeface="Arial" panose="020B0604020202020204" pitchFamily="34" charset="0"/>
                        <a:buChar char="•"/>
                      </a:pPr>
                      <a:r>
                        <a:rPr lang="en-US" sz="700" b="0" i="0" u="none" strike="noStrike" noProof="0" dirty="0">
                          <a:latin typeface="+mn-lt"/>
                        </a:rPr>
                        <a:t>Additional regression testing cycle has commenced; expected completion 13/01/21</a:t>
                      </a:r>
                    </a:p>
                    <a:p>
                      <a:pPr marL="171450" indent="-171450" algn="l">
                        <a:buFont typeface="Arial" panose="020B0604020202020204" pitchFamily="34" charset="0"/>
                        <a:buChar char="•"/>
                      </a:pPr>
                      <a:r>
                        <a:rPr lang="en-US" sz="700" dirty="0">
                          <a:latin typeface="+mn-lt"/>
                        </a:rPr>
                        <a:t>Preparation for go-live is in progress for 22/01/22</a:t>
                      </a:r>
                    </a:p>
                    <a:p>
                      <a:pPr marL="171450" indent="-171450" algn="l">
                        <a:buFont typeface="Arial" panose="020B0604020202020204" pitchFamily="34" charset="0"/>
                        <a:buChar char="•"/>
                      </a:pPr>
                      <a:r>
                        <a:rPr lang="en-US" sz="700" dirty="0">
                          <a:latin typeface="+mn-lt"/>
                        </a:rPr>
                        <a:t>Revised data cleanse plan will be shared via email; expected issue 07/01/22</a:t>
                      </a:r>
                    </a:p>
                    <a:p>
                      <a:pPr marL="171450" lvl="0" indent="-171450" algn="l">
                        <a:buFont typeface="Arial" panose="020B0604020202020204" pitchFamily="34" charset="0"/>
                        <a:buChar char="•"/>
                      </a:pPr>
                      <a:r>
                        <a:rPr lang="en-US" sz="700" dirty="0">
                          <a:latin typeface="+mn-lt"/>
                        </a:rPr>
                        <a:t>Implementation Approach updated and shared in the following slides</a:t>
                      </a:r>
                    </a:p>
                    <a:p>
                      <a:pPr marL="0" indent="0" algn="l">
                        <a:buFont typeface="Arial" panose="020B0604020202020204" pitchFamily="34" charset="0"/>
                        <a:buNone/>
                      </a:pPr>
                      <a:r>
                        <a:rPr lang="en-US" sz="700" b="1" dirty="0">
                          <a:latin typeface="+mn-lt"/>
                        </a:rPr>
                        <a:t>XRN4992a:</a:t>
                      </a:r>
                    </a:p>
                    <a:p>
                      <a:pPr marL="171450" indent="-171450" algn="l">
                        <a:buFont typeface="Arial" panose="020B0604020202020204" pitchFamily="34" charset="0"/>
                        <a:buChar char="•"/>
                      </a:pPr>
                      <a:r>
                        <a:rPr lang="en-US" sz="700" dirty="0">
                          <a:latin typeface="+mn-lt"/>
                        </a:rPr>
                        <a:t>Historical report testing completed; reports are being run in production to validate before sending to the DN's by 10th January</a:t>
                      </a:r>
                    </a:p>
                    <a:p>
                      <a:pPr marL="0" lvl="0" indent="0" algn="l">
                        <a:buNone/>
                      </a:pPr>
                      <a:r>
                        <a:rPr lang="en-US" sz="700" b="1" dirty="0">
                          <a:latin typeface="+mn-lt"/>
                        </a:rPr>
                        <a:t>XRN5188b:</a:t>
                      </a:r>
                    </a:p>
                    <a:p>
                      <a:pPr marL="171450" lvl="0" indent="-171450" algn="l">
                        <a:buFont typeface="Arial" panose="020B0604020202020204" pitchFamily="34" charset="0"/>
                        <a:buChar char="•"/>
                      </a:pPr>
                      <a:r>
                        <a:rPr lang="en-US" sz="700" dirty="0">
                          <a:latin typeface="+mn-lt"/>
                        </a:rPr>
                        <a:t>Impact assessment currently being progressed to bring into scope of November 21</a:t>
                      </a:r>
                    </a:p>
                    <a:p>
                      <a:pPr marL="0" indent="0" algn="l">
                        <a:buNone/>
                      </a:pPr>
                      <a:r>
                        <a:rPr lang="en-GB" sz="700" b="1" i="0" u="none" strike="noStrike" kern="1200" cap="none" normalizeH="0" baseline="0" dirty="0">
                          <a:ln>
                            <a:noFill/>
                          </a:ln>
                          <a:solidFill>
                            <a:schemeClr val="tx1"/>
                          </a:solidFill>
                          <a:effectLst/>
                          <a:latin typeface="+mn-lt"/>
                          <a:ea typeface="+mn-ea"/>
                          <a:cs typeface="+mn-cs"/>
                        </a:rPr>
                        <a:t>Decision in January </a:t>
                      </a:r>
                      <a:r>
                        <a:rPr lang="en-GB" sz="700" b="1" i="0" u="none" strike="noStrike" kern="1200" cap="none" normalizeH="0" baseline="0" dirty="0" err="1">
                          <a:ln>
                            <a:noFill/>
                          </a:ln>
                          <a:solidFill>
                            <a:schemeClr val="tx1"/>
                          </a:solidFill>
                          <a:effectLst/>
                          <a:latin typeface="+mn-lt"/>
                          <a:ea typeface="+mn-ea"/>
                          <a:cs typeface="+mn-cs"/>
                        </a:rPr>
                        <a:t>ChMC</a:t>
                      </a:r>
                      <a:r>
                        <a:rPr lang="en-GB" sz="700" b="0" i="0" u="none" strike="noStrike" kern="1200" cap="none" normalizeH="0" baseline="0" dirty="0">
                          <a:ln>
                            <a:noFill/>
                          </a:ln>
                          <a:solidFill>
                            <a:schemeClr val="tx1"/>
                          </a:solidFill>
                          <a:effectLst/>
                          <a:latin typeface="+mn-lt"/>
                          <a:ea typeface="+mn-ea"/>
                          <a:cs typeface="+mn-cs"/>
                        </a:rPr>
                        <a:t>: None</a:t>
                      </a:r>
                      <a:endParaRPr lang="en-GB" sz="700" b="0" i="0" u="none" strike="noStrike" kern="1200" cap="none" normalizeH="0" baseline="0" dirty="0">
                        <a:ln>
                          <a:noFill/>
                        </a:ln>
                        <a:solidFill>
                          <a:schemeClr val="tx1"/>
                        </a:solidFill>
                        <a:effectLst/>
                        <a:highlight>
                          <a:srgbClr val="FFFF00"/>
                        </a:highlight>
                        <a:latin typeface="+mn-lt"/>
                        <a:ea typeface="+mn-ea"/>
                        <a:cs typeface="+mn-cs"/>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171450" indent="-171450" algn="l">
                        <a:buFont typeface="Arial" panose="020B0604020202020204" pitchFamily="34" charset="0"/>
                        <a:buChar char="•"/>
                      </a:pPr>
                      <a:endParaRPr lang="en-US" sz="800" dirty="0"/>
                    </a:p>
                    <a:p>
                      <a:pPr marL="171450" indent="-171450" algn="l">
                        <a:buFont typeface="Arial" panose="020B0604020202020204" pitchFamily="34" charset="0"/>
                        <a:buChar char="•"/>
                      </a:pPr>
                      <a:endParaRPr lang="en-US" sz="800" dirty="0"/>
                    </a:p>
                    <a:p>
                      <a:pPr marL="171450" indent="-171450" algn="l">
                        <a:buFont typeface="Arial" panose="020B0604020202020204" pitchFamily="34" charset="0"/>
                        <a:buChar char="•"/>
                      </a:pPr>
                      <a:endParaRPr lang="en-US" sz="800" dirty="0"/>
                    </a:p>
                    <a:p>
                      <a:pPr marL="171450" indent="-171450" algn="l">
                        <a:buFont typeface="Arial" panose="020B0604020202020204" pitchFamily="34" charset="0"/>
                        <a:buChar char="•"/>
                      </a:pPr>
                      <a:endParaRPr lang="en-US" sz="800" dirty="0"/>
                    </a:p>
                    <a:p>
                      <a:pPr marL="171450" indent="-171450" algn="l">
                        <a:buFont typeface="Arial" panose="020B0604020202020204" pitchFamily="34" charset="0"/>
                        <a:buChar char="•"/>
                      </a:pPr>
                      <a:endParaRPr lang="en-US" sz="800" dirty="0"/>
                    </a:p>
                    <a:p>
                      <a:pPr marL="171450" indent="-171450" algn="l">
                        <a:buFont typeface="Arial" panose="020B0604020202020204" pitchFamily="34" charset="0"/>
                        <a:buChar char="•"/>
                      </a:pPr>
                      <a:endParaRPr lang="en-US" sz="800" dirty="0"/>
                    </a:p>
                    <a:p>
                      <a:pPr marL="171450" indent="-171450" algn="l">
                        <a:buFont typeface="Arial" panose="020B0604020202020204" pitchFamily="34" charset="0"/>
                        <a:buChar char="•"/>
                      </a:pPr>
                      <a:endParaRPr lang="en-US" sz="800" dirty="0"/>
                    </a:p>
                    <a:p>
                      <a:pPr marL="171450" indent="-171450" algn="l">
                        <a:buFont typeface="Arial" panose="020B0604020202020204" pitchFamily="34" charset="0"/>
                        <a:buChar char="•"/>
                      </a:pPr>
                      <a:endParaRPr lang="en-US" sz="800" dirty="0"/>
                    </a:p>
                    <a:p>
                      <a:pPr marL="171450" indent="-171450" algn="l">
                        <a:buFont typeface="Arial" panose="020B0604020202020204" pitchFamily="34" charset="0"/>
                        <a:buChar char="•"/>
                      </a:pPr>
                      <a:endParaRPr lang="en-US" sz="800" dirty="0"/>
                    </a:p>
                    <a:p>
                      <a:pPr marL="171450" indent="-171450" algn="l">
                        <a:buFont typeface="Arial" panose="020B0604020202020204" pitchFamily="34" charset="0"/>
                        <a:buChar char="•"/>
                      </a:pPr>
                      <a:endParaRPr lang="en-US" sz="800" dirty="0"/>
                    </a:p>
                    <a:p>
                      <a:pPr marL="0" indent="0" algn="l">
                        <a:buFont typeface="Arial" panose="020B0604020202020204" pitchFamily="34" charset="0"/>
                        <a:buNone/>
                      </a:pPr>
                      <a:endParaRPr lang="en-US" sz="800" dirty="0"/>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5"/>
                  </a:ext>
                </a:extLst>
              </a:tr>
              <a:tr h="224759">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baseline="0" dirty="0">
                          <a:solidFill>
                            <a:schemeClr val="bg1"/>
                          </a:solidFill>
                          <a:latin typeface="Arial"/>
                          <a:cs typeface="Arial"/>
                        </a:rPr>
                        <a:t>Risks and Issues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4">
                  <a:txBody>
                    <a:bodyPr/>
                    <a:lstStyle/>
                    <a:p>
                      <a:pPr marL="0" indent="0" algn="l">
                        <a:buFont typeface="Arial" panose="020B0604020202020204" pitchFamily="34" charset="0"/>
                        <a:buNone/>
                      </a:pPr>
                      <a:r>
                        <a:rPr lang="en-US" sz="700" dirty="0">
                          <a:latin typeface="+mn-lt"/>
                        </a:rPr>
                        <a:t>None</a:t>
                      </a:r>
                      <a:endParaRPr lang="en-GB" sz="700" b="1" i="0" u="none" strike="noStrike" kern="1200" cap="none" normalizeH="0" baseline="0" dirty="0">
                        <a:ln>
                          <a:noFill/>
                        </a:ln>
                        <a:solidFill>
                          <a:schemeClr val="tx1"/>
                        </a:solidFill>
                        <a:effectLst/>
                        <a:highlight>
                          <a:srgbClr val="FFFF00"/>
                        </a:highlight>
                        <a:latin typeface="+mn-lt"/>
                        <a:ea typeface="+mn-ea"/>
                        <a:cs typeface="+mn-cs"/>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6"/>
                  </a:ext>
                </a:extLst>
              </a:tr>
              <a:tr h="186672">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baseline="0" dirty="0">
                          <a:solidFill>
                            <a:schemeClr val="bg1"/>
                          </a:solidFill>
                          <a:latin typeface="Arial"/>
                          <a:cs typeface="Arial"/>
                        </a:rPr>
                        <a:t>Cost</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4">
                  <a:txBody>
                    <a:bodyPr/>
                    <a:lstStyle/>
                    <a:p>
                      <a:pPr marL="0" lvl="0" indent="0">
                        <a:buNone/>
                      </a:pPr>
                      <a:r>
                        <a:rPr lang="en-US" sz="700" b="0" i="0" u="none" strike="noStrike" kern="1200" noProof="0" dirty="0">
                          <a:solidFill>
                            <a:schemeClr val="tx1"/>
                          </a:solidFill>
                          <a:effectLst/>
                          <a:latin typeface="Arial"/>
                        </a:rPr>
                        <a:t>Forecast to complete delivery against approved BER </a:t>
                      </a:r>
                      <a:endParaRPr kumimoji="0" lang="en-US" sz="700" dirty="0"/>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7"/>
                  </a:ext>
                </a:extLst>
              </a:tr>
              <a:tr h="1064460">
                <a:tc>
                  <a:txBody>
                    <a:bodyPr/>
                    <a:lstStyle/>
                    <a:p>
                      <a:pPr algn="ctr"/>
                      <a:r>
                        <a:rPr lang="en-GB" sz="1050" b="1" baseline="0" dirty="0">
                          <a:solidFill>
                            <a:schemeClr val="bg1"/>
                          </a:solidFill>
                          <a:latin typeface="Arial"/>
                          <a:cs typeface="Arial"/>
                        </a:rPr>
                        <a:t>Scope</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4">
                  <a:txBody>
                    <a:bodyPr/>
                    <a:lstStyle/>
                    <a:p>
                      <a:pPr rtl="0" fontAlgn="base"/>
                      <a:r>
                        <a:rPr lang="en-US" sz="700" b="1" i="0" u="none" strike="noStrike" kern="1200" dirty="0">
                          <a:solidFill>
                            <a:schemeClr val="tx1"/>
                          </a:solidFill>
                          <a:effectLst/>
                          <a:latin typeface="+mn-lt"/>
                          <a:ea typeface="+mn-ea"/>
                          <a:cs typeface="+mn-cs"/>
                        </a:rPr>
                        <a:t>In Scope – XRN4941 - </a:t>
                      </a:r>
                      <a:r>
                        <a:rPr lang="en-US" sz="700" b="0" i="0" u="none" strike="noStrike" kern="1200" dirty="0">
                          <a:solidFill>
                            <a:schemeClr val="tx1"/>
                          </a:solidFill>
                          <a:effectLst/>
                          <a:latin typeface="+mn-lt"/>
                          <a:ea typeface="+mn-ea"/>
                          <a:cs typeface="+mn-cs"/>
                        </a:rPr>
                        <a:t>MOD0692 - Auto updates to meter read frequency</a:t>
                      </a:r>
                    </a:p>
                    <a:p>
                      <a:pPr rtl="0" fontAlgn="base"/>
                      <a:r>
                        <a:rPr lang="en-US" sz="700" b="1" i="0" u="none" strike="noStrike" kern="1200" dirty="0">
                          <a:solidFill>
                            <a:schemeClr val="tx1"/>
                          </a:solidFill>
                          <a:effectLst/>
                          <a:latin typeface="+mn-lt"/>
                          <a:ea typeface="+mn-ea"/>
                          <a:cs typeface="+mn-cs"/>
                        </a:rPr>
                        <a:t>In scope - XRN5007 - </a:t>
                      </a:r>
                      <a:r>
                        <a:rPr lang="en-US" sz="700" b="0" i="0" u="none" strike="noStrike" kern="1200" dirty="0">
                          <a:solidFill>
                            <a:schemeClr val="tx1"/>
                          </a:solidFill>
                          <a:effectLst/>
                          <a:latin typeface="+mn-lt"/>
                          <a:ea typeface="+mn-ea"/>
                          <a:cs typeface="+mn-cs"/>
                        </a:rPr>
                        <a:t>Enhancement to reconciliation process where prevailing volume is zero</a:t>
                      </a:r>
                      <a:r>
                        <a:rPr lang="en-US" sz="700" b="0" i="0" kern="1200" dirty="0">
                          <a:solidFill>
                            <a:schemeClr val="tx1"/>
                          </a:solidFill>
                          <a:effectLst/>
                          <a:latin typeface="+mn-lt"/>
                          <a:ea typeface="+mn-ea"/>
                          <a:cs typeface="+mn-cs"/>
                        </a:rPr>
                        <a:t>​</a:t>
                      </a:r>
                    </a:p>
                    <a:p>
                      <a:pPr rtl="0" fontAlgn="base"/>
                      <a:r>
                        <a:rPr lang="en-US" sz="700" b="1" i="0" u="none" strike="noStrike" kern="1200" dirty="0">
                          <a:solidFill>
                            <a:schemeClr val="tx1"/>
                          </a:solidFill>
                          <a:effectLst/>
                          <a:latin typeface="+mn-lt"/>
                          <a:ea typeface="+mn-ea"/>
                          <a:cs typeface="+mn-cs"/>
                        </a:rPr>
                        <a:t>In Scope - XRN5072 - </a:t>
                      </a:r>
                      <a:r>
                        <a:rPr lang="en-US" sz="700" b="0" i="0" u="none" strike="noStrike" kern="1200" dirty="0">
                          <a:solidFill>
                            <a:schemeClr val="tx1"/>
                          </a:solidFill>
                          <a:effectLst/>
                          <a:latin typeface="+mn-lt"/>
                          <a:ea typeface="+mn-ea"/>
                          <a:cs typeface="+mn-cs"/>
                        </a:rPr>
                        <a:t>Application and derivation of TTZ indicator and calculation of volume and energy – all classes</a:t>
                      </a:r>
                      <a:r>
                        <a:rPr lang="en-US" sz="700" b="0" i="0" kern="1200" dirty="0">
                          <a:solidFill>
                            <a:schemeClr val="tx1"/>
                          </a:solidFill>
                          <a:effectLst/>
                          <a:latin typeface="+mn-lt"/>
                          <a:ea typeface="+mn-ea"/>
                          <a:cs typeface="+mn-cs"/>
                        </a:rPr>
                        <a:t>​</a:t>
                      </a:r>
                    </a:p>
                    <a:p>
                      <a:pPr rtl="0" fontAlgn="base"/>
                      <a:r>
                        <a:rPr lang="en-US" sz="700" b="1" i="0" u="none" strike="noStrike" kern="1200" dirty="0">
                          <a:solidFill>
                            <a:schemeClr val="tx1"/>
                          </a:solidFill>
                          <a:effectLst/>
                          <a:latin typeface="+mn-lt"/>
                          <a:ea typeface="+mn-ea"/>
                          <a:cs typeface="+mn-cs"/>
                        </a:rPr>
                        <a:t>In Scope - XRN5142 - </a:t>
                      </a:r>
                      <a:r>
                        <a:rPr lang="en-US" sz="700" b="0" i="0" u="none" strike="noStrike" kern="1200" dirty="0">
                          <a:solidFill>
                            <a:schemeClr val="tx1"/>
                          </a:solidFill>
                          <a:effectLst/>
                          <a:latin typeface="+mn-lt"/>
                          <a:ea typeface="+mn-ea"/>
                          <a:cs typeface="+mn-cs"/>
                        </a:rPr>
                        <a:t>New allowable values for DCC Service Flag in DXI File from DCC</a:t>
                      </a:r>
                      <a:r>
                        <a:rPr lang="en-US" sz="700" b="0" i="0" kern="1200" dirty="0">
                          <a:solidFill>
                            <a:schemeClr val="tx1"/>
                          </a:solidFill>
                          <a:effectLst/>
                          <a:latin typeface="+mn-lt"/>
                          <a:ea typeface="+mn-ea"/>
                          <a:cs typeface="+mn-cs"/>
                        </a:rPr>
                        <a:t>​</a:t>
                      </a:r>
                    </a:p>
                    <a:p>
                      <a:pPr rtl="0" fontAlgn="base"/>
                      <a:r>
                        <a:rPr lang="en-US" sz="700" b="1" i="0" u="none" strike="noStrike" kern="1200" dirty="0">
                          <a:solidFill>
                            <a:schemeClr val="tx1"/>
                          </a:solidFill>
                          <a:effectLst/>
                          <a:latin typeface="+mn-lt"/>
                          <a:ea typeface="+mn-ea"/>
                          <a:cs typeface="+mn-cs"/>
                        </a:rPr>
                        <a:t>In Scope - XRN5180 - </a:t>
                      </a:r>
                      <a:r>
                        <a:rPr lang="en-US" sz="700" b="0" i="0" u="none" strike="noStrike" kern="1200" dirty="0">
                          <a:solidFill>
                            <a:schemeClr val="tx1"/>
                          </a:solidFill>
                          <a:effectLst/>
                          <a:latin typeface="+mn-lt"/>
                          <a:ea typeface="+mn-ea"/>
                          <a:cs typeface="+mn-cs"/>
                        </a:rPr>
                        <a:t>Inner tolerance validation for replacement reads and read insertions</a:t>
                      </a:r>
                      <a:r>
                        <a:rPr lang="en-US" sz="700" b="0" i="0" kern="1200" dirty="0">
                          <a:solidFill>
                            <a:schemeClr val="tx1"/>
                          </a:solidFill>
                          <a:effectLst/>
                          <a:latin typeface="+mn-lt"/>
                          <a:ea typeface="+mn-ea"/>
                          <a:cs typeface="+mn-cs"/>
                        </a:rPr>
                        <a:t>​</a:t>
                      </a:r>
                    </a:p>
                    <a:p>
                      <a:pPr rtl="0" fontAlgn="base"/>
                      <a:r>
                        <a:rPr lang="en-US" sz="700" b="1" i="0" kern="1200" dirty="0">
                          <a:solidFill>
                            <a:schemeClr val="tx1"/>
                          </a:solidFill>
                          <a:effectLst/>
                          <a:latin typeface="+mn-lt"/>
                          <a:ea typeface="+mn-ea"/>
                          <a:cs typeface="+mn-cs"/>
                        </a:rPr>
                        <a:t>In Scope – XRN4780C </a:t>
                      </a:r>
                      <a:r>
                        <a:rPr lang="en-US" sz="700" b="0" i="0" kern="1200" dirty="0">
                          <a:solidFill>
                            <a:schemeClr val="tx1"/>
                          </a:solidFill>
                          <a:effectLst/>
                          <a:latin typeface="+mn-lt"/>
                          <a:ea typeface="+mn-ea"/>
                          <a:cs typeface="+mn-cs"/>
                        </a:rPr>
                        <a:t>– Inclusion of Meter Asset Provider Identity (MAP Id) in the UK Link system (CSS Consequential Change)</a:t>
                      </a:r>
                    </a:p>
                    <a:p>
                      <a:pPr lvl="0">
                        <a:buNone/>
                      </a:pPr>
                      <a:r>
                        <a:rPr lang="en-US" sz="700" b="1" i="0" kern="1200" dirty="0">
                          <a:solidFill>
                            <a:schemeClr val="tx1"/>
                          </a:solidFill>
                          <a:effectLst/>
                          <a:latin typeface="+mn-lt"/>
                          <a:ea typeface="+mn-ea"/>
                          <a:cs typeface="+mn-cs"/>
                        </a:rPr>
                        <a:t>In Scope – XRN4992a</a:t>
                      </a:r>
                      <a:r>
                        <a:rPr lang="en-US" sz="700" b="0" i="0" kern="1200" dirty="0">
                          <a:solidFill>
                            <a:schemeClr val="tx1"/>
                          </a:solidFill>
                          <a:effectLst/>
                          <a:latin typeface="+mn-lt"/>
                          <a:ea typeface="+mn-ea"/>
                          <a:cs typeface="+mn-cs"/>
                        </a:rPr>
                        <a:t> - Modification 0687 Clarification of Supplier of Last Resort (</a:t>
                      </a:r>
                      <a:r>
                        <a:rPr lang="en-US" sz="700" b="0" i="0" kern="1200" dirty="0" err="1">
                          <a:solidFill>
                            <a:schemeClr val="tx1"/>
                          </a:solidFill>
                          <a:effectLst/>
                          <a:latin typeface="+mn-lt"/>
                          <a:ea typeface="+mn-ea"/>
                          <a:cs typeface="+mn-cs"/>
                        </a:rPr>
                        <a:t>SoLR</a:t>
                      </a:r>
                      <a:r>
                        <a:rPr lang="en-US" sz="700" b="0" i="0" kern="1200" dirty="0">
                          <a:solidFill>
                            <a:schemeClr val="tx1"/>
                          </a:solidFill>
                          <a:effectLst/>
                          <a:latin typeface="+mn-lt"/>
                          <a:ea typeface="+mn-ea"/>
                          <a:cs typeface="+mn-cs"/>
                        </a:rPr>
                        <a:t>) Cost Recovery Process</a:t>
                      </a:r>
                      <a:endParaRPr lang="en-US" sz="700" b="0" i="0" kern="1200" dirty="0">
                        <a:solidFill>
                          <a:schemeClr val="tx1"/>
                        </a:solidFill>
                        <a:effectLst/>
                        <a:highlight>
                          <a:srgbClr val="FFFF00"/>
                        </a:highlight>
                        <a:latin typeface="+mn-lt"/>
                        <a:ea typeface="+mn-ea"/>
                        <a:cs typeface="+mn-cs"/>
                      </a:endParaRPr>
                    </a:p>
                    <a:p>
                      <a:pPr rtl="0" fontAlgn="base"/>
                      <a:r>
                        <a:rPr lang="en-US" sz="700" b="1" i="0" u="none" strike="noStrike" kern="1200" dirty="0">
                          <a:solidFill>
                            <a:schemeClr val="tx1"/>
                          </a:solidFill>
                          <a:effectLst/>
                          <a:latin typeface="+mn-lt"/>
                          <a:ea typeface="+mn-ea"/>
                          <a:cs typeface="+mn-cs"/>
                        </a:rPr>
                        <a:t>Descoped - XRN5091 - </a:t>
                      </a:r>
                      <a:r>
                        <a:rPr lang="en-US" sz="700" b="0" i="0" u="none" strike="noStrike" kern="1200" dirty="0">
                          <a:solidFill>
                            <a:schemeClr val="tx1"/>
                          </a:solidFill>
                          <a:effectLst/>
                          <a:latin typeface="+mn-lt"/>
                          <a:ea typeface="+mn-ea"/>
                          <a:cs typeface="+mn-cs"/>
                        </a:rPr>
                        <a:t>Deferral of creation of Class change reads at transfer of ownership</a:t>
                      </a:r>
                      <a:r>
                        <a:rPr lang="en-US" sz="700" b="0" i="0" kern="1200" dirty="0">
                          <a:solidFill>
                            <a:schemeClr val="tx1"/>
                          </a:solidFill>
                          <a:effectLst/>
                          <a:latin typeface="+mn-lt"/>
                          <a:ea typeface="+mn-ea"/>
                          <a:cs typeface="+mn-cs"/>
                        </a:rPr>
                        <a:t>​</a:t>
                      </a:r>
                    </a:p>
                    <a:p>
                      <a:pPr rtl="0" fontAlgn="base"/>
                      <a:r>
                        <a:rPr lang="en-US" sz="700" b="1" i="0" u="none" strike="noStrike" kern="1200" dirty="0">
                          <a:solidFill>
                            <a:schemeClr val="tx1"/>
                          </a:solidFill>
                          <a:effectLst/>
                          <a:latin typeface="+mn-lt"/>
                          <a:ea typeface="+mn-ea"/>
                          <a:cs typeface="+mn-cs"/>
                        </a:rPr>
                        <a:t>Descoped - XRN5186 </a:t>
                      </a:r>
                      <a:r>
                        <a:rPr lang="en-US" sz="700" b="0" i="0" u="none" strike="noStrike" kern="1200" dirty="0">
                          <a:solidFill>
                            <a:schemeClr val="tx1"/>
                          </a:solidFill>
                          <a:effectLst/>
                          <a:latin typeface="+mn-lt"/>
                          <a:ea typeface="+mn-ea"/>
                          <a:cs typeface="+mn-cs"/>
                        </a:rPr>
                        <a:t>MOD0701 – Aligning capacity booking under the UNC and arrangements set out in relevant </a:t>
                      </a:r>
                      <a:r>
                        <a:rPr lang="en-US" sz="700" b="0" i="0" u="none" strike="noStrike" kern="1200" dirty="0" err="1">
                          <a:solidFill>
                            <a:schemeClr val="tx1"/>
                          </a:solidFill>
                          <a:effectLst/>
                          <a:latin typeface="+mn-lt"/>
                          <a:ea typeface="+mn-ea"/>
                          <a:cs typeface="+mn-cs"/>
                        </a:rPr>
                        <a:t>NExAs</a:t>
                      </a:r>
                      <a:r>
                        <a:rPr lang="en-US" sz="700" b="0" i="0" kern="1200" dirty="0">
                          <a:solidFill>
                            <a:schemeClr val="tx1"/>
                          </a:solidFill>
                          <a:effectLst/>
                          <a:latin typeface="+mn-lt"/>
                          <a:ea typeface="+mn-ea"/>
                          <a:cs typeface="+mn-cs"/>
                        </a:rPr>
                        <a:t>​</a:t>
                      </a:r>
                    </a:p>
                    <a:p>
                      <a:pPr rtl="0" fontAlgn="base"/>
                      <a:r>
                        <a:rPr lang="en-US" sz="700" b="1" i="0" u="none" strike="noStrike" kern="1200" dirty="0">
                          <a:solidFill>
                            <a:schemeClr val="tx1"/>
                          </a:solidFill>
                          <a:effectLst/>
                          <a:latin typeface="+mn-lt"/>
                          <a:ea typeface="+mn-ea"/>
                          <a:cs typeface="+mn-cs"/>
                        </a:rPr>
                        <a:t>Descoped - XRN5187 </a:t>
                      </a:r>
                      <a:r>
                        <a:rPr lang="en-US" sz="700" b="0" i="0" u="none" strike="noStrike" kern="1200" dirty="0">
                          <a:solidFill>
                            <a:schemeClr val="tx1"/>
                          </a:solidFill>
                          <a:effectLst/>
                          <a:latin typeface="+mn-lt"/>
                          <a:ea typeface="+mn-ea"/>
                          <a:cs typeface="+mn-cs"/>
                        </a:rPr>
                        <a:t>MOD0696 – Addressing inequalities between capacity booking under the UNC and arrangements set out in the relevant </a:t>
                      </a:r>
                      <a:r>
                        <a:rPr lang="en-US" sz="700" b="0" i="0" u="none" strike="noStrike" kern="1200" dirty="0" err="1">
                          <a:solidFill>
                            <a:schemeClr val="tx1"/>
                          </a:solidFill>
                          <a:effectLst/>
                          <a:latin typeface="+mn-lt"/>
                          <a:ea typeface="+mn-ea"/>
                          <a:cs typeface="+mn-cs"/>
                        </a:rPr>
                        <a:t>NExAs</a:t>
                      </a:r>
                      <a:endParaRPr lang="en-GB" sz="700" b="0" i="0" kern="1200" dirty="0">
                        <a:solidFill>
                          <a:schemeClr val="tx1"/>
                        </a:solidFill>
                        <a:effectLst/>
                        <a:latin typeface="+mn-lt"/>
                        <a:ea typeface="+mn-ea"/>
                        <a:cs typeface="+mn-cs"/>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8"/>
                  </a:ext>
                </a:extLst>
              </a:tr>
            </a:tbl>
          </a:graphicData>
        </a:graphic>
      </p:graphicFrame>
      <p:sp>
        <p:nvSpPr>
          <p:cNvPr id="2" name="Title 1">
            <a:extLst>
              <a:ext uri="{FF2B5EF4-FFF2-40B4-BE49-F238E27FC236}">
                <a16:creationId xmlns:a16="http://schemas.microsoft.com/office/drawing/2014/main" id="{3BBF64D1-DD4B-479C-8274-060EA4CFB223}"/>
              </a:ext>
            </a:extLst>
          </p:cNvPr>
          <p:cNvSpPr>
            <a:spLocks noGrp="1"/>
          </p:cNvSpPr>
          <p:nvPr>
            <p:ph type="title"/>
          </p:nvPr>
        </p:nvSpPr>
        <p:spPr>
          <a:xfrm>
            <a:off x="557044" y="-58462"/>
            <a:ext cx="8229600" cy="637580"/>
          </a:xfrm>
        </p:spPr>
        <p:txBody>
          <a:bodyPr>
            <a:normAutofit/>
          </a:bodyPr>
          <a:lstStyle/>
          <a:p>
            <a:r>
              <a:rPr lang="en-GB" sz="1600">
                <a:latin typeface="Arial"/>
                <a:cs typeface="Arial"/>
              </a:rPr>
              <a:t>XRN5289 – November 21 Major Release - Status Update</a:t>
            </a:r>
          </a:p>
        </p:txBody>
      </p:sp>
      <p:sp>
        <p:nvSpPr>
          <p:cNvPr id="3" name="TextBox 2">
            <a:extLst>
              <a:ext uri="{FF2B5EF4-FFF2-40B4-BE49-F238E27FC236}">
                <a16:creationId xmlns:a16="http://schemas.microsoft.com/office/drawing/2014/main" id="{84CF33AE-F5D0-4DB5-A281-A025ECF07D2B}"/>
              </a:ext>
            </a:extLst>
          </p:cNvPr>
          <p:cNvSpPr txBox="1"/>
          <p:nvPr/>
        </p:nvSpPr>
        <p:spPr>
          <a:xfrm>
            <a:off x="0" y="4977629"/>
            <a:ext cx="1601721" cy="200055"/>
          </a:xfrm>
          <a:prstGeom prst="rect">
            <a:avLst/>
          </a:prstGeom>
          <a:noFill/>
        </p:spPr>
        <p:txBody>
          <a:bodyPr wrap="none" lIns="91440" tIns="45720" rIns="91440" bIns="45720" rtlCol="0" anchor="t">
            <a:spAutoFit/>
          </a:bodyPr>
          <a:lstStyle/>
          <a:p>
            <a:r>
              <a:rPr lang="en-GB" sz="700" dirty="0"/>
              <a:t>Slide updated on 4th January 2022</a:t>
            </a:r>
            <a:endParaRPr lang="en-GB" dirty="0"/>
          </a:p>
        </p:txBody>
      </p:sp>
      <p:grpSp>
        <p:nvGrpSpPr>
          <p:cNvPr id="21" name="Group 20">
            <a:extLst>
              <a:ext uri="{FF2B5EF4-FFF2-40B4-BE49-F238E27FC236}">
                <a16:creationId xmlns:a16="http://schemas.microsoft.com/office/drawing/2014/main" id="{7F69C754-A2B7-42E7-A95D-34326B9ADA63}"/>
              </a:ext>
            </a:extLst>
          </p:cNvPr>
          <p:cNvGrpSpPr/>
          <p:nvPr/>
        </p:nvGrpSpPr>
        <p:grpSpPr>
          <a:xfrm>
            <a:off x="5150866" y="3024832"/>
            <a:ext cx="3796818" cy="200055"/>
            <a:chOff x="4309575" y="3517379"/>
            <a:chExt cx="3796818" cy="200055"/>
          </a:xfrm>
        </p:grpSpPr>
        <p:grpSp>
          <p:nvGrpSpPr>
            <p:cNvPr id="6" name="Group 5">
              <a:extLst>
                <a:ext uri="{FF2B5EF4-FFF2-40B4-BE49-F238E27FC236}">
                  <a16:creationId xmlns:a16="http://schemas.microsoft.com/office/drawing/2014/main" id="{C00F5C7A-7DE9-4E56-920B-E5E147C6EBD4}"/>
                </a:ext>
              </a:extLst>
            </p:cNvPr>
            <p:cNvGrpSpPr/>
            <p:nvPr/>
          </p:nvGrpSpPr>
          <p:grpSpPr>
            <a:xfrm>
              <a:off x="4309575" y="3517379"/>
              <a:ext cx="741910" cy="200055"/>
              <a:chOff x="4089862" y="3477140"/>
              <a:chExt cx="741910" cy="200055"/>
            </a:xfrm>
          </p:grpSpPr>
          <p:sp>
            <p:nvSpPr>
              <p:cNvPr id="7" name="Oval 6">
                <a:extLst>
                  <a:ext uri="{FF2B5EF4-FFF2-40B4-BE49-F238E27FC236}">
                    <a16:creationId xmlns:a16="http://schemas.microsoft.com/office/drawing/2014/main" id="{891FDCCB-752F-418A-A9D0-310AC089410C}"/>
                  </a:ext>
                </a:extLst>
              </p:cNvPr>
              <p:cNvSpPr/>
              <p:nvPr/>
            </p:nvSpPr>
            <p:spPr>
              <a:xfrm>
                <a:off x="4089862" y="3562003"/>
                <a:ext cx="54033" cy="45719"/>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p>
            </p:txBody>
          </p:sp>
          <p:sp>
            <p:nvSpPr>
              <p:cNvPr id="8" name="TextBox 7">
                <a:extLst>
                  <a:ext uri="{FF2B5EF4-FFF2-40B4-BE49-F238E27FC236}">
                    <a16:creationId xmlns:a16="http://schemas.microsoft.com/office/drawing/2014/main" id="{D10FF982-1EC8-4484-862D-7340064BDED9}"/>
                  </a:ext>
                </a:extLst>
              </p:cNvPr>
              <p:cNvSpPr txBox="1"/>
              <p:nvPr/>
            </p:nvSpPr>
            <p:spPr>
              <a:xfrm>
                <a:off x="4116878" y="3477140"/>
                <a:ext cx="714894" cy="200055"/>
              </a:xfrm>
              <a:prstGeom prst="rect">
                <a:avLst/>
              </a:prstGeom>
              <a:noFill/>
            </p:spPr>
            <p:txBody>
              <a:bodyPr wrap="square" rtlCol="0">
                <a:spAutoFit/>
              </a:bodyPr>
              <a:lstStyle/>
              <a:p>
                <a:r>
                  <a:rPr lang="en-GB" sz="700" dirty="0"/>
                  <a:t>Complete</a:t>
                </a:r>
              </a:p>
            </p:txBody>
          </p:sp>
        </p:grpSp>
        <p:grpSp>
          <p:nvGrpSpPr>
            <p:cNvPr id="9" name="Group 8">
              <a:extLst>
                <a:ext uri="{FF2B5EF4-FFF2-40B4-BE49-F238E27FC236}">
                  <a16:creationId xmlns:a16="http://schemas.microsoft.com/office/drawing/2014/main" id="{4EC52DCE-2008-4732-9AA5-A47EAAD5CBDF}"/>
                </a:ext>
              </a:extLst>
            </p:cNvPr>
            <p:cNvGrpSpPr/>
            <p:nvPr/>
          </p:nvGrpSpPr>
          <p:grpSpPr>
            <a:xfrm>
              <a:off x="5080579" y="3517379"/>
              <a:ext cx="741910" cy="200055"/>
              <a:chOff x="4089862" y="3477140"/>
              <a:chExt cx="741910" cy="200055"/>
            </a:xfrm>
          </p:grpSpPr>
          <p:sp>
            <p:nvSpPr>
              <p:cNvPr id="10" name="Oval 9">
                <a:extLst>
                  <a:ext uri="{FF2B5EF4-FFF2-40B4-BE49-F238E27FC236}">
                    <a16:creationId xmlns:a16="http://schemas.microsoft.com/office/drawing/2014/main" id="{42C43FFD-9FF3-4EF1-B48C-F3F52EAB4D74}"/>
                  </a:ext>
                </a:extLst>
              </p:cNvPr>
              <p:cNvSpPr/>
              <p:nvPr/>
            </p:nvSpPr>
            <p:spPr>
              <a:xfrm>
                <a:off x="4089862" y="3562003"/>
                <a:ext cx="54033" cy="45719"/>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p>
            </p:txBody>
          </p:sp>
          <p:sp>
            <p:nvSpPr>
              <p:cNvPr id="11" name="TextBox 10">
                <a:extLst>
                  <a:ext uri="{FF2B5EF4-FFF2-40B4-BE49-F238E27FC236}">
                    <a16:creationId xmlns:a16="http://schemas.microsoft.com/office/drawing/2014/main" id="{C11F1660-03A9-4421-90E7-6B9A8D68AEE8}"/>
                  </a:ext>
                </a:extLst>
              </p:cNvPr>
              <p:cNvSpPr txBox="1"/>
              <p:nvPr/>
            </p:nvSpPr>
            <p:spPr>
              <a:xfrm>
                <a:off x="4116878" y="3477140"/>
                <a:ext cx="714894" cy="200055"/>
              </a:xfrm>
              <a:prstGeom prst="rect">
                <a:avLst/>
              </a:prstGeom>
              <a:noFill/>
            </p:spPr>
            <p:txBody>
              <a:bodyPr wrap="square" rtlCol="0">
                <a:spAutoFit/>
              </a:bodyPr>
              <a:lstStyle/>
              <a:p>
                <a:r>
                  <a:rPr lang="en-GB" sz="700"/>
                  <a:t>On Track</a:t>
                </a:r>
              </a:p>
            </p:txBody>
          </p:sp>
        </p:grpSp>
        <p:grpSp>
          <p:nvGrpSpPr>
            <p:cNvPr id="12" name="Group 11">
              <a:extLst>
                <a:ext uri="{FF2B5EF4-FFF2-40B4-BE49-F238E27FC236}">
                  <a16:creationId xmlns:a16="http://schemas.microsoft.com/office/drawing/2014/main" id="{1CBDC873-8ACE-4B55-84C1-36CCD1380D6D}"/>
                </a:ext>
              </a:extLst>
            </p:cNvPr>
            <p:cNvGrpSpPr/>
            <p:nvPr/>
          </p:nvGrpSpPr>
          <p:grpSpPr>
            <a:xfrm>
              <a:off x="5795473" y="3517379"/>
              <a:ext cx="741910" cy="200055"/>
              <a:chOff x="4089862" y="3477140"/>
              <a:chExt cx="741910" cy="200055"/>
            </a:xfrm>
          </p:grpSpPr>
          <p:sp>
            <p:nvSpPr>
              <p:cNvPr id="13" name="Oval 12">
                <a:extLst>
                  <a:ext uri="{FF2B5EF4-FFF2-40B4-BE49-F238E27FC236}">
                    <a16:creationId xmlns:a16="http://schemas.microsoft.com/office/drawing/2014/main" id="{19A3E629-54CF-4D8C-97CB-B2D239AF49B7}"/>
                  </a:ext>
                </a:extLst>
              </p:cNvPr>
              <p:cNvSpPr/>
              <p:nvPr/>
            </p:nvSpPr>
            <p:spPr>
              <a:xfrm>
                <a:off x="4089862" y="3562003"/>
                <a:ext cx="54033" cy="45719"/>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p>
            </p:txBody>
          </p:sp>
          <p:sp>
            <p:nvSpPr>
              <p:cNvPr id="14" name="TextBox 13">
                <a:extLst>
                  <a:ext uri="{FF2B5EF4-FFF2-40B4-BE49-F238E27FC236}">
                    <a16:creationId xmlns:a16="http://schemas.microsoft.com/office/drawing/2014/main" id="{586036A5-BDBE-46A6-A94B-1D2E719FA5F1}"/>
                  </a:ext>
                </a:extLst>
              </p:cNvPr>
              <p:cNvSpPr txBox="1"/>
              <p:nvPr/>
            </p:nvSpPr>
            <p:spPr>
              <a:xfrm>
                <a:off x="4116878" y="3477140"/>
                <a:ext cx="714894" cy="200055"/>
              </a:xfrm>
              <a:prstGeom prst="rect">
                <a:avLst/>
              </a:prstGeom>
              <a:noFill/>
            </p:spPr>
            <p:txBody>
              <a:bodyPr wrap="square" rtlCol="0">
                <a:spAutoFit/>
              </a:bodyPr>
              <a:lstStyle/>
              <a:p>
                <a:r>
                  <a:rPr lang="en-GB" sz="700"/>
                  <a:t>At Risk</a:t>
                </a:r>
              </a:p>
            </p:txBody>
          </p:sp>
        </p:grpSp>
        <p:grpSp>
          <p:nvGrpSpPr>
            <p:cNvPr id="15" name="Group 14">
              <a:extLst>
                <a:ext uri="{FF2B5EF4-FFF2-40B4-BE49-F238E27FC236}">
                  <a16:creationId xmlns:a16="http://schemas.microsoft.com/office/drawing/2014/main" id="{5B859870-D5CA-454D-8299-952E351E1D55}"/>
                </a:ext>
              </a:extLst>
            </p:cNvPr>
            <p:cNvGrpSpPr/>
            <p:nvPr/>
          </p:nvGrpSpPr>
          <p:grpSpPr>
            <a:xfrm>
              <a:off x="6429317" y="3517379"/>
              <a:ext cx="741910" cy="200055"/>
              <a:chOff x="4089862" y="3477140"/>
              <a:chExt cx="741910" cy="200055"/>
            </a:xfrm>
          </p:grpSpPr>
          <p:sp>
            <p:nvSpPr>
              <p:cNvPr id="16" name="Oval 15">
                <a:extLst>
                  <a:ext uri="{FF2B5EF4-FFF2-40B4-BE49-F238E27FC236}">
                    <a16:creationId xmlns:a16="http://schemas.microsoft.com/office/drawing/2014/main" id="{95DF9D2D-2684-4464-B881-A3FC48AD853F}"/>
                  </a:ext>
                </a:extLst>
              </p:cNvPr>
              <p:cNvSpPr/>
              <p:nvPr/>
            </p:nvSpPr>
            <p:spPr>
              <a:xfrm>
                <a:off x="4089862" y="3562003"/>
                <a:ext cx="54033"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p>
            </p:txBody>
          </p:sp>
          <p:sp>
            <p:nvSpPr>
              <p:cNvPr id="17" name="TextBox 16">
                <a:extLst>
                  <a:ext uri="{FF2B5EF4-FFF2-40B4-BE49-F238E27FC236}">
                    <a16:creationId xmlns:a16="http://schemas.microsoft.com/office/drawing/2014/main" id="{D875BF0E-EAFE-431D-A9BE-CBF56ED4E5D5}"/>
                  </a:ext>
                </a:extLst>
              </p:cNvPr>
              <p:cNvSpPr txBox="1"/>
              <p:nvPr/>
            </p:nvSpPr>
            <p:spPr>
              <a:xfrm>
                <a:off x="4116878" y="3477140"/>
                <a:ext cx="714894" cy="200055"/>
              </a:xfrm>
              <a:prstGeom prst="rect">
                <a:avLst/>
              </a:prstGeom>
              <a:noFill/>
            </p:spPr>
            <p:txBody>
              <a:bodyPr wrap="square" rtlCol="0">
                <a:spAutoFit/>
              </a:bodyPr>
              <a:lstStyle/>
              <a:p>
                <a:r>
                  <a:rPr lang="en-GB" sz="700" dirty="0"/>
                  <a:t>Overdue</a:t>
                </a:r>
              </a:p>
            </p:txBody>
          </p:sp>
        </p:grpSp>
        <p:grpSp>
          <p:nvGrpSpPr>
            <p:cNvPr id="18" name="Group 17">
              <a:extLst>
                <a:ext uri="{FF2B5EF4-FFF2-40B4-BE49-F238E27FC236}">
                  <a16:creationId xmlns:a16="http://schemas.microsoft.com/office/drawing/2014/main" id="{3A76A445-592C-4A52-8970-BCB402108F12}"/>
                </a:ext>
              </a:extLst>
            </p:cNvPr>
            <p:cNvGrpSpPr/>
            <p:nvPr/>
          </p:nvGrpSpPr>
          <p:grpSpPr>
            <a:xfrm>
              <a:off x="7171210" y="3517379"/>
              <a:ext cx="935183" cy="200055"/>
              <a:chOff x="4089862" y="3477140"/>
              <a:chExt cx="741910" cy="200055"/>
            </a:xfrm>
          </p:grpSpPr>
          <p:sp>
            <p:nvSpPr>
              <p:cNvPr id="19" name="Oval 18">
                <a:extLst>
                  <a:ext uri="{FF2B5EF4-FFF2-40B4-BE49-F238E27FC236}">
                    <a16:creationId xmlns:a16="http://schemas.microsoft.com/office/drawing/2014/main" id="{FECCEAD6-2472-4D87-A28E-12684C26B27A}"/>
                  </a:ext>
                </a:extLst>
              </p:cNvPr>
              <p:cNvSpPr/>
              <p:nvPr/>
            </p:nvSpPr>
            <p:spPr>
              <a:xfrm>
                <a:off x="4089862" y="3562003"/>
                <a:ext cx="54033" cy="45719"/>
              </a:xfrm>
              <a:prstGeom prst="ellipse">
                <a:avLst/>
              </a:prstGeom>
              <a:solidFill>
                <a:srgbClr val="7030A0"/>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p>
            </p:txBody>
          </p:sp>
          <p:sp>
            <p:nvSpPr>
              <p:cNvPr id="20" name="TextBox 19">
                <a:extLst>
                  <a:ext uri="{FF2B5EF4-FFF2-40B4-BE49-F238E27FC236}">
                    <a16:creationId xmlns:a16="http://schemas.microsoft.com/office/drawing/2014/main" id="{15C02BE8-89DB-4C3B-9770-375E219DAE9D}"/>
                  </a:ext>
                </a:extLst>
              </p:cNvPr>
              <p:cNvSpPr txBox="1"/>
              <p:nvPr/>
            </p:nvSpPr>
            <p:spPr>
              <a:xfrm>
                <a:off x="4116878" y="3477140"/>
                <a:ext cx="714894" cy="200055"/>
              </a:xfrm>
              <a:prstGeom prst="rect">
                <a:avLst/>
              </a:prstGeom>
              <a:noFill/>
            </p:spPr>
            <p:txBody>
              <a:bodyPr wrap="square" rtlCol="0">
                <a:spAutoFit/>
              </a:bodyPr>
              <a:lstStyle/>
              <a:p>
                <a:r>
                  <a:rPr lang="en-GB" sz="700" dirty="0"/>
                  <a:t>Not Baselined</a:t>
                </a:r>
              </a:p>
            </p:txBody>
          </p:sp>
        </p:grpSp>
      </p:grpSp>
      <p:pic>
        <p:nvPicPr>
          <p:cNvPr id="23" name="Picture 22">
            <a:extLst>
              <a:ext uri="{FF2B5EF4-FFF2-40B4-BE49-F238E27FC236}">
                <a16:creationId xmlns:a16="http://schemas.microsoft.com/office/drawing/2014/main" id="{F6D83164-2442-4877-AFC6-827CE3413678}"/>
              </a:ext>
            </a:extLst>
          </p:cNvPr>
          <p:cNvPicPr>
            <a:picLocks noChangeAspect="1"/>
          </p:cNvPicPr>
          <p:nvPr/>
        </p:nvPicPr>
        <p:blipFill>
          <a:blip r:embed="rId3"/>
          <a:stretch>
            <a:fillRect/>
          </a:stretch>
        </p:blipFill>
        <p:spPr>
          <a:xfrm>
            <a:off x="5199441" y="1580873"/>
            <a:ext cx="3694827" cy="1475224"/>
          </a:xfrm>
          <a:prstGeom prst="rect">
            <a:avLst/>
          </a:prstGeom>
        </p:spPr>
      </p:pic>
      <p:sp>
        <p:nvSpPr>
          <p:cNvPr id="22" name="TextBox 21">
            <a:extLst>
              <a:ext uri="{FF2B5EF4-FFF2-40B4-BE49-F238E27FC236}">
                <a16:creationId xmlns:a16="http://schemas.microsoft.com/office/drawing/2014/main" id="{34ED3B8B-1A84-4A93-8817-3D956534EF51}"/>
              </a:ext>
            </a:extLst>
          </p:cNvPr>
          <p:cNvSpPr txBox="1"/>
          <p:nvPr/>
        </p:nvSpPr>
        <p:spPr>
          <a:xfrm>
            <a:off x="5535199" y="3178457"/>
            <a:ext cx="3470818" cy="200055"/>
          </a:xfrm>
          <a:prstGeom prst="rect">
            <a:avLst/>
          </a:prstGeom>
          <a:noFill/>
        </p:spPr>
        <p:txBody>
          <a:bodyPr wrap="square" rtlCol="0">
            <a:spAutoFit/>
          </a:bodyPr>
          <a:lstStyle/>
          <a:p>
            <a:r>
              <a:rPr lang="en-GB" sz="700" b="1" dirty="0"/>
              <a:t>Deferred go-live date: 22/01/2022 Contingency date: 29/01/2022</a:t>
            </a:r>
          </a:p>
        </p:txBody>
      </p:sp>
    </p:spTree>
    <p:extLst>
      <p:ext uri="{BB962C8B-B14F-4D97-AF65-F5344CB8AC3E}">
        <p14:creationId xmlns:p14="http://schemas.microsoft.com/office/powerpoint/2010/main" val="4161917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8F205E-9E39-4A5F-8F39-AF05DBBD4FF3}"/>
              </a:ext>
            </a:extLst>
          </p:cNvPr>
          <p:cNvSpPr>
            <a:spLocks noGrp="1"/>
          </p:cNvSpPr>
          <p:nvPr>
            <p:ph type="ctrTitle"/>
          </p:nvPr>
        </p:nvSpPr>
        <p:spPr>
          <a:xfrm>
            <a:off x="597248" y="1797554"/>
            <a:ext cx="7772400" cy="1102519"/>
          </a:xfrm>
        </p:spPr>
        <p:txBody>
          <a:bodyPr/>
          <a:lstStyle/>
          <a:p>
            <a:r>
              <a:rPr lang="en-GB">
                <a:latin typeface="Arial"/>
                <a:cs typeface="Arial"/>
              </a:rPr>
              <a:t>XRN5289 – November 21</a:t>
            </a:r>
            <a:br>
              <a:rPr lang="en-GB"/>
            </a:br>
            <a:r>
              <a:rPr lang="en-GB">
                <a:latin typeface="Arial"/>
                <a:cs typeface="Arial"/>
              </a:rPr>
              <a:t>Implementation Approach v2</a:t>
            </a:r>
            <a:endParaRPr lang="en-GB"/>
          </a:p>
        </p:txBody>
      </p:sp>
    </p:spTree>
    <p:extLst>
      <p:ext uri="{BB962C8B-B14F-4D97-AF65-F5344CB8AC3E}">
        <p14:creationId xmlns:p14="http://schemas.microsoft.com/office/powerpoint/2010/main" val="22054706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F7BD9-5D3A-41EF-8C54-B3F7A4A1FA3C}"/>
              </a:ext>
            </a:extLst>
          </p:cNvPr>
          <p:cNvSpPr>
            <a:spLocks noGrp="1"/>
          </p:cNvSpPr>
          <p:nvPr>
            <p:ph type="title"/>
          </p:nvPr>
        </p:nvSpPr>
        <p:spPr/>
        <p:txBody>
          <a:bodyPr/>
          <a:lstStyle/>
          <a:p>
            <a:r>
              <a:rPr lang="en-GB"/>
              <a:t>Contents</a:t>
            </a:r>
          </a:p>
        </p:txBody>
      </p:sp>
      <p:graphicFrame>
        <p:nvGraphicFramePr>
          <p:cNvPr id="4" name="Table 4">
            <a:extLst>
              <a:ext uri="{FF2B5EF4-FFF2-40B4-BE49-F238E27FC236}">
                <a16:creationId xmlns:a16="http://schemas.microsoft.com/office/drawing/2014/main" id="{EABD31A1-CDCA-4B10-99C3-ADB686AE0B02}"/>
              </a:ext>
            </a:extLst>
          </p:cNvPr>
          <p:cNvGraphicFramePr>
            <a:graphicFrameLocks noGrp="1"/>
          </p:cNvGraphicFramePr>
          <p:nvPr>
            <p:ph idx="1"/>
            <p:extLst/>
          </p:nvPr>
        </p:nvGraphicFramePr>
        <p:xfrm>
          <a:off x="457200" y="1058863"/>
          <a:ext cx="8229600" cy="2225037"/>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2683967233"/>
                    </a:ext>
                  </a:extLst>
                </a:gridCol>
                <a:gridCol w="4114800">
                  <a:extLst>
                    <a:ext uri="{9D8B030D-6E8A-4147-A177-3AD203B41FA5}">
                      <a16:colId xmlns:a16="http://schemas.microsoft.com/office/drawing/2014/main" val="3592693340"/>
                    </a:ext>
                  </a:extLst>
                </a:gridCol>
              </a:tblGrid>
              <a:tr h="370840">
                <a:tc>
                  <a:txBody>
                    <a:bodyPr/>
                    <a:lstStyle/>
                    <a:p>
                      <a:r>
                        <a:rPr lang="en-GB"/>
                        <a:t>Title</a:t>
                      </a:r>
                    </a:p>
                  </a:txBody>
                  <a:tcPr/>
                </a:tc>
                <a:tc>
                  <a:txBody>
                    <a:bodyPr/>
                    <a:lstStyle/>
                    <a:p>
                      <a:r>
                        <a:rPr lang="en-GB"/>
                        <a:t>Slides</a:t>
                      </a:r>
                    </a:p>
                  </a:txBody>
                  <a:tcPr/>
                </a:tc>
                <a:extLst>
                  <a:ext uri="{0D108BD9-81ED-4DB2-BD59-A6C34878D82A}">
                    <a16:rowId xmlns:a16="http://schemas.microsoft.com/office/drawing/2014/main" val="3603607779"/>
                  </a:ext>
                </a:extLst>
              </a:tr>
              <a:tr h="370840">
                <a:tc>
                  <a:txBody>
                    <a:bodyPr/>
                    <a:lstStyle/>
                    <a:p>
                      <a:r>
                        <a:rPr lang="en-GB"/>
                        <a:t>Principles</a:t>
                      </a:r>
                    </a:p>
                  </a:txBody>
                  <a:tcPr/>
                </a:tc>
                <a:tc>
                  <a:txBody>
                    <a:bodyPr/>
                    <a:lstStyle/>
                    <a:p>
                      <a:r>
                        <a:rPr lang="en-GB" dirty="0"/>
                        <a:t>3</a:t>
                      </a:r>
                    </a:p>
                  </a:txBody>
                  <a:tcPr/>
                </a:tc>
                <a:extLst>
                  <a:ext uri="{0D108BD9-81ED-4DB2-BD59-A6C34878D82A}">
                    <a16:rowId xmlns:a16="http://schemas.microsoft.com/office/drawing/2014/main" val="3378702494"/>
                  </a:ext>
                </a:extLst>
              </a:tr>
              <a:tr h="370840">
                <a:tc>
                  <a:txBody>
                    <a:bodyPr/>
                    <a:lstStyle/>
                    <a:p>
                      <a:r>
                        <a:rPr lang="en-GB" dirty="0"/>
                        <a:t>November 21 Scope</a:t>
                      </a:r>
                    </a:p>
                  </a:txBody>
                  <a:tcPr/>
                </a:tc>
                <a:tc>
                  <a:txBody>
                    <a:bodyPr/>
                    <a:lstStyle/>
                    <a:p>
                      <a:r>
                        <a:rPr lang="en-GB" dirty="0"/>
                        <a:t>4</a:t>
                      </a:r>
                    </a:p>
                  </a:txBody>
                  <a:tcPr/>
                </a:tc>
                <a:extLst>
                  <a:ext uri="{0D108BD9-81ED-4DB2-BD59-A6C34878D82A}">
                    <a16:rowId xmlns:a16="http://schemas.microsoft.com/office/drawing/2014/main" val="2871699904"/>
                  </a:ext>
                </a:extLst>
              </a:tr>
              <a:tr h="370840">
                <a:tc>
                  <a:txBody>
                    <a:bodyPr/>
                    <a:lstStyle/>
                    <a:p>
                      <a:r>
                        <a:rPr lang="en-GB" dirty="0"/>
                        <a:t>High Level Implementation Timeline</a:t>
                      </a:r>
                    </a:p>
                  </a:txBody>
                  <a:tcPr/>
                </a:tc>
                <a:tc>
                  <a:txBody>
                    <a:bodyPr/>
                    <a:lstStyle/>
                    <a:p>
                      <a:r>
                        <a:rPr lang="en-GB" dirty="0"/>
                        <a:t>5</a:t>
                      </a:r>
                    </a:p>
                  </a:txBody>
                  <a:tcPr/>
                </a:tc>
                <a:extLst>
                  <a:ext uri="{0D108BD9-81ED-4DB2-BD59-A6C34878D82A}">
                    <a16:rowId xmlns:a16="http://schemas.microsoft.com/office/drawing/2014/main" val="2586462655"/>
                  </a:ext>
                </a:extLst>
              </a:tr>
              <a:tr h="370839">
                <a:tc>
                  <a:txBody>
                    <a:bodyPr/>
                    <a:lstStyle/>
                    <a:p>
                      <a:pPr lvl="0">
                        <a:buNone/>
                      </a:pPr>
                      <a:r>
                        <a:rPr lang="en-GB" dirty="0"/>
                        <a:t>File Transition &amp; Plans</a:t>
                      </a:r>
                    </a:p>
                  </a:txBody>
                  <a:tcPr/>
                </a:tc>
                <a:tc>
                  <a:txBody>
                    <a:bodyPr/>
                    <a:lstStyle/>
                    <a:p>
                      <a:pPr lvl="0">
                        <a:buNone/>
                      </a:pPr>
                      <a:r>
                        <a:rPr lang="en-GB" dirty="0"/>
                        <a:t>6-8</a:t>
                      </a:r>
                    </a:p>
                  </a:txBody>
                  <a:tcPr/>
                </a:tc>
                <a:extLst>
                  <a:ext uri="{0D108BD9-81ED-4DB2-BD59-A6C34878D82A}">
                    <a16:rowId xmlns:a16="http://schemas.microsoft.com/office/drawing/2014/main" val="1523866998"/>
                  </a:ext>
                </a:extLst>
              </a:tr>
              <a:tr h="370838">
                <a:tc>
                  <a:txBody>
                    <a:bodyPr/>
                    <a:lstStyle/>
                    <a:p>
                      <a:pPr lvl="0">
                        <a:buNone/>
                      </a:pPr>
                      <a:r>
                        <a:rPr lang="en-GB" dirty="0"/>
                        <a:t>Deployment Timeline</a:t>
                      </a:r>
                    </a:p>
                  </a:txBody>
                  <a:tcPr/>
                </a:tc>
                <a:tc>
                  <a:txBody>
                    <a:bodyPr/>
                    <a:lstStyle/>
                    <a:p>
                      <a:pPr lvl="0">
                        <a:buNone/>
                      </a:pPr>
                      <a:r>
                        <a:rPr lang="en-GB" dirty="0"/>
                        <a:t>9</a:t>
                      </a:r>
                    </a:p>
                  </a:txBody>
                  <a:tcPr/>
                </a:tc>
                <a:extLst>
                  <a:ext uri="{0D108BD9-81ED-4DB2-BD59-A6C34878D82A}">
                    <a16:rowId xmlns:a16="http://schemas.microsoft.com/office/drawing/2014/main" val="1863739429"/>
                  </a:ext>
                </a:extLst>
              </a:tr>
            </a:tbl>
          </a:graphicData>
        </a:graphic>
      </p:graphicFrame>
    </p:spTree>
    <p:extLst>
      <p:ext uri="{BB962C8B-B14F-4D97-AF65-F5344CB8AC3E}">
        <p14:creationId xmlns:p14="http://schemas.microsoft.com/office/powerpoint/2010/main" val="37693209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F2406E-A90A-4DA5-BAB4-841B57E68070}"/>
              </a:ext>
            </a:extLst>
          </p:cNvPr>
          <p:cNvSpPr>
            <a:spLocks noGrp="1"/>
          </p:cNvSpPr>
          <p:nvPr>
            <p:ph type="title"/>
          </p:nvPr>
        </p:nvSpPr>
        <p:spPr/>
        <p:txBody>
          <a:bodyPr/>
          <a:lstStyle/>
          <a:p>
            <a:r>
              <a:rPr lang="en-GB"/>
              <a:t>Principles</a:t>
            </a:r>
          </a:p>
        </p:txBody>
      </p:sp>
      <p:sp>
        <p:nvSpPr>
          <p:cNvPr id="3" name="TextBox 2">
            <a:extLst>
              <a:ext uri="{FF2B5EF4-FFF2-40B4-BE49-F238E27FC236}">
                <a16:creationId xmlns:a16="http://schemas.microsoft.com/office/drawing/2014/main" id="{3EDA56BE-235A-4842-8D34-69D486665576}"/>
              </a:ext>
            </a:extLst>
          </p:cNvPr>
          <p:cNvSpPr txBox="1"/>
          <p:nvPr/>
        </p:nvSpPr>
        <p:spPr>
          <a:xfrm>
            <a:off x="555427" y="1129892"/>
            <a:ext cx="8190184" cy="2462213"/>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en-GB" sz="1400"/>
              <a:t>Project plan for each activity for both Implementation Dress Rehearsal (IDR) and Implementation will be defined and agreed by all internal stakeholders involved </a:t>
            </a:r>
            <a:endParaRPr lang="en-GB" sz="1400">
              <a:cs typeface="Arial"/>
            </a:endParaRPr>
          </a:p>
          <a:p>
            <a:pPr marL="285750" indent="-285750">
              <a:buFont typeface="Arial" panose="020B0604020202020204" pitchFamily="34" charset="0"/>
              <a:buChar char="•"/>
            </a:pPr>
            <a:endParaRPr lang="en-GB" sz="1400">
              <a:cs typeface="Arial"/>
            </a:endParaRPr>
          </a:p>
          <a:p>
            <a:pPr marL="285750" indent="-285750">
              <a:buFont typeface="Arial" panose="020B0604020202020204" pitchFamily="34" charset="0"/>
              <a:buChar char="•"/>
            </a:pPr>
            <a:r>
              <a:rPr lang="en-GB" sz="1400"/>
              <a:t>All customer and business training and awareness sessions will have been completed prior to implementation</a:t>
            </a:r>
            <a:endParaRPr lang="en-GB" sz="1400">
              <a:cs typeface="Arial"/>
            </a:endParaRPr>
          </a:p>
          <a:p>
            <a:pPr marL="285750" indent="-285750">
              <a:buFont typeface="Arial" panose="020B0604020202020204" pitchFamily="34" charset="0"/>
              <a:buChar char="•"/>
            </a:pPr>
            <a:endParaRPr lang="en-GB" sz="1400">
              <a:cs typeface="Arial"/>
            </a:endParaRPr>
          </a:p>
          <a:p>
            <a:pPr marL="285750" indent="-285750">
              <a:buFont typeface="Arial" panose="020B0604020202020204" pitchFamily="34" charset="0"/>
              <a:buChar char="•"/>
            </a:pPr>
            <a:r>
              <a:rPr lang="en-GB" sz="1400"/>
              <a:t>IDR plan will be used and refined for implementation</a:t>
            </a:r>
            <a:endParaRPr lang="en-GB" sz="1400">
              <a:cs typeface="Arial"/>
            </a:endParaRPr>
          </a:p>
          <a:p>
            <a:pPr marL="285750" indent="-285750">
              <a:buFont typeface="Arial" panose="020B0604020202020204" pitchFamily="34" charset="0"/>
              <a:buChar char="•"/>
            </a:pPr>
            <a:endParaRPr lang="en-GB" sz="1400">
              <a:cs typeface="Arial"/>
            </a:endParaRPr>
          </a:p>
          <a:p>
            <a:pPr marL="285750" indent="-285750">
              <a:buFont typeface="Arial" panose="020B0604020202020204" pitchFamily="34" charset="0"/>
              <a:buChar char="•"/>
            </a:pPr>
            <a:r>
              <a:rPr lang="en-GB" sz="1400">
                <a:cs typeface="Arial"/>
              </a:rPr>
              <a:t>Any unexpected system updates on  22/01/22 to be shared with project team</a:t>
            </a:r>
          </a:p>
          <a:p>
            <a:pPr marL="285750" indent="-285750">
              <a:buFont typeface="Arial" panose="020B0604020202020204" pitchFamily="34" charset="0"/>
              <a:buChar char="•"/>
            </a:pPr>
            <a:endParaRPr lang="en-GB" sz="1400">
              <a:cs typeface="Arial"/>
            </a:endParaRPr>
          </a:p>
          <a:p>
            <a:pPr marL="285750" indent="-285750">
              <a:buFont typeface="Arial" panose="020B0604020202020204" pitchFamily="34" charset="0"/>
              <a:buChar char="•"/>
            </a:pPr>
            <a:r>
              <a:rPr lang="en-GB" sz="1400"/>
              <a:t>Maintenance window will be utilised for code deployments</a:t>
            </a:r>
            <a:endParaRPr lang="en-GB" sz="1400">
              <a:cs typeface="Arial"/>
            </a:endParaRPr>
          </a:p>
        </p:txBody>
      </p:sp>
    </p:spTree>
    <p:extLst>
      <p:ext uri="{BB962C8B-B14F-4D97-AF65-F5344CB8AC3E}">
        <p14:creationId xmlns:p14="http://schemas.microsoft.com/office/powerpoint/2010/main" val="30345406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32B67-ABE8-43AA-8BC6-74535C387F2E}"/>
              </a:ext>
            </a:extLst>
          </p:cNvPr>
          <p:cNvSpPr>
            <a:spLocks noGrp="1"/>
          </p:cNvSpPr>
          <p:nvPr>
            <p:ph type="title"/>
          </p:nvPr>
        </p:nvSpPr>
        <p:spPr/>
        <p:txBody>
          <a:bodyPr/>
          <a:lstStyle/>
          <a:p>
            <a:r>
              <a:rPr lang="en-GB">
                <a:latin typeface="Arial"/>
                <a:cs typeface="Arial"/>
              </a:rPr>
              <a:t>November 21 Scope</a:t>
            </a:r>
          </a:p>
        </p:txBody>
      </p:sp>
      <p:graphicFrame>
        <p:nvGraphicFramePr>
          <p:cNvPr id="3" name="Table 3">
            <a:extLst>
              <a:ext uri="{FF2B5EF4-FFF2-40B4-BE49-F238E27FC236}">
                <a16:creationId xmlns:a16="http://schemas.microsoft.com/office/drawing/2014/main" id="{4E3D930A-167A-4AE0-B5FD-585FAD171C0D}"/>
              </a:ext>
            </a:extLst>
          </p:cNvPr>
          <p:cNvGraphicFramePr>
            <a:graphicFrameLocks noGrp="1"/>
          </p:cNvGraphicFramePr>
          <p:nvPr/>
        </p:nvGraphicFramePr>
        <p:xfrm>
          <a:off x="1050842" y="1027848"/>
          <a:ext cx="7272808" cy="3210560"/>
        </p:xfrm>
        <a:graphic>
          <a:graphicData uri="http://schemas.openxmlformats.org/drawingml/2006/table">
            <a:tbl>
              <a:tblPr firstRow="1" bandRow="1">
                <a:tableStyleId>{5C22544A-7EE6-4342-B048-85BDC9FD1C3A}</a:tableStyleId>
              </a:tblPr>
              <a:tblGrid>
                <a:gridCol w="1660500">
                  <a:extLst>
                    <a:ext uri="{9D8B030D-6E8A-4147-A177-3AD203B41FA5}">
                      <a16:colId xmlns:a16="http://schemas.microsoft.com/office/drawing/2014/main" val="1493015447"/>
                    </a:ext>
                  </a:extLst>
                </a:gridCol>
                <a:gridCol w="5612308">
                  <a:extLst>
                    <a:ext uri="{9D8B030D-6E8A-4147-A177-3AD203B41FA5}">
                      <a16:colId xmlns:a16="http://schemas.microsoft.com/office/drawing/2014/main" val="2210760074"/>
                    </a:ext>
                  </a:extLst>
                </a:gridCol>
              </a:tblGrid>
              <a:tr h="370840">
                <a:tc>
                  <a:txBody>
                    <a:bodyPr/>
                    <a:lstStyle/>
                    <a:p>
                      <a:r>
                        <a:rPr lang="en-GB"/>
                        <a:t>XRN</a:t>
                      </a:r>
                    </a:p>
                  </a:txBody>
                  <a:tcPr/>
                </a:tc>
                <a:tc>
                  <a:txBody>
                    <a:bodyPr/>
                    <a:lstStyle/>
                    <a:p>
                      <a:r>
                        <a:rPr lang="en-GB"/>
                        <a:t>Title</a:t>
                      </a:r>
                    </a:p>
                  </a:txBody>
                  <a:tcPr/>
                </a:tc>
                <a:extLst>
                  <a:ext uri="{0D108BD9-81ED-4DB2-BD59-A6C34878D82A}">
                    <a16:rowId xmlns:a16="http://schemas.microsoft.com/office/drawing/2014/main" val="3031741438"/>
                  </a:ext>
                </a:extLst>
              </a:tr>
              <a:tr h="370840">
                <a:tc>
                  <a:txBody>
                    <a:bodyPr/>
                    <a:lstStyle/>
                    <a:p>
                      <a:r>
                        <a:rPr lang="en-GB"/>
                        <a:t>XRN4941</a:t>
                      </a:r>
                    </a:p>
                  </a:txBody>
                  <a:tcPr/>
                </a:tc>
                <a:tc>
                  <a:txBody>
                    <a:bodyPr/>
                    <a:lstStyle/>
                    <a:p>
                      <a:pPr algn="l" fontAlgn="ctr"/>
                      <a:r>
                        <a:rPr lang="en-US" sz="1800" b="0" i="0" u="none" strike="noStrike">
                          <a:solidFill>
                            <a:srgbClr val="000000"/>
                          </a:solidFill>
                          <a:effectLst/>
                          <a:latin typeface="Calibri"/>
                        </a:rPr>
                        <a:t>MOD0692 - Auto updates to meter read frequency - change to Operational Smart Criteria</a:t>
                      </a:r>
                    </a:p>
                  </a:txBody>
                  <a:tcPr marL="0" marR="0" marT="0" marB="0" anchor="ctr"/>
                </a:tc>
                <a:extLst>
                  <a:ext uri="{0D108BD9-81ED-4DB2-BD59-A6C34878D82A}">
                    <a16:rowId xmlns:a16="http://schemas.microsoft.com/office/drawing/2014/main" val="4027239692"/>
                  </a:ext>
                </a:extLst>
              </a:tr>
              <a:tr h="370840">
                <a:tc>
                  <a:txBody>
                    <a:bodyPr/>
                    <a:lstStyle/>
                    <a:p>
                      <a:r>
                        <a:rPr lang="en-GB"/>
                        <a:t>XRN5007</a:t>
                      </a:r>
                    </a:p>
                  </a:txBody>
                  <a:tcPr/>
                </a:tc>
                <a:tc>
                  <a:txBody>
                    <a:bodyPr/>
                    <a:lstStyle/>
                    <a:p>
                      <a:pPr algn="l" fontAlgn="ctr"/>
                      <a:r>
                        <a:rPr lang="en-US" sz="1800" b="0" i="0" u="none" strike="noStrike">
                          <a:solidFill>
                            <a:srgbClr val="000000"/>
                          </a:solidFill>
                          <a:effectLst/>
                          <a:latin typeface="Calibri"/>
                        </a:rPr>
                        <a:t>Correction in the reconciliation process when volume is zero</a:t>
                      </a:r>
                    </a:p>
                  </a:txBody>
                  <a:tcPr marL="0" marR="0" marT="0" marB="0" anchor="ctr"/>
                </a:tc>
                <a:extLst>
                  <a:ext uri="{0D108BD9-81ED-4DB2-BD59-A6C34878D82A}">
                    <a16:rowId xmlns:a16="http://schemas.microsoft.com/office/drawing/2014/main" val="728292103"/>
                  </a:ext>
                </a:extLst>
              </a:tr>
              <a:tr h="370840">
                <a:tc>
                  <a:txBody>
                    <a:bodyPr/>
                    <a:lstStyle/>
                    <a:p>
                      <a:r>
                        <a:rPr lang="en-GB"/>
                        <a:t>XRN5072</a:t>
                      </a:r>
                    </a:p>
                  </a:txBody>
                  <a:tcPr/>
                </a:tc>
                <a:tc>
                  <a:txBody>
                    <a:bodyPr/>
                    <a:lstStyle/>
                    <a:p>
                      <a:pPr algn="l" fontAlgn="ctr"/>
                      <a:r>
                        <a:rPr lang="en-US" sz="1800" b="0" i="0" u="none" strike="noStrike">
                          <a:solidFill>
                            <a:srgbClr val="000000"/>
                          </a:solidFill>
                          <a:effectLst/>
                          <a:latin typeface="Calibri"/>
                        </a:rPr>
                        <a:t>Application and derivation of TTZ indicator and calculation of volume and energy – all classes</a:t>
                      </a:r>
                    </a:p>
                  </a:txBody>
                  <a:tcPr marL="0" marR="0" marT="0" marB="0" anchor="ctr"/>
                </a:tc>
                <a:extLst>
                  <a:ext uri="{0D108BD9-81ED-4DB2-BD59-A6C34878D82A}">
                    <a16:rowId xmlns:a16="http://schemas.microsoft.com/office/drawing/2014/main" val="424939605"/>
                  </a:ext>
                </a:extLst>
              </a:tr>
              <a:tr h="370840">
                <a:tc>
                  <a:txBody>
                    <a:bodyPr/>
                    <a:lstStyle/>
                    <a:p>
                      <a:r>
                        <a:rPr lang="en-GB"/>
                        <a:t>XRN5180</a:t>
                      </a:r>
                    </a:p>
                  </a:txBody>
                  <a:tcPr/>
                </a:tc>
                <a:tc>
                  <a:txBody>
                    <a:bodyPr/>
                    <a:lstStyle/>
                    <a:p>
                      <a:pPr algn="l" fontAlgn="ctr"/>
                      <a:r>
                        <a:rPr lang="en-US" sz="1800" b="0" i="0" u="none" strike="noStrike">
                          <a:solidFill>
                            <a:srgbClr val="000000"/>
                          </a:solidFill>
                          <a:effectLst/>
                          <a:latin typeface="Calibri"/>
                        </a:rPr>
                        <a:t>Inner tolerance validation for replacement reads and read insertions</a:t>
                      </a:r>
                    </a:p>
                  </a:txBody>
                  <a:tcPr marL="0" marR="0" marT="0" marB="0" anchor="ctr"/>
                </a:tc>
                <a:extLst>
                  <a:ext uri="{0D108BD9-81ED-4DB2-BD59-A6C34878D82A}">
                    <a16:rowId xmlns:a16="http://schemas.microsoft.com/office/drawing/2014/main" val="3635280429"/>
                  </a:ext>
                </a:extLst>
              </a:tr>
              <a:tr h="370839">
                <a:tc>
                  <a:txBody>
                    <a:bodyPr/>
                    <a:lstStyle/>
                    <a:p>
                      <a:pPr lvl="0">
                        <a:buNone/>
                      </a:pPr>
                      <a:r>
                        <a:rPr lang="en-GB"/>
                        <a:t>XRN4780C</a:t>
                      </a:r>
                    </a:p>
                  </a:txBody>
                  <a:tcPr/>
                </a:tc>
                <a:tc>
                  <a:txBody>
                    <a:bodyPr/>
                    <a:lstStyle/>
                    <a:p>
                      <a:pPr lvl="0" algn="l">
                        <a:buNone/>
                      </a:pPr>
                      <a:r>
                        <a:rPr lang="en-US" sz="1800" b="0" i="0" u="none" strike="noStrike" noProof="0">
                          <a:effectLst/>
                        </a:rPr>
                        <a:t>Inclusion of Meter Asset Provider Identity (MAP Id) in the UK Link system (CSS Consequential Change) – Detailed Design Update</a:t>
                      </a:r>
                      <a:endParaRPr lang="en-US" sz="1800" b="0" i="0" u="none" strike="noStrike">
                        <a:solidFill>
                          <a:srgbClr val="000000"/>
                        </a:solidFill>
                        <a:effectLst/>
                        <a:latin typeface="Calibri"/>
                      </a:endParaRPr>
                    </a:p>
                  </a:txBody>
                  <a:tcPr marL="0" marR="0" marT="0" marB="0"/>
                </a:tc>
                <a:extLst>
                  <a:ext uri="{0D108BD9-81ED-4DB2-BD59-A6C34878D82A}">
                    <a16:rowId xmlns:a16="http://schemas.microsoft.com/office/drawing/2014/main" val="1356291587"/>
                  </a:ext>
                </a:extLst>
              </a:tr>
            </a:tbl>
          </a:graphicData>
        </a:graphic>
      </p:graphicFrame>
    </p:spTree>
    <p:extLst>
      <p:ext uri="{BB962C8B-B14F-4D97-AF65-F5344CB8AC3E}">
        <p14:creationId xmlns:p14="http://schemas.microsoft.com/office/powerpoint/2010/main" val="557658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High Level Implementation Timeline</a:t>
            </a:r>
          </a:p>
        </p:txBody>
      </p:sp>
      <p:sp>
        <p:nvSpPr>
          <p:cNvPr id="3" name="TextBox 2"/>
          <p:cNvSpPr txBox="1"/>
          <p:nvPr/>
        </p:nvSpPr>
        <p:spPr>
          <a:xfrm>
            <a:off x="360711" y="747715"/>
            <a:ext cx="8280920" cy="584775"/>
          </a:xfrm>
          <a:prstGeom prst="rect">
            <a:avLst/>
          </a:prstGeom>
          <a:noFill/>
        </p:spPr>
        <p:txBody>
          <a:bodyPr wrap="square" rtlCol="0">
            <a:spAutoFit/>
          </a:bodyPr>
          <a:lstStyle/>
          <a:p>
            <a:pPr marL="285750" indent="-285750">
              <a:buFont typeface="Arial" panose="020B0604020202020204" pitchFamily="34" charset="0"/>
              <a:buChar char="•"/>
            </a:pPr>
            <a:r>
              <a:rPr lang="en-GB" sz="1600"/>
              <a:t>The implementation for the 5 changes consists of code transports for BW, and ISU, Control M, AMT systems, UK Link Oracle web centre (DN Portal) </a:t>
            </a:r>
          </a:p>
        </p:txBody>
      </p:sp>
      <p:pic>
        <p:nvPicPr>
          <p:cNvPr id="6" name="Picture 5">
            <a:extLst>
              <a:ext uri="{FF2B5EF4-FFF2-40B4-BE49-F238E27FC236}">
                <a16:creationId xmlns:a16="http://schemas.microsoft.com/office/drawing/2014/main" id="{2025A049-EBB5-401A-8B6F-1480057D4E12}"/>
              </a:ext>
            </a:extLst>
          </p:cNvPr>
          <p:cNvPicPr>
            <a:picLocks noChangeAspect="1"/>
          </p:cNvPicPr>
          <p:nvPr/>
        </p:nvPicPr>
        <p:blipFill>
          <a:blip r:embed="rId3"/>
          <a:stretch>
            <a:fillRect/>
          </a:stretch>
        </p:blipFill>
        <p:spPr>
          <a:xfrm>
            <a:off x="260945" y="1922574"/>
            <a:ext cx="8420695" cy="2162156"/>
          </a:xfrm>
          <a:prstGeom prst="rect">
            <a:avLst/>
          </a:prstGeom>
        </p:spPr>
      </p:pic>
      <p:sp>
        <p:nvSpPr>
          <p:cNvPr id="9" name="TextBox 8">
            <a:extLst>
              <a:ext uri="{FF2B5EF4-FFF2-40B4-BE49-F238E27FC236}">
                <a16:creationId xmlns:a16="http://schemas.microsoft.com/office/drawing/2014/main" id="{9E3FDB58-58E3-4FAC-884C-61BBCCE76C9B}"/>
              </a:ext>
            </a:extLst>
          </p:cNvPr>
          <p:cNvSpPr txBox="1"/>
          <p:nvPr/>
        </p:nvSpPr>
        <p:spPr>
          <a:xfrm>
            <a:off x="3407699" y="1283414"/>
            <a:ext cx="3155230" cy="523220"/>
          </a:xfrm>
          <a:prstGeom prst="rect">
            <a:avLst/>
          </a:prstGeom>
          <a:noFill/>
        </p:spPr>
        <p:txBody>
          <a:bodyPr wrap="square" lIns="91440" tIns="45720" rIns="91440" bIns="45720" rtlCol="0" anchor="t">
            <a:spAutoFit/>
          </a:bodyPr>
          <a:lstStyle/>
          <a:p>
            <a:r>
              <a:rPr lang="en-GB" sz="1400"/>
              <a:t>Go Live  22/01/22 </a:t>
            </a:r>
          </a:p>
          <a:p>
            <a:r>
              <a:rPr lang="en-GB" sz="1400"/>
              <a:t>Deferred Changes</a:t>
            </a:r>
          </a:p>
        </p:txBody>
      </p:sp>
    </p:spTree>
    <p:extLst>
      <p:ext uri="{BB962C8B-B14F-4D97-AF65-F5344CB8AC3E}">
        <p14:creationId xmlns:p14="http://schemas.microsoft.com/office/powerpoint/2010/main" val="21749915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B8407F-E094-4BC2-8C38-46CCF0621B1A}"/>
              </a:ext>
            </a:extLst>
          </p:cNvPr>
          <p:cNvSpPr>
            <a:spLocks noGrp="1"/>
          </p:cNvSpPr>
          <p:nvPr>
            <p:ph type="title"/>
          </p:nvPr>
        </p:nvSpPr>
        <p:spPr/>
        <p:txBody>
          <a:bodyPr/>
          <a:lstStyle/>
          <a:p>
            <a:r>
              <a:rPr lang="en-GB"/>
              <a:t>File Transition</a:t>
            </a:r>
          </a:p>
        </p:txBody>
      </p:sp>
      <p:sp>
        <p:nvSpPr>
          <p:cNvPr id="3" name="Rectangle 2">
            <a:extLst>
              <a:ext uri="{FF2B5EF4-FFF2-40B4-BE49-F238E27FC236}">
                <a16:creationId xmlns:a16="http://schemas.microsoft.com/office/drawing/2014/main" id="{78C86983-31AD-4F3B-8B6E-6138689D48F7}"/>
              </a:ext>
            </a:extLst>
          </p:cNvPr>
          <p:cNvSpPr/>
          <p:nvPr/>
        </p:nvSpPr>
        <p:spPr>
          <a:xfrm>
            <a:off x="719572" y="915566"/>
            <a:ext cx="7704856" cy="3693319"/>
          </a:xfrm>
          <a:prstGeom prst="rect">
            <a:avLst/>
          </a:prstGeom>
        </p:spPr>
        <p:txBody>
          <a:bodyPr wrap="square" lIns="91440" tIns="45720" rIns="91440" bIns="45720" anchor="t">
            <a:spAutoFit/>
          </a:bodyPr>
          <a:lstStyle/>
          <a:p>
            <a:pPr marL="285750" indent="-285750">
              <a:buFont typeface="Arial" panose="020B0604020202020204" pitchFamily="34" charset="0"/>
              <a:buChar char="•"/>
            </a:pPr>
            <a:r>
              <a:rPr lang="en-US"/>
              <a:t>To incorporate the changes to files and associated processing the EFT channels will need to be closed </a:t>
            </a:r>
          </a:p>
          <a:p>
            <a:pPr marL="285750" indent="-285750">
              <a:buFont typeface="Arial" panose="020B0604020202020204" pitchFamily="34" charset="0"/>
              <a:buChar char="•"/>
            </a:pPr>
            <a:endParaRPr lang="en-US"/>
          </a:p>
          <a:p>
            <a:pPr marL="285750" indent="-285750">
              <a:buFont typeface="Arial" panose="020B0604020202020204" pitchFamily="34" charset="0"/>
              <a:buChar char="•"/>
            </a:pPr>
            <a:r>
              <a:rPr lang="en-US"/>
              <a:t>We will follow the standard processing times and ensure that there are none of the files listed in the next slide waiting for processing before we close the channels</a:t>
            </a:r>
            <a:endParaRPr lang="en-US">
              <a:cs typeface="Arial"/>
            </a:endParaRPr>
          </a:p>
          <a:p>
            <a:pPr marL="285750" indent="-285750">
              <a:buFont typeface="Arial" panose="020B0604020202020204" pitchFamily="34" charset="0"/>
              <a:buChar char="•"/>
            </a:pPr>
            <a:endParaRPr lang="en-US"/>
          </a:p>
          <a:p>
            <a:pPr marL="285750" indent="-285750">
              <a:buFont typeface="Arial" panose="020B0604020202020204" pitchFamily="34" charset="0"/>
              <a:buChar char="•"/>
            </a:pPr>
            <a:r>
              <a:rPr lang="en-US"/>
              <a:t>Monitoring of all inbound files and confirmation of all response outbound files will be completed between 23:00:01 and 23:59:59 prior to any transports taking place</a:t>
            </a:r>
          </a:p>
          <a:p>
            <a:pPr marL="285750" indent="-285750">
              <a:buFont typeface="Arial" panose="020B0604020202020204" pitchFamily="34" charset="0"/>
              <a:buChar char="•"/>
            </a:pPr>
            <a:endParaRPr lang="en-US"/>
          </a:p>
          <a:p>
            <a:pPr marL="285750" indent="-285750">
              <a:buFont typeface="Arial" panose="020B0604020202020204" pitchFamily="34" charset="0"/>
              <a:buChar char="•"/>
            </a:pPr>
            <a:r>
              <a:rPr lang="en-US"/>
              <a:t>Channels will be re-opened for 09:00:00 for the next standard job processing time</a:t>
            </a:r>
          </a:p>
        </p:txBody>
      </p:sp>
    </p:spTree>
    <p:extLst>
      <p:ext uri="{BB962C8B-B14F-4D97-AF65-F5344CB8AC3E}">
        <p14:creationId xmlns:p14="http://schemas.microsoft.com/office/powerpoint/2010/main" val="38467288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File Format Transition Plan - Inbound</a:t>
            </a:r>
          </a:p>
        </p:txBody>
      </p:sp>
      <p:graphicFrame>
        <p:nvGraphicFramePr>
          <p:cNvPr id="5" name="Content Placeholder 3">
            <a:extLst>
              <a:ext uri="{FF2B5EF4-FFF2-40B4-BE49-F238E27FC236}">
                <a16:creationId xmlns:a16="http://schemas.microsoft.com/office/drawing/2014/main" id="{E4675819-31CE-4772-8FE4-4D4FAB93E1F5}"/>
              </a:ext>
            </a:extLst>
          </p:cNvPr>
          <p:cNvGraphicFramePr>
            <a:graphicFrameLocks/>
          </p:cNvGraphicFramePr>
          <p:nvPr/>
        </p:nvGraphicFramePr>
        <p:xfrm>
          <a:off x="444392" y="1258447"/>
          <a:ext cx="8147246" cy="2847068"/>
        </p:xfrm>
        <a:graphic>
          <a:graphicData uri="http://schemas.openxmlformats.org/drawingml/2006/table">
            <a:tbl>
              <a:tblPr firstRow="1" bandRow="1">
                <a:tableStyleId>{5C22544A-7EE6-4342-B048-85BDC9FD1C3A}</a:tableStyleId>
              </a:tblPr>
              <a:tblGrid>
                <a:gridCol w="927656">
                  <a:extLst>
                    <a:ext uri="{9D8B030D-6E8A-4147-A177-3AD203B41FA5}">
                      <a16:colId xmlns:a16="http://schemas.microsoft.com/office/drawing/2014/main" val="20000"/>
                    </a:ext>
                  </a:extLst>
                </a:gridCol>
                <a:gridCol w="2528405">
                  <a:extLst>
                    <a:ext uri="{9D8B030D-6E8A-4147-A177-3AD203B41FA5}">
                      <a16:colId xmlns:a16="http://schemas.microsoft.com/office/drawing/2014/main" val="20001"/>
                    </a:ext>
                  </a:extLst>
                </a:gridCol>
                <a:gridCol w="2876204">
                  <a:extLst>
                    <a:ext uri="{9D8B030D-6E8A-4147-A177-3AD203B41FA5}">
                      <a16:colId xmlns:a16="http://schemas.microsoft.com/office/drawing/2014/main" val="20003"/>
                    </a:ext>
                  </a:extLst>
                </a:gridCol>
                <a:gridCol w="1814981">
                  <a:extLst>
                    <a:ext uri="{9D8B030D-6E8A-4147-A177-3AD203B41FA5}">
                      <a16:colId xmlns:a16="http://schemas.microsoft.com/office/drawing/2014/main" val="3795388193"/>
                    </a:ext>
                  </a:extLst>
                </a:gridCol>
              </a:tblGrid>
              <a:tr h="215537">
                <a:tc>
                  <a:txBody>
                    <a:bodyPr/>
                    <a:lstStyle/>
                    <a:p>
                      <a:pPr algn="ctr"/>
                      <a:r>
                        <a:rPr lang="en-GB" sz="1050"/>
                        <a:t>File Type</a:t>
                      </a:r>
                    </a:p>
                  </a:txBody>
                  <a:tcPr/>
                </a:tc>
                <a:tc>
                  <a:txBody>
                    <a:bodyPr/>
                    <a:lstStyle/>
                    <a:p>
                      <a:pPr algn="ctr"/>
                      <a:r>
                        <a:rPr lang="en-GB" sz="1050"/>
                        <a:t>Last</a:t>
                      </a:r>
                      <a:r>
                        <a:rPr lang="en-GB" sz="1050" baseline="0"/>
                        <a:t> inbound (Time = File Processing)</a:t>
                      </a:r>
                      <a:endParaRPr lang="en-GB" sz="105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50"/>
                        <a:t>First</a:t>
                      </a:r>
                      <a:r>
                        <a:rPr lang="en-GB" sz="1050" baseline="0"/>
                        <a:t> </a:t>
                      </a:r>
                      <a:r>
                        <a:rPr lang="en-GB" sz="1050"/>
                        <a:t>Inbound</a:t>
                      </a:r>
                      <a:r>
                        <a:rPr lang="en-GB" sz="1050" baseline="0"/>
                        <a:t> (Time = File Processing)</a:t>
                      </a:r>
                      <a:endParaRPr lang="en-GB" sz="105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50"/>
                        <a:t>Related Change</a:t>
                      </a:r>
                    </a:p>
                  </a:txBody>
                  <a:tcPr/>
                </a:tc>
                <a:extLst>
                  <a:ext uri="{0D108BD9-81ED-4DB2-BD59-A6C34878D82A}">
                    <a16:rowId xmlns:a16="http://schemas.microsoft.com/office/drawing/2014/main" val="10000"/>
                  </a:ext>
                </a:extLst>
              </a:tr>
              <a:tr h="25022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kern="1200">
                          <a:solidFill>
                            <a:schemeClr val="dk1"/>
                          </a:solidFill>
                          <a:latin typeface="+mn-lt"/>
                          <a:ea typeface="+mn-ea"/>
                          <a:cs typeface="+mn-cs"/>
                        </a:rPr>
                        <a:t>UMR</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kern="1200">
                          <a:solidFill>
                            <a:schemeClr val="dk1"/>
                          </a:solidFill>
                          <a:latin typeface="+mn-lt"/>
                          <a:ea typeface="+mn-ea"/>
                          <a:cs typeface="+mn-cs"/>
                        </a:rPr>
                        <a:t>23:00:00</a:t>
                      </a:r>
                      <a:endParaRPr lang="en-GB" sz="1100" kern="1200" baseline="0">
                        <a:solidFill>
                          <a:schemeClr val="dk1"/>
                        </a:solidFill>
                        <a:latin typeface="+mn-lt"/>
                        <a:ea typeface="+mn-ea"/>
                        <a:cs typeface="+mn-cs"/>
                      </a:endParaRPr>
                    </a:p>
                  </a:txBody>
                  <a:tcPr/>
                </a:tc>
                <a:tc>
                  <a:txBody>
                    <a:bodyPr/>
                    <a:lstStyle/>
                    <a:p>
                      <a:pPr marL="0" marR="0" lvl="0" indent="0" algn="ctr" rtl="0" eaLnBrk="1" fontAlgn="auto" latinLnBrk="0" hangingPunct="1">
                        <a:lnSpc>
                          <a:spcPct val="100000"/>
                        </a:lnSpc>
                        <a:spcBef>
                          <a:spcPts val="0"/>
                        </a:spcBef>
                        <a:spcAft>
                          <a:spcPts val="0"/>
                        </a:spcAft>
                        <a:buClrTx/>
                        <a:buSzTx/>
                        <a:buFontTx/>
                        <a:buNone/>
                      </a:pPr>
                      <a:r>
                        <a:rPr lang="en-GB" sz="1100" kern="1200" baseline="0">
                          <a:solidFill>
                            <a:schemeClr val="dk1"/>
                          </a:solidFill>
                          <a:latin typeface="+mn-lt"/>
                          <a:ea typeface="+mn-ea"/>
                          <a:cs typeface="+mn-cs"/>
                        </a:rPr>
                        <a:t>From 09:00 the next calendar day</a:t>
                      </a:r>
                    </a:p>
                  </a:txBody>
                  <a:tcPr/>
                </a:tc>
                <a:tc row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kern="1200">
                          <a:solidFill>
                            <a:schemeClr val="dk1"/>
                          </a:solidFill>
                          <a:latin typeface="+mn-lt"/>
                          <a:ea typeface="+mn-ea"/>
                          <a:cs typeface="+mn-cs"/>
                        </a:rPr>
                        <a:t>XRN5007</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kern="1200">
                          <a:solidFill>
                            <a:schemeClr val="dk1"/>
                          </a:solidFill>
                          <a:latin typeface="+mn-lt"/>
                          <a:ea typeface="+mn-ea"/>
                          <a:cs typeface="+mn-cs"/>
                        </a:rPr>
                        <a:t>XRN5072</a:t>
                      </a:r>
                      <a:br>
                        <a:rPr lang="en-GB" sz="1100" kern="1200">
                          <a:solidFill>
                            <a:srgbClr val="000000"/>
                          </a:solidFill>
                          <a:latin typeface="+mn-lt"/>
                          <a:ea typeface="+mn-ea"/>
                          <a:cs typeface="+mn-cs"/>
                        </a:rPr>
                      </a:br>
                      <a:r>
                        <a:rPr lang="en-GB" sz="1100" kern="1200">
                          <a:solidFill>
                            <a:schemeClr val="dk1"/>
                          </a:solidFill>
                          <a:latin typeface="+mn-lt"/>
                          <a:ea typeface="+mn-ea"/>
                          <a:cs typeface="+mn-cs"/>
                        </a:rPr>
                        <a:t>XRN5180</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kern="1200" baseline="0">
                        <a:solidFill>
                          <a:schemeClr val="dk1"/>
                        </a:solidFill>
                        <a:latin typeface="+mn-lt"/>
                        <a:ea typeface="+mn-ea"/>
                        <a:cs typeface="+mn-cs"/>
                      </a:endParaRPr>
                    </a:p>
                  </a:txBody>
                  <a:tcPr/>
                </a:tc>
                <a:extLst>
                  <a:ext uri="{0D108BD9-81ED-4DB2-BD59-A6C34878D82A}">
                    <a16:rowId xmlns:a16="http://schemas.microsoft.com/office/drawing/2014/main" val="1123494937"/>
                  </a:ext>
                </a:extLst>
              </a:tr>
              <a:tr h="25022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kern="1200">
                          <a:solidFill>
                            <a:schemeClr val="dk1"/>
                          </a:solidFill>
                          <a:latin typeface="+mn-lt"/>
                          <a:ea typeface="+mn-ea"/>
                          <a:cs typeface="+mn-cs"/>
                        </a:rPr>
                        <a:t>UBR</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kern="1200" baseline="0">
                          <a:solidFill>
                            <a:schemeClr val="dk1"/>
                          </a:solidFill>
                          <a:latin typeface="+mn-lt"/>
                          <a:ea typeface="+mn-ea"/>
                          <a:cs typeface="+mn-cs"/>
                        </a:rPr>
                        <a:t>23:00:00</a:t>
                      </a:r>
                    </a:p>
                  </a:txBody>
                  <a:tcPr/>
                </a:tc>
                <a:tc>
                  <a:txBody>
                    <a:bodyPr/>
                    <a:lstStyle/>
                    <a:p>
                      <a:pPr marL="0" marR="0" lvl="0" indent="0" algn="ctr">
                        <a:lnSpc>
                          <a:spcPct val="100000"/>
                        </a:lnSpc>
                        <a:spcBef>
                          <a:spcPts val="0"/>
                        </a:spcBef>
                        <a:spcAft>
                          <a:spcPts val="0"/>
                        </a:spcAft>
                        <a:buNone/>
                      </a:pPr>
                      <a:r>
                        <a:rPr lang="en-GB" sz="1100" b="0" i="0" u="none" strike="noStrike" kern="1200" baseline="0" noProof="0">
                          <a:solidFill>
                            <a:schemeClr val="dk1"/>
                          </a:solidFill>
                          <a:latin typeface="Arial"/>
                        </a:rPr>
                        <a:t>From 09:00 the next calendar day</a:t>
                      </a:r>
                      <a:endParaRPr lang="en-GB" sz="1100" kern="1200" baseline="0">
                        <a:solidFill>
                          <a:schemeClr val="dk1"/>
                        </a:solidFill>
                        <a:latin typeface="+mn-lt"/>
                        <a:ea typeface="+mn-ea"/>
                        <a:cs typeface="+mn-cs"/>
                      </a:endParaRPr>
                    </a:p>
                  </a:txBody>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200" kern="1200" baseline="0">
                        <a:solidFill>
                          <a:schemeClr val="dk1"/>
                        </a:solidFill>
                        <a:latin typeface="+mn-lt"/>
                        <a:ea typeface="+mn-ea"/>
                        <a:cs typeface="+mn-cs"/>
                      </a:endParaRPr>
                    </a:p>
                  </a:txBody>
                  <a:tcPr/>
                </a:tc>
                <a:extLst>
                  <a:ext uri="{0D108BD9-81ED-4DB2-BD59-A6C34878D82A}">
                    <a16:rowId xmlns:a16="http://schemas.microsoft.com/office/drawing/2014/main" val="186106618"/>
                  </a:ext>
                </a:extLst>
              </a:tr>
              <a:tr h="25022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kern="1200">
                          <a:solidFill>
                            <a:schemeClr val="dk1"/>
                          </a:solidFill>
                          <a:latin typeface="+mn-lt"/>
                          <a:ea typeface="+mn-ea"/>
                          <a:cs typeface="+mn-cs"/>
                        </a:rPr>
                        <a:t>UDR</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kern="1200" baseline="0">
                          <a:solidFill>
                            <a:schemeClr val="dk1"/>
                          </a:solidFill>
                          <a:latin typeface="+mn-lt"/>
                          <a:ea typeface="+mn-ea"/>
                          <a:cs typeface="+mn-cs"/>
                        </a:rPr>
                        <a:t>23:00:00</a:t>
                      </a:r>
                    </a:p>
                  </a:txBody>
                  <a:tcPr/>
                </a:tc>
                <a:tc>
                  <a:txBody>
                    <a:bodyPr/>
                    <a:lstStyle/>
                    <a:p>
                      <a:pPr marL="0" marR="0" lvl="0" indent="0" algn="ctr">
                        <a:lnSpc>
                          <a:spcPct val="100000"/>
                        </a:lnSpc>
                        <a:spcBef>
                          <a:spcPts val="0"/>
                        </a:spcBef>
                        <a:spcAft>
                          <a:spcPts val="0"/>
                        </a:spcAft>
                        <a:buNone/>
                      </a:pPr>
                      <a:r>
                        <a:rPr lang="en-GB" sz="1100" b="0" i="0" u="none" strike="noStrike" kern="1200" baseline="0" noProof="0">
                          <a:solidFill>
                            <a:schemeClr val="dk1"/>
                          </a:solidFill>
                          <a:latin typeface="Arial"/>
                        </a:rPr>
                        <a:t>From 09:00 the next calendar day</a:t>
                      </a:r>
                      <a:endParaRPr lang="en-GB" sz="1100" kern="1200" baseline="0">
                        <a:solidFill>
                          <a:schemeClr val="dk1"/>
                        </a:solidFill>
                        <a:latin typeface="+mn-lt"/>
                        <a:ea typeface="+mn-ea"/>
                        <a:cs typeface="+mn-cs"/>
                      </a:endParaRPr>
                    </a:p>
                  </a:txBody>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200" kern="1200" baseline="0">
                        <a:solidFill>
                          <a:schemeClr val="dk1"/>
                        </a:solidFill>
                        <a:latin typeface="+mn-lt"/>
                        <a:ea typeface="+mn-ea"/>
                        <a:cs typeface="+mn-cs"/>
                      </a:endParaRPr>
                    </a:p>
                  </a:txBody>
                  <a:tcPr/>
                </a:tc>
                <a:extLst>
                  <a:ext uri="{0D108BD9-81ED-4DB2-BD59-A6C34878D82A}">
                    <a16:rowId xmlns:a16="http://schemas.microsoft.com/office/drawing/2014/main" val="3809099679"/>
                  </a:ext>
                </a:extLst>
              </a:tr>
              <a:tr h="25022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kern="1200">
                          <a:solidFill>
                            <a:schemeClr val="dk1"/>
                          </a:solidFill>
                          <a:latin typeface="+mn-lt"/>
                          <a:ea typeface="+mn-ea"/>
                          <a:cs typeface="+mn-cs"/>
                        </a:rPr>
                        <a:t>SFN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kern="1200" baseline="0">
                          <a:solidFill>
                            <a:schemeClr val="dk1"/>
                          </a:solidFill>
                          <a:latin typeface="+mn-lt"/>
                          <a:ea typeface="+mn-ea"/>
                          <a:cs typeface="+mn-cs"/>
                        </a:rPr>
                        <a:t>23:00:00</a:t>
                      </a:r>
                    </a:p>
                  </a:txBody>
                  <a:tcPr/>
                </a:tc>
                <a:tc>
                  <a:txBody>
                    <a:bodyPr/>
                    <a:lstStyle/>
                    <a:p>
                      <a:pPr marL="0" marR="0" lvl="0" indent="0" algn="ctr">
                        <a:lnSpc>
                          <a:spcPct val="100000"/>
                        </a:lnSpc>
                        <a:spcBef>
                          <a:spcPts val="0"/>
                        </a:spcBef>
                        <a:spcAft>
                          <a:spcPts val="0"/>
                        </a:spcAft>
                        <a:buNone/>
                      </a:pPr>
                      <a:r>
                        <a:rPr lang="en-GB" sz="1100" b="0" i="0" u="none" strike="noStrike" kern="1200" baseline="0" noProof="0">
                          <a:solidFill>
                            <a:schemeClr val="dk1"/>
                          </a:solidFill>
                          <a:latin typeface="Arial"/>
                        </a:rPr>
                        <a:t>From 09:00 the next calendar day</a:t>
                      </a:r>
                      <a:endParaRPr lang="en-GB" sz="1100" kern="1200" baseline="0">
                        <a:solidFill>
                          <a:schemeClr val="dk1"/>
                        </a:solidFill>
                        <a:latin typeface="+mn-lt"/>
                        <a:ea typeface="+mn-ea"/>
                        <a:cs typeface="+mn-cs"/>
                      </a:endParaRPr>
                    </a:p>
                  </a:txBody>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200" kern="1200" baseline="0">
                        <a:solidFill>
                          <a:schemeClr val="dk1"/>
                        </a:solidFill>
                        <a:latin typeface="+mn-lt"/>
                        <a:ea typeface="+mn-ea"/>
                        <a:cs typeface="+mn-cs"/>
                      </a:endParaRPr>
                    </a:p>
                  </a:txBody>
                  <a:tcPr/>
                </a:tc>
                <a:extLst>
                  <a:ext uri="{0D108BD9-81ED-4DB2-BD59-A6C34878D82A}">
                    <a16:rowId xmlns:a16="http://schemas.microsoft.com/office/drawing/2014/main" val="319404678"/>
                  </a:ext>
                </a:extLst>
              </a:tr>
              <a:tr h="25022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kern="1200">
                          <a:solidFill>
                            <a:schemeClr val="dk1"/>
                          </a:solidFill>
                          <a:latin typeface="+mn-lt"/>
                          <a:ea typeface="+mn-ea"/>
                          <a:cs typeface="+mn-cs"/>
                        </a:rPr>
                        <a:t>DLC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kern="1200" baseline="0">
                          <a:solidFill>
                            <a:schemeClr val="dk1"/>
                          </a:solidFill>
                          <a:latin typeface="+mn-lt"/>
                          <a:ea typeface="+mn-ea"/>
                          <a:cs typeface="+mn-cs"/>
                        </a:rPr>
                        <a:t>23:00:00</a:t>
                      </a:r>
                    </a:p>
                  </a:txBody>
                  <a:tcPr/>
                </a:tc>
                <a:tc>
                  <a:txBody>
                    <a:bodyPr/>
                    <a:lstStyle/>
                    <a:p>
                      <a:pPr marL="0" marR="0" lvl="0" indent="0" algn="ctr">
                        <a:lnSpc>
                          <a:spcPct val="100000"/>
                        </a:lnSpc>
                        <a:spcBef>
                          <a:spcPts val="0"/>
                        </a:spcBef>
                        <a:spcAft>
                          <a:spcPts val="0"/>
                        </a:spcAft>
                        <a:buNone/>
                      </a:pPr>
                      <a:r>
                        <a:rPr lang="en-GB" sz="1100" b="0" i="0" u="none" strike="noStrike" kern="1200" baseline="0" noProof="0">
                          <a:solidFill>
                            <a:schemeClr val="dk1"/>
                          </a:solidFill>
                          <a:latin typeface="Arial"/>
                        </a:rPr>
                        <a:t>From 09:00 the next calendar day</a:t>
                      </a:r>
                      <a:endParaRPr lang="en-GB" sz="1100" kern="1200" baseline="0">
                        <a:solidFill>
                          <a:schemeClr val="dk1"/>
                        </a:solidFill>
                        <a:latin typeface="+mn-lt"/>
                        <a:ea typeface="+mn-ea"/>
                        <a:cs typeface="+mn-cs"/>
                      </a:endParaRPr>
                    </a:p>
                  </a:txBody>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200" kern="1200" baseline="0">
                        <a:solidFill>
                          <a:schemeClr val="dk1"/>
                        </a:solidFill>
                        <a:latin typeface="+mn-lt"/>
                        <a:ea typeface="+mn-ea"/>
                        <a:cs typeface="+mn-cs"/>
                      </a:endParaRPr>
                    </a:p>
                  </a:txBody>
                  <a:tcPr/>
                </a:tc>
                <a:extLst>
                  <a:ext uri="{0D108BD9-81ED-4DB2-BD59-A6C34878D82A}">
                    <a16:rowId xmlns:a16="http://schemas.microsoft.com/office/drawing/2014/main" val="3631793604"/>
                  </a:ext>
                </a:extLst>
              </a:tr>
              <a:tr h="25022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kern="1200">
                          <a:solidFill>
                            <a:schemeClr val="dk1"/>
                          </a:solidFill>
                          <a:latin typeface="+mn-lt"/>
                          <a:ea typeface="+mn-ea"/>
                          <a:cs typeface="+mn-cs"/>
                        </a:rPr>
                        <a:t>SPC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kern="1200" baseline="0">
                          <a:solidFill>
                            <a:schemeClr val="dk1"/>
                          </a:solidFill>
                          <a:latin typeface="+mn-lt"/>
                          <a:ea typeface="+mn-ea"/>
                          <a:cs typeface="+mn-cs"/>
                        </a:rPr>
                        <a:t>23:00:00</a:t>
                      </a:r>
                    </a:p>
                  </a:txBody>
                  <a:tcPr/>
                </a:tc>
                <a:tc>
                  <a:txBody>
                    <a:bodyPr/>
                    <a:lstStyle/>
                    <a:p>
                      <a:pPr marL="0" marR="0" lvl="0" indent="0" algn="ctr">
                        <a:lnSpc>
                          <a:spcPct val="100000"/>
                        </a:lnSpc>
                        <a:spcBef>
                          <a:spcPts val="0"/>
                        </a:spcBef>
                        <a:spcAft>
                          <a:spcPts val="0"/>
                        </a:spcAft>
                        <a:buNone/>
                      </a:pPr>
                      <a:r>
                        <a:rPr lang="en-GB" sz="1100" b="0" i="0" u="none" strike="noStrike" kern="1200" baseline="0" noProof="0">
                          <a:solidFill>
                            <a:schemeClr val="dk1"/>
                          </a:solidFill>
                          <a:latin typeface="Arial"/>
                        </a:rPr>
                        <a:t>From 09:00 the next working day</a:t>
                      </a:r>
                      <a:endParaRPr lang="en-GB" sz="1100" kern="1200" baseline="0">
                        <a:solidFill>
                          <a:schemeClr val="dk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kern="1200" baseline="0">
                          <a:solidFill>
                            <a:schemeClr val="dk1"/>
                          </a:solidFill>
                          <a:latin typeface="+mn-lt"/>
                          <a:ea typeface="+mn-ea"/>
                          <a:cs typeface="+mn-cs"/>
                        </a:rPr>
                        <a:t>XRN4941</a:t>
                      </a:r>
                    </a:p>
                  </a:txBody>
                  <a:tcPr/>
                </a:tc>
                <a:extLst>
                  <a:ext uri="{0D108BD9-81ED-4DB2-BD59-A6C34878D82A}">
                    <a16:rowId xmlns:a16="http://schemas.microsoft.com/office/drawing/2014/main" val="3827941028"/>
                  </a:ext>
                </a:extLst>
              </a:tr>
              <a:tr h="25022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kern="1200">
                          <a:solidFill>
                            <a:schemeClr val="dk1"/>
                          </a:solidFill>
                          <a:latin typeface="+mn-lt"/>
                          <a:ea typeface="+mn-ea"/>
                          <a:cs typeface="+mn-cs"/>
                        </a:rPr>
                        <a:t>JOB</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kern="1200" baseline="0">
                          <a:solidFill>
                            <a:schemeClr val="dk1"/>
                          </a:solidFill>
                          <a:latin typeface="+mn-lt"/>
                          <a:ea typeface="+mn-ea"/>
                          <a:cs typeface="+mn-cs"/>
                        </a:rPr>
                        <a:t>23:00:00</a:t>
                      </a:r>
                    </a:p>
                  </a:txBody>
                  <a:tcPr/>
                </a:tc>
                <a:tc>
                  <a:txBody>
                    <a:bodyPr/>
                    <a:lstStyle/>
                    <a:p>
                      <a:pPr marL="0" marR="0" lvl="0" indent="0" algn="ctr">
                        <a:lnSpc>
                          <a:spcPct val="100000"/>
                        </a:lnSpc>
                        <a:spcBef>
                          <a:spcPts val="0"/>
                        </a:spcBef>
                        <a:spcAft>
                          <a:spcPts val="0"/>
                        </a:spcAft>
                        <a:buNone/>
                      </a:pPr>
                      <a:r>
                        <a:rPr lang="en-GB" sz="1100" b="0" i="0" u="none" strike="noStrike" kern="1200" baseline="0" noProof="0">
                          <a:solidFill>
                            <a:schemeClr val="dk1"/>
                          </a:solidFill>
                          <a:latin typeface="Arial"/>
                        </a:rPr>
                        <a:t>From 09:00 the next calendar day</a:t>
                      </a:r>
                      <a:endParaRPr lang="en-GB" sz="1100" kern="1200" baseline="0">
                        <a:solidFill>
                          <a:schemeClr val="dk1"/>
                        </a:solidFill>
                        <a:latin typeface="+mn-lt"/>
                        <a:ea typeface="+mn-ea"/>
                        <a:cs typeface="+mn-cs"/>
                      </a:endParaRPr>
                    </a:p>
                  </a:txBody>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kern="1200" baseline="0">
                          <a:solidFill>
                            <a:schemeClr val="dk1"/>
                          </a:solidFill>
                          <a:latin typeface="+mn-lt"/>
                          <a:ea typeface="+mn-ea"/>
                          <a:cs typeface="+mn-cs"/>
                        </a:rPr>
                        <a:t>XRN4941</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kern="1200" baseline="0">
                          <a:solidFill>
                            <a:schemeClr val="dk1"/>
                          </a:solidFill>
                          <a:latin typeface="+mn-lt"/>
                          <a:ea typeface="+mn-ea"/>
                          <a:cs typeface="+mn-cs"/>
                        </a:rPr>
                        <a:t>XRN5072</a:t>
                      </a:r>
                    </a:p>
                  </a:txBody>
                  <a:tcPr/>
                </a:tc>
                <a:extLst>
                  <a:ext uri="{0D108BD9-81ED-4DB2-BD59-A6C34878D82A}">
                    <a16:rowId xmlns:a16="http://schemas.microsoft.com/office/drawing/2014/main" val="1723096862"/>
                  </a:ext>
                </a:extLst>
              </a:tr>
              <a:tr h="311014">
                <a:tc>
                  <a:txBody>
                    <a:bodyPr/>
                    <a:lstStyle/>
                    <a:p>
                      <a:pPr marL="0" algn="ctr" defTabSz="914400" rtl="0" eaLnBrk="1" latinLnBrk="0" hangingPunct="1"/>
                      <a:r>
                        <a:rPr lang="en-GB" sz="1100" kern="1200">
                          <a:solidFill>
                            <a:schemeClr val="dk1"/>
                          </a:solidFill>
                          <a:latin typeface="+mn-lt"/>
                          <a:ea typeface="+mn-ea"/>
                          <a:cs typeface="+mn-cs"/>
                        </a:rPr>
                        <a:t>UPD</a:t>
                      </a:r>
                      <a:endParaRPr lang="en-GB" sz="1100" i="1" kern="1200">
                        <a:solidFill>
                          <a:srgbClr val="FF0000"/>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kern="1200">
                          <a:solidFill>
                            <a:schemeClr val="dk1"/>
                          </a:solidFill>
                          <a:latin typeface="+mn-lt"/>
                          <a:ea typeface="+mn-ea"/>
                          <a:cs typeface="+mn-cs"/>
                        </a:rPr>
                        <a:t>23:00:00</a:t>
                      </a:r>
                      <a:endParaRPr lang="en-GB" sz="1100" kern="1200" baseline="0">
                        <a:solidFill>
                          <a:schemeClr val="dk1"/>
                        </a:solidFill>
                        <a:latin typeface="+mn-lt"/>
                        <a:ea typeface="+mn-ea"/>
                        <a:cs typeface="+mn-cs"/>
                      </a:endParaRPr>
                    </a:p>
                  </a:txBody>
                  <a:tcPr/>
                </a:tc>
                <a:tc>
                  <a:txBody>
                    <a:bodyPr/>
                    <a:lstStyle/>
                    <a:p>
                      <a:pPr marL="0" marR="0" lvl="0" indent="0" algn="ctr">
                        <a:lnSpc>
                          <a:spcPct val="100000"/>
                        </a:lnSpc>
                        <a:spcBef>
                          <a:spcPts val="0"/>
                        </a:spcBef>
                        <a:spcAft>
                          <a:spcPts val="0"/>
                        </a:spcAft>
                        <a:buNone/>
                      </a:pPr>
                      <a:r>
                        <a:rPr lang="en-GB" sz="1100" b="0" i="0" u="none" strike="noStrike" kern="1200" baseline="0" noProof="0">
                          <a:solidFill>
                            <a:schemeClr val="dk1"/>
                          </a:solidFill>
                          <a:latin typeface="Arial"/>
                        </a:rPr>
                        <a:t>From 09:00 the next calendar day</a:t>
                      </a:r>
                      <a:endParaRPr lang="en-GB" sz="1100" kern="1200" baseline="0">
                        <a:solidFill>
                          <a:schemeClr val="dk1"/>
                        </a:solidFill>
                        <a:latin typeface="+mn-lt"/>
                        <a:ea typeface="+mn-ea"/>
                        <a:cs typeface="+mn-cs"/>
                      </a:endParaRPr>
                    </a:p>
                  </a:txBody>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200" kern="1200" baseline="0">
                        <a:solidFill>
                          <a:schemeClr val="dk1"/>
                        </a:solidFill>
                        <a:latin typeface="+mn-lt"/>
                        <a:ea typeface="+mn-ea"/>
                        <a:cs typeface="+mn-cs"/>
                      </a:endParaRPr>
                    </a:p>
                  </a:txBody>
                  <a:tcPr/>
                </a:tc>
                <a:extLst>
                  <a:ext uri="{0D108BD9-81ED-4DB2-BD59-A6C34878D82A}">
                    <a16:rowId xmlns:a16="http://schemas.microsoft.com/office/drawing/2014/main" val="2977050730"/>
                  </a:ext>
                </a:extLst>
              </a:tr>
              <a:tr h="311014">
                <a:tc>
                  <a:txBody>
                    <a:bodyPr/>
                    <a:lstStyle/>
                    <a:p>
                      <a:pPr marL="0" algn="ctr" defTabSz="914400" rtl="0" eaLnBrk="1" latinLnBrk="0" hangingPunct="1"/>
                      <a:r>
                        <a:rPr lang="en-GB" sz="1100" b="0" i="0" kern="1200">
                          <a:solidFill>
                            <a:schemeClr val="tx1"/>
                          </a:solidFill>
                          <a:latin typeface="+mn-lt"/>
                          <a:ea typeface="+mn-ea"/>
                          <a:cs typeface="+mn-cs"/>
                        </a:rPr>
                        <a:t>AQI</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kern="1200" baseline="0">
                          <a:solidFill>
                            <a:schemeClr val="dk1"/>
                          </a:solidFill>
                          <a:latin typeface="+mn-lt"/>
                          <a:ea typeface="+mn-ea"/>
                          <a:cs typeface="+mn-cs"/>
                        </a:rPr>
                        <a:t>23:00:00</a:t>
                      </a:r>
                    </a:p>
                  </a:txBody>
                  <a:tcPr/>
                </a:tc>
                <a:tc>
                  <a:txBody>
                    <a:bodyPr/>
                    <a:lstStyle/>
                    <a:p>
                      <a:pPr marL="0" marR="0" lvl="0" indent="0" algn="ctr">
                        <a:lnSpc>
                          <a:spcPct val="100000"/>
                        </a:lnSpc>
                        <a:spcBef>
                          <a:spcPts val="0"/>
                        </a:spcBef>
                        <a:spcAft>
                          <a:spcPts val="0"/>
                        </a:spcAft>
                        <a:buNone/>
                      </a:pPr>
                      <a:r>
                        <a:rPr lang="en-GB" sz="1100" b="0" i="0" u="none" strike="noStrike" kern="1200" baseline="0" noProof="0">
                          <a:solidFill>
                            <a:schemeClr val="dk1"/>
                          </a:solidFill>
                          <a:latin typeface="Arial"/>
                        </a:rPr>
                        <a:t>From 09:00 the next working day</a:t>
                      </a:r>
                      <a:endParaRPr lang="en-GB" sz="1100" kern="1200" baseline="0">
                        <a:solidFill>
                          <a:schemeClr val="dk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kern="1200" baseline="0">
                          <a:solidFill>
                            <a:schemeClr val="dk1"/>
                          </a:solidFill>
                          <a:latin typeface="+mn-lt"/>
                          <a:ea typeface="+mn-ea"/>
                          <a:cs typeface="+mn-cs"/>
                        </a:rPr>
                        <a:t>XRN5072</a:t>
                      </a:r>
                    </a:p>
                  </a:txBody>
                  <a:tcPr/>
                </a:tc>
                <a:extLst>
                  <a:ext uri="{0D108BD9-81ED-4DB2-BD59-A6C34878D82A}">
                    <a16:rowId xmlns:a16="http://schemas.microsoft.com/office/drawing/2014/main" val="1904650643"/>
                  </a:ext>
                </a:extLst>
              </a:tr>
            </a:tbl>
          </a:graphicData>
        </a:graphic>
      </p:graphicFrame>
    </p:spTree>
    <p:extLst>
      <p:ext uri="{BB962C8B-B14F-4D97-AF65-F5344CB8AC3E}">
        <p14:creationId xmlns:p14="http://schemas.microsoft.com/office/powerpoint/2010/main" val="11630668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File Format Transition Plan - Outbound</a:t>
            </a:r>
          </a:p>
        </p:txBody>
      </p:sp>
      <p:graphicFrame>
        <p:nvGraphicFramePr>
          <p:cNvPr id="6" name="Content Placeholder 3">
            <a:extLst>
              <a:ext uri="{FF2B5EF4-FFF2-40B4-BE49-F238E27FC236}">
                <a16:creationId xmlns:a16="http://schemas.microsoft.com/office/drawing/2014/main" id="{A77D7BA9-6CA3-434F-A434-F206BEAA9AB3}"/>
              </a:ext>
            </a:extLst>
          </p:cNvPr>
          <p:cNvGraphicFramePr>
            <a:graphicFrameLocks/>
          </p:cNvGraphicFramePr>
          <p:nvPr/>
        </p:nvGraphicFramePr>
        <p:xfrm>
          <a:off x="558657" y="1297112"/>
          <a:ext cx="8238908" cy="2739572"/>
        </p:xfrm>
        <a:graphic>
          <a:graphicData uri="http://schemas.openxmlformats.org/drawingml/2006/table">
            <a:tbl>
              <a:tblPr firstRow="1" bandRow="1">
                <a:tableStyleId>{5C22544A-7EE6-4342-B048-85BDC9FD1C3A}</a:tableStyleId>
              </a:tblPr>
              <a:tblGrid>
                <a:gridCol w="1013265">
                  <a:extLst>
                    <a:ext uri="{9D8B030D-6E8A-4147-A177-3AD203B41FA5}">
                      <a16:colId xmlns:a16="http://schemas.microsoft.com/office/drawing/2014/main" val="20000"/>
                    </a:ext>
                  </a:extLst>
                </a:gridCol>
                <a:gridCol w="2046804">
                  <a:extLst>
                    <a:ext uri="{9D8B030D-6E8A-4147-A177-3AD203B41FA5}">
                      <a16:colId xmlns:a16="http://schemas.microsoft.com/office/drawing/2014/main" val="20001"/>
                    </a:ext>
                  </a:extLst>
                </a:gridCol>
                <a:gridCol w="2827559">
                  <a:extLst>
                    <a:ext uri="{9D8B030D-6E8A-4147-A177-3AD203B41FA5}">
                      <a16:colId xmlns:a16="http://schemas.microsoft.com/office/drawing/2014/main" val="20003"/>
                    </a:ext>
                  </a:extLst>
                </a:gridCol>
                <a:gridCol w="2351280">
                  <a:extLst>
                    <a:ext uri="{9D8B030D-6E8A-4147-A177-3AD203B41FA5}">
                      <a16:colId xmlns:a16="http://schemas.microsoft.com/office/drawing/2014/main" val="3795388193"/>
                    </a:ext>
                  </a:extLst>
                </a:gridCol>
              </a:tblGrid>
              <a:tr h="215537">
                <a:tc>
                  <a:txBody>
                    <a:bodyPr/>
                    <a:lstStyle/>
                    <a:p>
                      <a:pPr algn="ctr"/>
                      <a:r>
                        <a:rPr lang="en-GB" sz="1050"/>
                        <a:t>File Type</a:t>
                      </a:r>
                    </a:p>
                  </a:txBody>
                  <a:tcPr/>
                </a:tc>
                <a:tc>
                  <a:txBody>
                    <a:bodyPr/>
                    <a:lstStyle/>
                    <a:p>
                      <a:pPr algn="ctr"/>
                      <a:r>
                        <a:rPr lang="en-GB" sz="1050"/>
                        <a:t>Last</a:t>
                      </a:r>
                      <a:r>
                        <a:rPr lang="en-GB" sz="1050" baseline="0"/>
                        <a:t> outbound</a:t>
                      </a:r>
                      <a:endParaRPr lang="en-GB" sz="1050"/>
                    </a:p>
                  </a:txBody>
                  <a:tcPr/>
                </a:tc>
                <a:tc>
                  <a:txBody>
                    <a:bodyPr/>
                    <a:lstStyle/>
                    <a:p>
                      <a:pPr marL="0" marR="0" indent="0" algn="ctr" rtl="0" eaLnBrk="1" fontAlgn="auto" latinLnBrk="0" hangingPunct="1">
                        <a:lnSpc>
                          <a:spcPct val="100000"/>
                        </a:lnSpc>
                        <a:spcBef>
                          <a:spcPts val="0"/>
                        </a:spcBef>
                        <a:spcAft>
                          <a:spcPts val="0"/>
                        </a:spcAft>
                        <a:buClrTx/>
                        <a:buSzTx/>
                        <a:buFontTx/>
                        <a:buNone/>
                      </a:pPr>
                      <a:r>
                        <a:rPr lang="en-GB" sz="1050"/>
                        <a:t>First</a:t>
                      </a:r>
                      <a:r>
                        <a:rPr lang="en-GB" sz="1050" baseline="0"/>
                        <a:t> out</a:t>
                      </a:r>
                      <a:r>
                        <a:rPr lang="en-GB" sz="1050"/>
                        <a:t>bound</a:t>
                      </a:r>
                      <a:r>
                        <a:rPr lang="en-GB" sz="1050" baseline="0"/>
                        <a:t> </a:t>
                      </a:r>
                      <a:endParaRPr lang="en-GB" sz="105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50"/>
                        <a:t>Related Change</a:t>
                      </a:r>
                    </a:p>
                  </a:txBody>
                  <a:tcPr/>
                </a:tc>
                <a:extLst>
                  <a:ext uri="{0D108BD9-81ED-4DB2-BD59-A6C34878D82A}">
                    <a16:rowId xmlns:a16="http://schemas.microsoft.com/office/drawing/2014/main" val="10000"/>
                  </a:ext>
                </a:extLst>
              </a:tr>
              <a:tr h="311014">
                <a:tc>
                  <a:txBody>
                    <a:bodyPr/>
                    <a:lstStyle/>
                    <a:p>
                      <a:pPr marL="0" algn="ctr" defTabSz="914400" rtl="0" eaLnBrk="1" latinLnBrk="0" hangingPunct="1"/>
                      <a:r>
                        <a:rPr lang="en-GB" sz="1100" i="0" kern="1200">
                          <a:solidFill>
                            <a:schemeClr val="tx1"/>
                          </a:solidFill>
                          <a:latin typeface="+mn-lt"/>
                          <a:ea typeface="+mn-ea"/>
                          <a:cs typeface="+mn-cs"/>
                        </a:rPr>
                        <a:t>IDL</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a:ln>
                            <a:noFill/>
                          </a:ln>
                          <a:effectLst/>
                          <a:uLnTx/>
                          <a:uFillTx/>
                          <a:latin typeface="Arial"/>
                          <a:ea typeface="+mn-ea"/>
                          <a:cs typeface="+mn-cs"/>
                        </a:rPr>
                        <a:t>23:59:59</a:t>
                      </a:r>
                    </a:p>
                  </a:txBody>
                  <a:tcPr/>
                </a:tc>
                <a:tc>
                  <a:txBody>
                    <a:bodyPr/>
                    <a:lstStyle/>
                    <a:p>
                      <a:pPr marL="0" marR="0" lvl="0" indent="0" algn="ctr">
                        <a:lnSpc>
                          <a:spcPct val="100000"/>
                        </a:lnSpc>
                        <a:spcBef>
                          <a:spcPts val="0"/>
                        </a:spcBef>
                        <a:spcAft>
                          <a:spcPts val="0"/>
                        </a:spcAft>
                        <a:buNone/>
                      </a:pPr>
                      <a:r>
                        <a:rPr lang="en-GB" sz="1100" b="0" i="0" u="none" strike="noStrike" kern="1200" cap="none" spc="0" normalizeH="0" baseline="0" noProof="0">
                          <a:ln>
                            <a:noFill/>
                          </a:ln>
                          <a:solidFill>
                            <a:schemeClr val="dk1"/>
                          </a:solidFill>
                          <a:effectLst/>
                          <a:uLnTx/>
                          <a:uFillTx/>
                          <a:latin typeface="Arial"/>
                        </a:rPr>
                        <a:t>From 09:00 the calendar day</a:t>
                      </a:r>
                      <a:endParaRPr kumimoji="0" lang="en-GB" sz="1100" b="0" i="0" u="none" strike="noStrike" kern="1200" cap="none" spc="0" normalizeH="0" baseline="0" noProof="0">
                        <a:ln>
                          <a:noFill/>
                        </a:ln>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i="0" kern="1200" baseline="0">
                          <a:solidFill>
                            <a:schemeClr val="tx1"/>
                          </a:solidFill>
                          <a:latin typeface="+mn-lt"/>
                          <a:ea typeface="+mn-ea"/>
                          <a:cs typeface="+mn-cs"/>
                        </a:rPr>
                        <a:t>XRN4941</a:t>
                      </a:r>
                      <a:endParaRPr lang="en-US"/>
                    </a:p>
                  </a:txBody>
                  <a:tcPr/>
                </a:tc>
                <a:extLst>
                  <a:ext uri="{0D108BD9-81ED-4DB2-BD59-A6C34878D82A}">
                    <a16:rowId xmlns:a16="http://schemas.microsoft.com/office/drawing/2014/main" val="3787016027"/>
                  </a:ext>
                </a:extLst>
              </a:tr>
              <a:tr h="311014">
                <a:tc>
                  <a:txBody>
                    <a:bodyPr/>
                    <a:lstStyle/>
                    <a:p>
                      <a:pPr marL="0" lvl="0" algn="ctr" defTabSz="914400" rtl="0">
                        <a:buNone/>
                      </a:pPr>
                      <a:r>
                        <a:rPr lang="en-GB" sz="1100" i="0" kern="1200">
                          <a:solidFill>
                            <a:schemeClr val="tx1"/>
                          </a:solidFill>
                          <a:latin typeface="+mn-lt"/>
                          <a:ea typeface="+mn-ea"/>
                          <a:cs typeface="+mn-cs"/>
                        </a:rPr>
                        <a:t>AQR</a:t>
                      </a:r>
                      <a:endParaRPr lang="en-US"/>
                    </a:p>
                  </a:txBody>
                  <a:tcPr/>
                </a:tc>
                <a:tc>
                  <a:txBody>
                    <a:bodyPr/>
                    <a:lstStyle/>
                    <a:p>
                      <a:pPr marL="0" marR="0" lvl="0" indent="0" algn="ctr" defTabSz="914400" rtl="0">
                        <a:lnSpc>
                          <a:spcPct val="100000"/>
                        </a:lnSpc>
                        <a:spcBef>
                          <a:spcPts val="0"/>
                        </a:spcBef>
                        <a:spcAft>
                          <a:spcPts val="0"/>
                        </a:spcAft>
                        <a:buClrTx/>
                        <a:buSzTx/>
                        <a:buFontTx/>
                        <a:buNone/>
                        <a:tabLst/>
                        <a:defRPr/>
                      </a:pPr>
                      <a:r>
                        <a:rPr kumimoji="0" lang="en-GB" sz="1100" b="0" i="0" u="none" strike="noStrike" kern="1200" cap="none" spc="0" normalizeH="0" baseline="0" noProof="0">
                          <a:ln>
                            <a:noFill/>
                          </a:ln>
                          <a:effectLst/>
                          <a:uLnTx/>
                          <a:uFillTx/>
                          <a:latin typeface="Arial"/>
                          <a:ea typeface="+mn-ea"/>
                          <a:cs typeface="+mn-cs"/>
                        </a:rPr>
                        <a:t>23:59:59</a:t>
                      </a:r>
                    </a:p>
                  </a:txBody>
                  <a:tcPr/>
                </a:tc>
                <a:tc>
                  <a:txBody>
                    <a:bodyPr/>
                    <a:lstStyle/>
                    <a:p>
                      <a:pPr marL="0" marR="0" lvl="0" indent="0" algn="ctr">
                        <a:lnSpc>
                          <a:spcPct val="100000"/>
                        </a:lnSpc>
                        <a:spcBef>
                          <a:spcPts val="0"/>
                        </a:spcBef>
                        <a:spcAft>
                          <a:spcPts val="0"/>
                        </a:spcAft>
                        <a:buNone/>
                      </a:pPr>
                      <a:r>
                        <a:rPr lang="en-GB" sz="1100" b="0" i="0" u="none" strike="noStrike" kern="1200" cap="none" spc="0" normalizeH="0" baseline="0" noProof="0">
                          <a:ln>
                            <a:noFill/>
                          </a:ln>
                          <a:solidFill>
                            <a:schemeClr val="dk1"/>
                          </a:solidFill>
                          <a:effectLst/>
                          <a:uLnTx/>
                          <a:uFillTx/>
                          <a:latin typeface="Arial"/>
                        </a:rPr>
                        <a:t>From 09:00 the next working day</a:t>
                      </a:r>
                      <a:endParaRPr kumimoji="0" lang="en-GB" sz="1100" b="0" i="0" u="none" strike="noStrike" kern="1200" cap="none" spc="0" normalizeH="0" baseline="0" noProof="0">
                        <a:ln>
                          <a:noFill/>
                        </a:ln>
                        <a:effectLst/>
                        <a:uLnTx/>
                        <a:uFillTx/>
                        <a:latin typeface="+mn-lt"/>
                        <a:ea typeface="+mn-ea"/>
                        <a:cs typeface="+mn-cs"/>
                      </a:endParaRPr>
                    </a:p>
                  </a:txBody>
                  <a:tcPr/>
                </a:tc>
                <a:tc>
                  <a:txBody>
                    <a:bodyPr/>
                    <a:lstStyle/>
                    <a:p>
                      <a:pPr marL="0" marR="0" lvl="0" indent="0" algn="ctr" defTabSz="914400" rtl="0">
                        <a:lnSpc>
                          <a:spcPct val="100000"/>
                        </a:lnSpc>
                        <a:spcBef>
                          <a:spcPts val="0"/>
                        </a:spcBef>
                        <a:spcAft>
                          <a:spcPts val="0"/>
                        </a:spcAft>
                        <a:buClrTx/>
                        <a:buSzTx/>
                        <a:buFontTx/>
                        <a:buNone/>
                        <a:tabLst/>
                        <a:defRPr/>
                      </a:pPr>
                      <a:r>
                        <a:rPr lang="en-GB" sz="1100" i="0" kern="1200" baseline="0">
                          <a:solidFill>
                            <a:schemeClr val="tx1"/>
                          </a:solidFill>
                          <a:latin typeface="+mn-lt"/>
                          <a:ea typeface="+mn-ea"/>
                          <a:cs typeface="+mn-cs"/>
                        </a:rPr>
                        <a:t>XRN5072</a:t>
                      </a:r>
                      <a:endParaRPr lang="en-US"/>
                    </a:p>
                  </a:txBody>
                  <a:tcPr/>
                </a:tc>
                <a:extLst>
                  <a:ext uri="{0D108BD9-81ED-4DB2-BD59-A6C34878D82A}">
                    <a16:rowId xmlns:a16="http://schemas.microsoft.com/office/drawing/2014/main" val="159441367"/>
                  </a:ext>
                </a:extLst>
              </a:tr>
              <a:tr h="311014">
                <a:tc>
                  <a:txBody>
                    <a:bodyPr/>
                    <a:lstStyle/>
                    <a:p>
                      <a:pPr marL="0" lvl="0" algn="ctr" defTabSz="914400" rtl="0">
                        <a:buNone/>
                      </a:pPr>
                      <a:r>
                        <a:rPr lang="en-GB" sz="1100" i="0" kern="1200">
                          <a:solidFill>
                            <a:schemeClr val="dk1"/>
                          </a:solidFill>
                          <a:latin typeface="+mn-lt"/>
                          <a:ea typeface="+mn-ea"/>
                          <a:cs typeface="+mn-cs"/>
                        </a:rPr>
                        <a:t>CFR</a:t>
                      </a:r>
                      <a:endParaRPr lang="en-GB" sz="1100" i="0" kern="1200">
                        <a:solidFill>
                          <a:srgbClr val="FF0000"/>
                        </a:solidFill>
                        <a:latin typeface="+mn-lt"/>
                        <a:ea typeface="+mn-ea"/>
                        <a:cs typeface="+mn-cs"/>
                      </a:endParaRPr>
                    </a:p>
                  </a:txBody>
                  <a:tcPr/>
                </a:tc>
                <a:tc>
                  <a:txBody>
                    <a:bodyPr/>
                    <a:lstStyle/>
                    <a:p>
                      <a:pPr marL="0" lvl="0" algn="ctr" defTabSz="914400" rtl="0">
                        <a:buNone/>
                        <a:tabLst/>
                        <a:defRPr/>
                      </a:pPr>
                      <a:r>
                        <a:rPr lang="en-GB" sz="1100" i="0" kern="1200">
                          <a:solidFill>
                            <a:schemeClr val="dk1"/>
                          </a:solidFill>
                          <a:latin typeface="+mn-lt"/>
                          <a:ea typeface="+mn-ea"/>
                          <a:cs typeface="+mn-cs"/>
                        </a:rPr>
                        <a:t>23:59:59</a:t>
                      </a:r>
                      <a:endParaRPr kumimoji="0" lang="en-US"/>
                    </a:p>
                  </a:txBody>
                  <a:tcPr/>
                </a:tc>
                <a:tc>
                  <a:txBody>
                    <a:bodyPr/>
                    <a:lstStyle/>
                    <a:p>
                      <a:pPr marL="0" marR="0" lvl="0" indent="0" algn="ctr" rtl="0">
                        <a:lnSpc>
                          <a:spcPct val="100000"/>
                        </a:lnSpc>
                        <a:spcBef>
                          <a:spcPts val="0"/>
                        </a:spcBef>
                        <a:spcAft>
                          <a:spcPts val="0"/>
                        </a:spcAft>
                        <a:buClrTx/>
                        <a:buSzTx/>
                        <a:buFontTx/>
                        <a:buNone/>
                      </a:pPr>
                      <a:r>
                        <a:rPr lang="en-GB" sz="1100" b="0" i="0" u="none" strike="noStrike" kern="1200" baseline="0" noProof="0">
                          <a:solidFill>
                            <a:schemeClr val="dk1"/>
                          </a:solidFill>
                          <a:latin typeface="Arial"/>
                        </a:rPr>
                        <a:t>From 09:00 the next working day</a:t>
                      </a:r>
                      <a:endParaRPr kumimoji="0" lang="en-GB" sz="1100" b="1" i="0" kern="1200" baseline="0">
                        <a:solidFill>
                          <a:schemeClr val="dk1"/>
                        </a:solidFill>
                        <a:latin typeface="+mn-lt"/>
                        <a:ea typeface="+mn-ea"/>
                        <a:cs typeface="+mn-cs"/>
                      </a:endParaRPr>
                    </a:p>
                  </a:txBody>
                  <a:tcPr/>
                </a:tc>
                <a:tc>
                  <a:txBody>
                    <a:bodyPr/>
                    <a:lstStyle/>
                    <a:p>
                      <a:pPr marL="0" marR="0" lvl="0" indent="0" algn="ctr" defTabSz="914400" rtl="0">
                        <a:lnSpc>
                          <a:spcPct val="100000"/>
                        </a:lnSpc>
                        <a:spcBef>
                          <a:spcPts val="0"/>
                        </a:spcBef>
                        <a:spcAft>
                          <a:spcPts val="0"/>
                        </a:spcAft>
                        <a:buClrTx/>
                        <a:buSzTx/>
                        <a:buFontTx/>
                        <a:buNone/>
                        <a:tabLst/>
                        <a:defRPr/>
                      </a:pPr>
                      <a:r>
                        <a:rPr lang="en-GB" sz="1100" b="0" i="0" kern="1200" baseline="0">
                          <a:solidFill>
                            <a:schemeClr val="dk1"/>
                          </a:solidFill>
                          <a:latin typeface="+mn-lt"/>
                          <a:ea typeface="+mn-ea"/>
                          <a:cs typeface="+mn-cs"/>
                        </a:rPr>
                        <a:t>XRN4941</a:t>
                      </a:r>
                      <a:endParaRPr lang="en-GB" sz="1100" b="0" i="0" kern="1200" baseline="0">
                        <a:solidFill>
                          <a:srgbClr val="FF0000"/>
                        </a:solidFill>
                        <a:latin typeface="+mn-lt"/>
                        <a:ea typeface="+mn-ea"/>
                        <a:cs typeface="+mn-cs"/>
                      </a:endParaRPr>
                    </a:p>
                  </a:txBody>
                  <a:tcPr/>
                </a:tc>
                <a:extLst>
                  <a:ext uri="{0D108BD9-81ED-4DB2-BD59-A6C34878D82A}">
                    <a16:rowId xmlns:a16="http://schemas.microsoft.com/office/drawing/2014/main" val="1091447658"/>
                  </a:ext>
                </a:extLst>
              </a:tr>
              <a:tr h="311014">
                <a:tc>
                  <a:txBody>
                    <a:bodyPr/>
                    <a:lstStyle/>
                    <a:p>
                      <a:pPr marL="0" marR="0" lvl="0" indent="0" algn="ctr" defTabSz="914400" rtl="0">
                        <a:lnSpc>
                          <a:spcPct val="100000"/>
                        </a:lnSpc>
                        <a:spcBef>
                          <a:spcPts val="0"/>
                        </a:spcBef>
                        <a:spcAft>
                          <a:spcPts val="0"/>
                        </a:spcAft>
                        <a:buClrTx/>
                        <a:buSzTx/>
                        <a:buFontTx/>
                        <a:buNone/>
                      </a:pPr>
                      <a:r>
                        <a:rPr lang="en-GB" sz="1100" b="0" i="0" kern="1200">
                          <a:solidFill>
                            <a:schemeClr val="tx1"/>
                          </a:solidFill>
                          <a:latin typeface="+mn-lt"/>
                          <a:ea typeface="+mn-ea"/>
                          <a:cs typeface="+mn-cs"/>
                        </a:rPr>
                        <a:t>URS</a:t>
                      </a:r>
                      <a:endParaRPr lang="en-US"/>
                    </a:p>
                  </a:txBody>
                  <a:tcPr/>
                </a:tc>
                <a:tc>
                  <a:txBody>
                    <a:bodyPr/>
                    <a:lstStyle/>
                    <a:p>
                      <a:pPr marL="0" marR="0" lvl="0" indent="0" algn="ctr" defTabSz="914400" rtl="0">
                        <a:lnSpc>
                          <a:spcPct val="100000"/>
                        </a:lnSpc>
                        <a:spcBef>
                          <a:spcPts val="0"/>
                        </a:spcBef>
                        <a:spcAft>
                          <a:spcPts val="0"/>
                        </a:spcAft>
                        <a:buClrTx/>
                        <a:buSzTx/>
                        <a:buFontTx/>
                        <a:buNone/>
                        <a:tabLst/>
                        <a:defRPr/>
                      </a:pPr>
                      <a:r>
                        <a:rPr lang="en-GB" sz="1100" b="0" i="0" u="none" strike="noStrike" kern="1200" cap="none" spc="0" normalizeH="0" baseline="0" noProof="0">
                          <a:ln>
                            <a:noFill/>
                          </a:ln>
                          <a:effectLst/>
                          <a:uLnTx/>
                          <a:uFillTx/>
                          <a:latin typeface="Arial"/>
                          <a:ea typeface="+mn-ea"/>
                          <a:cs typeface="+mn-cs"/>
                        </a:rPr>
                        <a:t>23:59:59</a:t>
                      </a:r>
                      <a:endParaRPr kumimoji="0" lang="en-US"/>
                    </a:p>
                  </a:txBody>
                  <a:tcPr/>
                </a:tc>
                <a:tc>
                  <a:txBody>
                    <a:bodyPr/>
                    <a:lstStyle/>
                    <a:p>
                      <a:pPr marL="0" marR="0" lvl="0" indent="0" algn="ctr">
                        <a:lnSpc>
                          <a:spcPct val="100000"/>
                        </a:lnSpc>
                        <a:spcBef>
                          <a:spcPts val="0"/>
                        </a:spcBef>
                        <a:spcAft>
                          <a:spcPts val="0"/>
                        </a:spcAft>
                        <a:buNone/>
                      </a:pPr>
                      <a:r>
                        <a:rPr lang="en-GB" sz="1100" b="0" i="0" u="none" strike="noStrike" kern="1200" baseline="0" noProof="0">
                          <a:solidFill>
                            <a:schemeClr val="dk1"/>
                          </a:solidFill>
                          <a:latin typeface="Arial"/>
                        </a:rPr>
                        <a:t>From 09:00 the next calendar day</a:t>
                      </a:r>
                      <a:endParaRPr kumimoji="0" lang="en-US"/>
                    </a:p>
                  </a:txBody>
                  <a:tcPr/>
                </a:tc>
                <a:tc rowSpan="2">
                  <a:txBody>
                    <a:bodyPr/>
                    <a:lstStyle/>
                    <a:p>
                      <a:pPr marL="0" marR="0" lvl="0" indent="0" algn="ctr" rtl="0">
                        <a:lnSpc>
                          <a:spcPct val="100000"/>
                        </a:lnSpc>
                        <a:spcBef>
                          <a:spcPts val="0"/>
                        </a:spcBef>
                        <a:spcAft>
                          <a:spcPts val="0"/>
                        </a:spcAft>
                        <a:buClrTx/>
                        <a:buSzTx/>
                        <a:buFontTx/>
                        <a:buNone/>
                      </a:pPr>
                      <a:r>
                        <a:rPr lang="en-GB" sz="1100" i="0" kern="1200">
                          <a:solidFill>
                            <a:schemeClr val="dk1"/>
                          </a:solidFill>
                          <a:latin typeface="+mn-lt"/>
                          <a:ea typeface="+mn-ea"/>
                          <a:cs typeface="+mn-cs"/>
                        </a:rPr>
                        <a:t>XRN5007</a:t>
                      </a:r>
                      <a:endParaRPr lang="en-US"/>
                    </a:p>
                    <a:p>
                      <a:pPr marL="0" marR="0" lvl="0" indent="0" algn="ctr" rtl="0">
                        <a:lnSpc>
                          <a:spcPct val="100000"/>
                        </a:lnSpc>
                        <a:spcBef>
                          <a:spcPts val="0"/>
                        </a:spcBef>
                        <a:spcAft>
                          <a:spcPts val="0"/>
                        </a:spcAft>
                        <a:buClrTx/>
                        <a:buSzTx/>
                        <a:buFontTx/>
                        <a:buNone/>
                      </a:pPr>
                      <a:r>
                        <a:rPr lang="en-GB" sz="1100" i="0" kern="1200">
                          <a:solidFill>
                            <a:schemeClr val="dk1"/>
                          </a:solidFill>
                          <a:latin typeface="+mn-lt"/>
                          <a:ea typeface="+mn-ea"/>
                          <a:cs typeface="+mn-cs"/>
                        </a:rPr>
                        <a:t>XRN5072</a:t>
                      </a:r>
                      <a:br>
                        <a:rPr lang="en-GB" sz="1100" i="0" kern="1200">
                          <a:solidFill>
                            <a:srgbClr val="000000"/>
                          </a:solidFill>
                          <a:latin typeface="+mn-lt"/>
                          <a:ea typeface="+mn-ea"/>
                          <a:cs typeface="+mn-cs"/>
                        </a:rPr>
                      </a:br>
                      <a:r>
                        <a:rPr lang="en-GB" sz="1100" i="0" kern="1200">
                          <a:solidFill>
                            <a:schemeClr val="dk1"/>
                          </a:solidFill>
                          <a:latin typeface="+mn-lt"/>
                          <a:ea typeface="+mn-ea"/>
                          <a:cs typeface="+mn-cs"/>
                        </a:rPr>
                        <a:t>XRN5180</a:t>
                      </a:r>
                      <a:endParaRPr lang="en-GB"/>
                    </a:p>
                  </a:txBody>
                  <a:tcPr/>
                </a:tc>
                <a:extLst>
                  <a:ext uri="{0D108BD9-81ED-4DB2-BD59-A6C34878D82A}">
                    <a16:rowId xmlns:a16="http://schemas.microsoft.com/office/drawing/2014/main" val="1051187410"/>
                  </a:ext>
                </a:extLst>
              </a:tr>
              <a:tr h="311014">
                <a:tc>
                  <a:txBody>
                    <a:bodyPr/>
                    <a:lstStyle/>
                    <a:p>
                      <a:pPr marL="0" marR="0" lvl="0" indent="0" algn="ctr" defTabSz="914400" rtl="0">
                        <a:lnSpc>
                          <a:spcPct val="100000"/>
                        </a:lnSpc>
                        <a:spcBef>
                          <a:spcPts val="0"/>
                        </a:spcBef>
                        <a:spcAft>
                          <a:spcPts val="0"/>
                        </a:spcAft>
                        <a:buClrTx/>
                        <a:buSzTx/>
                        <a:buFontTx/>
                        <a:buNone/>
                      </a:pPr>
                      <a:r>
                        <a:rPr lang="en-GB" sz="1100" i="0" kern="1200">
                          <a:solidFill>
                            <a:schemeClr val="tx1"/>
                          </a:solidFill>
                          <a:latin typeface="+mn-lt"/>
                          <a:ea typeface="+mn-ea"/>
                          <a:cs typeface="+mn-cs"/>
                        </a:rPr>
                        <a:t>SFR</a:t>
                      </a:r>
                      <a:endParaRPr lang="en-US"/>
                    </a:p>
                  </a:txBody>
                  <a:tcPr/>
                </a:tc>
                <a:tc>
                  <a:txBody>
                    <a:bodyPr/>
                    <a:lstStyle/>
                    <a:p>
                      <a:pPr marL="0" marR="0" lvl="0" indent="0" algn="ctr" defTabSz="914400" rtl="0">
                        <a:lnSpc>
                          <a:spcPct val="100000"/>
                        </a:lnSpc>
                        <a:spcBef>
                          <a:spcPts val="0"/>
                        </a:spcBef>
                        <a:spcAft>
                          <a:spcPts val="0"/>
                        </a:spcAft>
                        <a:buClrTx/>
                        <a:buSzTx/>
                        <a:buFontTx/>
                        <a:buNone/>
                        <a:tabLst/>
                        <a:defRPr/>
                      </a:pPr>
                      <a:r>
                        <a:rPr lang="en-GB" sz="1100" b="0" i="0" u="none" strike="noStrike" kern="1200" cap="none" spc="0" normalizeH="0" baseline="0" noProof="0">
                          <a:ln>
                            <a:noFill/>
                          </a:ln>
                          <a:effectLst/>
                          <a:uLnTx/>
                          <a:uFillTx/>
                          <a:latin typeface="Arial"/>
                          <a:ea typeface="+mn-ea"/>
                          <a:cs typeface="+mn-cs"/>
                        </a:rPr>
                        <a:t>23:59:59</a:t>
                      </a:r>
                      <a:endParaRPr kumimoji="0" lang="en-US"/>
                    </a:p>
                  </a:txBody>
                  <a:tcPr/>
                </a:tc>
                <a:tc>
                  <a:txBody>
                    <a:bodyPr/>
                    <a:lstStyle/>
                    <a:p>
                      <a:pPr marL="0" marR="0" lvl="0" indent="0" algn="ctr">
                        <a:lnSpc>
                          <a:spcPct val="100000"/>
                        </a:lnSpc>
                        <a:spcBef>
                          <a:spcPts val="0"/>
                        </a:spcBef>
                        <a:spcAft>
                          <a:spcPts val="0"/>
                        </a:spcAft>
                        <a:buNone/>
                      </a:pPr>
                      <a:r>
                        <a:rPr lang="en-GB" sz="1100" b="0" i="0" u="none" strike="noStrike" kern="1200" baseline="0" noProof="0">
                          <a:solidFill>
                            <a:schemeClr val="dk1"/>
                          </a:solidFill>
                          <a:latin typeface="Arial"/>
                        </a:rPr>
                        <a:t>From 09:00 the next calendar day</a:t>
                      </a:r>
                      <a:endParaRPr kumimoji="0" lang="en-US"/>
                    </a:p>
                  </a:txBody>
                  <a:tcPr/>
                </a:tc>
                <a:tc vMerge="1">
                  <a:txBody>
                    <a:bodyPr/>
                    <a:lstStyle/>
                    <a:p>
                      <a:pPr defTabSz="914400">
                        <a:tabLst/>
                        <a:defRPr/>
                      </a:pPr>
                      <a:endParaRPr lang="en-US"/>
                    </a:p>
                  </a:txBody>
                  <a:tcPr/>
                </a:tc>
                <a:extLst>
                  <a:ext uri="{0D108BD9-81ED-4DB2-BD59-A6C34878D82A}">
                    <a16:rowId xmlns:a16="http://schemas.microsoft.com/office/drawing/2014/main" val="1289580862"/>
                  </a:ext>
                </a:extLst>
              </a:tr>
              <a:tr h="311014">
                <a:tc>
                  <a:txBody>
                    <a:bodyPr/>
                    <a:lstStyle/>
                    <a:p>
                      <a:pPr marL="0" marR="0" lvl="0" indent="0" algn="ctr" defTabSz="914400" rtl="0">
                        <a:lnSpc>
                          <a:spcPct val="100000"/>
                        </a:lnSpc>
                        <a:spcBef>
                          <a:spcPts val="0"/>
                        </a:spcBef>
                        <a:spcAft>
                          <a:spcPts val="0"/>
                        </a:spcAft>
                        <a:buClrTx/>
                        <a:buSzTx/>
                        <a:buFontTx/>
                        <a:buNone/>
                      </a:pPr>
                      <a:r>
                        <a:rPr lang="en-GB" sz="1100" i="0" kern="1200">
                          <a:solidFill>
                            <a:schemeClr val="tx1"/>
                          </a:solidFill>
                          <a:latin typeface="+mn-lt"/>
                          <a:ea typeface="+mn-ea"/>
                          <a:cs typeface="+mn-cs"/>
                        </a:rPr>
                        <a:t>SCR</a:t>
                      </a:r>
                      <a:endParaRPr lang="en-US"/>
                    </a:p>
                  </a:txBody>
                  <a:tcPr/>
                </a:tc>
                <a:tc>
                  <a:txBody>
                    <a:bodyPr/>
                    <a:lstStyle/>
                    <a:p>
                      <a:pPr marL="0" marR="0" lvl="0" indent="0" algn="ctr" defTabSz="914400" rtl="0">
                        <a:lnSpc>
                          <a:spcPct val="100000"/>
                        </a:lnSpc>
                        <a:spcBef>
                          <a:spcPts val="0"/>
                        </a:spcBef>
                        <a:spcAft>
                          <a:spcPts val="0"/>
                        </a:spcAft>
                        <a:buClrTx/>
                        <a:buSzTx/>
                        <a:buFontTx/>
                        <a:buNone/>
                        <a:tabLst/>
                        <a:defRPr/>
                      </a:pPr>
                      <a:r>
                        <a:rPr lang="en-GB" sz="1100" b="0" i="0" u="none" strike="noStrike" kern="1200" cap="none" spc="0" normalizeH="0" baseline="0" noProof="0">
                          <a:ln>
                            <a:noFill/>
                          </a:ln>
                          <a:effectLst/>
                          <a:uLnTx/>
                          <a:uFillTx/>
                          <a:latin typeface="Arial"/>
                          <a:ea typeface="+mn-ea"/>
                          <a:cs typeface="+mn-cs"/>
                        </a:rPr>
                        <a:t>23:59:59</a:t>
                      </a:r>
                      <a:endParaRPr kumimoji="0" lang="en-US"/>
                    </a:p>
                  </a:txBody>
                  <a:tcPr/>
                </a:tc>
                <a:tc>
                  <a:txBody>
                    <a:bodyPr/>
                    <a:lstStyle/>
                    <a:p>
                      <a:pPr marL="0" marR="0" lvl="0" indent="0" algn="ctr">
                        <a:lnSpc>
                          <a:spcPct val="100000"/>
                        </a:lnSpc>
                        <a:spcBef>
                          <a:spcPts val="0"/>
                        </a:spcBef>
                        <a:spcAft>
                          <a:spcPts val="0"/>
                        </a:spcAft>
                        <a:buNone/>
                      </a:pPr>
                      <a:r>
                        <a:rPr lang="en-GB" sz="1100" b="0" i="0" u="none" strike="noStrike" kern="1200" baseline="0" noProof="0">
                          <a:solidFill>
                            <a:schemeClr val="dk1"/>
                          </a:solidFill>
                          <a:latin typeface="Arial"/>
                        </a:rPr>
                        <a:t>From 09:00 the next working day</a:t>
                      </a:r>
                      <a:endParaRPr kumimoji="0" lang="en-US"/>
                    </a:p>
                  </a:txBody>
                  <a:tcPr/>
                </a:tc>
                <a:tc>
                  <a:txBody>
                    <a:bodyPr/>
                    <a:lstStyle/>
                    <a:p>
                      <a:pPr marL="0" marR="0" lvl="0" indent="0" algn="ctr" defTabSz="914400" rtl="0">
                        <a:lnSpc>
                          <a:spcPct val="100000"/>
                        </a:lnSpc>
                        <a:spcBef>
                          <a:spcPts val="0"/>
                        </a:spcBef>
                        <a:spcAft>
                          <a:spcPts val="0"/>
                        </a:spcAft>
                        <a:buClrTx/>
                        <a:buSzTx/>
                        <a:buFontTx/>
                        <a:buNone/>
                        <a:tabLst/>
                        <a:defRPr/>
                      </a:pPr>
                      <a:r>
                        <a:rPr lang="en-GB" sz="1100" i="0" kern="1200" baseline="0">
                          <a:solidFill>
                            <a:schemeClr val="dk1"/>
                          </a:solidFill>
                          <a:latin typeface="+mn-lt"/>
                          <a:ea typeface="+mn-ea"/>
                          <a:cs typeface="+mn-cs"/>
                        </a:rPr>
                        <a:t>XRN4941</a:t>
                      </a:r>
                      <a:endParaRPr lang="en-US"/>
                    </a:p>
                  </a:txBody>
                  <a:tcPr/>
                </a:tc>
                <a:extLst>
                  <a:ext uri="{0D108BD9-81ED-4DB2-BD59-A6C34878D82A}">
                    <a16:rowId xmlns:a16="http://schemas.microsoft.com/office/drawing/2014/main" val="121261722"/>
                  </a:ext>
                </a:extLst>
              </a:tr>
              <a:tr h="311014">
                <a:tc>
                  <a:txBody>
                    <a:bodyPr/>
                    <a:lstStyle/>
                    <a:p>
                      <a:pPr marL="0" marR="0" lvl="0" indent="0" algn="ctr" defTabSz="914400" rtl="0">
                        <a:lnSpc>
                          <a:spcPct val="100000"/>
                        </a:lnSpc>
                        <a:spcBef>
                          <a:spcPts val="0"/>
                        </a:spcBef>
                        <a:spcAft>
                          <a:spcPts val="0"/>
                        </a:spcAft>
                        <a:buClrTx/>
                        <a:buSzTx/>
                        <a:buFontTx/>
                        <a:buNone/>
                      </a:pPr>
                      <a:r>
                        <a:rPr lang="en-GB" sz="1100" i="0" kern="1200">
                          <a:solidFill>
                            <a:schemeClr val="tx1"/>
                          </a:solidFill>
                          <a:latin typeface="+mn-lt"/>
                          <a:ea typeface="+mn-ea"/>
                          <a:cs typeface="+mn-cs"/>
                        </a:rPr>
                        <a:t>JRS</a:t>
                      </a:r>
                      <a:endParaRPr lang="en-US"/>
                    </a:p>
                  </a:txBody>
                  <a:tcPr/>
                </a:tc>
                <a:tc>
                  <a:txBody>
                    <a:bodyPr/>
                    <a:lstStyle/>
                    <a:p>
                      <a:pPr marL="0" marR="0" lvl="0" indent="0" algn="ctr" defTabSz="914400" rtl="0">
                        <a:lnSpc>
                          <a:spcPct val="100000"/>
                        </a:lnSpc>
                        <a:spcBef>
                          <a:spcPts val="0"/>
                        </a:spcBef>
                        <a:spcAft>
                          <a:spcPts val="0"/>
                        </a:spcAft>
                        <a:buClrTx/>
                        <a:buSzTx/>
                        <a:buFontTx/>
                        <a:buNone/>
                        <a:tabLst/>
                        <a:defRPr/>
                      </a:pPr>
                      <a:r>
                        <a:rPr lang="en-GB" sz="1100" b="0" i="0" u="none" strike="noStrike" kern="1200" cap="none" spc="0" normalizeH="0" baseline="0" noProof="0">
                          <a:ln>
                            <a:noFill/>
                          </a:ln>
                          <a:effectLst/>
                          <a:uLnTx/>
                          <a:uFillTx/>
                          <a:latin typeface="Arial"/>
                          <a:ea typeface="+mn-ea"/>
                          <a:cs typeface="+mn-cs"/>
                        </a:rPr>
                        <a:t>23:59:59</a:t>
                      </a:r>
                      <a:endParaRPr kumimoji="0" lang="en-US"/>
                    </a:p>
                  </a:txBody>
                  <a:tcPr/>
                </a:tc>
                <a:tc>
                  <a:txBody>
                    <a:bodyPr/>
                    <a:lstStyle/>
                    <a:p>
                      <a:pPr marL="0" marR="0" lvl="0" indent="0" algn="ctr">
                        <a:lnSpc>
                          <a:spcPct val="100000"/>
                        </a:lnSpc>
                        <a:spcBef>
                          <a:spcPts val="0"/>
                        </a:spcBef>
                        <a:spcAft>
                          <a:spcPts val="0"/>
                        </a:spcAft>
                        <a:buNone/>
                      </a:pPr>
                      <a:r>
                        <a:rPr lang="en-GB" sz="1100" b="0" i="0" u="none" strike="noStrike" kern="1200" baseline="0" noProof="0">
                          <a:solidFill>
                            <a:schemeClr val="dk1"/>
                          </a:solidFill>
                          <a:latin typeface="Arial"/>
                        </a:rPr>
                        <a:t>From 09:00 the next calendar day</a:t>
                      </a:r>
                      <a:endParaRPr kumimoji="0" lang="en-US"/>
                    </a:p>
                  </a:txBody>
                  <a:tcPr/>
                </a:tc>
                <a:tc rowSpan="2">
                  <a:txBody>
                    <a:bodyPr/>
                    <a:lstStyle/>
                    <a:p>
                      <a:pPr marL="0" marR="0" lvl="0" indent="0" algn="ctr" rtl="0">
                        <a:lnSpc>
                          <a:spcPct val="100000"/>
                        </a:lnSpc>
                        <a:spcBef>
                          <a:spcPts val="0"/>
                        </a:spcBef>
                        <a:spcAft>
                          <a:spcPts val="0"/>
                        </a:spcAft>
                        <a:buClrTx/>
                        <a:buSzTx/>
                        <a:buFontTx/>
                        <a:buNone/>
                      </a:pPr>
                      <a:r>
                        <a:rPr lang="en-GB" sz="1100" i="0" kern="1200" baseline="0">
                          <a:solidFill>
                            <a:schemeClr val="dk1"/>
                          </a:solidFill>
                          <a:latin typeface="+mn-lt"/>
                          <a:ea typeface="+mn-ea"/>
                          <a:cs typeface="+mn-cs"/>
                        </a:rPr>
                        <a:t>XRN4941</a:t>
                      </a:r>
                      <a:endParaRPr lang="en-US"/>
                    </a:p>
                    <a:p>
                      <a:pPr marL="0" marR="0" lvl="0" indent="0" algn="ctr" defTabSz="914400" rtl="0">
                        <a:lnSpc>
                          <a:spcPct val="100000"/>
                        </a:lnSpc>
                        <a:spcBef>
                          <a:spcPts val="0"/>
                        </a:spcBef>
                        <a:spcAft>
                          <a:spcPts val="0"/>
                        </a:spcAft>
                        <a:buClrTx/>
                        <a:buSzTx/>
                        <a:buFontTx/>
                        <a:buNone/>
                        <a:tabLst/>
                        <a:defRPr/>
                      </a:pPr>
                      <a:r>
                        <a:rPr lang="en-GB" sz="1100" i="0" kern="1200" baseline="0">
                          <a:solidFill>
                            <a:schemeClr val="dk1"/>
                          </a:solidFill>
                          <a:latin typeface="+mn-lt"/>
                          <a:ea typeface="+mn-ea"/>
                          <a:cs typeface="+mn-cs"/>
                        </a:rPr>
                        <a:t>XRN5072</a:t>
                      </a:r>
                      <a:endParaRPr lang="en-GB"/>
                    </a:p>
                  </a:txBody>
                  <a:tcPr/>
                </a:tc>
                <a:extLst>
                  <a:ext uri="{0D108BD9-81ED-4DB2-BD59-A6C34878D82A}">
                    <a16:rowId xmlns:a16="http://schemas.microsoft.com/office/drawing/2014/main" val="3629099286"/>
                  </a:ext>
                </a:extLst>
              </a:tr>
              <a:tr h="311014">
                <a:tc>
                  <a:txBody>
                    <a:bodyPr/>
                    <a:lstStyle/>
                    <a:p>
                      <a:pPr marL="0" lvl="0" algn="ctr" defTabSz="914400" rtl="0">
                        <a:buNone/>
                      </a:pPr>
                      <a:r>
                        <a:rPr lang="en-GB" sz="1100" i="0" kern="1200">
                          <a:solidFill>
                            <a:schemeClr val="tx1"/>
                          </a:solidFill>
                          <a:latin typeface="+mn-lt"/>
                          <a:ea typeface="+mn-ea"/>
                          <a:cs typeface="+mn-cs"/>
                        </a:rPr>
                        <a:t>URS</a:t>
                      </a:r>
                      <a:endParaRPr lang="en-US"/>
                    </a:p>
                  </a:txBody>
                  <a:tcPr/>
                </a:tc>
                <a:tc>
                  <a:txBody>
                    <a:bodyPr/>
                    <a:lstStyle/>
                    <a:p>
                      <a:pPr marL="0" marR="0" lvl="0" indent="0" algn="ctr" defTabSz="914400" rtl="0">
                        <a:lnSpc>
                          <a:spcPct val="100000"/>
                        </a:lnSpc>
                        <a:spcBef>
                          <a:spcPts val="0"/>
                        </a:spcBef>
                        <a:spcAft>
                          <a:spcPts val="0"/>
                        </a:spcAft>
                        <a:buClrTx/>
                        <a:buSzTx/>
                        <a:buFontTx/>
                        <a:buNone/>
                        <a:tabLst/>
                        <a:defRPr/>
                      </a:pPr>
                      <a:r>
                        <a:rPr lang="en-GB" sz="1100" b="0" i="0" u="none" strike="noStrike" kern="1200" cap="none" spc="0" normalizeH="0" baseline="0" noProof="0">
                          <a:ln>
                            <a:noFill/>
                          </a:ln>
                          <a:effectLst/>
                          <a:uLnTx/>
                          <a:uFillTx/>
                          <a:latin typeface="Arial"/>
                          <a:ea typeface="+mn-ea"/>
                          <a:cs typeface="+mn-cs"/>
                        </a:rPr>
                        <a:t>23:59:59</a:t>
                      </a:r>
                      <a:endParaRPr kumimoji="0" lang="en-US"/>
                    </a:p>
                  </a:txBody>
                  <a:tcPr/>
                </a:tc>
                <a:tc>
                  <a:txBody>
                    <a:bodyPr/>
                    <a:lstStyle/>
                    <a:p>
                      <a:pPr marL="0" marR="0" lvl="0" indent="0" algn="ctr">
                        <a:lnSpc>
                          <a:spcPct val="100000"/>
                        </a:lnSpc>
                        <a:spcBef>
                          <a:spcPts val="0"/>
                        </a:spcBef>
                        <a:spcAft>
                          <a:spcPts val="0"/>
                        </a:spcAft>
                        <a:buNone/>
                      </a:pPr>
                      <a:r>
                        <a:rPr lang="en-GB" sz="1100" b="0" i="0" u="none" strike="noStrike" kern="1200" baseline="0" noProof="0">
                          <a:solidFill>
                            <a:schemeClr val="dk1"/>
                          </a:solidFill>
                          <a:latin typeface="Arial"/>
                        </a:rPr>
                        <a:t>From 09:00 the next calendar day</a:t>
                      </a:r>
                      <a:endParaRPr kumimoji="0" lang="en-US"/>
                    </a:p>
                  </a:txBody>
                  <a:tcPr/>
                </a:tc>
                <a:tc vMerge="1">
                  <a:txBody>
                    <a:bodyPr/>
                    <a:lstStyle/>
                    <a:p>
                      <a:pPr defTabSz="914400">
                        <a:tabLst/>
                        <a:defRPr/>
                      </a:pPr>
                      <a:endParaRPr lang="en-US"/>
                    </a:p>
                  </a:txBody>
                  <a:tcPr/>
                </a:tc>
                <a:extLst>
                  <a:ext uri="{0D108BD9-81ED-4DB2-BD59-A6C34878D82A}">
                    <a16:rowId xmlns:a16="http://schemas.microsoft.com/office/drawing/2014/main" val="226003612"/>
                  </a:ext>
                </a:extLst>
              </a:tr>
            </a:tbl>
          </a:graphicData>
        </a:graphic>
      </p:graphicFrame>
      <p:sp>
        <p:nvSpPr>
          <p:cNvPr id="7" name="TextBox 6">
            <a:extLst>
              <a:ext uri="{FF2B5EF4-FFF2-40B4-BE49-F238E27FC236}">
                <a16:creationId xmlns:a16="http://schemas.microsoft.com/office/drawing/2014/main" id="{44027E56-3AB8-4A9E-A057-7669E49BE04D}"/>
              </a:ext>
            </a:extLst>
          </p:cNvPr>
          <p:cNvSpPr txBox="1"/>
          <p:nvPr/>
        </p:nvSpPr>
        <p:spPr>
          <a:xfrm>
            <a:off x="3098920" y="788906"/>
            <a:ext cx="2743200"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400" b="1"/>
              <a:t>21/01/22 - 22/01/22</a:t>
            </a:r>
            <a:endParaRPr lang="en-US"/>
          </a:p>
        </p:txBody>
      </p:sp>
    </p:spTree>
    <p:extLst>
      <p:ext uri="{BB962C8B-B14F-4D97-AF65-F5344CB8AC3E}">
        <p14:creationId xmlns:p14="http://schemas.microsoft.com/office/powerpoint/2010/main" val="41229149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2020490"/>
            <a:ext cx="7772400" cy="1102519"/>
          </a:xfrm>
        </p:spPr>
        <p:txBody>
          <a:bodyPr>
            <a:normAutofit/>
          </a:bodyPr>
          <a:lstStyle/>
          <a:p>
            <a:r>
              <a:rPr lang="en-GB" sz="3600" dirty="0">
                <a:latin typeface="Arial"/>
                <a:cs typeface="Arial"/>
              </a:rPr>
              <a:t>DSC Change Budget 21/22 YTD</a:t>
            </a:r>
          </a:p>
        </p:txBody>
      </p:sp>
    </p:spTree>
    <p:extLst>
      <p:ext uri="{BB962C8B-B14F-4D97-AF65-F5344CB8AC3E}">
        <p14:creationId xmlns:p14="http://schemas.microsoft.com/office/powerpoint/2010/main" val="365374922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0965D0-AED6-479F-AF1A-30153CCFEBA7}"/>
              </a:ext>
            </a:extLst>
          </p:cNvPr>
          <p:cNvSpPr>
            <a:spLocks noGrp="1"/>
          </p:cNvSpPr>
          <p:nvPr>
            <p:ph type="title"/>
          </p:nvPr>
        </p:nvSpPr>
        <p:spPr/>
        <p:txBody>
          <a:bodyPr/>
          <a:lstStyle/>
          <a:p>
            <a:r>
              <a:rPr lang="en-GB" dirty="0"/>
              <a:t>Deployment Timeline</a:t>
            </a:r>
          </a:p>
        </p:txBody>
      </p:sp>
      <p:sp>
        <p:nvSpPr>
          <p:cNvPr id="3" name="TextBox 2">
            <a:extLst>
              <a:ext uri="{FF2B5EF4-FFF2-40B4-BE49-F238E27FC236}">
                <a16:creationId xmlns:a16="http://schemas.microsoft.com/office/drawing/2014/main" id="{1A18926B-9496-4BCA-AE0F-5D25B57DFBCA}"/>
              </a:ext>
            </a:extLst>
          </p:cNvPr>
          <p:cNvSpPr txBox="1"/>
          <p:nvPr/>
        </p:nvSpPr>
        <p:spPr>
          <a:xfrm>
            <a:off x="457200" y="761058"/>
            <a:ext cx="7355160" cy="646331"/>
          </a:xfrm>
          <a:prstGeom prst="rect">
            <a:avLst/>
          </a:prstGeom>
          <a:noFill/>
        </p:spPr>
        <p:txBody>
          <a:bodyPr wrap="square" rtlCol="0">
            <a:spAutoFit/>
          </a:bodyPr>
          <a:lstStyle/>
          <a:p>
            <a:r>
              <a:rPr lang="en-GB"/>
              <a:t>Deployment window to be followed according to the below table</a:t>
            </a:r>
          </a:p>
          <a:p>
            <a:endParaRPr lang="en-GB"/>
          </a:p>
        </p:txBody>
      </p:sp>
      <p:graphicFrame>
        <p:nvGraphicFramePr>
          <p:cNvPr id="4" name="Table 3">
            <a:extLst>
              <a:ext uri="{FF2B5EF4-FFF2-40B4-BE49-F238E27FC236}">
                <a16:creationId xmlns:a16="http://schemas.microsoft.com/office/drawing/2014/main" id="{FBD2200B-887A-44BF-AB21-D59DEEA9A68F}"/>
              </a:ext>
            </a:extLst>
          </p:cNvPr>
          <p:cNvGraphicFramePr>
            <a:graphicFrameLocks noGrp="1"/>
          </p:cNvGraphicFramePr>
          <p:nvPr/>
        </p:nvGraphicFramePr>
        <p:xfrm>
          <a:off x="695761" y="1463851"/>
          <a:ext cx="7713261" cy="2762657"/>
        </p:xfrm>
        <a:graphic>
          <a:graphicData uri="http://schemas.openxmlformats.org/drawingml/2006/table">
            <a:tbl>
              <a:tblPr firstRow="1" bandRow="1">
                <a:tableStyleId>{5C22544A-7EE6-4342-B048-85BDC9FD1C3A}</a:tableStyleId>
              </a:tblPr>
              <a:tblGrid>
                <a:gridCol w="1950843">
                  <a:extLst>
                    <a:ext uri="{9D8B030D-6E8A-4147-A177-3AD203B41FA5}">
                      <a16:colId xmlns:a16="http://schemas.microsoft.com/office/drawing/2014/main" val="151942525"/>
                    </a:ext>
                  </a:extLst>
                </a:gridCol>
                <a:gridCol w="1299560">
                  <a:extLst>
                    <a:ext uri="{9D8B030D-6E8A-4147-A177-3AD203B41FA5}">
                      <a16:colId xmlns:a16="http://schemas.microsoft.com/office/drawing/2014/main" val="1359844448"/>
                    </a:ext>
                  </a:extLst>
                </a:gridCol>
                <a:gridCol w="2667825">
                  <a:extLst>
                    <a:ext uri="{9D8B030D-6E8A-4147-A177-3AD203B41FA5}">
                      <a16:colId xmlns:a16="http://schemas.microsoft.com/office/drawing/2014/main" val="3888752320"/>
                    </a:ext>
                  </a:extLst>
                </a:gridCol>
                <a:gridCol w="1795033">
                  <a:extLst>
                    <a:ext uri="{9D8B030D-6E8A-4147-A177-3AD203B41FA5}">
                      <a16:colId xmlns:a16="http://schemas.microsoft.com/office/drawing/2014/main" val="874850894"/>
                    </a:ext>
                  </a:extLst>
                </a:gridCol>
              </a:tblGrid>
              <a:tr h="471803">
                <a:tc>
                  <a:txBody>
                    <a:bodyPr/>
                    <a:lstStyle/>
                    <a:p>
                      <a:pPr algn="ctr"/>
                      <a:r>
                        <a:rPr lang="en-GB" sz="1400"/>
                        <a:t>System</a:t>
                      </a:r>
                    </a:p>
                  </a:txBody>
                  <a:tcPr/>
                </a:tc>
                <a:tc>
                  <a:txBody>
                    <a:bodyPr/>
                    <a:lstStyle/>
                    <a:p>
                      <a:pPr algn="ctr"/>
                      <a:r>
                        <a:rPr lang="en-GB" sz="1400"/>
                        <a:t>Available window</a:t>
                      </a:r>
                    </a:p>
                  </a:txBody>
                  <a:tcPr/>
                </a:tc>
                <a:tc>
                  <a:txBody>
                    <a:bodyPr/>
                    <a:lstStyle/>
                    <a:p>
                      <a:pPr algn="ctr"/>
                      <a:r>
                        <a:rPr lang="en-GB" sz="1400"/>
                        <a:t>Code deployment Date /  time</a:t>
                      </a:r>
                    </a:p>
                  </a:txBody>
                  <a:tcPr/>
                </a:tc>
                <a:tc>
                  <a:txBody>
                    <a:bodyPr/>
                    <a:lstStyle/>
                    <a:p>
                      <a:pPr algn="ctr"/>
                      <a:r>
                        <a:rPr lang="en-GB" sz="1400"/>
                        <a:t>Changes</a:t>
                      </a:r>
                    </a:p>
                  </a:txBody>
                  <a:tcPr/>
                </a:tc>
                <a:extLst>
                  <a:ext uri="{0D108BD9-81ED-4DB2-BD59-A6C34878D82A}">
                    <a16:rowId xmlns:a16="http://schemas.microsoft.com/office/drawing/2014/main" val="1588627716"/>
                  </a:ext>
                </a:extLst>
              </a:tr>
              <a:tr h="471803">
                <a:tc>
                  <a:txBody>
                    <a:bodyPr/>
                    <a:lstStyle/>
                    <a:p>
                      <a:r>
                        <a:rPr lang="en-GB" sz="1400"/>
                        <a:t>Control-M (configuration only)</a:t>
                      </a:r>
                    </a:p>
                  </a:txBody>
                  <a:tcPr/>
                </a:tc>
                <a:tc>
                  <a:txBody>
                    <a:bodyPr/>
                    <a:lstStyle/>
                    <a:p>
                      <a:r>
                        <a:rPr lang="en-GB" sz="1400">
                          <a:solidFill>
                            <a:schemeClr val="tx1"/>
                          </a:solidFill>
                        </a:rPr>
                        <a:t>12pm - 2pm</a:t>
                      </a:r>
                    </a:p>
                  </a:txBody>
                  <a:tcPr/>
                </a:tc>
                <a:tc>
                  <a:txBody>
                    <a:bodyPr/>
                    <a:lstStyle/>
                    <a:p>
                      <a:pPr lvl="0">
                        <a:buNone/>
                      </a:pPr>
                      <a:r>
                        <a:rPr lang="en-GB" sz="1400" b="0" i="0" u="none" strike="noStrike" noProof="0">
                          <a:solidFill>
                            <a:schemeClr val="tx1"/>
                          </a:solidFill>
                          <a:latin typeface="Arial"/>
                        </a:rPr>
                        <a:t>21-Jan-2022 / 12pm – 2pm</a:t>
                      </a:r>
                      <a:endParaRPr lang="en-GB"/>
                    </a:p>
                  </a:txBody>
                  <a:tcPr/>
                </a:tc>
                <a:tc>
                  <a:txBody>
                    <a:bodyPr/>
                    <a:lstStyle/>
                    <a:p>
                      <a:r>
                        <a:rPr lang="en-GB" sz="1400"/>
                        <a:t>XRN4941</a:t>
                      </a:r>
                    </a:p>
                    <a:p>
                      <a:pPr lvl="0">
                        <a:buNone/>
                      </a:pPr>
                      <a:r>
                        <a:rPr lang="en-GB" sz="1400"/>
                        <a:t>XRN4780C</a:t>
                      </a:r>
                    </a:p>
                  </a:txBody>
                  <a:tcPr/>
                </a:tc>
                <a:extLst>
                  <a:ext uri="{0D108BD9-81ED-4DB2-BD59-A6C34878D82A}">
                    <a16:rowId xmlns:a16="http://schemas.microsoft.com/office/drawing/2014/main" val="3698034352"/>
                  </a:ext>
                </a:extLst>
              </a:tr>
              <a:tr h="300238">
                <a:tc>
                  <a:txBody>
                    <a:bodyPr/>
                    <a:lstStyle/>
                    <a:p>
                      <a:r>
                        <a:rPr lang="en-GB" sz="1400"/>
                        <a:t>IS-U</a:t>
                      </a:r>
                    </a:p>
                  </a:txBody>
                  <a:tcPr/>
                </a:tc>
                <a:tc>
                  <a:txBody>
                    <a:bodyPr/>
                    <a:lstStyle/>
                    <a:p>
                      <a:r>
                        <a:rPr lang="en-GB" sz="1400"/>
                        <a:t>5am - 7am</a:t>
                      </a:r>
                    </a:p>
                  </a:txBody>
                  <a:tcPr/>
                </a:tc>
                <a:tc>
                  <a:txBody>
                    <a:bodyPr/>
                    <a:lstStyle/>
                    <a:p>
                      <a:r>
                        <a:rPr lang="en-GB" sz="1400"/>
                        <a:t>22-Jan-2022 / 5am - 7am</a:t>
                      </a:r>
                      <a:endParaRPr lang="en-US"/>
                    </a:p>
                  </a:txBody>
                  <a:tcPr/>
                </a:tc>
                <a:tc>
                  <a:txBody>
                    <a:bodyPr/>
                    <a:lstStyle/>
                    <a:p>
                      <a:r>
                        <a:rPr lang="en-GB" sz="1400"/>
                        <a:t>All changes</a:t>
                      </a:r>
                    </a:p>
                  </a:txBody>
                  <a:tcPr/>
                </a:tc>
                <a:extLst>
                  <a:ext uri="{0D108BD9-81ED-4DB2-BD59-A6C34878D82A}">
                    <a16:rowId xmlns:a16="http://schemas.microsoft.com/office/drawing/2014/main" val="2381602354"/>
                  </a:ext>
                </a:extLst>
              </a:tr>
              <a:tr h="337002">
                <a:tc>
                  <a:txBody>
                    <a:bodyPr/>
                    <a:lstStyle/>
                    <a:p>
                      <a:r>
                        <a:rPr lang="en-GB" sz="1400"/>
                        <a:t>AMT</a:t>
                      </a:r>
                    </a:p>
                  </a:txBody>
                  <a:tcPr/>
                </a:tc>
                <a:tc>
                  <a:txBody>
                    <a:bodyPr/>
                    <a:lstStyle/>
                    <a:p>
                      <a:r>
                        <a:rPr lang="en-GB" sz="1400"/>
                        <a:t>5am - 7am</a:t>
                      </a:r>
                    </a:p>
                  </a:txBody>
                  <a:tcPr/>
                </a:tc>
                <a:tc>
                  <a:txBody>
                    <a:bodyPr/>
                    <a:lstStyle/>
                    <a:p>
                      <a:pPr lvl="0">
                        <a:buNone/>
                      </a:pPr>
                      <a:r>
                        <a:rPr lang="en-GB" sz="1400"/>
                        <a:t>22-Jan-2021 / 5am - 7am</a:t>
                      </a:r>
                      <a:endParaRPr lang="en-US"/>
                    </a:p>
                  </a:txBody>
                  <a:tcPr/>
                </a:tc>
                <a:tc>
                  <a:txBody>
                    <a:bodyPr/>
                    <a:lstStyle/>
                    <a:p>
                      <a:pPr lvl="0">
                        <a:buNone/>
                      </a:pPr>
                      <a:r>
                        <a:rPr lang="en-GB" sz="1400"/>
                        <a:t>XRN4780C</a:t>
                      </a:r>
                      <a:endParaRPr lang="en-US"/>
                    </a:p>
                  </a:txBody>
                  <a:tcPr/>
                </a:tc>
                <a:extLst>
                  <a:ext uri="{0D108BD9-81ED-4DB2-BD59-A6C34878D82A}">
                    <a16:rowId xmlns:a16="http://schemas.microsoft.com/office/drawing/2014/main" val="1120027820"/>
                  </a:ext>
                </a:extLst>
              </a:tr>
              <a:tr h="545331">
                <a:tc>
                  <a:txBody>
                    <a:bodyPr/>
                    <a:lstStyle/>
                    <a:p>
                      <a:r>
                        <a:rPr lang="en-GB" sz="1400">
                          <a:solidFill>
                            <a:schemeClr val="tx1"/>
                          </a:solidFill>
                        </a:rPr>
                        <a:t>UK Link Oracle Web Centre (DN Portal)</a:t>
                      </a:r>
                    </a:p>
                  </a:txBody>
                  <a:tcPr/>
                </a:tc>
                <a:tc>
                  <a:txBody>
                    <a:bodyPr/>
                    <a:lstStyle/>
                    <a:p>
                      <a:r>
                        <a:rPr lang="en-GB" sz="1400">
                          <a:solidFill>
                            <a:schemeClr val="tx1"/>
                          </a:solidFill>
                        </a:rPr>
                        <a:t>5am - 7am</a:t>
                      </a:r>
                    </a:p>
                  </a:txBody>
                  <a:tcPr/>
                </a:tc>
                <a:tc>
                  <a:txBody>
                    <a:bodyPr/>
                    <a:lstStyle/>
                    <a:p>
                      <a:r>
                        <a:rPr lang="en-GB" sz="1400">
                          <a:solidFill>
                            <a:schemeClr val="tx1"/>
                          </a:solidFill>
                        </a:rPr>
                        <a:t>22-Jan-2022 / 5am - 7am</a:t>
                      </a:r>
                    </a:p>
                  </a:txBody>
                  <a:tcPr/>
                </a:tc>
                <a:tc>
                  <a:txBody>
                    <a:bodyPr/>
                    <a:lstStyle/>
                    <a:p>
                      <a:r>
                        <a:rPr lang="en-GB" sz="1400"/>
                        <a:t>XRN5180</a:t>
                      </a:r>
                    </a:p>
                  </a:txBody>
                  <a:tcPr/>
                </a:tc>
                <a:extLst>
                  <a:ext uri="{0D108BD9-81ED-4DB2-BD59-A6C34878D82A}">
                    <a16:rowId xmlns:a16="http://schemas.microsoft.com/office/drawing/2014/main" val="2186943955"/>
                  </a:ext>
                </a:extLst>
              </a:tr>
              <a:tr h="539204">
                <a:tc>
                  <a:txBody>
                    <a:bodyPr/>
                    <a:lstStyle/>
                    <a:p>
                      <a:pPr lvl="0">
                        <a:buNone/>
                      </a:pPr>
                      <a:r>
                        <a:rPr lang="en-GB" sz="1400">
                          <a:solidFill>
                            <a:schemeClr val="tx1"/>
                          </a:solidFill>
                        </a:rPr>
                        <a:t>MOVEIT SFTP</a:t>
                      </a:r>
                    </a:p>
                  </a:txBody>
                  <a:tcPr/>
                </a:tc>
                <a:tc>
                  <a:txBody>
                    <a:bodyPr/>
                    <a:lstStyle/>
                    <a:p>
                      <a:pPr lvl="0">
                        <a:buNone/>
                      </a:pPr>
                      <a:r>
                        <a:rPr lang="en-GB" sz="1400">
                          <a:solidFill>
                            <a:schemeClr val="tx1"/>
                          </a:solidFill>
                        </a:rPr>
                        <a:t>5am – 7am </a:t>
                      </a:r>
                    </a:p>
                  </a:txBody>
                  <a:tcPr/>
                </a:tc>
                <a:tc>
                  <a:txBody>
                    <a:bodyPr/>
                    <a:lstStyle/>
                    <a:p>
                      <a:pPr lvl="0">
                        <a:buNone/>
                      </a:pPr>
                      <a:r>
                        <a:rPr lang="en-GB" sz="1400">
                          <a:solidFill>
                            <a:schemeClr val="tx1"/>
                          </a:solidFill>
                        </a:rPr>
                        <a:t>22-Jan-2022 / 5am - 7am</a:t>
                      </a:r>
                    </a:p>
                  </a:txBody>
                  <a:tcPr/>
                </a:tc>
                <a:tc>
                  <a:txBody>
                    <a:bodyPr/>
                    <a:lstStyle/>
                    <a:p>
                      <a:pPr lvl="0">
                        <a:buNone/>
                      </a:pPr>
                      <a:r>
                        <a:rPr lang="en-GB" sz="1400"/>
                        <a:t>XRN4780C</a:t>
                      </a:r>
                    </a:p>
                  </a:txBody>
                  <a:tcPr/>
                </a:tc>
                <a:extLst>
                  <a:ext uri="{0D108BD9-81ED-4DB2-BD59-A6C34878D82A}">
                    <a16:rowId xmlns:a16="http://schemas.microsoft.com/office/drawing/2014/main" val="1511964926"/>
                  </a:ext>
                </a:extLst>
              </a:tr>
            </a:tbl>
          </a:graphicData>
        </a:graphic>
      </p:graphicFrame>
    </p:spTree>
    <p:extLst>
      <p:ext uri="{BB962C8B-B14F-4D97-AF65-F5344CB8AC3E}">
        <p14:creationId xmlns:p14="http://schemas.microsoft.com/office/powerpoint/2010/main" val="25752812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F64D1-DD4B-479C-8274-060EA4CFB223}"/>
              </a:ext>
            </a:extLst>
          </p:cNvPr>
          <p:cNvSpPr>
            <a:spLocks noGrp="1"/>
          </p:cNvSpPr>
          <p:nvPr>
            <p:ph type="title"/>
          </p:nvPr>
        </p:nvSpPr>
        <p:spPr>
          <a:xfrm>
            <a:off x="498763" y="-72462"/>
            <a:ext cx="8229600" cy="637580"/>
          </a:xfrm>
        </p:spPr>
        <p:txBody>
          <a:bodyPr>
            <a:normAutofit/>
          </a:bodyPr>
          <a:lstStyle/>
          <a:p>
            <a:r>
              <a:rPr lang="en-GB" sz="1800" dirty="0">
                <a:latin typeface="Arial"/>
                <a:cs typeface="Arial"/>
              </a:rPr>
              <a:t>XRN5253 June 21 Major Release - Status Update</a:t>
            </a:r>
          </a:p>
        </p:txBody>
      </p:sp>
      <p:graphicFrame>
        <p:nvGraphicFramePr>
          <p:cNvPr id="4" name="Content Placeholder 3">
            <a:extLst>
              <a:ext uri="{FF2B5EF4-FFF2-40B4-BE49-F238E27FC236}">
                <a16:creationId xmlns:a16="http://schemas.microsoft.com/office/drawing/2014/main" id="{60E62DC6-3EBE-4901-B700-870330337CDA}"/>
              </a:ext>
            </a:extLst>
          </p:cNvPr>
          <p:cNvGraphicFramePr>
            <a:graphicFrameLocks/>
          </p:cNvGraphicFramePr>
          <p:nvPr>
            <p:extLst/>
          </p:nvPr>
        </p:nvGraphicFramePr>
        <p:xfrm>
          <a:off x="229595" y="364608"/>
          <a:ext cx="8673331" cy="4585602"/>
        </p:xfrm>
        <a:graphic>
          <a:graphicData uri="http://schemas.openxmlformats.org/drawingml/2006/table">
            <a:tbl>
              <a:tblPr firstRow="1" bandRow="1"/>
              <a:tblGrid>
                <a:gridCol w="1543125">
                  <a:extLst>
                    <a:ext uri="{9D8B030D-6E8A-4147-A177-3AD203B41FA5}">
                      <a16:colId xmlns:a16="http://schemas.microsoft.com/office/drawing/2014/main" val="20000"/>
                    </a:ext>
                  </a:extLst>
                </a:gridCol>
                <a:gridCol w="2397722">
                  <a:extLst>
                    <a:ext uri="{9D8B030D-6E8A-4147-A177-3AD203B41FA5}">
                      <a16:colId xmlns:a16="http://schemas.microsoft.com/office/drawing/2014/main" val="20001"/>
                    </a:ext>
                  </a:extLst>
                </a:gridCol>
                <a:gridCol w="2346171">
                  <a:extLst>
                    <a:ext uri="{9D8B030D-6E8A-4147-A177-3AD203B41FA5}">
                      <a16:colId xmlns:a16="http://schemas.microsoft.com/office/drawing/2014/main" val="20002"/>
                    </a:ext>
                  </a:extLst>
                </a:gridCol>
                <a:gridCol w="2386313">
                  <a:extLst>
                    <a:ext uri="{9D8B030D-6E8A-4147-A177-3AD203B41FA5}">
                      <a16:colId xmlns:a16="http://schemas.microsoft.com/office/drawing/2014/main" val="20003"/>
                    </a:ext>
                  </a:extLst>
                </a:gridCol>
              </a:tblGrid>
              <a:tr h="269122">
                <a:tc rowSpan="2">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endParaRPr lang="en-GB" sz="1050" kern="1200" baseline="0">
                        <a:solidFill>
                          <a:schemeClr val="bg1"/>
                        </a:solidFill>
                        <a:latin typeface="Arial"/>
                        <a:ea typeface="+mn-ea"/>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3">
                  <a:txBody>
                    <a:bodyPr/>
                    <a:lstStyle/>
                    <a:p>
                      <a:pPr algn="ctr"/>
                      <a:r>
                        <a:rPr lang="en-GB" sz="1050" b="1" i="0" dirty="0">
                          <a:solidFill>
                            <a:srgbClr val="FFFFFF"/>
                          </a:solidFill>
                          <a:latin typeface="Arial"/>
                          <a:cs typeface="Arial"/>
                        </a:rPr>
                        <a:t>Overall</a:t>
                      </a:r>
                      <a:r>
                        <a:rPr lang="en-GB" sz="1050" b="1" i="0" baseline="0" dirty="0">
                          <a:solidFill>
                            <a:srgbClr val="FFFFFF"/>
                          </a:solidFill>
                          <a:latin typeface="Arial"/>
                          <a:cs typeface="Arial"/>
                        </a:rPr>
                        <a:t> Project RAG Status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hMerge="1">
                  <a:txBody>
                    <a:bodyPr/>
                    <a:lstStyle/>
                    <a:p>
                      <a:pPr algn="ctr"/>
                      <a:endParaRPr lang="en-GB" sz="1800">
                        <a:solidFill>
                          <a:schemeClr val="tx1"/>
                        </a:solidFill>
                      </a:endParaRPr>
                    </a:p>
                  </a:txBody>
                  <a:tcPr marL="91435" marR="91435" marT="45718" marB="4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hMerge="1">
                  <a:txBody>
                    <a:bodyPr/>
                    <a:lstStyle/>
                    <a:p>
                      <a:pPr algn="ctr"/>
                      <a:endParaRPr lang="en-GB" sz="1600">
                        <a:solidFill>
                          <a:schemeClr val="tx1"/>
                        </a:solidFill>
                      </a:endParaRPr>
                    </a:p>
                  </a:txBody>
                  <a:tcPr marL="91435" marR="91435" marT="45724" marB="45724">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extLst>
                  <a:ext uri="{0D108BD9-81ED-4DB2-BD59-A6C34878D82A}">
                    <a16:rowId xmlns:a16="http://schemas.microsoft.com/office/drawing/2014/main" val="10000"/>
                  </a:ext>
                </a:extLst>
              </a:tr>
              <a:tr h="269122">
                <a:tc vMerge="1">
                  <a:txBody>
                    <a:bodyPr/>
                    <a:lstStyle/>
                    <a:p>
                      <a:pPr algn="ctr"/>
                      <a:endParaRPr lang="en-GB" sz="1800"/>
                    </a:p>
                  </a:txBody>
                  <a:tcPr marL="91426" marR="91426" marT="45682" marB="456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050" b="1">
                          <a:solidFill>
                            <a:schemeClr val="bg1"/>
                          </a:solidFill>
                          <a:latin typeface="Arial"/>
                          <a:cs typeface="Arial"/>
                        </a:rPr>
                        <a:t>Schedule</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a:solidFill>
                            <a:schemeClr val="bg1"/>
                          </a:solidFill>
                          <a:latin typeface="Arial"/>
                          <a:cs typeface="Arial"/>
                        </a:rPr>
                        <a:t>Risks and Issues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a:solidFill>
                            <a:schemeClr val="bg1"/>
                          </a:solidFill>
                          <a:latin typeface="Arial"/>
                          <a:cs typeface="Arial"/>
                        </a:rPr>
                        <a:t>Cost</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10001"/>
                  </a:ext>
                </a:extLst>
              </a:tr>
              <a:tr h="269122">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dirty="0">
                          <a:solidFill>
                            <a:schemeClr val="bg1"/>
                          </a:solidFill>
                          <a:latin typeface="Arial"/>
                          <a:cs typeface="Arial"/>
                        </a:rPr>
                        <a:t>RAG</a:t>
                      </a:r>
                      <a:r>
                        <a:rPr lang="en-GB" sz="1050" b="1" baseline="0" dirty="0">
                          <a:solidFill>
                            <a:schemeClr val="bg1"/>
                          </a:solidFill>
                          <a:latin typeface="Arial"/>
                          <a:cs typeface="Arial"/>
                        </a:rPr>
                        <a:t> Status</a:t>
                      </a:r>
                      <a:endParaRPr lang="en-GB" sz="1050" b="1" dirty="0">
                        <a:solidFill>
                          <a:schemeClr val="bg1"/>
                        </a:solidFill>
                        <a:latin typeface="Arial"/>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endParaRPr lang="en-GB" sz="1050" b="1">
                        <a:solidFill>
                          <a:schemeClr val="bg1"/>
                        </a:solidFill>
                        <a:latin typeface="Arial"/>
                        <a:cs typeface="Arial"/>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endParaRPr lang="en-GB" sz="1050" b="1" kern="1200">
                        <a:solidFill>
                          <a:schemeClr val="bg1"/>
                        </a:solidFill>
                        <a:latin typeface="Arial"/>
                        <a:ea typeface="+mn-ea"/>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endParaRPr lang="en-GB" sz="1050" b="1" kern="1200">
                        <a:solidFill>
                          <a:schemeClr val="bg1"/>
                        </a:solidFill>
                        <a:latin typeface="Arial"/>
                        <a:ea typeface="+mn-ea"/>
                        <a:cs typeface="Arial"/>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extLst>
                  <a:ext uri="{0D108BD9-81ED-4DB2-BD59-A6C34878D82A}">
                    <a16:rowId xmlns:a16="http://schemas.microsoft.com/office/drawing/2014/main" val="10002"/>
                  </a:ext>
                </a:extLst>
              </a:tr>
              <a:tr h="269122">
                <a:tc gridSpan="4">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dirty="0">
                          <a:solidFill>
                            <a:schemeClr val="bg1"/>
                          </a:solidFill>
                          <a:latin typeface="+mn-lt"/>
                          <a:cs typeface="Arial"/>
                        </a:rPr>
                        <a:t>                                             Status</a:t>
                      </a:r>
                      <a:r>
                        <a:rPr lang="en-GB" sz="1050" b="1" baseline="0" dirty="0">
                          <a:solidFill>
                            <a:schemeClr val="bg1"/>
                          </a:solidFill>
                          <a:latin typeface="+mn-lt"/>
                          <a:cs typeface="Arial"/>
                        </a:rPr>
                        <a:t> Justification</a:t>
                      </a:r>
                      <a:endParaRPr lang="en-GB" dirty="0"/>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algn="ctr"/>
                      <a:endParaRPr lang="en-GB" dirty="0"/>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algn="ctr"/>
                      <a:endParaRPr lang="en-GB"/>
                    </a:p>
                  </a:txBody>
                  <a:tcPr>
                    <a:solidFill>
                      <a:srgbClr val="FFC000"/>
                    </a:solidFill>
                  </a:tcPr>
                </a:tc>
                <a:tc hMerge="1">
                  <a:txBody>
                    <a:bodyPr/>
                    <a:lstStyle/>
                    <a:p>
                      <a:endParaRPr lang="en-GB"/>
                    </a:p>
                  </a:txBody>
                  <a:tcPr>
                    <a:lnL w="12700" cap="flat" cmpd="sng" algn="ctr">
                      <a:solidFill>
                        <a:sysClr val="windowText" lastClr="000000"/>
                      </a:solidFill>
                      <a:prstDash val="solid"/>
                      <a:round/>
                      <a:headEnd type="none" w="med" len="med"/>
                      <a:tailEnd type="none" w="med" len="med"/>
                    </a:lnL>
                    <a:lnT w="12700" cap="flat" cmpd="sng" algn="ctr">
                      <a:solidFill>
                        <a:sysClr val="windowText" lastClr="000000"/>
                      </a:solidFill>
                      <a:prstDash val="solid"/>
                      <a:round/>
                      <a:headEnd type="none" w="med" len="med"/>
                      <a:tailEnd type="none" w="med" len="med"/>
                    </a:lnT>
                  </a:tcPr>
                </a:tc>
                <a:extLst>
                  <a:ext uri="{0D108BD9-81ED-4DB2-BD59-A6C34878D82A}">
                    <a16:rowId xmlns:a16="http://schemas.microsoft.com/office/drawing/2014/main" val="10003"/>
                  </a:ext>
                </a:extLst>
              </a:tr>
              <a:tr h="2198641">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50" b="1" kern="1200" baseline="0">
                          <a:solidFill>
                            <a:schemeClr val="bg1"/>
                          </a:solidFill>
                          <a:latin typeface="Arial"/>
                          <a:ea typeface="+mn-ea"/>
                          <a:cs typeface="Arial"/>
                        </a:rPr>
                        <a:t>Schedule</a:t>
                      </a:r>
                    </a:p>
                    <a:p>
                      <a:pPr algn="ctr"/>
                      <a:endParaRPr lang="en-GB" sz="1050" b="1" baseline="0">
                        <a:solidFill>
                          <a:schemeClr val="bg1"/>
                        </a:solidFill>
                        <a:latin typeface="Arial" panose="020B0604020202020204" pitchFamily="34" charset="0"/>
                        <a:cs typeface="Arial" panose="020B0604020202020204" pitchFamily="34" charset="0"/>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171450" marR="0" lvl="0" indent="-171450" algn="l">
                        <a:lnSpc>
                          <a:spcPct val="100000"/>
                        </a:lnSpc>
                        <a:spcBef>
                          <a:spcPts val="0"/>
                        </a:spcBef>
                        <a:spcAft>
                          <a:spcPts val="0"/>
                        </a:spcAft>
                        <a:buClrTx/>
                        <a:buSzTx/>
                        <a:buFont typeface="Arial" panose="020B0604020202020204" pitchFamily="34" charset="0"/>
                        <a:buChar char="•"/>
                      </a:pPr>
                      <a:r>
                        <a:rPr lang="en-GB" sz="900" b="0" i="0" u="none" strike="noStrike" kern="1200" cap="none" normalizeH="0" baseline="0" dirty="0">
                          <a:ln>
                            <a:noFill/>
                          </a:ln>
                          <a:solidFill>
                            <a:schemeClr val="tx1"/>
                          </a:solidFill>
                          <a:effectLst/>
                          <a:latin typeface="+mn-lt"/>
                          <a:ea typeface="+mn-ea"/>
                          <a:cs typeface="+mn-cs"/>
                        </a:rPr>
                        <a:t>Project On Track</a:t>
                      </a:r>
                    </a:p>
                    <a:p>
                      <a:pPr marL="171450" marR="0" lvl="0" indent="-171450" algn="l" defTabSz="914400" rtl="0" eaLnBrk="1" latinLnBrk="0" hangingPunct="1">
                        <a:lnSpc>
                          <a:spcPct val="100000"/>
                        </a:lnSpc>
                        <a:spcBef>
                          <a:spcPts val="0"/>
                        </a:spcBef>
                        <a:spcAft>
                          <a:spcPts val="0"/>
                        </a:spcAft>
                        <a:buClrTx/>
                        <a:buSzTx/>
                        <a:buFont typeface="Arial" panose="020B0604020202020204" pitchFamily="34" charset="0"/>
                        <a:buChar char="•"/>
                        <a:tabLst>
                          <a:tab pos="225920" algn="l"/>
                        </a:tabLst>
                        <a:defRPr sz="1800" b="0" i="0" u="none" strike="noStrike" kern="0" cap="none" spc="0" baseline="0">
                          <a:solidFill>
                            <a:srgbClr val="000000"/>
                          </a:solidFill>
                          <a:uFillTx/>
                        </a:defRPr>
                      </a:pPr>
                      <a:r>
                        <a:rPr lang="en-GB" sz="900" b="0" i="0" u="none" strike="noStrike" kern="1200" cap="none" normalizeH="0" baseline="0" dirty="0">
                          <a:ln>
                            <a:noFill/>
                          </a:ln>
                          <a:solidFill>
                            <a:schemeClr val="tx1"/>
                          </a:solidFill>
                          <a:effectLst/>
                          <a:latin typeface="+mn-lt"/>
                          <a:ea typeface="+mn-ea"/>
                          <a:cs typeface="+mn-cs"/>
                        </a:rPr>
                        <a:t>Post Implementation Support (PIS) period 3 successfully concluded on 10/12/21</a:t>
                      </a:r>
                    </a:p>
                    <a:p>
                      <a:pPr marL="171450" marR="0" lvl="0" indent="-171450" algn="l" defTabSz="914400" rtl="0" eaLnBrk="1" latinLnBrk="0" hangingPunct="1">
                        <a:lnSpc>
                          <a:spcPct val="100000"/>
                        </a:lnSpc>
                        <a:spcBef>
                          <a:spcPts val="0"/>
                        </a:spcBef>
                        <a:spcAft>
                          <a:spcPts val="0"/>
                        </a:spcAft>
                        <a:buClrTx/>
                        <a:buSzTx/>
                        <a:buFont typeface="Arial" panose="020B0604020202020204" pitchFamily="34" charset="0"/>
                        <a:buChar char="•"/>
                        <a:tabLst>
                          <a:tab pos="225920" algn="l"/>
                        </a:tabLst>
                        <a:defRPr sz="1800" b="0" i="0" u="none" strike="noStrike" kern="0" cap="none" spc="0" baseline="0">
                          <a:solidFill>
                            <a:srgbClr val="000000"/>
                          </a:solidFill>
                          <a:uFillTx/>
                        </a:defRPr>
                      </a:pPr>
                      <a:r>
                        <a:rPr lang="en-GB" sz="900" b="0" i="0" u="none" strike="noStrike" kern="1200" cap="none" normalizeH="0" baseline="0" dirty="0">
                          <a:ln>
                            <a:noFill/>
                          </a:ln>
                          <a:solidFill>
                            <a:schemeClr val="tx1"/>
                          </a:solidFill>
                          <a:effectLst/>
                          <a:latin typeface="+mn-lt"/>
                          <a:ea typeface="+mn-ea"/>
                          <a:cs typeface="+mn-cs"/>
                        </a:rPr>
                        <a:t>Project closedown activities have commenced</a:t>
                      </a:r>
                    </a:p>
                    <a:p>
                      <a:pPr marL="171450" marR="0" lvl="0" indent="-171450" algn="l" defTabSz="914400" rtl="0" eaLnBrk="1" latinLnBrk="0" hangingPunct="1">
                        <a:lnSpc>
                          <a:spcPct val="100000"/>
                        </a:lnSpc>
                        <a:spcBef>
                          <a:spcPts val="0"/>
                        </a:spcBef>
                        <a:spcAft>
                          <a:spcPts val="0"/>
                        </a:spcAft>
                        <a:buClrTx/>
                        <a:buSzTx/>
                        <a:buFont typeface="Arial" panose="020B0604020202020204" pitchFamily="34" charset="0"/>
                        <a:buChar char="•"/>
                        <a:tabLst>
                          <a:tab pos="225920" algn="l"/>
                        </a:tabLst>
                        <a:defRPr sz="1800" b="0" i="0" u="none" strike="noStrike" kern="0" cap="none" spc="0" baseline="0">
                          <a:solidFill>
                            <a:srgbClr val="000000"/>
                          </a:solidFill>
                          <a:uFillTx/>
                        </a:defRPr>
                      </a:pPr>
                      <a:r>
                        <a:rPr lang="en-GB" sz="900" b="0" i="0" u="none" strike="noStrike" kern="1200" cap="none" normalizeH="0" baseline="0" dirty="0">
                          <a:ln>
                            <a:noFill/>
                          </a:ln>
                          <a:solidFill>
                            <a:schemeClr val="tx1"/>
                          </a:solidFill>
                          <a:effectLst/>
                          <a:latin typeface="+mn-lt"/>
                          <a:ea typeface="+mn-ea"/>
                          <a:cs typeface="+mn-cs"/>
                        </a:rPr>
                        <a:t>Planned submission of Change Completion Report to ChMC in February for approval</a:t>
                      </a:r>
                    </a:p>
                    <a:p>
                      <a:pPr marL="0" marR="0" lvl="0" indent="0" algn="l">
                        <a:lnSpc>
                          <a:spcPct val="100000"/>
                        </a:lnSpc>
                        <a:spcBef>
                          <a:spcPts val="0"/>
                        </a:spcBef>
                        <a:spcAft>
                          <a:spcPts val="0"/>
                        </a:spcAft>
                        <a:buClrTx/>
                        <a:buSzTx/>
                        <a:buFont typeface="Arial" panose="020B0604020202020204" pitchFamily="34" charset="0"/>
                        <a:buNone/>
                      </a:pPr>
                      <a:endParaRPr lang="en-GB" sz="900" b="0" i="0" u="none" strike="noStrike" kern="1200" cap="none" normalizeH="0" baseline="0" dirty="0">
                        <a:ln>
                          <a:noFill/>
                        </a:ln>
                        <a:solidFill>
                          <a:schemeClr val="tx1"/>
                        </a:solidFill>
                        <a:effectLst/>
                        <a:latin typeface="+mn-lt"/>
                        <a:ea typeface="+mn-ea"/>
                        <a:cs typeface="+mn-cs"/>
                      </a:endParaRPr>
                    </a:p>
                    <a:p>
                      <a:pPr marL="0" marR="0" lvl="0" indent="0" algn="l">
                        <a:lnSpc>
                          <a:spcPct val="100000"/>
                        </a:lnSpc>
                        <a:spcBef>
                          <a:spcPts val="0"/>
                        </a:spcBef>
                        <a:spcAft>
                          <a:spcPts val="0"/>
                        </a:spcAft>
                        <a:buClrTx/>
                        <a:buSzTx/>
                        <a:buFont typeface="Arial" panose="020B0604020202020204" pitchFamily="34" charset="0"/>
                        <a:buNone/>
                      </a:pPr>
                      <a:r>
                        <a:rPr lang="en-GB" sz="900" b="1" i="0" u="none" strike="noStrike" kern="1200" cap="none" normalizeH="0" baseline="0" dirty="0">
                          <a:ln>
                            <a:noFill/>
                          </a:ln>
                          <a:solidFill>
                            <a:schemeClr val="tx1"/>
                          </a:solidFill>
                          <a:effectLst/>
                          <a:latin typeface="+mn-lt"/>
                          <a:ea typeface="+mn-ea"/>
                          <a:cs typeface="+mn-cs"/>
                        </a:rPr>
                        <a:t>Decision In January ChMC</a:t>
                      </a:r>
                    </a:p>
                    <a:p>
                      <a:pPr marL="171450" marR="0" lvl="0" indent="-171450" algn="l">
                        <a:lnSpc>
                          <a:spcPct val="100000"/>
                        </a:lnSpc>
                        <a:spcBef>
                          <a:spcPts val="0"/>
                        </a:spcBef>
                        <a:spcAft>
                          <a:spcPts val="0"/>
                        </a:spcAft>
                        <a:buClrTx/>
                        <a:buSzTx/>
                        <a:buFont typeface="Arial" panose="020B0604020202020204" pitchFamily="34" charset="0"/>
                        <a:buChar char="•"/>
                      </a:pPr>
                      <a:r>
                        <a:rPr lang="en-GB" sz="900" b="0" i="0" u="none" strike="noStrike" kern="1200" cap="none" normalizeH="0" baseline="0" dirty="0">
                          <a:ln>
                            <a:noFill/>
                          </a:ln>
                          <a:solidFill>
                            <a:schemeClr val="tx1"/>
                          </a:solidFill>
                          <a:effectLst/>
                          <a:latin typeface="+mn-lt"/>
                          <a:ea typeface="+mn-ea"/>
                          <a:cs typeface="+mn-cs"/>
                        </a:rPr>
                        <a:t>None </a:t>
                      </a:r>
                    </a:p>
                    <a:p>
                      <a:pPr marL="0" marR="0" lvl="0" indent="0" algn="l">
                        <a:lnSpc>
                          <a:spcPct val="100000"/>
                        </a:lnSpc>
                        <a:spcBef>
                          <a:spcPts val="0"/>
                        </a:spcBef>
                        <a:spcAft>
                          <a:spcPts val="0"/>
                        </a:spcAft>
                        <a:buClrTx/>
                        <a:buSzTx/>
                        <a:buFont typeface="Arial" panose="020B0604020202020204" pitchFamily="34" charset="0"/>
                        <a:buNone/>
                      </a:pPr>
                      <a:endParaRPr lang="en-GB" sz="900" b="0" i="0" u="none" strike="noStrike" kern="1200" cap="none" normalizeH="0" baseline="0" dirty="0">
                        <a:ln>
                          <a:noFill/>
                        </a:ln>
                        <a:solidFill>
                          <a:schemeClr val="tx1"/>
                        </a:solidFill>
                        <a:effectLst/>
                        <a:latin typeface="+mn-lt"/>
                        <a:ea typeface="+mn-ea"/>
                        <a:cs typeface="+mn-cs"/>
                      </a:endParaRPr>
                    </a:p>
                    <a:p>
                      <a:pPr marL="0" marR="0" lvl="0" indent="0" algn="l">
                        <a:lnSpc>
                          <a:spcPct val="100000"/>
                        </a:lnSpc>
                        <a:spcBef>
                          <a:spcPts val="0"/>
                        </a:spcBef>
                        <a:spcAft>
                          <a:spcPts val="0"/>
                        </a:spcAft>
                        <a:buClrTx/>
                        <a:buSzTx/>
                        <a:buFont typeface="Arial" panose="020B0604020202020204" pitchFamily="34" charset="0"/>
                        <a:buNone/>
                      </a:pPr>
                      <a:endParaRPr lang="en-GB" sz="900" b="0" i="0" u="none" strike="noStrike" kern="1200" cap="none" normalizeH="0" baseline="0" dirty="0">
                        <a:ln>
                          <a:noFill/>
                        </a:ln>
                        <a:solidFill>
                          <a:schemeClr val="tx1"/>
                        </a:solidFill>
                        <a:effectLst/>
                        <a:latin typeface="+mn-lt"/>
                        <a:ea typeface="+mn-ea"/>
                        <a:cs typeface="+mn-cs"/>
                      </a:endParaRPr>
                    </a:p>
                    <a:p>
                      <a:pPr marL="0" marR="0" lvl="0" indent="0" algn="l">
                        <a:lnSpc>
                          <a:spcPct val="100000"/>
                        </a:lnSpc>
                        <a:spcBef>
                          <a:spcPts val="0"/>
                        </a:spcBef>
                        <a:spcAft>
                          <a:spcPts val="0"/>
                        </a:spcAft>
                        <a:buClrTx/>
                        <a:buSzTx/>
                        <a:buFont typeface="Arial" panose="020B0604020202020204" pitchFamily="34" charset="0"/>
                        <a:buNone/>
                      </a:pPr>
                      <a:endParaRPr lang="en-GB" sz="900" b="0" i="0" u="none" strike="noStrike" kern="1200" cap="none" normalizeH="0" baseline="0" dirty="0">
                        <a:ln>
                          <a:noFill/>
                        </a:ln>
                        <a:solidFill>
                          <a:schemeClr val="tx1"/>
                        </a:solidFill>
                        <a:effectLst/>
                        <a:latin typeface="+mn-lt"/>
                        <a:ea typeface="+mn-ea"/>
                        <a:cs typeface="+mn-cs"/>
                      </a:endParaRPr>
                    </a:p>
                    <a:p>
                      <a:pPr marL="0" marR="0" lvl="0" indent="0" algn="l">
                        <a:lnSpc>
                          <a:spcPct val="100000"/>
                        </a:lnSpc>
                        <a:spcBef>
                          <a:spcPts val="0"/>
                        </a:spcBef>
                        <a:spcAft>
                          <a:spcPts val="0"/>
                        </a:spcAft>
                        <a:buClrTx/>
                        <a:buSzTx/>
                        <a:buFont typeface="Arial" panose="020B0604020202020204" pitchFamily="34" charset="0"/>
                        <a:buNone/>
                      </a:pPr>
                      <a:endParaRPr lang="en-GB" sz="900" b="0" i="0" u="none" strike="noStrike" kern="1200" cap="none" normalizeH="0" baseline="0" dirty="0">
                        <a:ln>
                          <a:noFill/>
                        </a:ln>
                        <a:solidFill>
                          <a:schemeClr val="tx1"/>
                        </a:solidFill>
                        <a:effectLst/>
                        <a:latin typeface="+mn-lt"/>
                        <a:ea typeface="+mn-ea"/>
                        <a:cs typeface="+mn-cs"/>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endParaRPr lang="en-GB" dirty="0"/>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5"/>
                  </a:ext>
                </a:extLst>
              </a:tr>
              <a:tr h="318083">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baseline="0" dirty="0">
                          <a:solidFill>
                            <a:schemeClr val="bg1"/>
                          </a:solidFill>
                          <a:latin typeface="Arial"/>
                          <a:cs typeface="Arial"/>
                        </a:rPr>
                        <a:t>Risks and Issues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3">
                  <a:txBody>
                    <a:bodyPr/>
                    <a:lstStyle/>
                    <a:p>
                      <a:pPr marL="171450" marR="0" lvl="0" indent="-171450" algn="l" defTabSz="914400" rtl="0" eaLnBrk="1" fontAlgn="auto" latinLnBrk="0" hangingPunct="1">
                        <a:lnSpc>
                          <a:spcPct val="100000"/>
                        </a:lnSpc>
                        <a:spcBef>
                          <a:spcPct val="0"/>
                        </a:spcBef>
                        <a:spcAft>
                          <a:spcPct val="0"/>
                        </a:spcAft>
                        <a:buClrTx/>
                        <a:buSzTx/>
                        <a:buFont typeface="Arial" panose="020B0604020202020204" pitchFamily="34" charset="0"/>
                        <a:buChar char="•"/>
                        <a:tabLst/>
                        <a:defRPr/>
                      </a:pPr>
                      <a:r>
                        <a:rPr lang="en-US" sz="900" b="0" i="0" u="none" strike="noStrike" kern="1200" dirty="0">
                          <a:solidFill>
                            <a:schemeClr val="tx1"/>
                          </a:solidFill>
                          <a:effectLst/>
                          <a:latin typeface="+mn-lt"/>
                          <a:ea typeface="+mn-ea"/>
                          <a:cs typeface="+mn-cs"/>
                        </a:rPr>
                        <a:t>None Applicable</a:t>
                      </a:r>
                      <a:endParaRPr lang="en-US" sz="900" b="0" i="0" u="none" strike="noStrike" kern="1200" cap="none" normalizeH="0" baseline="0" noProof="0" dirty="0">
                        <a:ln>
                          <a:noFill/>
                        </a:ln>
                        <a:solidFill>
                          <a:schemeClr val="tx1"/>
                        </a:solidFill>
                        <a:effectLst/>
                        <a:latin typeface="Arial"/>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6"/>
                  </a:ext>
                </a:extLst>
              </a:tr>
              <a:tr h="250768">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baseline="0">
                          <a:solidFill>
                            <a:schemeClr val="bg1"/>
                          </a:solidFill>
                          <a:latin typeface="Arial"/>
                          <a:cs typeface="Arial"/>
                        </a:rPr>
                        <a:t>Cost</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3">
                  <a:txBody>
                    <a:bodyPr/>
                    <a:lstStyle/>
                    <a:p>
                      <a:pPr marL="171450" lvl="0" indent="-171450">
                        <a:buFont typeface="Arial" panose="020B0604020202020204" pitchFamily="34" charset="0"/>
                        <a:buChar char="•"/>
                      </a:pPr>
                      <a:r>
                        <a:rPr lang="en-US" sz="900" b="0" i="0" u="none" strike="noStrike" kern="1200" cap="none" normalizeH="0" baseline="0" dirty="0">
                          <a:ln>
                            <a:noFill/>
                          </a:ln>
                          <a:solidFill>
                            <a:schemeClr val="tx1"/>
                          </a:solidFill>
                          <a:effectLst/>
                          <a:latin typeface="Arial"/>
                          <a:ea typeface="Verdana"/>
                          <a:cs typeface="Arial"/>
                        </a:rPr>
                        <a:t>Forecast costs on track to complete within approved BER</a:t>
                      </a:r>
                      <a:endParaRPr kumimoji="0" lang="en-US" sz="900" b="0" i="0" u="none" strike="noStrike" kern="1200" cap="none" normalizeH="0" baseline="0" dirty="0">
                        <a:ln>
                          <a:noFill/>
                        </a:ln>
                        <a:solidFill>
                          <a:schemeClr val="tx1"/>
                        </a:solidFill>
                        <a:effectLst/>
                        <a:latin typeface="Arial"/>
                        <a:ea typeface="Verdana"/>
                        <a:cs typeface="Arial"/>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7"/>
                  </a:ext>
                </a:extLst>
              </a:tr>
              <a:tr h="677179">
                <a:tc>
                  <a:txBody>
                    <a:bodyPr/>
                    <a:lstStyle/>
                    <a:p>
                      <a:pPr algn="ctr"/>
                      <a:r>
                        <a:rPr lang="en-GB" sz="1050" b="1" baseline="0" dirty="0">
                          <a:solidFill>
                            <a:schemeClr val="bg1"/>
                          </a:solidFill>
                          <a:latin typeface="Arial"/>
                          <a:cs typeface="Arial"/>
                        </a:rPr>
                        <a:t>Scope</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3">
                  <a:txBody>
                    <a:bodyPr/>
                    <a:lstStyle/>
                    <a:p>
                      <a:pPr marL="0" indent="0">
                        <a:buNone/>
                      </a:pPr>
                      <a:r>
                        <a:rPr lang="en-US" sz="900" b="0" dirty="0"/>
                        <a:t>In Scope (XRN5093) - </a:t>
                      </a:r>
                      <a:r>
                        <a:rPr lang="en-GB" sz="900" b="0" dirty="0"/>
                        <a:t>MOD0711 – Update of AUG Table to reflect new EUC bands</a:t>
                      </a:r>
                      <a:endParaRPr lang="en-US" sz="900" b="0" dirty="0">
                        <a:cs typeface="Arial"/>
                      </a:endParaRPr>
                    </a:p>
                    <a:p>
                      <a:pPr marL="0" indent="0">
                        <a:buNone/>
                      </a:pPr>
                      <a:r>
                        <a:rPr lang="en-US" sz="900" b="0" dirty="0"/>
                        <a:t>Descoped (XRN4992) </a:t>
                      </a:r>
                      <a:r>
                        <a:rPr lang="en-US" sz="900" dirty="0"/>
                        <a:t>- MOD0687 – Creation of new charge to recover last resort supply payments – Descoped at Extraordinary ChMC on 26</a:t>
                      </a:r>
                      <a:r>
                        <a:rPr lang="en-US" sz="900" baseline="30000" dirty="0"/>
                        <a:t>th</a:t>
                      </a:r>
                      <a:r>
                        <a:rPr lang="en-US" sz="900" dirty="0"/>
                        <a:t> October 2020</a:t>
                      </a:r>
                    </a:p>
                    <a:p>
                      <a:pPr marL="0" indent="0">
                        <a:buNone/>
                      </a:pPr>
                      <a:r>
                        <a:rPr lang="en-US" sz="900" b="0" dirty="0"/>
                        <a:t>Descoped (XRN4941)</a:t>
                      </a:r>
                      <a:r>
                        <a:rPr lang="en-US" sz="900" dirty="0"/>
                        <a:t> - MOD0692 -  Auto updates to meter read frequency – Descoped at ChMC on 11</a:t>
                      </a:r>
                      <a:r>
                        <a:rPr lang="en-US" sz="900" baseline="30000" dirty="0"/>
                        <a:t>th</a:t>
                      </a:r>
                      <a:r>
                        <a:rPr lang="en-US" sz="900" dirty="0"/>
                        <a:t> November 2020</a:t>
                      </a:r>
                      <a:endParaRPr lang="en-US" sz="900" b="1" i="0" u="none" strike="noStrike" kern="1200" cap="none" normalizeH="0" baseline="0" dirty="0">
                        <a:ln>
                          <a:noFill/>
                        </a:ln>
                        <a:solidFill>
                          <a:schemeClr val="tx1"/>
                        </a:solidFill>
                        <a:effectLst/>
                        <a:latin typeface="+mn-lt"/>
                        <a:ea typeface="Verdana"/>
                        <a:cs typeface="Arial"/>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8"/>
                  </a:ext>
                </a:extLst>
              </a:tr>
            </a:tbl>
          </a:graphicData>
        </a:graphic>
      </p:graphicFrame>
      <p:sp>
        <p:nvSpPr>
          <p:cNvPr id="5" name="TextBox 4">
            <a:extLst>
              <a:ext uri="{FF2B5EF4-FFF2-40B4-BE49-F238E27FC236}">
                <a16:creationId xmlns:a16="http://schemas.microsoft.com/office/drawing/2014/main" id="{C181EB57-9627-4329-BB84-9BDF81695227}"/>
              </a:ext>
            </a:extLst>
          </p:cNvPr>
          <p:cNvSpPr txBox="1"/>
          <p:nvPr/>
        </p:nvSpPr>
        <p:spPr>
          <a:xfrm>
            <a:off x="0" y="4973818"/>
            <a:ext cx="1600118" cy="200055"/>
          </a:xfrm>
          <a:prstGeom prst="rect">
            <a:avLst/>
          </a:prstGeom>
          <a:noFill/>
        </p:spPr>
        <p:txBody>
          <a:bodyPr wrap="none" rtlCol="0">
            <a:spAutoFit/>
          </a:bodyPr>
          <a:lstStyle/>
          <a:p>
            <a:r>
              <a:rPr lang="en-GB" sz="700" dirty="0"/>
              <a:t>Slide updated on 4</a:t>
            </a:r>
            <a:r>
              <a:rPr lang="en-GB" sz="700" baseline="30000" dirty="0"/>
              <a:t>th</a:t>
            </a:r>
            <a:r>
              <a:rPr lang="en-GB" sz="700" dirty="0"/>
              <a:t> January 2022</a:t>
            </a:r>
          </a:p>
        </p:txBody>
      </p:sp>
      <p:grpSp>
        <p:nvGrpSpPr>
          <p:cNvPr id="9" name="Group 8">
            <a:extLst>
              <a:ext uri="{FF2B5EF4-FFF2-40B4-BE49-F238E27FC236}">
                <a16:creationId xmlns:a16="http://schemas.microsoft.com/office/drawing/2014/main" id="{AA5C4EA1-1FF4-438B-8BD0-21607BB0C453}"/>
              </a:ext>
            </a:extLst>
          </p:cNvPr>
          <p:cNvGrpSpPr/>
          <p:nvPr/>
        </p:nvGrpSpPr>
        <p:grpSpPr>
          <a:xfrm>
            <a:off x="4231175" y="3684961"/>
            <a:ext cx="741910" cy="215444"/>
            <a:chOff x="4089862" y="3477140"/>
            <a:chExt cx="741910" cy="215444"/>
          </a:xfrm>
        </p:grpSpPr>
        <p:sp>
          <p:nvSpPr>
            <p:cNvPr id="7" name="Oval 6">
              <a:extLst>
                <a:ext uri="{FF2B5EF4-FFF2-40B4-BE49-F238E27FC236}">
                  <a16:creationId xmlns:a16="http://schemas.microsoft.com/office/drawing/2014/main" id="{86BA3563-53F1-4A8B-B5A8-5356E4A53D38}"/>
                </a:ext>
              </a:extLst>
            </p:cNvPr>
            <p:cNvSpPr/>
            <p:nvPr/>
          </p:nvSpPr>
          <p:spPr>
            <a:xfrm>
              <a:off x="4089862" y="3562003"/>
              <a:ext cx="54033" cy="45719"/>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a:extLst>
                <a:ext uri="{FF2B5EF4-FFF2-40B4-BE49-F238E27FC236}">
                  <a16:creationId xmlns:a16="http://schemas.microsoft.com/office/drawing/2014/main" id="{B068AC6B-A13B-49A5-BD8D-4E7BFE49733F}"/>
                </a:ext>
              </a:extLst>
            </p:cNvPr>
            <p:cNvSpPr txBox="1"/>
            <p:nvPr/>
          </p:nvSpPr>
          <p:spPr>
            <a:xfrm>
              <a:off x="4116878" y="3477140"/>
              <a:ext cx="714894" cy="215444"/>
            </a:xfrm>
            <a:prstGeom prst="rect">
              <a:avLst/>
            </a:prstGeom>
            <a:noFill/>
          </p:spPr>
          <p:txBody>
            <a:bodyPr wrap="square" rtlCol="0">
              <a:spAutoFit/>
            </a:bodyPr>
            <a:lstStyle/>
            <a:p>
              <a:r>
                <a:rPr lang="en-GB" sz="800" dirty="0"/>
                <a:t>Complete</a:t>
              </a:r>
            </a:p>
          </p:txBody>
        </p:sp>
      </p:grpSp>
      <p:grpSp>
        <p:nvGrpSpPr>
          <p:cNvPr id="10" name="Group 9">
            <a:extLst>
              <a:ext uri="{FF2B5EF4-FFF2-40B4-BE49-F238E27FC236}">
                <a16:creationId xmlns:a16="http://schemas.microsoft.com/office/drawing/2014/main" id="{48E37795-90B4-482B-80FC-79E72229F869}"/>
              </a:ext>
            </a:extLst>
          </p:cNvPr>
          <p:cNvGrpSpPr/>
          <p:nvPr/>
        </p:nvGrpSpPr>
        <p:grpSpPr>
          <a:xfrm>
            <a:off x="5002179" y="3684961"/>
            <a:ext cx="741910" cy="215444"/>
            <a:chOff x="4089862" y="3477140"/>
            <a:chExt cx="741910" cy="215444"/>
          </a:xfrm>
        </p:grpSpPr>
        <p:sp>
          <p:nvSpPr>
            <p:cNvPr id="11" name="Oval 10">
              <a:extLst>
                <a:ext uri="{FF2B5EF4-FFF2-40B4-BE49-F238E27FC236}">
                  <a16:creationId xmlns:a16="http://schemas.microsoft.com/office/drawing/2014/main" id="{016D9FDB-94FB-4730-90DA-4BE2D46C5204}"/>
                </a:ext>
              </a:extLst>
            </p:cNvPr>
            <p:cNvSpPr/>
            <p:nvPr/>
          </p:nvSpPr>
          <p:spPr>
            <a:xfrm>
              <a:off x="4089862" y="3562003"/>
              <a:ext cx="54033" cy="45719"/>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a:extLst>
                <a:ext uri="{FF2B5EF4-FFF2-40B4-BE49-F238E27FC236}">
                  <a16:creationId xmlns:a16="http://schemas.microsoft.com/office/drawing/2014/main" id="{F6258E61-1BE8-40CC-BDBA-324295A6F446}"/>
                </a:ext>
              </a:extLst>
            </p:cNvPr>
            <p:cNvSpPr txBox="1"/>
            <p:nvPr/>
          </p:nvSpPr>
          <p:spPr>
            <a:xfrm>
              <a:off x="4116878" y="3477140"/>
              <a:ext cx="714894" cy="215444"/>
            </a:xfrm>
            <a:prstGeom prst="rect">
              <a:avLst/>
            </a:prstGeom>
            <a:noFill/>
          </p:spPr>
          <p:txBody>
            <a:bodyPr wrap="square" rtlCol="0">
              <a:spAutoFit/>
            </a:bodyPr>
            <a:lstStyle/>
            <a:p>
              <a:r>
                <a:rPr lang="en-GB" sz="800" dirty="0"/>
                <a:t>On Track</a:t>
              </a:r>
            </a:p>
          </p:txBody>
        </p:sp>
      </p:grpSp>
      <p:grpSp>
        <p:nvGrpSpPr>
          <p:cNvPr id="13" name="Group 12">
            <a:extLst>
              <a:ext uri="{FF2B5EF4-FFF2-40B4-BE49-F238E27FC236}">
                <a16:creationId xmlns:a16="http://schemas.microsoft.com/office/drawing/2014/main" id="{2F530431-148B-4FCB-8C57-925E5CA17ECB}"/>
              </a:ext>
            </a:extLst>
          </p:cNvPr>
          <p:cNvGrpSpPr/>
          <p:nvPr/>
        </p:nvGrpSpPr>
        <p:grpSpPr>
          <a:xfrm>
            <a:off x="5744089" y="3684961"/>
            <a:ext cx="741910" cy="215444"/>
            <a:chOff x="4089862" y="3477140"/>
            <a:chExt cx="741910" cy="215444"/>
          </a:xfrm>
        </p:grpSpPr>
        <p:sp>
          <p:nvSpPr>
            <p:cNvPr id="14" name="Oval 13">
              <a:extLst>
                <a:ext uri="{FF2B5EF4-FFF2-40B4-BE49-F238E27FC236}">
                  <a16:creationId xmlns:a16="http://schemas.microsoft.com/office/drawing/2014/main" id="{858A25A8-FD1C-43B8-A4FB-0E6445772E1E}"/>
                </a:ext>
              </a:extLst>
            </p:cNvPr>
            <p:cNvSpPr/>
            <p:nvPr/>
          </p:nvSpPr>
          <p:spPr>
            <a:xfrm>
              <a:off x="4089862" y="3562003"/>
              <a:ext cx="54033" cy="45719"/>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extBox 14">
              <a:extLst>
                <a:ext uri="{FF2B5EF4-FFF2-40B4-BE49-F238E27FC236}">
                  <a16:creationId xmlns:a16="http://schemas.microsoft.com/office/drawing/2014/main" id="{2825B380-437E-43C5-8D2C-0DFD0465573E}"/>
                </a:ext>
              </a:extLst>
            </p:cNvPr>
            <p:cNvSpPr txBox="1"/>
            <p:nvPr/>
          </p:nvSpPr>
          <p:spPr>
            <a:xfrm>
              <a:off x="4116878" y="3477140"/>
              <a:ext cx="714894" cy="215444"/>
            </a:xfrm>
            <a:prstGeom prst="rect">
              <a:avLst/>
            </a:prstGeom>
            <a:noFill/>
          </p:spPr>
          <p:txBody>
            <a:bodyPr wrap="square" rtlCol="0">
              <a:spAutoFit/>
            </a:bodyPr>
            <a:lstStyle/>
            <a:p>
              <a:r>
                <a:rPr lang="en-GB" sz="800" dirty="0"/>
                <a:t>At Risk</a:t>
              </a:r>
            </a:p>
          </p:txBody>
        </p:sp>
      </p:grpSp>
      <p:grpSp>
        <p:nvGrpSpPr>
          <p:cNvPr id="16" name="Group 15">
            <a:extLst>
              <a:ext uri="{FF2B5EF4-FFF2-40B4-BE49-F238E27FC236}">
                <a16:creationId xmlns:a16="http://schemas.microsoft.com/office/drawing/2014/main" id="{62A70F5E-8B94-432F-BB55-CDD005994499}"/>
              </a:ext>
            </a:extLst>
          </p:cNvPr>
          <p:cNvGrpSpPr/>
          <p:nvPr/>
        </p:nvGrpSpPr>
        <p:grpSpPr>
          <a:xfrm>
            <a:off x="6377933" y="3684961"/>
            <a:ext cx="741910" cy="215444"/>
            <a:chOff x="4089862" y="3477140"/>
            <a:chExt cx="741910" cy="215444"/>
          </a:xfrm>
        </p:grpSpPr>
        <p:sp>
          <p:nvSpPr>
            <p:cNvPr id="17" name="Oval 16">
              <a:extLst>
                <a:ext uri="{FF2B5EF4-FFF2-40B4-BE49-F238E27FC236}">
                  <a16:creationId xmlns:a16="http://schemas.microsoft.com/office/drawing/2014/main" id="{2EA6FE6E-2D9E-494B-AA97-9F66054EE07C}"/>
                </a:ext>
              </a:extLst>
            </p:cNvPr>
            <p:cNvSpPr/>
            <p:nvPr/>
          </p:nvSpPr>
          <p:spPr>
            <a:xfrm>
              <a:off x="4089862" y="3562003"/>
              <a:ext cx="54033"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TextBox 17">
              <a:extLst>
                <a:ext uri="{FF2B5EF4-FFF2-40B4-BE49-F238E27FC236}">
                  <a16:creationId xmlns:a16="http://schemas.microsoft.com/office/drawing/2014/main" id="{E13C5751-0F95-4764-B46D-C02FFA5257CD}"/>
                </a:ext>
              </a:extLst>
            </p:cNvPr>
            <p:cNvSpPr txBox="1"/>
            <p:nvPr/>
          </p:nvSpPr>
          <p:spPr>
            <a:xfrm>
              <a:off x="4116878" y="3477140"/>
              <a:ext cx="714894" cy="215444"/>
            </a:xfrm>
            <a:prstGeom prst="rect">
              <a:avLst/>
            </a:prstGeom>
            <a:noFill/>
          </p:spPr>
          <p:txBody>
            <a:bodyPr wrap="square" rtlCol="0">
              <a:spAutoFit/>
            </a:bodyPr>
            <a:lstStyle/>
            <a:p>
              <a:r>
                <a:rPr lang="en-GB" sz="800" dirty="0"/>
                <a:t>Overdue</a:t>
              </a:r>
            </a:p>
          </p:txBody>
        </p:sp>
      </p:grpSp>
      <p:grpSp>
        <p:nvGrpSpPr>
          <p:cNvPr id="19" name="Group 18">
            <a:extLst>
              <a:ext uri="{FF2B5EF4-FFF2-40B4-BE49-F238E27FC236}">
                <a16:creationId xmlns:a16="http://schemas.microsoft.com/office/drawing/2014/main" id="{0A6462F7-2ABC-4581-985C-D9BFC690E41B}"/>
              </a:ext>
            </a:extLst>
          </p:cNvPr>
          <p:cNvGrpSpPr/>
          <p:nvPr/>
        </p:nvGrpSpPr>
        <p:grpSpPr>
          <a:xfrm>
            <a:off x="7119843" y="3684961"/>
            <a:ext cx="935186" cy="338554"/>
            <a:chOff x="4089862" y="3477140"/>
            <a:chExt cx="741910" cy="338554"/>
          </a:xfrm>
        </p:grpSpPr>
        <p:sp>
          <p:nvSpPr>
            <p:cNvPr id="20" name="Oval 19">
              <a:extLst>
                <a:ext uri="{FF2B5EF4-FFF2-40B4-BE49-F238E27FC236}">
                  <a16:creationId xmlns:a16="http://schemas.microsoft.com/office/drawing/2014/main" id="{DF831A77-64E4-4D2C-BCFE-458A86613C02}"/>
                </a:ext>
              </a:extLst>
            </p:cNvPr>
            <p:cNvSpPr/>
            <p:nvPr/>
          </p:nvSpPr>
          <p:spPr>
            <a:xfrm>
              <a:off x="4089862" y="3562003"/>
              <a:ext cx="54033" cy="45719"/>
            </a:xfrm>
            <a:prstGeom prst="ellipse">
              <a:avLst/>
            </a:prstGeom>
            <a:solidFill>
              <a:srgbClr val="7030A0"/>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extBox 20">
              <a:extLst>
                <a:ext uri="{FF2B5EF4-FFF2-40B4-BE49-F238E27FC236}">
                  <a16:creationId xmlns:a16="http://schemas.microsoft.com/office/drawing/2014/main" id="{1AE85C16-EBE5-4C7C-9B64-8DBEFC630C4B}"/>
                </a:ext>
              </a:extLst>
            </p:cNvPr>
            <p:cNvSpPr txBox="1"/>
            <p:nvPr/>
          </p:nvSpPr>
          <p:spPr>
            <a:xfrm>
              <a:off x="4116878" y="3477140"/>
              <a:ext cx="714894" cy="338554"/>
            </a:xfrm>
            <a:prstGeom prst="rect">
              <a:avLst/>
            </a:prstGeom>
            <a:noFill/>
          </p:spPr>
          <p:txBody>
            <a:bodyPr wrap="square" rtlCol="0">
              <a:spAutoFit/>
            </a:bodyPr>
            <a:lstStyle/>
            <a:p>
              <a:r>
                <a:rPr lang="en-GB" sz="800" dirty="0"/>
                <a:t>Not Baselined</a:t>
              </a:r>
            </a:p>
          </p:txBody>
        </p:sp>
      </p:grpSp>
      <p:pic>
        <p:nvPicPr>
          <p:cNvPr id="6" name="Picture 5">
            <a:extLst>
              <a:ext uri="{FF2B5EF4-FFF2-40B4-BE49-F238E27FC236}">
                <a16:creationId xmlns:a16="http://schemas.microsoft.com/office/drawing/2014/main" id="{DBD99661-738D-4A85-A826-FAE7144F5B68}"/>
              </a:ext>
            </a:extLst>
          </p:cNvPr>
          <p:cNvPicPr>
            <a:picLocks noChangeAspect="1"/>
          </p:cNvPicPr>
          <p:nvPr/>
        </p:nvPicPr>
        <p:blipFill>
          <a:blip r:embed="rId3"/>
          <a:stretch>
            <a:fillRect/>
          </a:stretch>
        </p:blipFill>
        <p:spPr>
          <a:xfrm>
            <a:off x="5174601" y="1881274"/>
            <a:ext cx="2514729" cy="1466925"/>
          </a:xfrm>
          <a:prstGeom prst="rect">
            <a:avLst/>
          </a:prstGeom>
        </p:spPr>
      </p:pic>
    </p:spTree>
    <p:extLst>
      <p:ext uri="{BB962C8B-B14F-4D97-AF65-F5344CB8AC3E}">
        <p14:creationId xmlns:p14="http://schemas.microsoft.com/office/powerpoint/2010/main" val="5747360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BDDFA-F228-4E44-B394-D26871378D15}"/>
              </a:ext>
            </a:extLst>
          </p:cNvPr>
          <p:cNvSpPr>
            <a:spLocks noGrp="1"/>
          </p:cNvSpPr>
          <p:nvPr>
            <p:ph type="ctrTitle"/>
          </p:nvPr>
        </p:nvSpPr>
        <p:spPr/>
        <p:txBody>
          <a:bodyPr>
            <a:normAutofit fontScale="90000"/>
          </a:bodyPr>
          <a:lstStyle/>
          <a:p>
            <a:pPr>
              <a:lnSpc>
                <a:spcPct val="100000"/>
              </a:lnSpc>
            </a:pPr>
            <a:r>
              <a:rPr lang="en-US" dirty="0">
                <a:cs typeface="Poppins Black" panose="00000A00000000000000" pitchFamily="2" charset="0"/>
              </a:rPr>
              <a:t>NG TRANSMISSION CHANGE HORIZON PLAN </a:t>
            </a:r>
            <a:br>
              <a:rPr lang="en-US" dirty="0">
                <a:cs typeface="Poppins Black" panose="00000A00000000000000" pitchFamily="2" charset="0"/>
              </a:rPr>
            </a:br>
            <a:r>
              <a:rPr lang="en-US" sz="2400" dirty="0"/>
              <a:t>0 - 2 YEARS DEC 2021 - DEC 2023</a:t>
            </a:r>
            <a:endParaRPr lang="en-GB" sz="2400" dirty="0"/>
          </a:p>
        </p:txBody>
      </p:sp>
      <p:sp>
        <p:nvSpPr>
          <p:cNvPr id="3" name="Subtitle 2">
            <a:extLst>
              <a:ext uri="{FF2B5EF4-FFF2-40B4-BE49-F238E27FC236}">
                <a16:creationId xmlns:a16="http://schemas.microsoft.com/office/drawing/2014/main" id="{C2F2002D-02D2-4812-BCBA-469506040EAD}"/>
              </a:ext>
            </a:extLst>
          </p:cNvPr>
          <p:cNvSpPr>
            <a:spLocks noGrp="1"/>
          </p:cNvSpPr>
          <p:nvPr>
            <p:ph type="subTitle" idx="1"/>
          </p:nvPr>
        </p:nvSpPr>
        <p:spPr/>
        <p:txBody>
          <a:bodyPr vert="horz" lIns="91440" tIns="45720" rIns="91440" bIns="45720" rtlCol="0" anchor="t">
            <a:normAutofit/>
          </a:bodyPr>
          <a:lstStyle/>
          <a:p>
            <a:r>
              <a:rPr lang="en-US" dirty="0"/>
              <a:t>December 2021</a:t>
            </a:r>
          </a:p>
        </p:txBody>
      </p:sp>
    </p:spTree>
    <p:extLst>
      <p:ext uri="{BB962C8B-B14F-4D97-AF65-F5344CB8AC3E}">
        <p14:creationId xmlns:p14="http://schemas.microsoft.com/office/powerpoint/2010/main" val="179883564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D40099D2-B496-4865-BD41-470137A28D8B}"/>
              </a:ext>
            </a:extLst>
          </p:cNvPr>
          <p:cNvGraphicFramePr>
            <a:graphicFrameLocks noGrp="1"/>
          </p:cNvGraphicFramePr>
          <p:nvPr>
            <p:extLst/>
          </p:nvPr>
        </p:nvGraphicFramePr>
        <p:xfrm>
          <a:off x="35435" y="423474"/>
          <a:ext cx="9073004" cy="4640469"/>
        </p:xfrm>
        <a:graphic>
          <a:graphicData uri="http://schemas.openxmlformats.org/drawingml/2006/table">
            <a:tbl>
              <a:tblPr firstRow="1" bandRow="1">
                <a:tableStyleId>{5C22544A-7EE6-4342-B048-85BDC9FD1C3A}</a:tableStyleId>
              </a:tblPr>
              <a:tblGrid>
                <a:gridCol w="646150">
                  <a:extLst>
                    <a:ext uri="{9D8B030D-6E8A-4147-A177-3AD203B41FA5}">
                      <a16:colId xmlns:a16="http://schemas.microsoft.com/office/drawing/2014/main" val="542809358"/>
                    </a:ext>
                  </a:extLst>
                </a:gridCol>
                <a:gridCol w="517121">
                  <a:extLst>
                    <a:ext uri="{9D8B030D-6E8A-4147-A177-3AD203B41FA5}">
                      <a16:colId xmlns:a16="http://schemas.microsoft.com/office/drawing/2014/main" val="4028384899"/>
                    </a:ext>
                  </a:extLst>
                </a:gridCol>
                <a:gridCol w="387735">
                  <a:extLst>
                    <a:ext uri="{9D8B030D-6E8A-4147-A177-3AD203B41FA5}">
                      <a16:colId xmlns:a16="http://schemas.microsoft.com/office/drawing/2014/main" val="1892519651"/>
                    </a:ext>
                  </a:extLst>
                </a:gridCol>
                <a:gridCol w="620377">
                  <a:extLst>
                    <a:ext uri="{9D8B030D-6E8A-4147-A177-3AD203B41FA5}">
                      <a16:colId xmlns:a16="http://schemas.microsoft.com/office/drawing/2014/main" val="2539976336"/>
                    </a:ext>
                  </a:extLst>
                </a:gridCol>
                <a:gridCol w="697923">
                  <a:extLst>
                    <a:ext uri="{9D8B030D-6E8A-4147-A177-3AD203B41FA5}">
                      <a16:colId xmlns:a16="http://schemas.microsoft.com/office/drawing/2014/main" val="1013881882"/>
                    </a:ext>
                  </a:extLst>
                </a:gridCol>
                <a:gridCol w="542830">
                  <a:extLst>
                    <a:ext uri="{9D8B030D-6E8A-4147-A177-3AD203B41FA5}">
                      <a16:colId xmlns:a16="http://schemas.microsoft.com/office/drawing/2014/main" val="1204433572"/>
                    </a:ext>
                  </a:extLst>
                </a:gridCol>
                <a:gridCol w="465282">
                  <a:extLst>
                    <a:ext uri="{9D8B030D-6E8A-4147-A177-3AD203B41FA5}">
                      <a16:colId xmlns:a16="http://schemas.microsoft.com/office/drawing/2014/main" val="3939180299"/>
                    </a:ext>
                  </a:extLst>
                </a:gridCol>
                <a:gridCol w="542830">
                  <a:extLst>
                    <a:ext uri="{9D8B030D-6E8A-4147-A177-3AD203B41FA5}">
                      <a16:colId xmlns:a16="http://schemas.microsoft.com/office/drawing/2014/main" val="1723559071"/>
                    </a:ext>
                  </a:extLst>
                </a:gridCol>
                <a:gridCol w="542830">
                  <a:extLst>
                    <a:ext uri="{9D8B030D-6E8A-4147-A177-3AD203B41FA5}">
                      <a16:colId xmlns:a16="http://schemas.microsoft.com/office/drawing/2014/main" val="590344273"/>
                    </a:ext>
                  </a:extLst>
                </a:gridCol>
                <a:gridCol w="465282">
                  <a:extLst>
                    <a:ext uri="{9D8B030D-6E8A-4147-A177-3AD203B41FA5}">
                      <a16:colId xmlns:a16="http://schemas.microsoft.com/office/drawing/2014/main" val="4205172266"/>
                    </a:ext>
                  </a:extLst>
                </a:gridCol>
                <a:gridCol w="465282">
                  <a:extLst>
                    <a:ext uri="{9D8B030D-6E8A-4147-A177-3AD203B41FA5}">
                      <a16:colId xmlns:a16="http://schemas.microsoft.com/office/drawing/2014/main" val="3637608218"/>
                    </a:ext>
                  </a:extLst>
                </a:gridCol>
                <a:gridCol w="465282">
                  <a:extLst>
                    <a:ext uri="{9D8B030D-6E8A-4147-A177-3AD203B41FA5}">
                      <a16:colId xmlns:a16="http://schemas.microsoft.com/office/drawing/2014/main" val="778720455"/>
                    </a:ext>
                  </a:extLst>
                </a:gridCol>
                <a:gridCol w="465282">
                  <a:extLst>
                    <a:ext uri="{9D8B030D-6E8A-4147-A177-3AD203B41FA5}">
                      <a16:colId xmlns:a16="http://schemas.microsoft.com/office/drawing/2014/main" val="133251688"/>
                    </a:ext>
                  </a:extLst>
                </a:gridCol>
                <a:gridCol w="465282">
                  <a:extLst>
                    <a:ext uri="{9D8B030D-6E8A-4147-A177-3AD203B41FA5}">
                      <a16:colId xmlns:a16="http://schemas.microsoft.com/office/drawing/2014/main" val="101972404"/>
                    </a:ext>
                  </a:extLst>
                </a:gridCol>
                <a:gridCol w="387735">
                  <a:extLst>
                    <a:ext uri="{9D8B030D-6E8A-4147-A177-3AD203B41FA5}">
                      <a16:colId xmlns:a16="http://schemas.microsoft.com/office/drawing/2014/main" val="935912634"/>
                    </a:ext>
                  </a:extLst>
                </a:gridCol>
                <a:gridCol w="465282">
                  <a:extLst>
                    <a:ext uri="{9D8B030D-6E8A-4147-A177-3AD203B41FA5}">
                      <a16:colId xmlns:a16="http://schemas.microsoft.com/office/drawing/2014/main" val="4150331701"/>
                    </a:ext>
                  </a:extLst>
                </a:gridCol>
                <a:gridCol w="465282">
                  <a:extLst>
                    <a:ext uri="{9D8B030D-6E8A-4147-A177-3AD203B41FA5}">
                      <a16:colId xmlns:a16="http://schemas.microsoft.com/office/drawing/2014/main" val="772316818"/>
                    </a:ext>
                  </a:extLst>
                </a:gridCol>
                <a:gridCol w="465217">
                  <a:extLst>
                    <a:ext uri="{9D8B030D-6E8A-4147-A177-3AD203B41FA5}">
                      <a16:colId xmlns:a16="http://schemas.microsoft.com/office/drawing/2014/main" val="323130426"/>
                    </a:ext>
                  </a:extLst>
                </a:gridCol>
              </a:tblGrid>
              <a:tr h="219947">
                <a:tc rowSpan="2" gridSpan="4">
                  <a:txBody>
                    <a:bodyPr/>
                    <a:lstStyle/>
                    <a:p>
                      <a:pPr algn="ctr"/>
                      <a:r>
                        <a:rPr lang="en-GB" sz="800" dirty="0">
                          <a:latin typeface="Arial" panose="020B0604020202020204" pitchFamily="34" charset="0"/>
                          <a:cs typeface="Arial" panose="020B0604020202020204" pitchFamily="34" charset="0"/>
                        </a:rPr>
                        <a:t>Programmes &amp; Projects </a:t>
                      </a:r>
                    </a:p>
                    <a:p>
                      <a:pPr algn="ctr"/>
                      <a:r>
                        <a:rPr lang="en-GB" sz="800" dirty="0">
                          <a:latin typeface="Arial" panose="020B0604020202020204" pitchFamily="34" charset="0"/>
                          <a:cs typeface="Arial" panose="020B0604020202020204" pitchFamily="34" charset="0"/>
                        </a:rPr>
                        <a:t>2021-2023</a:t>
                      </a:r>
                    </a:p>
                    <a:p>
                      <a:pPr algn="ctr"/>
                      <a:endParaRPr lang="en-GB" sz="800" dirty="0">
                        <a:latin typeface="+mn-lt"/>
                      </a:endParaRPr>
                    </a:p>
                  </a:txBody>
                  <a:tcPr anchor="ctr">
                    <a:solidFill>
                      <a:schemeClr val="accent1">
                        <a:lumMod val="75000"/>
                      </a:schemeClr>
                    </a:solidFill>
                  </a:tcPr>
                </a:tc>
                <a:tc rowSpan="2" hMerge="1">
                  <a:txBody>
                    <a:bodyPr/>
                    <a:lstStyle/>
                    <a:p>
                      <a:endParaRPr lang="en-GB" sz="600" dirty="0">
                        <a:latin typeface="+mj-lt"/>
                      </a:endParaRPr>
                    </a:p>
                  </a:txBody>
                  <a:tcPr anchor="ctr">
                    <a:solidFill>
                      <a:srgbClr val="0070C0"/>
                    </a:solidFill>
                  </a:tcPr>
                </a:tc>
                <a:tc rowSpan="2" hMerge="1">
                  <a:txBody>
                    <a:bodyPr/>
                    <a:lstStyle/>
                    <a:p>
                      <a:endParaRPr lang="en-GB"/>
                    </a:p>
                  </a:txBody>
                  <a:tcPr/>
                </a:tc>
                <a:tc rowSpan="2" hMerge="1">
                  <a:txBody>
                    <a:bodyPr/>
                    <a:lstStyle/>
                    <a:p>
                      <a:endParaRPr lang="en-GB" sz="600" dirty="0">
                        <a:latin typeface="+mj-lt"/>
                      </a:endParaRPr>
                    </a:p>
                  </a:txBody>
                  <a:tcPr anchor="ctr">
                    <a:solidFill>
                      <a:srgbClr val="0070C0"/>
                    </a:solidFill>
                  </a:tcPr>
                </a:tc>
                <a:tc>
                  <a:txBody>
                    <a:bodyPr/>
                    <a:lstStyle/>
                    <a:p>
                      <a:pPr algn="ctr"/>
                      <a:r>
                        <a:rPr lang="en-GB" sz="600" dirty="0">
                          <a:latin typeface="+mj-lt"/>
                        </a:rPr>
                        <a:t>2021</a:t>
                      </a:r>
                    </a:p>
                  </a:txBody>
                  <a:tcPr anchor="ctr"/>
                </a:tc>
                <a:tc gridSpan="12">
                  <a:txBody>
                    <a:bodyPr/>
                    <a:lstStyle/>
                    <a:p>
                      <a:pPr algn="ctr"/>
                      <a:r>
                        <a:rPr lang="en-GB" sz="600">
                          <a:latin typeface="+mj-lt"/>
                        </a:rPr>
                        <a:t>2022</a:t>
                      </a:r>
                      <a:endParaRPr lang="en-GB" sz="600" dirty="0">
                        <a:latin typeface="+mj-lt"/>
                      </a:endParaRPr>
                    </a:p>
                  </a:txBody>
                  <a:tcPr anchor="ctr">
                    <a:solidFill>
                      <a:schemeClr val="accent1">
                        <a:lumMod val="75000"/>
                      </a:schemeClr>
                    </a:solidFill>
                  </a:tcPr>
                </a:tc>
                <a:tc hMerge="1">
                  <a:txBody>
                    <a:bodyPr/>
                    <a:lstStyle/>
                    <a:p>
                      <a:endParaRPr lang="en-GB" sz="600" dirty="0">
                        <a:latin typeface="+mj-lt"/>
                      </a:endParaRPr>
                    </a:p>
                  </a:txBody>
                  <a:tcPr anchor="ctr"/>
                </a:tc>
                <a:tc hMerge="1">
                  <a:txBody>
                    <a:bodyPr/>
                    <a:lstStyle/>
                    <a:p>
                      <a:endParaRPr lang="en-GB" sz="600" dirty="0">
                        <a:latin typeface="+mj-lt"/>
                      </a:endParaRPr>
                    </a:p>
                  </a:txBody>
                  <a:tcPr anchor="ctr"/>
                </a:tc>
                <a:tc hMerge="1">
                  <a:txBody>
                    <a:bodyPr/>
                    <a:lstStyle/>
                    <a:p>
                      <a:endParaRPr lang="en-GB" sz="600" dirty="0">
                        <a:latin typeface="+mj-lt"/>
                      </a:endParaRPr>
                    </a:p>
                  </a:txBody>
                  <a:tcPr anchor="ctr"/>
                </a:tc>
                <a:tc hMerge="1">
                  <a:txBody>
                    <a:bodyPr/>
                    <a:lstStyle/>
                    <a:p>
                      <a:endParaRPr lang="en-GB" sz="600" dirty="0">
                        <a:latin typeface="+mj-lt"/>
                      </a:endParaRPr>
                    </a:p>
                  </a:txBody>
                  <a:tcPr anchor="ctr"/>
                </a:tc>
                <a:tc hMerge="1">
                  <a:txBody>
                    <a:bodyPr/>
                    <a:lstStyle/>
                    <a:p>
                      <a:endParaRPr lang="en-GB" sz="600" dirty="0">
                        <a:latin typeface="+mj-lt"/>
                      </a:endParaRPr>
                    </a:p>
                  </a:txBody>
                  <a:tcPr anchor="ctr"/>
                </a:tc>
                <a:tc hMerge="1">
                  <a:txBody>
                    <a:bodyPr/>
                    <a:lstStyle/>
                    <a:p>
                      <a:endParaRPr lang="en-GB" sz="600" dirty="0">
                        <a:latin typeface="+mj-lt"/>
                      </a:endParaRPr>
                    </a:p>
                  </a:txBody>
                  <a:tcPr anchor="ctr"/>
                </a:tc>
                <a:tc hMerge="1">
                  <a:txBody>
                    <a:bodyPr/>
                    <a:lstStyle/>
                    <a:p>
                      <a:endParaRPr lang="en-GB" sz="600" dirty="0">
                        <a:latin typeface="+mj-lt"/>
                      </a:endParaRPr>
                    </a:p>
                  </a:txBody>
                  <a:tcPr anchor="ctr"/>
                </a:tc>
                <a:tc hMerge="1">
                  <a:txBody>
                    <a:bodyPr/>
                    <a:lstStyle/>
                    <a:p>
                      <a:endParaRPr lang="en-GB" sz="600" dirty="0">
                        <a:latin typeface="+mj-lt"/>
                      </a:endParaRPr>
                    </a:p>
                  </a:txBody>
                  <a:tcPr anchor="ctr"/>
                </a:tc>
                <a:tc hMerge="1">
                  <a:txBody>
                    <a:bodyPr/>
                    <a:lstStyle/>
                    <a:p>
                      <a:endParaRPr lang="en-GB" sz="600" dirty="0">
                        <a:latin typeface="+mj-lt"/>
                      </a:endParaRPr>
                    </a:p>
                  </a:txBody>
                  <a:tcPr anchor="ctr"/>
                </a:tc>
                <a:tc hMerge="1">
                  <a:txBody>
                    <a:bodyPr/>
                    <a:lstStyle/>
                    <a:p>
                      <a:endParaRPr lang="en-GB" sz="600" dirty="0">
                        <a:latin typeface="+mj-lt"/>
                      </a:endParaRPr>
                    </a:p>
                  </a:txBody>
                  <a:tcPr anchor="ctr"/>
                </a:tc>
                <a:tc hMerge="1">
                  <a:txBody>
                    <a:bodyPr/>
                    <a:lstStyle/>
                    <a:p>
                      <a:endParaRPr lang="en-GB" sz="600" dirty="0">
                        <a:latin typeface="+mj-lt"/>
                      </a:endParaRPr>
                    </a:p>
                  </a:txBody>
                  <a:tcPr anchor="ctr"/>
                </a:tc>
                <a:tc>
                  <a:txBody>
                    <a:bodyPr/>
                    <a:lstStyle/>
                    <a:p>
                      <a:pPr algn="ctr"/>
                      <a:r>
                        <a:rPr lang="en-GB" sz="500">
                          <a:latin typeface="+mj-lt"/>
                        </a:rPr>
                        <a:t>2023</a:t>
                      </a:r>
                      <a:endParaRPr lang="en-GB" sz="500" dirty="0">
                        <a:latin typeface="+mj-lt"/>
                      </a:endParaRPr>
                    </a:p>
                  </a:txBody>
                  <a:tcPr anchor="ctr">
                    <a:solidFill>
                      <a:schemeClr val="accent1">
                        <a:lumMod val="75000"/>
                      </a:schemeClr>
                    </a:solidFill>
                  </a:tcPr>
                </a:tc>
                <a:extLst>
                  <a:ext uri="{0D108BD9-81ED-4DB2-BD59-A6C34878D82A}">
                    <a16:rowId xmlns:a16="http://schemas.microsoft.com/office/drawing/2014/main" val="2910095581"/>
                  </a:ext>
                </a:extLst>
              </a:tr>
              <a:tr h="200137">
                <a:tc gridSpan="4" vMerge="1">
                  <a:txBody>
                    <a:bodyPr/>
                    <a:lstStyle/>
                    <a:p>
                      <a:endParaRPr lang="en-GB" sz="600" dirty="0">
                        <a:latin typeface="+mj-lt"/>
                      </a:endParaRPr>
                    </a:p>
                  </a:txBody>
                  <a:tcPr anchor="ctr"/>
                </a:tc>
                <a:tc hMerge="1" vMerge="1">
                  <a:txBody>
                    <a:bodyPr/>
                    <a:lstStyle/>
                    <a:p>
                      <a:endParaRPr lang="en-GB" sz="600" dirty="0">
                        <a:latin typeface="+mj-lt"/>
                      </a:endParaRPr>
                    </a:p>
                  </a:txBody>
                  <a:tcPr anchor="ctr"/>
                </a:tc>
                <a:tc hMerge="1" vMerge="1">
                  <a:txBody>
                    <a:bodyPr/>
                    <a:lstStyle/>
                    <a:p>
                      <a:endParaRPr lang="en-GB"/>
                    </a:p>
                  </a:txBody>
                  <a:tcPr/>
                </a:tc>
                <a:tc hMerge="1" vMerge="1">
                  <a:txBody>
                    <a:bodyPr/>
                    <a:lstStyle/>
                    <a:p>
                      <a:endParaRPr lang="en-GB" sz="600" dirty="0">
                        <a:latin typeface="+mj-lt"/>
                      </a:endParaRPr>
                    </a:p>
                  </a:txBody>
                  <a:tcPr anchor="ctr"/>
                </a:tc>
                <a:tc>
                  <a:txBody>
                    <a:bodyPr/>
                    <a:lstStyle/>
                    <a:p>
                      <a:pPr algn="ctr"/>
                      <a:r>
                        <a:rPr lang="en-GB" sz="500" b="1">
                          <a:solidFill>
                            <a:schemeClr val="bg1"/>
                          </a:solidFill>
                          <a:latin typeface="+mn-lt"/>
                          <a:cs typeface="Arial" panose="020B0604020202020204" pitchFamily="34" charset="0"/>
                        </a:rPr>
                        <a:t>Dec </a:t>
                      </a:r>
                      <a:endParaRPr lang="en-GB" sz="500" b="1" dirty="0">
                        <a:solidFill>
                          <a:schemeClr val="bg1"/>
                        </a:solidFill>
                        <a:latin typeface="+mn-lt"/>
                        <a:cs typeface="Arial" panose="020B0604020202020204" pitchFamily="34" charset="0"/>
                      </a:endParaRPr>
                    </a:p>
                  </a:txBody>
                  <a:tcPr anchor="ctr">
                    <a:solidFill>
                      <a:schemeClr val="bg1">
                        <a:lumMod val="65000"/>
                      </a:schemeClr>
                    </a:solidFill>
                  </a:tcPr>
                </a:tc>
                <a:tc>
                  <a:txBody>
                    <a:bodyPr/>
                    <a:lstStyle/>
                    <a:p>
                      <a:pPr algn="ctr"/>
                      <a:r>
                        <a:rPr lang="en-GB" sz="500" b="1" dirty="0">
                          <a:solidFill>
                            <a:schemeClr val="bg1"/>
                          </a:solidFill>
                          <a:latin typeface="+mn-lt"/>
                        </a:rPr>
                        <a:t>Jan </a:t>
                      </a:r>
                    </a:p>
                  </a:txBody>
                  <a:tcPr anchor="ctr">
                    <a:solidFill>
                      <a:schemeClr val="bg1">
                        <a:lumMod val="65000"/>
                      </a:schemeClr>
                    </a:solidFill>
                  </a:tcPr>
                </a:tc>
                <a:tc>
                  <a:txBody>
                    <a:bodyPr/>
                    <a:lstStyle/>
                    <a:p>
                      <a:pPr algn="ctr"/>
                      <a:r>
                        <a:rPr lang="en-GB" sz="500" b="1" dirty="0">
                          <a:solidFill>
                            <a:schemeClr val="bg1"/>
                          </a:solidFill>
                          <a:latin typeface="+mn-lt"/>
                        </a:rPr>
                        <a:t>Feb </a:t>
                      </a:r>
                    </a:p>
                  </a:txBody>
                  <a:tcPr anchor="ctr">
                    <a:solidFill>
                      <a:schemeClr val="bg1">
                        <a:lumMod val="65000"/>
                      </a:schemeClr>
                    </a:solidFill>
                  </a:tcPr>
                </a:tc>
                <a:tc>
                  <a:txBody>
                    <a:bodyPr/>
                    <a:lstStyle/>
                    <a:p>
                      <a:pPr algn="ctr"/>
                      <a:r>
                        <a:rPr lang="en-GB" sz="500" b="1" dirty="0">
                          <a:solidFill>
                            <a:schemeClr val="bg1"/>
                          </a:solidFill>
                          <a:latin typeface="+mn-lt"/>
                        </a:rPr>
                        <a:t>Mar</a:t>
                      </a:r>
                    </a:p>
                  </a:txBody>
                  <a:tcPr anchor="ctr">
                    <a:solidFill>
                      <a:schemeClr val="bg1">
                        <a:lumMod val="65000"/>
                      </a:schemeClr>
                    </a:solidFill>
                  </a:tcPr>
                </a:tc>
                <a:tc>
                  <a:txBody>
                    <a:bodyPr/>
                    <a:lstStyle/>
                    <a:p>
                      <a:pPr algn="ctr"/>
                      <a:r>
                        <a:rPr lang="en-GB" sz="500" b="1">
                          <a:solidFill>
                            <a:schemeClr val="bg1"/>
                          </a:solidFill>
                          <a:latin typeface="+mn-lt"/>
                        </a:rPr>
                        <a:t>Apr </a:t>
                      </a:r>
                      <a:endParaRPr lang="en-GB" sz="500" b="1" dirty="0">
                        <a:solidFill>
                          <a:schemeClr val="bg1"/>
                        </a:solidFill>
                        <a:latin typeface="+mn-lt"/>
                      </a:endParaRPr>
                    </a:p>
                  </a:txBody>
                  <a:tcPr anchor="ctr">
                    <a:solidFill>
                      <a:schemeClr val="bg1">
                        <a:lumMod val="65000"/>
                      </a:schemeClr>
                    </a:solidFill>
                  </a:tcPr>
                </a:tc>
                <a:tc>
                  <a:txBody>
                    <a:bodyPr/>
                    <a:lstStyle/>
                    <a:p>
                      <a:pPr algn="ctr"/>
                      <a:r>
                        <a:rPr lang="en-GB" sz="500" b="1">
                          <a:solidFill>
                            <a:schemeClr val="bg1"/>
                          </a:solidFill>
                          <a:latin typeface="+mn-lt"/>
                        </a:rPr>
                        <a:t>May </a:t>
                      </a:r>
                      <a:endParaRPr lang="en-GB" sz="500" b="1" dirty="0">
                        <a:solidFill>
                          <a:schemeClr val="bg1"/>
                        </a:solidFill>
                        <a:latin typeface="+mn-lt"/>
                      </a:endParaRPr>
                    </a:p>
                  </a:txBody>
                  <a:tcPr anchor="ctr">
                    <a:solidFill>
                      <a:schemeClr val="bg1">
                        <a:lumMod val="65000"/>
                      </a:schemeClr>
                    </a:solidFill>
                  </a:tcPr>
                </a:tc>
                <a:tc>
                  <a:txBody>
                    <a:bodyPr/>
                    <a:lstStyle/>
                    <a:p>
                      <a:pPr algn="ctr"/>
                      <a:r>
                        <a:rPr lang="en-GB" sz="500" b="1" dirty="0">
                          <a:solidFill>
                            <a:schemeClr val="bg1"/>
                          </a:solidFill>
                          <a:latin typeface="+mn-lt"/>
                        </a:rPr>
                        <a:t>Jun </a:t>
                      </a:r>
                    </a:p>
                  </a:txBody>
                  <a:tcPr anchor="ctr">
                    <a:solidFill>
                      <a:schemeClr val="bg1">
                        <a:lumMod val="65000"/>
                      </a:schemeClr>
                    </a:solidFill>
                  </a:tcPr>
                </a:tc>
                <a:tc>
                  <a:txBody>
                    <a:bodyPr/>
                    <a:lstStyle/>
                    <a:p>
                      <a:pPr algn="ctr"/>
                      <a:r>
                        <a:rPr lang="en-GB" sz="500" b="1">
                          <a:solidFill>
                            <a:schemeClr val="bg1"/>
                          </a:solidFill>
                          <a:latin typeface="+mn-lt"/>
                        </a:rPr>
                        <a:t>July </a:t>
                      </a:r>
                      <a:endParaRPr lang="en-GB" sz="500" b="1" dirty="0">
                        <a:solidFill>
                          <a:schemeClr val="bg1"/>
                        </a:solidFill>
                        <a:latin typeface="+mn-lt"/>
                      </a:endParaRPr>
                    </a:p>
                  </a:txBody>
                  <a:tcPr anchor="ctr">
                    <a:solidFill>
                      <a:schemeClr val="bg1">
                        <a:lumMod val="65000"/>
                      </a:schemeClr>
                    </a:solidFill>
                  </a:tcPr>
                </a:tc>
                <a:tc>
                  <a:txBody>
                    <a:bodyPr/>
                    <a:lstStyle/>
                    <a:p>
                      <a:pPr algn="ctr"/>
                      <a:r>
                        <a:rPr lang="en-GB" sz="500" b="1">
                          <a:solidFill>
                            <a:schemeClr val="bg1"/>
                          </a:solidFill>
                          <a:latin typeface="+mn-lt"/>
                        </a:rPr>
                        <a:t>Aug</a:t>
                      </a:r>
                      <a:endParaRPr lang="en-GB" sz="500" b="1" dirty="0">
                        <a:solidFill>
                          <a:schemeClr val="bg1"/>
                        </a:solidFill>
                        <a:latin typeface="+mn-lt"/>
                      </a:endParaRPr>
                    </a:p>
                  </a:txBody>
                  <a:tcPr anchor="ctr">
                    <a:solidFill>
                      <a:schemeClr val="bg1">
                        <a:lumMod val="65000"/>
                      </a:schemeClr>
                    </a:solidFill>
                  </a:tcPr>
                </a:tc>
                <a:tc>
                  <a:txBody>
                    <a:bodyPr/>
                    <a:lstStyle/>
                    <a:p>
                      <a:pPr algn="ctr"/>
                      <a:r>
                        <a:rPr lang="en-GB" sz="500" b="1">
                          <a:solidFill>
                            <a:schemeClr val="bg1"/>
                          </a:solidFill>
                          <a:latin typeface="+mn-lt"/>
                        </a:rPr>
                        <a:t>Sept </a:t>
                      </a:r>
                      <a:endParaRPr lang="en-GB" sz="500" b="1" dirty="0">
                        <a:solidFill>
                          <a:schemeClr val="bg1"/>
                        </a:solidFill>
                        <a:latin typeface="+mn-lt"/>
                      </a:endParaRPr>
                    </a:p>
                  </a:txBody>
                  <a:tcPr anchor="ctr">
                    <a:solidFill>
                      <a:schemeClr val="bg1">
                        <a:lumMod val="65000"/>
                      </a:schemeClr>
                    </a:solidFill>
                  </a:tcPr>
                </a:tc>
                <a:tc>
                  <a:txBody>
                    <a:bodyPr/>
                    <a:lstStyle/>
                    <a:p>
                      <a:pPr algn="ctr"/>
                      <a:r>
                        <a:rPr lang="en-GB" sz="500" b="1">
                          <a:solidFill>
                            <a:schemeClr val="bg1"/>
                          </a:solidFill>
                          <a:latin typeface="+mn-lt"/>
                        </a:rPr>
                        <a:t>Oct </a:t>
                      </a:r>
                      <a:endParaRPr lang="en-GB" sz="500" b="1" dirty="0">
                        <a:solidFill>
                          <a:schemeClr val="bg1"/>
                        </a:solidFill>
                        <a:latin typeface="+mn-lt"/>
                      </a:endParaRPr>
                    </a:p>
                  </a:txBody>
                  <a:tcPr anchor="ctr">
                    <a:solidFill>
                      <a:schemeClr val="bg1">
                        <a:lumMod val="65000"/>
                      </a:schemeClr>
                    </a:solidFill>
                  </a:tcPr>
                </a:tc>
                <a:tc>
                  <a:txBody>
                    <a:bodyPr/>
                    <a:lstStyle/>
                    <a:p>
                      <a:pPr algn="ctr"/>
                      <a:r>
                        <a:rPr lang="en-GB" sz="500" b="1">
                          <a:solidFill>
                            <a:schemeClr val="bg1"/>
                          </a:solidFill>
                          <a:latin typeface="+mn-lt"/>
                        </a:rPr>
                        <a:t>Nov </a:t>
                      </a:r>
                      <a:endParaRPr lang="en-GB" sz="500" b="1" dirty="0">
                        <a:solidFill>
                          <a:schemeClr val="bg1"/>
                        </a:solidFill>
                        <a:latin typeface="+mn-lt"/>
                      </a:endParaRPr>
                    </a:p>
                  </a:txBody>
                  <a:tcPr anchor="ctr">
                    <a:solidFill>
                      <a:schemeClr val="bg1">
                        <a:lumMod val="65000"/>
                      </a:schemeClr>
                    </a:solidFill>
                  </a:tcPr>
                </a:tc>
                <a:tc>
                  <a:txBody>
                    <a:bodyPr/>
                    <a:lstStyle/>
                    <a:p>
                      <a:pPr algn="ctr"/>
                      <a:r>
                        <a:rPr lang="en-GB" sz="500" b="1" dirty="0">
                          <a:solidFill>
                            <a:schemeClr val="bg1"/>
                          </a:solidFill>
                          <a:latin typeface="+mn-lt"/>
                        </a:rPr>
                        <a:t>Dec </a:t>
                      </a:r>
                    </a:p>
                  </a:txBody>
                  <a:tcPr anchor="ctr">
                    <a:solidFill>
                      <a:schemeClr val="bg1">
                        <a:lumMod val="65000"/>
                      </a:schemeClr>
                    </a:solidFill>
                  </a:tcPr>
                </a:tc>
                <a:tc>
                  <a:txBody>
                    <a:bodyPr/>
                    <a:lstStyle/>
                    <a:p>
                      <a:pPr algn="ctr"/>
                      <a:r>
                        <a:rPr lang="en-GB" sz="500" dirty="0">
                          <a:solidFill>
                            <a:schemeClr val="bg1"/>
                          </a:solidFill>
                          <a:latin typeface="+mn-lt"/>
                        </a:rPr>
                        <a:t>Jan </a:t>
                      </a:r>
                    </a:p>
                  </a:txBody>
                  <a:tcPr anchor="ctr">
                    <a:solidFill>
                      <a:schemeClr val="bg1">
                        <a:lumMod val="65000"/>
                      </a:schemeClr>
                    </a:solidFill>
                  </a:tcPr>
                </a:tc>
                <a:extLst>
                  <a:ext uri="{0D108BD9-81ED-4DB2-BD59-A6C34878D82A}">
                    <a16:rowId xmlns:a16="http://schemas.microsoft.com/office/drawing/2014/main" val="1160549859"/>
                  </a:ext>
                </a:extLst>
              </a:tr>
              <a:tr h="1226477">
                <a:tc rowSpan="6">
                  <a:txBody>
                    <a:bodyPr/>
                    <a:lstStyle/>
                    <a:p>
                      <a:pPr algn="ctr"/>
                      <a:r>
                        <a:rPr lang="en-GB" sz="1100" b="1" dirty="0">
                          <a:solidFill>
                            <a:schemeClr val="bg1"/>
                          </a:solidFill>
                          <a:latin typeface="+mj-lt"/>
                        </a:rPr>
                        <a:t>MAJOR RELEASES</a:t>
                      </a:r>
                    </a:p>
                  </a:txBody>
                  <a:tcPr vert="vert270">
                    <a:solidFill>
                      <a:schemeClr val="accent1">
                        <a:lumMod val="75000"/>
                      </a:schemeClr>
                    </a:solidFill>
                  </a:tcPr>
                </a:tc>
                <a:tc rowSpan="2">
                  <a:txBody>
                    <a:bodyPr/>
                    <a:lstStyle/>
                    <a:p>
                      <a:pPr algn="ctr"/>
                      <a:r>
                        <a:rPr lang="en-GB" sz="500" dirty="0">
                          <a:solidFill>
                            <a:schemeClr val="bg1"/>
                          </a:solidFill>
                          <a:latin typeface="Arial" panose="020B0604020202020204" pitchFamily="34" charset="0"/>
                          <a:cs typeface="Arial" panose="020B0604020202020204" pitchFamily="34" charset="0"/>
                        </a:rPr>
                        <a:t>Regulatory / Customer Requested Change </a:t>
                      </a:r>
                    </a:p>
                    <a:p>
                      <a:pPr algn="ctr"/>
                      <a:endParaRPr lang="en-GB" sz="500" dirty="0">
                        <a:solidFill>
                          <a:schemeClr val="bg1"/>
                        </a:solidFill>
                        <a:latin typeface="Arial" panose="020B0604020202020204" pitchFamily="34" charset="0"/>
                        <a:cs typeface="Arial" panose="020B0604020202020204" pitchFamily="34" charset="0"/>
                      </a:endParaRPr>
                    </a:p>
                  </a:txBody>
                  <a:tcPr vert="vert270" anchor="ctr">
                    <a:solidFill>
                      <a:schemeClr val="tx2">
                        <a:lumMod val="75000"/>
                      </a:schemeClr>
                    </a:solidFill>
                  </a:tcPr>
                </a:tc>
                <a:tc rowSpan="2">
                  <a:txBody>
                    <a:bodyPr/>
                    <a:lstStyle/>
                    <a:p>
                      <a:pPr algn="ctr"/>
                      <a:r>
                        <a:rPr lang="en-GB" sz="500" b="1" dirty="0">
                          <a:solidFill>
                            <a:schemeClr val="bg1"/>
                          </a:solidFill>
                          <a:latin typeface="Arial" panose="020B0604020202020204" pitchFamily="34" charset="0"/>
                          <a:cs typeface="Arial" panose="020B0604020202020204" pitchFamily="34" charset="0"/>
                        </a:rPr>
                        <a:t>PM </a:t>
                      </a:r>
                    </a:p>
                    <a:p>
                      <a:pPr algn="ctr"/>
                      <a:r>
                        <a:rPr lang="en-GB" sz="500" b="1" dirty="0">
                          <a:solidFill>
                            <a:schemeClr val="bg1"/>
                          </a:solidFill>
                          <a:latin typeface="Arial" panose="020B0604020202020204" pitchFamily="34" charset="0"/>
                          <a:cs typeface="Arial" panose="020B0604020202020204" pitchFamily="34" charset="0"/>
                        </a:rPr>
                        <a:t>Matthew Rider </a:t>
                      </a:r>
                    </a:p>
                    <a:p>
                      <a:pPr algn="ctr"/>
                      <a:endParaRPr lang="en-GB" sz="400" b="1" dirty="0">
                        <a:solidFill>
                          <a:schemeClr val="bg1"/>
                        </a:solidFill>
                        <a:latin typeface="Arial" panose="020B0604020202020204" pitchFamily="34" charset="0"/>
                        <a:cs typeface="Arial" panose="020B0604020202020204" pitchFamily="34" charset="0"/>
                      </a:endParaRPr>
                    </a:p>
                  </a:txBody>
                  <a:tcPr vert="vert270" anchor="ctr">
                    <a:solidFill>
                      <a:schemeClr val="bg1">
                        <a:lumMod val="50000"/>
                      </a:schemeClr>
                    </a:solidFill>
                  </a:tcPr>
                </a:tc>
                <a:tc>
                  <a:txBody>
                    <a:bodyPr/>
                    <a:lstStyle/>
                    <a:p>
                      <a:pPr algn="ctr"/>
                      <a:r>
                        <a:rPr lang="en-US" sz="420" b="0" dirty="0">
                          <a:solidFill>
                            <a:schemeClr val="bg1"/>
                          </a:solidFill>
                          <a:latin typeface="Arial" panose="020B0604020202020204" pitchFamily="34" charset="0"/>
                          <a:cs typeface="Arial" panose="020B0604020202020204" pitchFamily="34" charset="0"/>
                        </a:rPr>
                        <a:t>XRN5393 – Gemini Spring 22 Release </a:t>
                      </a:r>
                      <a:endParaRPr lang="en-GB" sz="420" b="0" dirty="0">
                        <a:solidFill>
                          <a:schemeClr val="bg1"/>
                        </a:solidFill>
                        <a:latin typeface="Arial" panose="020B0604020202020204" pitchFamily="34" charset="0"/>
                        <a:cs typeface="Arial" panose="020B0604020202020204" pitchFamily="34" charset="0"/>
                      </a:endParaRPr>
                    </a:p>
                  </a:txBody>
                  <a:tcPr vert="vert270" anchor="ctr">
                    <a:solidFill>
                      <a:schemeClr val="tx2">
                        <a:lumMod val="75000"/>
                      </a:schemeClr>
                    </a:solidFill>
                  </a:tcPr>
                </a:tc>
                <a:tc>
                  <a:txBody>
                    <a:bodyPr/>
                    <a:lstStyle/>
                    <a:p>
                      <a:endParaRPr lang="en-GB" sz="600" dirty="0">
                        <a:latin typeface="+mj-lt"/>
                      </a:endParaRPr>
                    </a:p>
                  </a:txBody>
                  <a:tcPr>
                    <a:solidFill>
                      <a:schemeClr val="bg1">
                        <a:lumMod val="85000"/>
                      </a:schemeClr>
                    </a:solidFill>
                  </a:tcPr>
                </a:tc>
                <a:tc>
                  <a:txBody>
                    <a:bodyPr/>
                    <a:lstStyle/>
                    <a:p>
                      <a:endParaRPr lang="en-GB" sz="600" dirty="0">
                        <a:latin typeface="+mj-lt"/>
                      </a:endParaRPr>
                    </a:p>
                  </a:txBody>
                  <a:tcPr>
                    <a:solidFill>
                      <a:schemeClr val="bg1">
                        <a:lumMod val="85000"/>
                      </a:schemeClr>
                    </a:solidFill>
                  </a:tcPr>
                </a:tc>
                <a:tc>
                  <a:txBody>
                    <a:bodyPr/>
                    <a:lstStyle/>
                    <a:p>
                      <a:endParaRPr lang="en-GB" sz="600" dirty="0">
                        <a:latin typeface="+mj-lt"/>
                      </a:endParaRPr>
                    </a:p>
                  </a:txBody>
                  <a:tcPr>
                    <a:solidFill>
                      <a:schemeClr val="bg1">
                        <a:lumMod val="85000"/>
                      </a:schemeClr>
                    </a:solidFill>
                  </a:tcPr>
                </a:tc>
                <a:tc>
                  <a:txBody>
                    <a:bodyPr/>
                    <a:lstStyle/>
                    <a:p>
                      <a:endParaRPr lang="en-GB" sz="600" dirty="0">
                        <a:latin typeface="+mj-lt"/>
                      </a:endParaRPr>
                    </a:p>
                  </a:txBody>
                  <a:tcPr>
                    <a:solidFill>
                      <a:schemeClr val="bg1">
                        <a:lumMod val="85000"/>
                      </a:schemeClr>
                    </a:solidFill>
                  </a:tcPr>
                </a:tc>
                <a:tc>
                  <a:txBody>
                    <a:bodyPr/>
                    <a:lstStyle/>
                    <a:p>
                      <a:endParaRPr lang="en-GB" sz="600" dirty="0">
                        <a:latin typeface="+mj-lt"/>
                      </a:endParaRPr>
                    </a:p>
                  </a:txBody>
                  <a:tcPr>
                    <a:solidFill>
                      <a:schemeClr val="bg1">
                        <a:lumMod val="85000"/>
                      </a:schemeClr>
                    </a:solidFill>
                  </a:tcPr>
                </a:tc>
                <a:tc>
                  <a:txBody>
                    <a:bodyPr/>
                    <a:lstStyle/>
                    <a:p>
                      <a:endParaRPr lang="en-GB" sz="600" dirty="0">
                        <a:latin typeface="+mj-lt"/>
                      </a:endParaRPr>
                    </a:p>
                  </a:txBody>
                  <a:tcPr>
                    <a:solidFill>
                      <a:schemeClr val="bg1">
                        <a:lumMod val="85000"/>
                      </a:schemeClr>
                    </a:solidFill>
                  </a:tcPr>
                </a:tc>
                <a:tc>
                  <a:txBody>
                    <a:bodyPr/>
                    <a:lstStyle/>
                    <a:p>
                      <a:endParaRPr lang="en-GB" sz="600" dirty="0">
                        <a:latin typeface="+mj-lt"/>
                      </a:endParaRPr>
                    </a:p>
                  </a:txBody>
                  <a:tcPr>
                    <a:solidFill>
                      <a:schemeClr val="bg1">
                        <a:lumMod val="85000"/>
                      </a:schemeClr>
                    </a:solidFill>
                  </a:tcPr>
                </a:tc>
                <a:tc>
                  <a:txBody>
                    <a:bodyPr/>
                    <a:lstStyle/>
                    <a:p>
                      <a:endParaRPr lang="en-GB" sz="600" dirty="0">
                        <a:latin typeface="+mj-lt"/>
                      </a:endParaRPr>
                    </a:p>
                  </a:txBody>
                  <a:tcPr>
                    <a:solidFill>
                      <a:schemeClr val="bg1">
                        <a:lumMod val="85000"/>
                      </a:schemeClr>
                    </a:solidFill>
                  </a:tcPr>
                </a:tc>
                <a:tc>
                  <a:txBody>
                    <a:bodyPr/>
                    <a:lstStyle/>
                    <a:p>
                      <a:endParaRPr lang="en-GB" sz="600" dirty="0">
                        <a:latin typeface="+mj-lt"/>
                      </a:endParaRPr>
                    </a:p>
                  </a:txBody>
                  <a:tcPr>
                    <a:solidFill>
                      <a:schemeClr val="bg1">
                        <a:lumMod val="85000"/>
                      </a:schemeClr>
                    </a:solidFill>
                  </a:tcPr>
                </a:tc>
                <a:tc>
                  <a:txBody>
                    <a:bodyPr/>
                    <a:lstStyle/>
                    <a:p>
                      <a:endParaRPr lang="en-GB" sz="600" dirty="0">
                        <a:latin typeface="+mj-lt"/>
                      </a:endParaRPr>
                    </a:p>
                  </a:txBody>
                  <a:tcPr>
                    <a:solidFill>
                      <a:schemeClr val="bg1">
                        <a:lumMod val="85000"/>
                      </a:schemeClr>
                    </a:solidFill>
                  </a:tcPr>
                </a:tc>
                <a:tc>
                  <a:txBody>
                    <a:bodyPr/>
                    <a:lstStyle/>
                    <a:p>
                      <a:endParaRPr lang="en-GB" sz="600" dirty="0">
                        <a:latin typeface="+mj-lt"/>
                      </a:endParaRPr>
                    </a:p>
                  </a:txBody>
                  <a:tcPr>
                    <a:solidFill>
                      <a:schemeClr val="bg1">
                        <a:lumMod val="85000"/>
                      </a:schemeClr>
                    </a:solidFill>
                  </a:tcPr>
                </a:tc>
                <a:tc>
                  <a:txBody>
                    <a:bodyPr/>
                    <a:lstStyle/>
                    <a:p>
                      <a:endParaRPr lang="en-GB" sz="600" dirty="0">
                        <a:latin typeface="+mj-lt"/>
                      </a:endParaRPr>
                    </a:p>
                  </a:txBody>
                  <a:tcPr>
                    <a:solidFill>
                      <a:schemeClr val="bg1">
                        <a:lumMod val="85000"/>
                      </a:schemeClr>
                    </a:solidFill>
                  </a:tcPr>
                </a:tc>
                <a:tc>
                  <a:txBody>
                    <a:bodyPr/>
                    <a:lstStyle/>
                    <a:p>
                      <a:endParaRPr lang="en-GB" sz="600" dirty="0">
                        <a:latin typeface="+mj-lt"/>
                      </a:endParaRPr>
                    </a:p>
                  </a:txBody>
                  <a:tcPr>
                    <a:solidFill>
                      <a:schemeClr val="bg1">
                        <a:lumMod val="85000"/>
                      </a:schemeClr>
                    </a:solidFill>
                  </a:tcPr>
                </a:tc>
                <a:tc>
                  <a:txBody>
                    <a:bodyPr/>
                    <a:lstStyle/>
                    <a:p>
                      <a:endParaRPr lang="en-GB" sz="600" dirty="0">
                        <a:latin typeface="+mj-lt"/>
                      </a:endParaRPr>
                    </a:p>
                  </a:txBody>
                  <a:tcPr>
                    <a:solidFill>
                      <a:schemeClr val="bg1">
                        <a:lumMod val="85000"/>
                      </a:schemeClr>
                    </a:solidFill>
                  </a:tcPr>
                </a:tc>
                <a:extLst>
                  <a:ext uri="{0D108BD9-81ED-4DB2-BD59-A6C34878D82A}">
                    <a16:rowId xmlns:a16="http://schemas.microsoft.com/office/drawing/2014/main" val="141634101"/>
                  </a:ext>
                </a:extLst>
              </a:tr>
              <a:tr h="899736">
                <a:tc vMerge="1">
                  <a:txBody>
                    <a:bodyPr/>
                    <a:lstStyle/>
                    <a:p>
                      <a:endParaRPr lang="en-GB" sz="600" dirty="0">
                        <a:latin typeface="+mj-lt"/>
                      </a:endParaRPr>
                    </a:p>
                  </a:txBody>
                  <a:tcPr/>
                </a:tc>
                <a:tc vMerge="1">
                  <a:txBody>
                    <a:bodyPr/>
                    <a:lstStyle/>
                    <a:p>
                      <a:endParaRPr lang="en-GB" sz="600" dirty="0">
                        <a:latin typeface="+mj-lt"/>
                      </a:endParaRPr>
                    </a:p>
                  </a:txBody>
                  <a:tcPr/>
                </a:tc>
                <a:tc vMerge="1">
                  <a:txBody>
                    <a:bodyPr/>
                    <a:lstStyle/>
                    <a:p>
                      <a:endParaRPr lang="en-GB"/>
                    </a:p>
                  </a:txBody>
                  <a:tcPr/>
                </a:tc>
                <a:tc>
                  <a:txBody>
                    <a:bodyPr/>
                    <a:lstStyle/>
                    <a:p>
                      <a:pPr algn="ctr"/>
                      <a:r>
                        <a:rPr lang="en-US" sz="420" b="0" dirty="0">
                          <a:solidFill>
                            <a:schemeClr val="bg1"/>
                          </a:solidFill>
                          <a:latin typeface="Arial" panose="020B0604020202020204" pitchFamily="34" charset="0"/>
                          <a:cs typeface="Arial" panose="020B0604020202020204" pitchFamily="34" charset="0"/>
                        </a:rPr>
                        <a:t>MOD0728B – UK Link &amp; Gemini Delivered as part of CP5341</a:t>
                      </a:r>
                    </a:p>
                  </a:txBody>
                  <a:tcPr vert="vert270" anchor="ctr">
                    <a:solidFill>
                      <a:schemeClr val="tx2">
                        <a:lumMod val="75000"/>
                      </a:schemeClr>
                    </a:solidFill>
                  </a:tcPr>
                </a:tc>
                <a:tc>
                  <a:txBody>
                    <a:bodyPr/>
                    <a:lstStyle/>
                    <a:p>
                      <a:endParaRPr lang="en-GB" sz="600" dirty="0">
                        <a:latin typeface="+mj-lt"/>
                      </a:endParaRPr>
                    </a:p>
                  </a:txBody>
                  <a:tcPr>
                    <a:solidFill>
                      <a:schemeClr val="accent1">
                        <a:lumMod val="20000"/>
                        <a:lumOff val="80000"/>
                      </a:schemeClr>
                    </a:solidFill>
                  </a:tcPr>
                </a:tc>
                <a:tc>
                  <a:txBody>
                    <a:bodyPr/>
                    <a:lstStyle/>
                    <a:p>
                      <a:endParaRPr lang="en-GB" sz="600" dirty="0">
                        <a:latin typeface="+mj-lt"/>
                      </a:endParaRPr>
                    </a:p>
                  </a:txBody>
                  <a:tcPr>
                    <a:solidFill>
                      <a:schemeClr val="accent1">
                        <a:lumMod val="20000"/>
                        <a:lumOff val="80000"/>
                      </a:schemeClr>
                    </a:solidFill>
                  </a:tcPr>
                </a:tc>
                <a:tc>
                  <a:txBody>
                    <a:bodyPr/>
                    <a:lstStyle/>
                    <a:p>
                      <a:endParaRPr lang="en-GB" sz="600" dirty="0">
                        <a:latin typeface="+mj-lt"/>
                      </a:endParaRPr>
                    </a:p>
                  </a:txBody>
                  <a:tcPr>
                    <a:solidFill>
                      <a:schemeClr val="accent1">
                        <a:lumMod val="20000"/>
                        <a:lumOff val="80000"/>
                      </a:schemeClr>
                    </a:solidFill>
                  </a:tcPr>
                </a:tc>
                <a:tc>
                  <a:txBody>
                    <a:bodyPr/>
                    <a:lstStyle/>
                    <a:p>
                      <a:endParaRPr lang="en-GB" sz="600" dirty="0">
                        <a:latin typeface="+mj-lt"/>
                      </a:endParaRPr>
                    </a:p>
                  </a:txBody>
                  <a:tcPr>
                    <a:solidFill>
                      <a:schemeClr val="accent1">
                        <a:lumMod val="20000"/>
                        <a:lumOff val="80000"/>
                      </a:schemeClr>
                    </a:solidFill>
                  </a:tcPr>
                </a:tc>
                <a:tc>
                  <a:txBody>
                    <a:bodyPr/>
                    <a:lstStyle/>
                    <a:p>
                      <a:endParaRPr lang="en-GB" sz="600" dirty="0">
                        <a:latin typeface="+mj-lt"/>
                      </a:endParaRPr>
                    </a:p>
                  </a:txBody>
                  <a:tcPr>
                    <a:solidFill>
                      <a:schemeClr val="accent1">
                        <a:lumMod val="20000"/>
                        <a:lumOff val="80000"/>
                      </a:schemeClr>
                    </a:solidFill>
                  </a:tcPr>
                </a:tc>
                <a:tc>
                  <a:txBody>
                    <a:bodyPr/>
                    <a:lstStyle/>
                    <a:p>
                      <a:endParaRPr lang="en-GB" sz="600" dirty="0">
                        <a:latin typeface="+mj-lt"/>
                      </a:endParaRPr>
                    </a:p>
                  </a:txBody>
                  <a:tcPr>
                    <a:solidFill>
                      <a:schemeClr val="accent1">
                        <a:lumMod val="20000"/>
                        <a:lumOff val="80000"/>
                      </a:schemeClr>
                    </a:solidFill>
                  </a:tcPr>
                </a:tc>
                <a:tc>
                  <a:txBody>
                    <a:bodyPr/>
                    <a:lstStyle/>
                    <a:p>
                      <a:endParaRPr lang="en-GB" sz="600" dirty="0">
                        <a:latin typeface="+mj-lt"/>
                      </a:endParaRPr>
                    </a:p>
                  </a:txBody>
                  <a:tcPr>
                    <a:solidFill>
                      <a:schemeClr val="accent1">
                        <a:lumMod val="20000"/>
                        <a:lumOff val="80000"/>
                      </a:schemeClr>
                    </a:solidFill>
                  </a:tcPr>
                </a:tc>
                <a:tc>
                  <a:txBody>
                    <a:bodyPr/>
                    <a:lstStyle/>
                    <a:p>
                      <a:endParaRPr lang="en-GB" sz="600" dirty="0">
                        <a:latin typeface="+mj-lt"/>
                      </a:endParaRPr>
                    </a:p>
                  </a:txBody>
                  <a:tcPr>
                    <a:solidFill>
                      <a:schemeClr val="accent1">
                        <a:lumMod val="20000"/>
                        <a:lumOff val="80000"/>
                      </a:schemeClr>
                    </a:solidFill>
                  </a:tcPr>
                </a:tc>
                <a:tc>
                  <a:txBody>
                    <a:bodyPr/>
                    <a:lstStyle/>
                    <a:p>
                      <a:endParaRPr lang="en-GB" sz="600" dirty="0">
                        <a:latin typeface="+mj-lt"/>
                      </a:endParaRPr>
                    </a:p>
                  </a:txBody>
                  <a:tcPr>
                    <a:solidFill>
                      <a:schemeClr val="accent1">
                        <a:lumMod val="20000"/>
                        <a:lumOff val="80000"/>
                      </a:schemeClr>
                    </a:solidFill>
                  </a:tcPr>
                </a:tc>
                <a:tc>
                  <a:txBody>
                    <a:bodyPr/>
                    <a:lstStyle/>
                    <a:p>
                      <a:endParaRPr lang="en-GB" sz="600" dirty="0">
                        <a:latin typeface="+mj-lt"/>
                      </a:endParaRPr>
                    </a:p>
                  </a:txBody>
                  <a:tcPr>
                    <a:solidFill>
                      <a:schemeClr val="accent1">
                        <a:lumMod val="20000"/>
                        <a:lumOff val="80000"/>
                      </a:schemeClr>
                    </a:solidFill>
                  </a:tcPr>
                </a:tc>
                <a:tc>
                  <a:txBody>
                    <a:bodyPr/>
                    <a:lstStyle/>
                    <a:p>
                      <a:endParaRPr lang="en-GB" sz="600" dirty="0">
                        <a:latin typeface="+mj-lt"/>
                      </a:endParaRPr>
                    </a:p>
                  </a:txBody>
                  <a:tcPr>
                    <a:solidFill>
                      <a:schemeClr val="accent1">
                        <a:lumMod val="20000"/>
                        <a:lumOff val="80000"/>
                      </a:schemeClr>
                    </a:solidFill>
                  </a:tcPr>
                </a:tc>
                <a:tc>
                  <a:txBody>
                    <a:bodyPr/>
                    <a:lstStyle/>
                    <a:p>
                      <a:endParaRPr lang="en-GB" sz="600" dirty="0">
                        <a:latin typeface="+mj-lt"/>
                      </a:endParaRPr>
                    </a:p>
                  </a:txBody>
                  <a:tcPr>
                    <a:solidFill>
                      <a:schemeClr val="accent1">
                        <a:lumMod val="20000"/>
                        <a:lumOff val="80000"/>
                      </a:schemeClr>
                    </a:solidFill>
                  </a:tcPr>
                </a:tc>
                <a:tc>
                  <a:txBody>
                    <a:bodyPr/>
                    <a:lstStyle/>
                    <a:p>
                      <a:endParaRPr lang="en-GB" sz="600" dirty="0">
                        <a:latin typeface="+mj-lt"/>
                      </a:endParaRPr>
                    </a:p>
                  </a:txBody>
                  <a:tcPr>
                    <a:solidFill>
                      <a:schemeClr val="accent1">
                        <a:lumMod val="20000"/>
                        <a:lumOff val="80000"/>
                      </a:schemeClr>
                    </a:solidFill>
                  </a:tcPr>
                </a:tc>
                <a:tc>
                  <a:txBody>
                    <a:bodyPr/>
                    <a:lstStyle/>
                    <a:p>
                      <a:endParaRPr lang="en-GB" sz="600" dirty="0">
                        <a:latin typeface="+mj-lt"/>
                      </a:endParaRPr>
                    </a:p>
                  </a:txBody>
                  <a:tcPr>
                    <a:solidFill>
                      <a:schemeClr val="accent1">
                        <a:lumMod val="20000"/>
                        <a:lumOff val="80000"/>
                      </a:schemeClr>
                    </a:solidFill>
                  </a:tcPr>
                </a:tc>
                <a:extLst>
                  <a:ext uri="{0D108BD9-81ED-4DB2-BD59-A6C34878D82A}">
                    <a16:rowId xmlns:a16="http://schemas.microsoft.com/office/drawing/2014/main" val="2974734007"/>
                  </a:ext>
                </a:extLst>
              </a:tr>
              <a:tr h="651233">
                <a:tc vMerge="1">
                  <a:txBody>
                    <a:bodyPr/>
                    <a:lstStyle/>
                    <a:p>
                      <a:endParaRPr lang="en-GB" sz="600" dirty="0">
                        <a:latin typeface="+mj-lt"/>
                      </a:endParaRPr>
                    </a:p>
                  </a:txBody>
                  <a:tcPr/>
                </a:tc>
                <a:tc>
                  <a:txBody>
                    <a:bodyPr/>
                    <a:lstStyle/>
                    <a:p>
                      <a:pPr algn="ctr"/>
                      <a:r>
                        <a:rPr lang="en-GB" sz="500" b="0" i="0" u="none" strike="noStrike" baseline="0" dirty="0">
                          <a:solidFill>
                            <a:schemeClr val="bg1"/>
                          </a:solidFill>
                          <a:latin typeface="Arial" panose="020B0604020202020204" pitchFamily="34" charset="0"/>
                          <a:ea typeface="+mn-ea"/>
                          <a:cs typeface="Arial" panose="020B0604020202020204" pitchFamily="34" charset="0"/>
                        </a:rPr>
                        <a:t>UK Link Consequential Changes</a:t>
                      </a:r>
                      <a:endParaRPr lang="en-GB" sz="500" b="0" dirty="0">
                        <a:solidFill>
                          <a:schemeClr val="bg1"/>
                        </a:solidFill>
                        <a:latin typeface="Arial" panose="020B0604020202020204" pitchFamily="34" charset="0"/>
                        <a:cs typeface="Arial" panose="020B0604020202020204" pitchFamily="34" charset="0"/>
                      </a:endParaRPr>
                    </a:p>
                  </a:txBody>
                  <a:tcPr vert="vert270" anchor="ctr">
                    <a:solidFill>
                      <a:schemeClr val="tx2">
                        <a:lumMod val="75000"/>
                      </a:schemeClr>
                    </a:solidFill>
                  </a:tcPr>
                </a:tc>
                <a:tc>
                  <a:txBody>
                    <a:bodyPr/>
                    <a:lstStyle/>
                    <a:p>
                      <a:pPr algn="ctr"/>
                      <a:r>
                        <a:rPr lang="en-GB" sz="500" b="1" dirty="0">
                          <a:solidFill>
                            <a:schemeClr val="bg1"/>
                          </a:solidFill>
                          <a:latin typeface="Arial" panose="020B0604020202020204" pitchFamily="34" charset="0"/>
                          <a:cs typeface="Arial" panose="020B0604020202020204" pitchFamily="34" charset="0"/>
                        </a:rPr>
                        <a:t>PM</a:t>
                      </a:r>
                    </a:p>
                    <a:p>
                      <a:pPr algn="ctr"/>
                      <a:r>
                        <a:rPr lang="en-GB" sz="500" b="1" dirty="0">
                          <a:solidFill>
                            <a:schemeClr val="bg1"/>
                          </a:solidFill>
                          <a:latin typeface="Arial" panose="020B0604020202020204" pitchFamily="34" charset="0"/>
                          <a:cs typeface="Arial" panose="020B0604020202020204" pitchFamily="34" charset="0"/>
                        </a:rPr>
                        <a:t>Hannah Reddy</a:t>
                      </a:r>
                    </a:p>
                  </a:txBody>
                  <a:tcPr vert="vert270">
                    <a:solidFill>
                      <a:schemeClr val="bg1">
                        <a:lumMod val="50000"/>
                      </a:schemeClr>
                    </a:solidFill>
                  </a:tcPr>
                </a:tc>
                <a:tc>
                  <a:txBody>
                    <a:bodyPr/>
                    <a:lstStyle/>
                    <a:p>
                      <a:pPr algn="ctr"/>
                      <a:r>
                        <a:rPr lang="en-GB" sz="420" b="0" dirty="0">
                          <a:solidFill>
                            <a:schemeClr val="bg1"/>
                          </a:solidFill>
                          <a:latin typeface="Arial" panose="020B0604020202020204" pitchFamily="34" charset="0"/>
                          <a:cs typeface="Arial" panose="020B0604020202020204" pitchFamily="34" charset="0"/>
                        </a:rPr>
                        <a:t>Flow Weighted Average CV</a:t>
                      </a:r>
                    </a:p>
                    <a:p>
                      <a:pPr algn="ctr"/>
                      <a:r>
                        <a:rPr lang="en-GB" sz="420" b="0" dirty="0">
                          <a:solidFill>
                            <a:schemeClr val="bg1"/>
                          </a:solidFill>
                          <a:latin typeface="Arial" panose="020B0604020202020204" pitchFamily="34" charset="0"/>
                          <a:cs typeface="Arial" panose="020B0604020202020204" pitchFamily="34" charset="0"/>
                        </a:rPr>
                        <a:t>FWACV</a:t>
                      </a:r>
                      <a:endParaRPr lang="en-GB" sz="500" b="0" dirty="0">
                        <a:solidFill>
                          <a:schemeClr val="bg1"/>
                        </a:solidFill>
                        <a:latin typeface="Arial" panose="020B0604020202020204" pitchFamily="34" charset="0"/>
                        <a:cs typeface="Arial" panose="020B0604020202020204" pitchFamily="34" charset="0"/>
                      </a:endParaRPr>
                    </a:p>
                  </a:txBody>
                  <a:tcPr vert="vert270" anchor="ctr">
                    <a:solidFill>
                      <a:schemeClr val="tx2">
                        <a:lumMod val="75000"/>
                      </a:schemeClr>
                    </a:solidFill>
                  </a:tcPr>
                </a:tc>
                <a:tc>
                  <a:txBody>
                    <a:bodyPr/>
                    <a:lstStyle/>
                    <a:p>
                      <a:endParaRPr lang="en-GB" sz="600" dirty="0">
                        <a:latin typeface="+mj-lt"/>
                      </a:endParaRPr>
                    </a:p>
                  </a:txBody>
                  <a:tcPr>
                    <a:solidFill>
                      <a:schemeClr val="bg1">
                        <a:lumMod val="85000"/>
                      </a:schemeClr>
                    </a:solidFill>
                  </a:tcPr>
                </a:tc>
                <a:tc>
                  <a:txBody>
                    <a:bodyPr/>
                    <a:lstStyle/>
                    <a:p>
                      <a:endParaRPr lang="en-GB" sz="600" dirty="0">
                        <a:latin typeface="+mj-lt"/>
                      </a:endParaRPr>
                    </a:p>
                  </a:txBody>
                  <a:tcPr>
                    <a:solidFill>
                      <a:schemeClr val="bg1">
                        <a:lumMod val="85000"/>
                      </a:schemeClr>
                    </a:solidFill>
                  </a:tcPr>
                </a:tc>
                <a:tc>
                  <a:txBody>
                    <a:bodyPr/>
                    <a:lstStyle/>
                    <a:p>
                      <a:endParaRPr lang="en-GB" sz="600" dirty="0">
                        <a:latin typeface="+mj-lt"/>
                      </a:endParaRPr>
                    </a:p>
                  </a:txBody>
                  <a:tcPr>
                    <a:solidFill>
                      <a:schemeClr val="bg1">
                        <a:lumMod val="85000"/>
                      </a:schemeClr>
                    </a:solidFill>
                  </a:tcPr>
                </a:tc>
                <a:tc>
                  <a:txBody>
                    <a:bodyPr/>
                    <a:lstStyle/>
                    <a:p>
                      <a:endParaRPr lang="en-GB" sz="600" dirty="0">
                        <a:latin typeface="+mj-lt"/>
                      </a:endParaRPr>
                    </a:p>
                  </a:txBody>
                  <a:tcPr>
                    <a:solidFill>
                      <a:schemeClr val="bg1">
                        <a:lumMod val="85000"/>
                      </a:schemeClr>
                    </a:solidFill>
                  </a:tcPr>
                </a:tc>
                <a:tc>
                  <a:txBody>
                    <a:bodyPr/>
                    <a:lstStyle/>
                    <a:p>
                      <a:endParaRPr lang="en-GB" sz="600" dirty="0">
                        <a:latin typeface="+mj-lt"/>
                      </a:endParaRPr>
                    </a:p>
                  </a:txBody>
                  <a:tcPr>
                    <a:solidFill>
                      <a:schemeClr val="bg1">
                        <a:lumMod val="85000"/>
                      </a:schemeClr>
                    </a:solidFill>
                  </a:tcPr>
                </a:tc>
                <a:tc>
                  <a:txBody>
                    <a:bodyPr/>
                    <a:lstStyle/>
                    <a:p>
                      <a:endParaRPr lang="en-GB" sz="600" dirty="0">
                        <a:latin typeface="+mj-lt"/>
                      </a:endParaRPr>
                    </a:p>
                  </a:txBody>
                  <a:tcPr>
                    <a:solidFill>
                      <a:schemeClr val="bg1">
                        <a:lumMod val="85000"/>
                      </a:schemeClr>
                    </a:solidFill>
                  </a:tcPr>
                </a:tc>
                <a:tc>
                  <a:txBody>
                    <a:bodyPr/>
                    <a:lstStyle/>
                    <a:p>
                      <a:endParaRPr lang="en-GB" sz="600" dirty="0">
                        <a:latin typeface="+mj-lt"/>
                      </a:endParaRPr>
                    </a:p>
                  </a:txBody>
                  <a:tcPr>
                    <a:solidFill>
                      <a:schemeClr val="bg1">
                        <a:lumMod val="85000"/>
                      </a:schemeClr>
                    </a:solidFill>
                  </a:tcPr>
                </a:tc>
                <a:tc>
                  <a:txBody>
                    <a:bodyPr/>
                    <a:lstStyle/>
                    <a:p>
                      <a:endParaRPr lang="en-GB" sz="600" dirty="0">
                        <a:latin typeface="+mj-lt"/>
                      </a:endParaRPr>
                    </a:p>
                  </a:txBody>
                  <a:tcPr>
                    <a:solidFill>
                      <a:schemeClr val="bg1">
                        <a:lumMod val="85000"/>
                      </a:schemeClr>
                    </a:solidFill>
                  </a:tcPr>
                </a:tc>
                <a:tc>
                  <a:txBody>
                    <a:bodyPr/>
                    <a:lstStyle/>
                    <a:p>
                      <a:endParaRPr lang="en-GB" sz="600" dirty="0">
                        <a:latin typeface="+mj-lt"/>
                      </a:endParaRPr>
                    </a:p>
                  </a:txBody>
                  <a:tcPr>
                    <a:solidFill>
                      <a:schemeClr val="bg1">
                        <a:lumMod val="85000"/>
                      </a:schemeClr>
                    </a:solidFill>
                  </a:tcPr>
                </a:tc>
                <a:tc>
                  <a:txBody>
                    <a:bodyPr/>
                    <a:lstStyle/>
                    <a:p>
                      <a:endParaRPr lang="en-GB" sz="600" dirty="0">
                        <a:latin typeface="+mj-lt"/>
                      </a:endParaRPr>
                    </a:p>
                  </a:txBody>
                  <a:tcPr>
                    <a:solidFill>
                      <a:schemeClr val="bg1">
                        <a:lumMod val="85000"/>
                      </a:schemeClr>
                    </a:solidFill>
                  </a:tcPr>
                </a:tc>
                <a:tc>
                  <a:txBody>
                    <a:bodyPr/>
                    <a:lstStyle/>
                    <a:p>
                      <a:endParaRPr lang="en-GB" sz="600" dirty="0">
                        <a:latin typeface="+mj-lt"/>
                      </a:endParaRPr>
                    </a:p>
                  </a:txBody>
                  <a:tcPr>
                    <a:solidFill>
                      <a:schemeClr val="bg1">
                        <a:lumMod val="85000"/>
                      </a:schemeClr>
                    </a:solidFill>
                  </a:tcPr>
                </a:tc>
                <a:tc>
                  <a:txBody>
                    <a:bodyPr/>
                    <a:lstStyle/>
                    <a:p>
                      <a:endParaRPr lang="en-GB" sz="600" dirty="0">
                        <a:latin typeface="+mj-lt"/>
                      </a:endParaRPr>
                    </a:p>
                  </a:txBody>
                  <a:tcPr>
                    <a:solidFill>
                      <a:schemeClr val="bg1">
                        <a:lumMod val="85000"/>
                      </a:schemeClr>
                    </a:solidFill>
                  </a:tcPr>
                </a:tc>
                <a:tc>
                  <a:txBody>
                    <a:bodyPr/>
                    <a:lstStyle/>
                    <a:p>
                      <a:endParaRPr lang="en-GB" sz="600" dirty="0">
                        <a:latin typeface="+mj-lt"/>
                      </a:endParaRPr>
                    </a:p>
                  </a:txBody>
                  <a:tcPr>
                    <a:solidFill>
                      <a:schemeClr val="bg1">
                        <a:lumMod val="85000"/>
                      </a:schemeClr>
                    </a:solidFill>
                  </a:tcPr>
                </a:tc>
                <a:tc>
                  <a:txBody>
                    <a:bodyPr/>
                    <a:lstStyle/>
                    <a:p>
                      <a:endParaRPr lang="en-GB" sz="600" dirty="0">
                        <a:latin typeface="+mj-lt"/>
                      </a:endParaRPr>
                    </a:p>
                  </a:txBody>
                  <a:tcPr>
                    <a:solidFill>
                      <a:schemeClr val="bg1">
                        <a:lumMod val="85000"/>
                      </a:schemeClr>
                    </a:solidFill>
                  </a:tcPr>
                </a:tc>
                <a:extLst>
                  <a:ext uri="{0D108BD9-81ED-4DB2-BD59-A6C34878D82A}">
                    <a16:rowId xmlns:a16="http://schemas.microsoft.com/office/drawing/2014/main" val="1860452353"/>
                  </a:ext>
                </a:extLst>
              </a:tr>
              <a:tr h="587655">
                <a:tc vMerge="1">
                  <a:txBody>
                    <a:bodyPr/>
                    <a:lstStyle/>
                    <a:p>
                      <a:endParaRPr lang="en-GB" sz="600" dirty="0">
                        <a:latin typeface="+mj-lt"/>
                      </a:endParaRPr>
                    </a:p>
                  </a:txBody>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500" b="0" dirty="0">
                          <a:solidFill>
                            <a:schemeClr val="bg1"/>
                          </a:solidFill>
                          <a:latin typeface="Arial" panose="020B0604020202020204" pitchFamily="34" charset="0"/>
                          <a:cs typeface="Arial" panose="020B0604020202020204" pitchFamily="34" charset="0"/>
                        </a:rPr>
                        <a:t>Gemini Change Programme Sustain</a:t>
                      </a:r>
                    </a:p>
                    <a:p>
                      <a:pPr algn="ctr"/>
                      <a:endParaRPr lang="en-GB" sz="500" b="0" dirty="0">
                        <a:solidFill>
                          <a:schemeClr val="bg1"/>
                        </a:solidFill>
                        <a:latin typeface="Arial" panose="020B0604020202020204" pitchFamily="34" charset="0"/>
                        <a:cs typeface="Arial" panose="020B0604020202020204" pitchFamily="34" charset="0"/>
                      </a:endParaRPr>
                    </a:p>
                  </a:txBody>
                  <a:tcPr vert="vert270" anchor="ctr">
                    <a:solidFill>
                      <a:schemeClr val="tx2">
                        <a:lumMod val="75000"/>
                      </a:schemeClr>
                    </a:solidFill>
                  </a:tcPr>
                </a:tc>
                <a:tc rowSpan="3">
                  <a:txBody>
                    <a:bodyPr/>
                    <a:lstStyle/>
                    <a:p>
                      <a:pPr algn="ctr"/>
                      <a:r>
                        <a:rPr lang="en-GB" sz="500" b="1" dirty="0">
                          <a:solidFill>
                            <a:schemeClr val="bg1"/>
                          </a:solidFill>
                          <a:latin typeface="Arial" panose="020B0604020202020204" pitchFamily="34" charset="0"/>
                          <a:cs typeface="Arial" panose="020B0604020202020204" pitchFamily="34" charset="0"/>
                        </a:rPr>
                        <a:t>PM</a:t>
                      </a:r>
                    </a:p>
                    <a:p>
                      <a:pPr algn="ctr"/>
                      <a:r>
                        <a:rPr lang="en-GB" sz="500" b="1" dirty="0">
                          <a:solidFill>
                            <a:schemeClr val="bg1"/>
                          </a:solidFill>
                          <a:latin typeface="Arial" panose="020B0604020202020204" pitchFamily="34" charset="0"/>
                          <a:cs typeface="Arial" panose="020B0604020202020204" pitchFamily="34" charset="0"/>
                        </a:rPr>
                        <a:t>Manisha Bhardwaj </a:t>
                      </a:r>
                    </a:p>
                  </a:txBody>
                  <a:tcPr vert="vert270">
                    <a:solidFill>
                      <a:schemeClr val="bg1">
                        <a:lumMod val="50000"/>
                      </a:schemeClr>
                    </a:solidFill>
                  </a:tcPr>
                </a:tc>
                <a:tc>
                  <a:txBody>
                    <a:bodyPr/>
                    <a:lstStyle/>
                    <a:p>
                      <a:pPr algn="ctr"/>
                      <a:r>
                        <a:rPr lang="en-GB" sz="420" b="0" dirty="0">
                          <a:solidFill>
                            <a:schemeClr val="bg1"/>
                          </a:solidFill>
                          <a:latin typeface="Arial" panose="020B0604020202020204" pitchFamily="34" charset="0"/>
                          <a:cs typeface="Arial" panose="020B0604020202020204" pitchFamily="34" charset="0"/>
                        </a:rPr>
                        <a:t>Single Sign on Experience</a:t>
                      </a:r>
                    </a:p>
                  </a:txBody>
                  <a:tcPr vert="vert270" anchor="ctr">
                    <a:solidFill>
                      <a:schemeClr val="tx2">
                        <a:lumMod val="75000"/>
                      </a:schemeClr>
                    </a:solidFill>
                  </a:tcPr>
                </a:tc>
                <a:tc>
                  <a:txBody>
                    <a:bodyPr/>
                    <a:lstStyle/>
                    <a:p>
                      <a:pPr marL="0" algn="l" defTabSz="914400" rtl="0" eaLnBrk="1" latinLnBrk="0" hangingPunct="1"/>
                      <a:endParaRPr lang="en-GB" sz="600" kern="1200" dirty="0">
                        <a:solidFill>
                          <a:schemeClr val="dk1"/>
                        </a:solidFill>
                        <a:latin typeface="+mj-lt"/>
                        <a:ea typeface="+mn-ea"/>
                        <a:cs typeface="+mn-cs"/>
                      </a:endParaRPr>
                    </a:p>
                  </a:txBody>
                  <a:tcPr>
                    <a:solidFill>
                      <a:schemeClr val="accent1">
                        <a:lumMod val="20000"/>
                        <a:lumOff val="80000"/>
                      </a:schemeClr>
                    </a:solidFill>
                  </a:tcPr>
                </a:tc>
                <a:tc>
                  <a:txBody>
                    <a:bodyPr/>
                    <a:lstStyle/>
                    <a:p>
                      <a:pPr marL="0" algn="l" defTabSz="914400" rtl="0" eaLnBrk="1" latinLnBrk="0" hangingPunct="1"/>
                      <a:endParaRPr lang="en-GB" sz="600" kern="1200" dirty="0">
                        <a:solidFill>
                          <a:schemeClr val="dk1"/>
                        </a:solidFill>
                        <a:latin typeface="+mj-lt"/>
                        <a:ea typeface="+mn-ea"/>
                        <a:cs typeface="+mn-cs"/>
                      </a:endParaRPr>
                    </a:p>
                  </a:txBody>
                  <a:tcPr>
                    <a:solidFill>
                      <a:schemeClr val="accent1">
                        <a:lumMod val="20000"/>
                        <a:lumOff val="80000"/>
                      </a:schemeClr>
                    </a:solidFill>
                  </a:tcPr>
                </a:tc>
                <a:tc>
                  <a:txBody>
                    <a:bodyPr/>
                    <a:lstStyle/>
                    <a:p>
                      <a:pPr marL="0" algn="l" defTabSz="914400" rtl="0" eaLnBrk="1" latinLnBrk="0" hangingPunct="1"/>
                      <a:endParaRPr lang="en-GB" sz="600" kern="1200" dirty="0">
                        <a:solidFill>
                          <a:schemeClr val="dk1"/>
                        </a:solidFill>
                        <a:latin typeface="+mj-lt"/>
                        <a:ea typeface="+mn-ea"/>
                        <a:cs typeface="+mn-cs"/>
                      </a:endParaRPr>
                    </a:p>
                  </a:txBody>
                  <a:tcPr>
                    <a:solidFill>
                      <a:schemeClr val="accent1">
                        <a:lumMod val="20000"/>
                        <a:lumOff val="80000"/>
                      </a:schemeClr>
                    </a:solidFill>
                  </a:tcPr>
                </a:tc>
                <a:tc>
                  <a:txBody>
                    <a:bodyPr/>
                    <a:lstStyle/>
                    <a:p>
                      <a:pPr marL="0" algn="l" defTabSz="914400" rtl="0" eaLnBrk="1" latinLnBrk="0" hangingPunct="1"/>
                      <a:endParaRPr lang="en-GB" sz="600" kern="1200" dirty="0">
                        <a:solidFill>
                          <a:schemeClr val="dk1"/>
                        </a:solidFill>
                        <a:latin typeface="+mj-lt"/>
                        <a:ea typeface="+mn-ea"/>
                        <a:cs typeface="+mn-cs"/>
                      </a:endParaRPr>
                    </a:p>
                  </a:txBody>
                  <a:tcPr>
                    <a:solidFill>
                      <a:schemeClr val="accent1">
                        <a:lumMod val="20000"/>
                        <a:lumOff val="80000"/>
                      </a:schemeClr>
                    </a:solidFill>
                  </a:tcPr>
                </a:tc>
                <a:tc>
                  <a:txBody>
                    <a:bodyPr/>
                    <a:lstStyle/>
                    <a:p>
                      <a:pPr marL="0" algn="l" defTabSz="914400" rtl="0" eaLnBrk="1" latinLnBrk="0" hangingPunct="1"/>
                      <a:endParaRPr lang="en-GB" sz="600" kern="1200" dirty="0">
                        <a:solidFill>
                          <a:schemeClr val="dk1"/>
                        </a:solidFill>
                        <a:latin typeface="+mj-lt"/>
                        <a:ea typeface="+mn-ea"/>
                        <a:cs typeface="+mn-cs"/>
                      </a:endParaRPr>
                    </a:p>
                  </a:txBody>
                  <a:tcPr>
                    <a:solidFill>
                      <a:schemeClr val="accent1">
                        <a:lumMod val="20000"/>
                        <a:lumOff val="80000"/>
                      </a:schemeClr>
                    </a:solidFill>
                  </a:tcPr>
                </a:tc>
                <a:tc>
                  <a:txBody>
                    <a:bodyPr/>
                    <a:lstStyle/>
                    <a:p>
                      <a:pPr marL="0" algn="l" defTabSz="914400" rtl="0" eaLnBrk="1" latinLnBrk="0" hangingPunct="1"/>
                      <a:endParaRPr lang="en-GB" sz="600" kern="1200" dirty="0">
                        <a:solidFill>
                          <a:schemeClr val="dk1"/>
                        </a:solidFill>
                        <a:latin typeface="+mj-lt"/>
                        <a:ea typeface="+mn-ea"/>
                        <a:cs typeface="+mn-cs"/>
                      </a:endParaRPr>
                    </a:p>
                  </a:txBody>
                  <a:tcPr>
                    <a:solidFill>
                      <a:schemeClr val="accent1">
                        <a:lumMod val="20000"/>
                        <a:lumOff val="80000"/>
                      </a:schemeClr>
                    </a:solidFill>
                  </a:tcPr>
                </a:tc>
                <a:tc>
                  <a:txBody>
                    <a:bodyPr/>
                    <a:lstStyle/>
                    <a:p>
                      <a:pPr marL="0" algn="l" defTabSz="914400" rtl="0" eaLnBrk="1" latinLnBrk="0" hangingPunct="1"/>
                      <a:endParaRPr lang="en-GB" sz="600" kern="1200" dirty="0">
                        <a:solidFill>
                          <a:schemeClr val="dk1"/>
                        </a:solidFill>
                        <a:latin typeface="+mj-lt"/>
                        <a:ea typeface="+mn-ea"/>
                        <a:cs typeface="+mn-cs"/>
                      </a:endParaRPr>
                    </a:p>
                  </a:txBody>
                  <a:tcPr>
                    <a:solidFill>
                      <a:schemeClr val="accent1">
                        <a:lumMod val="20000"/>
                        <a:lumOff val="80000"/>
                      </a:schemeClr>
                    </a:solidFill>
                  </a:tcPr>
                </a:tc>
                <a:tc>
                  <a:txBody>
                    <a:bodyPr/>
                    <a:lstStyle/>
                    <a:p>
                      <a:pPr marL="0" algn="l" defTabSz="914400" rtl="0" eaLnBrk="1" latinLnBrk="0" hangingPunct="1"/>
                      <a:endParaRPr lang="en-GB" sz="600" kern="1200" dirty="0">
                        <a:solidFill>
                          <a:schemeClr val="dk1"/>
                        </a:solidFill>
                        <a:latin typeface="+mj-lt"/>
                        <a:ea typeface="+mn-ea"/>
                        <a:cs typeface="+mn-cs"/>
                      </a:endParaRPr>
                    </a:p>
                  </a:txBody>
                  <a:tcPr>
                    <a:solidFill>
                      <a:schemeClr val="accent1">
                        <a:lumMod val="20000"/>
                        <a:lumOff val="80000"/>
                      </a:schemeClr>
                    </a:solidFill>
                  </a:tcPr>
                </a:tc>
                <a:tc>
                  <a:txBody>
                    <a:bodyPr/>
                    <a:lstStyle/>
                    <a:p>
                      <a:pPr marL="0" algn="l" defTabSz="914400" rtl="0" eaLnBrk="1" latinLnBrk="0" hangingPunct="1"/>
                      <a:endParaRPr lang="en-GB" sz="600" kern="1200" dirty="0">
                        <a:solidFill>
                          <a:schemeClr val="dk1"/>
                        </a:solidFill>
                        <a:latin typeface="+mj-lt"/>
                        <a:ea typeface="+mn-ea"/>
                        <a:cs typeface="+mn-cs"/>
                      </a:endParaRPr>
                    </a:p>
                  </a:txBody>
                  <a:tcPr>
                    <a:solidFill>
                      <a:schemeClr val="accent1">
                        <a:lumMod val="20000"/>
                        <a:lumOff val="80000"/>
                      </a:schemeClr>
                    </a:solidFill>
                  </a:tcPr>
                </a:tc>
                <a:tc>
                  <a:txBody>
                    <a:bodyPr/>
                    <a:lstStyle/>
                    <a:p>
                      <a:pPr marL="0" algn="l" defTabSz="914400" rtl="0" eaLnBrk="1" latinLnBrk="0" hangingPunct="1"/>
                      <a:endParaRPr lang="en-GB" sz="600" kern="1200" dirty="0">
                        <a:solidFill>
                          <a:schemeClr val="dk1"/>
                        </a:solidFill>
                        <a:latin typeface="+mj-lt"/>
                        <a:ea typeface="+mn-ea"/>
                        <a:cs typeface="+mn-cs"/>
                      </a:endParaRPr>
                    </a:p>
                  </a:txBody>
                  <a:tcPr>
                    <a:solidFill>
                      <a:schemeClr val="accent1">
                        <a:lumMod val="20000"/>
                        <a:lumOff val="80000"/>
                      </a:schemeClr>
                    </a:solidFill>
                  </a:tcPr>
                </a:tc>
                <a:tc>
                  <a:txBody>
                    <a:bodyPr/>
                    <a:lstStyle/>
                    <a:p>
                      <a:pPr marL="0" algn="l" defTabSz="914400" rtl="0" eaLnBrk="1" latinLnBrk="0" hangingPunct="1"/>
                      <a:endParaRPr lang="en-GB" sz="600" kern="1200" dirty="0">
                        <a:solidFill>
                          <a:schemeClr val="dk1"/>
                        </a:solidFill>
                        <a:latin typeface="+mj-lt"/>
                        <a:ea typeface="+mn-ea"/>
                        <a:cs typeface="+mn-cs"/>
                      </a:endParaRPr>
                    </a:p>
                  </a:txBody>
                  <a:tcPr>
                    <a:solidFill>
                      <a:schemeClr val="accent1">
                        <a:lumMod val="20000"/>
                        <a:lumOff val="80000"/>
                      </a:schemeClr>
                    </a:solidFill>
                  </a:tcPr>
                </a:tc>
                <a:tc>
                  <a:txBody>
                    <a:bodyPr/>
                    <a:lstStyle/>
                    <a:p>
                      <a:pPr marL="0" algn="l" defTabSz="914400" rtl="0" eaLnBrk="1" latinLnBrk="0" hangingPunct="1"/>
                      <a:endParaRPr lang="en-GB" sz="600" kern="1200" dirty="0">
                        <a:solidFill>
                          <a:schemeClr val="dk1"/>
                        </a:solidFill>
                        <a:latin typeface="+mj-lt"/>
                        <a:ea typeface="+mn-ea"/>
                        <a:cs typeface="+mn-cs"/>
                      </a:endParaRPr>
                    </a:p>
                  </a:txBody>
                  <a:tcPr>
                    <a:solidFill>
                      <a:schemeClr val="accent1">
                        <a:lumMod val="20000"/>
                        <a:lumOff val="80000"/>
                      </a:schemeClr>
                    </a:solidFill>
                  </a:tcPr>
                </a:tc>
                <a:tc>
                  <a:txBody>
                    <a:bodyPr/>
                    <a:lstStyle/>
                    <a:p>
                      <a:pPr marL="0" algn="l" defTabSz="914400" rtl="0" eaLnBrk="1" latinLnBrk="0" hangingPunct="1"/>
                      <a:endParaRPr lang="en-GB" sz="600" kern="1200" dirty="0">
                        <a:solidFill>
                          <a:schemeClr val="dk1"/>
                        </a:solidFill>
                        <a:latin typeface="+mj-lt"/>
                        <a:ea typeface="+mn-ea"/>
                        <a:cs typeface="+mn-cs"/>
                      </a:endParaRPr>
                    </a:p>
                  </a:txBody>
                  <a:tcPr>
                    <a:solidFill>
                      <a:schemeClr val="accent1">
                        <a:lumMod val="20000"/>
                        <a:lumOff val="80000"/>
                      </a:schemeClr>
                    </a:solidFill>
                  </a:tcPr>
                </a:tc>
                <a:tc>
                  <a:txBody>
                    <a:bodyPr/>
                    <a:lstStyle/>
                    <a:p>
                      <a:pPr marL="0" algn="l" defTabSz="914400" rtl="0" eaLnBrk="1" latinLnBrk="0" hangingPunct="1"/>
                      <a:endParaRPr lang="en-GB" sz="600" kern="1200" dirty="0">
                        <a:solidFill>
                          <a:schemeClr val="dk1"/>
                        </a:solidFill>
                        <a:latin typeface="+mj-lt"/>
                        <a:ea typeface="+mn-ea"/>
                        <a:cs typeface="+mn-cs"/>
                      </a:endParaRPr>
                    </a:p>
                  </a:txBody>
                  <a:tcPr>
                    <a:solidFill>
                      <a:schemeClr val="accent1">
                        <a:lumMod val="20000"/>
                        <a:lumOff val="80000"/>
                      </a:schemeClr>
                    </a:solidFill>
                  </a:tcPr>
                </a:tc>
                <a:extLst>
                  <a:ext uri="{0D108BD9-81ED-4DB2-BD59-A6C34878D82A}">
                    <a16:rowId xmlns:a16="http://schemas.microsoft.com/office/drawing/2014/main" val="2311386642"/>
                  </a:ext>
                </a:extLst>
              </a:tr>
              <a:tr h="458233">
                <a:tc vMerge="1">
                  <a:txBody>
                    <a:bodyPr/>
                    <a:lstStyle/>
                    <a:p>
                      <a:endParaRPr lang="en-GB" sz="600" dirty="0">
                        <a:latin typeface="+mj-lt"/>
                      </a:endParaRPr>
                    </a:p>
                  </a:txBody>
                  <a:tcPr/>
                </a:tc>
                <a:tc vMerge="1">
                  <a:txBody>
                    <a:bodyPr/>
                    <a:lstStyle/>
                    <a:p>
                      <a:endParaRPr lang="en-GB" sz="600" dirty="0">
                        <a:latin typeface="+mj-lt"/>
                      </a:endParaRPr>
                    </a:p>
                  </a:txBody>
                  <a:tcPr/>
                </a:tc>
                <a:tc vMerge="1">
                  <a:txBody>
                    <a:bodyPr/>
                    <a:lstStyle/>
                    <a:p>
                      <a:endParaRPr lang="en-GB"/>
                    </a:p>
                  </a:txBody>
                  <a:tcPr/>
                </a:tc>
                <a:tc>
                  <a:txBody>
                    <a:bodyPr/>
                    <a:lstStyle/>
                    <a:p>
                      <a:pPr algn="ctr"/>
                      <a:r>
                        <a:rPr lang="en-GB" sz="420" b="0" dirty="0">
                          <a:solidFill>
                            <a:schemeClr val="bg1"/>
                          </a:solidFill>
                          <a:latin typeface="Arial" panose="020B0604020202020204" pitchFamily="34" charset="0"/>
                          <a:cs typeface="Arial" panose="020B0604020202020204" pitchFamily="34" charset="0"/>
                        </a:rPr>
                        <a:t>API </a:t>
                      </a:r>
                      <a:r>
                        <a:rPr lang="en-GB" sz="350" b="0" dirty="0">
                          <a:solidFill>
                            <a:schemeClr val="bg1"/>
                          </a:solidFill>
                          <a:latin typeface="Arial" panose="020B0604020202020204" pitchFamily="34" charset="0"/>
                          <a:cs typeface="Arial" panose="020B0604020202020204" pitchFamily="34" charset="0"/>
                        </a:rPr>
                        <a:t>Enhancements </a:t>
                      </a:r>
                    </a:p>
                  </a:txBody>
                  <a:tcPr vert="vert270" anchor="ctr">
                    <a:solidFill>
                      <a:schemeClr val="tx2">
                        <a:lumMod val="75000"/>
                      </a:schemeClr>
                    </a:solidFill>
                  </a:tcPr>
                </a:tc>
                <a:tc>
                  <a:txBody>
                    <a:bodyPr/>
                    <a:lstStyle/>
                    <a:p>
                      <a:endParaRPr lang="en-GB" sz="600" dirty="0">
                        <a:latin typeface="+mj-lt"/>
                      </a:endParaRPr>
                    </a:p>
                  </a:txBody>
                  <a:tcPr>
                    <a:solidFill>
                      <a:schemeClr val="bg1">
                        <a:lumMod val="85000"/>
                      </a:schemeClr>
                    </a:solidFill>
                  </a:tcPr>
                </a:tc>
                <a:tc>
                  <a:txBody>
                    <a:bodyPr/>
                    <a:lstStyle/>
                    <a:p>
                      <a:endParaRPr lang="en-GB" sz="600" dirty="0">
                        <a:latin typeface="+mj-lt"/>
                      </a:endParaRPr>
                    </a:p>
                  </a:txBody>
                  <a:tcPr>
                    <a:solidFill>
                      <a:schemeClr val="bg1">
                        <a:lumMod val="85000"/>
                      </a:schemeClr>
                    </a:solidFill>
                  </a:tcPr>
                </a:tc>
                <a:tc>
                  <a:txBody>
                    <a:bodyPr/>
                    <a:lstStyle/>
                    <a:p>
                      <a:endParaRPr lang="en-GB" sz="600" dirty="0">
                        <a:latin typeface="+mj-lt"/>
                      </a:endParaRPr>
                    </a:p>
                  </a:txBody>
                  <a:tcPr>
                    <a:solidFill>
                      <a:schemeClr val="bg1">
                        <a:lumMod val="85000"/>
                      </a:schemeClr>
                    </a:solidFill>
                  </a:tcPr>
                </a:tc>
                <a:tc>
                  <a:txBody>
                    <a:bodyPr/>
                    <a:lstStyle/>
                    <a:p>
                      <a:endParaRPr lang="en-GB" sz="600" dirty="0">
                        <a:latin typeface="+mj-lt"/>
                      </a:endParaRPr>
                    </a:p>
                  </a:txBody>
                  <a:tcPr>
                    <a:solidFill>
                      <a:schemeClr val="bg1">
                        <a:lumMod val="85000"/>
                      </a:schemeClr>
                    </a:solidFill>
                  </a:tcPr>
                </a:tc>
                <a:tc>
                  <a:txBody>
                    <a:bodyPr/>
                    <a:lstStyle/>
                    <a:p>
                      <a:endParaRPr lang="en-GB" sz="600" dirty="0">
                        <a:latin typeface="+mj-lt"/>
                      </a:endParaRPr>
                    </a:p>
                  </a:txBody>
                  <a:tcPr>
                    <a:solidFill>
                      <a:schemeClr val="bg1">
                        <a:lumMod val="85000"/>
                      </a:schemeClr>
                    </a:solidFill>
                  </a:tcPr>
                </a:tc>
                <a:tc>
                  <a:txBody>
                    <a:bodyPr/>
                    <a:lstStyle/>
                    <a:p>
                      <a:endParaRPr lang="en-GB" sz="600" dirty="0">
                        <a:latin typeface="+mj-lt"/>
                      </a:endParaRPr>
                    </a:p>
                  </a:txBody>
                  <a:tcPr>
                    <a:solidFill>
                      <a:schemeClr val="bg1">
                        <a:lumMod val="85000"/>
                      </a:schemeClr>
                    </a:solidFill>
                  </a:tcPr>
                </a:tc>
                <a:tc>
                  <a:txBody>
                    <a:bodyPr/>
                    <a:lstStyle/>
                    <a:p>
                      <a:endParaRPr lang="en-GB" sz="600" dirty="0">
                        <a:latin typeface="+mj-lt"/>
                      </a:endParaRPr>
                    </a:p>
                  </a:txBody>
                  <a:tcPr>
                    <a:solidFill>
                      <a:schemeClr val="bg1">
                        <a:lumMod val="85000"/>
                      </a:schemeClr>
                    </a:solidFill>
                  </a:tcPr>
                </a:tc>
                <a:tc>
                  <a:txBody>
                    <a:bodyPr/>
                    <a:lstStyle/>
                    <a:p>
                      <a:endParaRPr lang="en-GB" sz="600" dirty="0">
                        <a:latin typeface="+mj-lt"/>
                      </a:endParaRPr>
                    </a:p>
                  </a:txBody>
                  <a:tcPr>
                    <a:solidFill>
                      <a:schemeClr val="bg1">
                        <a:lumMod val="85000"/>
                      </a:schemeClr>
                    </a:solidFill>
                  </a:tcPr>
                </a:tc>
                <a:tc>
                  <a:txBody>
                    <a:bodyPr/>
                    <a:lstStyle/>
                    <a:p>
                      <a:endParaRPr lang="en-GB" sz="600" dirty="0">
                        <a:latin typeface="+mj-lt"/>
                      </a:endParaRPr>
                    </a:p>
                  </a:txBody>
                  <a:tcPr>
                    <a:solidFill>
                      <a:schemeClr val="bg1">
                        <a:lumMod val="85000"/>
                      </a:schemeClr>
                    </a:solidFill>
                  </a:tcPr>
                </a:tc>
                <a:tc>
                  <a:txBody>
                    <a:bodyPr/>
                    <a:lstStyle/>
                    <a:p>
                      <a:endParaRPr lang="en-GB" sz="600" dirty="0">
                        <a:latin typeface="+mj-lt"/>
                      </a:endParaRPr>
                    </a:p>
                  </a:txBody>
                  <a:tcPr>
                    <a:solidFill>
                      <a:schemeClr val="bg1">
                        <a:lumMod val="85000"/>
                      </a:schemeClr>
                    </a:solidFill>
                  </a:tcPr>
                </a:tc>
                <a:tc>
                  <a:txBody>
                    <a:bodyPr/>
                    <a:lstStyle/>
                    <a:p>
                      <a:endParaRPr lang="en-GB" sz="600" dirty="0">
                        <a:latin typeface="+mj-lt"/>
                      </a:endParaRPr>
                    </a:p>
                  </a:txBody>
                  <a:tcPr>
                    <a:solidFill>
                      <a:schemeClr val="bg1">
                        <a:lumMod val="85000"/>
                      </a:schemeClr>
                    </a:solidFill>
                  </a:tcPr>
                </a:tc>
                <a:tc>
                  <a:txBody>
                    <a:bodyPr/>
                    <a:lstStyle/>
                    <a:p>
                      <a:endParaRPr lang="en-GB" sz="600" dirty="0">
                        <a:latin typeface="+mj-lt"/>
                      </a:endParaRPr>
                    </a:p>
                  </a:txBody>
                  <a:tcPr>
                    <a:solidFill>
                      <a:schemeClr val="bg1">
                        <a:lumMod val="85000"/>
                      </a:schemeClr>
                    </a:solidFill>
                  </a:tcPr>
                </a:tc>
                <a:tc>
                  <a:txBody>
                    <a:bodyPr/>
                    <a:lstStyle/>
                    <a:p>
                      <a:endParaRPr lang="en-GB" sz="600" dirty="0">
                        <a:latin typeface="+mj-lt"/>
                      </a:endParaRPr>
                    </a:p>
                  </a:txBody>
                  <a:tcPr>
                    <a:solidFill>
                      <a:schemeClr val="bg1">
                        <a:lumMod val="85000"/>
                      </a:schemeClr>
                    </a:solidFill>
                  </a:tcPr>
                </a:tc>
                <a:tc>
                  <a:txBody>
                    <a:bodyPr/>
                    <a:lstStyle/>
                    <a:p>
                      <a:endParaRPr lang="en-GB" sz="600" dirty="0">
                        <a:latin typeface="+mj-lt"/>
                      </a:endParaRPr>
                    </a:p>
                  </a:txBody>
                  <a:tcPr>
                    <a:solidFill>
                      <a:schemeClr val="bg1">
                        <a:lumMod val="85000"/>
                      </a:schemeClr>
                    </a:solidFill>
                  </a:tcPr>
                </a:tc>
                <a:extLst>
                  <a:ext uri="{0D108BD9-81ED-4DB2-BD59-A6C34878D82A}">
                    <a16:rowId xmlns:a16="http://schemas.microsoft.com/office/drawing/2014/main" val="2919218581"/>
                  </a:ext>
                </a:extLst>
              </a:tr>
              <a:tr h="359935">
                <a:tc vMerge="1">
                  <a:txBody>
                    <a:bodyPr/>
                    <a:lstStyle/>
                    <a:p>
                      <a:endParaRPr lang="en-GB" sz="600" dirty="0">
                        <a:latin typeface="+mj-lt"/>
                      </a:endParaRPr>
                    </a:p>
                  </a:txBody>
                  <a:tcPr/>
                </a:tc>
                <a:tc vMerge="1">
                  <a:txBody>
                    <a:bodyPr/>
                    <a:lstStyle/>
                    <a:p>
                      <a:endParaRPr lang="en-GB" sz="600" dirty="0">
                        <a:latin typeface="+mj-lt"/>
                      </a:endParaRPr>
                    </a:p>
                  </a:txBody>
                  <a:tcPr/>
                </a:tc>
                <a:tc vMerge="1">
                  <a:txBody>
                    <a:bodyPr/>
                    <a:lstStyle/>
                    <a:p>
                      <a:endParaRPr lang="en-GB"/>
                    </a:p>
                  </a:txBody>
                  <a:tcPr/>
                </a:tc>
                <a:tc>
                  <a:txBody>
                    <a:bodyPr/>
                    <a:lstStyle/>
                    <a:p>
                      <a:pPr algn="ctr"/>
                      <a:r>
                        <a:rPr lang="en-GB" sz="420" b="0" dirty="0">
                          <a:solidFill>
                            <a:schemeClr val="bg1"/>
                          </a:solidFill>
                          <a:latin typeface="Arial" panose="020B0604020202020204" pitchFamily="34" charset="0"/>
                          <a:cs typeface="Arial" panose="020B0604020202020204" pitchFamily="34" charset="0"/>
                        </a:rPr>
                        <a:t>Site Minder  Upgrade</a:t>
                      </a:r>
                    </a:p>
                  </a:txBody>
                  <a:tcPr vert="vert270" anchor="ctr">
                    <a:solidFill>
                      <a:schemeClr val="tx2">
                        <a:lumMod val="75000"/>
                      </a:schemeClr>
                    </a:solidFill>
                  </a:tcPr>
                </a:tc>
                <a:tc>
                  <a:txBody>
                    <a:bodyPr/>
                    <a:lstStyle/>
                    <a:p>
                      <a:endParaRPr lang="en-GB" sz="600" dirty="0">
                        <a:latin typeface="+mj-lt"/>
                      </a:endParaRPr>
                    </a:p>
                  </a:txBody>
                  <a:tcPr>
                    <a:solidFill>
                      <a:schemeClr val="accent1">
                        <a:lumMod val="20000"/>
                        <a:lumOff val="80000"/>
                      </a:schemeClr>
                    </a:solidFill>
                  </a:tcPr>
                </a:tc>
                <a:tc>
                  <a:txBody>
                    <a:bodyPr/>
                    <a:lstStyle/>
                    <a:p>
                      <a:endParaRPr lang="en-GB" sz="600" dirty="0">
                        <a:latin typeface="+mj-lt"/>
                      </a:endParaRPr>
                    </a:p>
                  </a:txBody>
                  <a:tcPr>
                    <a:solidFill>
                      <a:schemeClr val="accent1">
                        <a:lumMod val="20000"/>
                        <a:lumOff val="80000"/>
                      </a:schemeClr>
                    </a:solidFill>
                  </a:tcPr>
                </a:tc>
                <a:tc>
                  <a:txBody>
                    <a:bodyPr/>
                    <a:lstStyle/>
                    <a:p>
                      <a:endParaRPr lang="en-GB" sz="600" dirty="0">
                        <a:latin typeface="+mj-lt"/>
                      </a:endParaRPr>
                    </a:p>
                  </a:txBody>
                  <a:tcPr>
                    <a:solidFill>
                      <a:schemeClr val="accent1">
                        <a:lumMod val="20000"/>
                        <a:lumOff val="80000"/>
                      </a:schemeClr>
                    </a:solidFill>
                  </a:tcPr>
                </a:tc>
                <a:tc>
                  <a:txBody>
                    <a:bodyPr/>
                    <a:lstStyle/>
                    <a:p>
                      <a:endParaRPr lang="en-GB" sz="600" dirty="0">
                        <a:latin typeface="+mj-lt"/>
                      </a:endParaRPr>
                    </a:p>
                  </a:txBody>
                  <a:tcPr>
                    <a:solidFill>
                      <a:schemeClr val="accent1">
                        <a:lumMod val="20000"/>
                        <a:lumOff val="80000"/>
                      </a:schemeClr>
                    </a:solidFill>
                  </a:tcPr>
                </a:tc>
                <a:tc>
                  <a:txBody>
                    <a:bodyPr/>
                    <a:lstStyle/>
                    <a:p>
                      <a:endParaRPr lang="en-GB" sz="600" dirty="0">
                        <a:latin typeface="+mj-lt"/>
                      </a:endParaRPr>
                    </a:p>
                  </a:txBody>
                  <a:tcPr>
                    <a:solidFill>
                      <a:schemeClr val="accent1">
                        <a:lumMod val="20000"/>
                        <a:lumOff val="80000"/>
                      </a:schemeClr>
                    </a:solidFill>
                  </a:tcPr>
                </a:tc>
                <a:tc>
                  <a:txBody>
                    <a:bodyPr/>
                    <a:lstStyle/>
                    <a:p>
                      <a:endParaRPr lang="en-GB" sz="600" dirty="0">
                        <a:latin typeface="+mj-lt"/>
                      </a:endParaRPr>
                    </a:p>
                  </a:txBody>
                  <a:tcPr>
                    <a:solidFill>
                      <a:schemeClr val="accent1">
                        <a:lumMod val="20000"/>
                        <a:lumOff val="80000"/>
                      </a:schemeClr>
                    </a:solidFill>
                  </a:tcPr>
                </a:tc>
                <a:tc>
                  <a:txBody>
                    <a:bodyPr/>
                    <a:lstStyle/>
                    <a:p>
                      <a:endParaRPr lang="en-GB" sz="600" dirty="0">
                        <a:latin typeface="+mj-lt"/>
                      </a:endParaRPr>
                    </a:p>
                  </a:txBody>
                  <a:tcPr>
                    <a:solidFill>
                      <a:schemeClr val="accent1">
                        <a:lumMod val="20000"/>
                        <a:lumOff val="80000"/>
                      </a:schemeClr>
                    </a:solidFill>
                  </a:tcPr>
                </a:tc>
                <a:tc>
                  <a:txBody>
                    <a:bodyPr/>
                    <a:lstStyle/>
                    <a:p>
                      <a:endParaRPr lang="en-GB" sz="600" dirty="0">
                        <a:latin typeface="+mj-lt"/>
                      </a:endParaRPr>
                    </a:p>
                  </a:txBody>
                  <a:tcPr>
                    <a:solidFill>
                      <a:schemeClr val="accent1">
                        <a:lumMod val="20000"/>
                        <a:lumOff val="80000"/>
                      </a:schemeClr>
                    </a:solidFill>
                  </a:tcPr>
                </a:tc>
                <a:tc>
                  <a:txBody>
                    <a:bodyPr/>
                    <a:lstStyle/>
                    <a:p>
                      <a:endParaRPr lang="en-GB" sz="600" dirty="0">
                        <a:latin typeface="+mj-lt"/>
                      </a:endParaRPr>
                    </a:p>
                  </a:txBody>
                  <a:tcPr>
                    <a:solidFill>
                      <a:schemeClr val="accent1">
                        <a:lumMod val="20000"/>
                        <a:lumOff val="80000"/>
                      </a:schemeClr>
                    </a:solidFill>
                  </a:tcPr>
                </a:tc>
                <a:tc>
                  <a:txBody>
                    <a:bodyPr/>
                    <a:lstStyle/>
                    <a:p>
                      <a:endParaRPr lang="en-GB" sz="600" dirty="0">
                        <a:latin typeface="+mj-lt"/>
                      </a:endParaRPr>
                    </a:p>
                  </a:txBody>
                  <a:tcPr>
                    <a:solidFill>
                      <a:schemeClr val="accent1">
                        <a:lumMod val="20000"/>
                        <a:lumOff val="80000"/>
                      </a:schemeClr>
                    </a:solidFill>
                  </a:tcPr>
                </a:tc>
                <a:tc>
                  <a:txBody>
                    <a:bodyPr/>
                    <a:lstStyle/>
                    <a:p>
                      <a:endParaRPr lang="en-GB" sz="600" dirty="0">
                        <a:latin typeface="+mj-lt"/>
                      </a:endParaRPr>
                    </a:p>
                  </a:txBody>
                  <a:tcPr>
                    <a:solidFill>
                      <a:schemeClr val="accent1">
                        <a:lumMod val="20000"/>
                        <a:lumOff val="80000"/>
                      </a:schemeClr>
                    </a:solidFill>
                  </a:tcPr>
                </a:tc>
                <a:tc>
                  <a:txBody>
                    <a:bodyPr/>
                    <a:lstStyle/>
                    <a:p>
                      <a:endParaRPr lang="en-GB" sz="600" dirty="0">
                        <a:latin typeface="+mj-lt"/>
                      </a:endParaRPr>
                    </a:p>
                  </a:txBody>
                  <a:tcPr>
                    <a:solidFill>
                      <a:schemeClr val="accent1">
                        <a:lumMod val="20000"/>
                        <a:lumOff val="80000"/>
                      </a:schemeClr>
                    </a:solidFill>
                  </a:tcPr>
                </a:tc>
                <a:tc>
                  <a:txBody>
                    <a:bodyPr/>
                    <a:lstStyle/>
                    <a:p>
                      <a:endParaRPr lang="en-GB" sz="600" dirty="0">
                        <a:latin typeface="+mj-lt"/>
                      </a:endParaRPr>
                    </a:p>
                  </a:txBody>
                  <a:tcPr>
                    <a:solidFill>
                      <a:schemeClr val="accent1">
                        <a:lumMod val="20000"/>
                        <a:lumOff val="80000"/>
                      </a:schemeClr>
                    </a:solidFill>
                  </a:tcPr>
                </a:tc>
                <a:tc>
                  <a:txBody>
                    <a:bodyPr/>
                    <a:lstStyle/>
                    <a:p>
                      <a:endParaRPr lang="en-GB" sz="600" dirty="0">
                        <a:latin typeface="+mj-lt"/>
                      </a:endParaRPr>
                    </a:p>
                  </a:txBody>
                  <a:tcPr>
                    <a:solidFill>
                      <a:schemeClr val="accent1">
                        <a:lumMod val="20000"/>
                        <a:lumOff val="80000"/>
                      </a:schemeClr>
                    </a:solidFill>
                  </a:tcPr>
                </a:tc>
                <a:extLst>
                  <a:ext uri="{0D108BD9-81ED-4DB2-BD59-A6C34878D82A}">
                    <a16:rowId xmlns:a16="http://schemas.microsoft.com/office/drawing/2014/main" val="3524241504"/>
                  </a:ext>
                </a:extLst>
              </a:tr>
            </a:tbl>
          </a:graphicData>
        </a:graphic>
      </p:graphicFrame>
      <p:sp>
        <p:nvSpPr>
          <p:cNvPr id="5" name="Rectangle 4">
            <a:extLst>
              <a:ext uri="{FF2B5EF4-FFF2-40B4-BE49-F238E27FC236}">
                <a16:creationId xmlns:a16="http://schemas.microsoft.com/office/drawing/2014/main" id="{A474353F-EDC7-4969-87B1-C6D685F1162F}"/>
              </a:ext>
            </a:extLst>
          </p:cNvPr>
          <p:cNvSpPr/>
          <p:nvPr/>
        </p:nvSpPr>
        <p:spPr>
          <a:xfrm>
            <a:off x="35492" y="135443"/>
            <a:ext cx="9073007" cy="288032"/>
          </a:xfrm>
          <a:prstGeom prst="rect">
            <a:avLst/>
          </a:prstGeom>
          <a:solidFill>
            <a:schemeClr val="accent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latin typeface="+mj-lt"/>
              </a:rPr>
              <a:t>NG TRANSMISSION CHANGE HORIZON PLAN 0-2 YEARS DEC 2021 – DEC 2023</a:t>
            </a:r>
          </a:p>
        </p:txBody>
      </p:sp>
      <p:sp>
        <p:nvSpPr>
          <p:cNvPr id="43" name="Rectangle 42">
            <a:extLst>
              <a:ext uri="{FF2B5EF4-FFF2-40B4-BE49-F238E27FC236}">
                <a16:creationId xmlns:a16="http://schemas.microsoft.com/office/drawing/2014/main" id="{BA61673A-256D-413A-82BD-8F093CCF4BC8}"/>
              </a:ext>
            </a:extLst>
          </p:cNvPr>
          <p:cNvSpPr/>
          <p:nvPr/>
        </p:nvSpPr>
        <p:spPr>
          <a:xfrm>
            <a:off x="2208274" y="4788080"/>
            <a:ext cx="1717152" cy="183909"/>
          </a:xfrm>
          <a:prstGeom prst="rect">
            <a:avLst/>
          </a:prstGeom>
          <a:solidFill>
            <a:srgbClr val="00B050"/>
          </a:solidFill>
          <a:ln w="12700">
            <a:solidFill>
              <a:schemeClr val="bg1"/>
            </a:solidFill>
          </a:ln>
          <a:effectLst>
            <a:outerShdw blurRad="50800" dist="38100" dir="2700000" algn="tl" rotWithShape="0">
              <a:prstClr val="black">
                <a:alpha val="40000"/>
              </a:prstClr>
            </a:outerShdw>
          </a:effectLst>
        </p:spPr>
        <p:style>
          <a:lnRef idx="0">
            <a:scrgbClr r="0" g="0" b="0"/>
          </a:lnRef>
          <a:fillRef idx="0">
            <a:scrgbClr r="0" g="0" b="0"/>
          </a:fillRef>
          <a:effectRef idx="0">
            <a:scrgbClr r="0" g="0" b="0"/>
          </a:effectRef>
          <a:fontRef idx="minor">
            <a:schemeClr val="lt1"/>
          </a:fontRef>
        </p:style>
        <p:txBody>
          <a:bodyPr wrap="square" lIns="0" tIns="0" rIns="0" bIns="0" rtlCol="0" anchor="ctr"/>
          <a:lstStyle/>
          <a:p>
            <a:pPr algn="ctr"/>
            <a:r>
              <a:rPr lang="en-US" sz="400" b="1" dirty="0">
                <a:solidFill>
                  <a:schemeClr val="bg1"/>
                </a:solidFill>
                <a:latin typeface="Arial" panose="020B0604020202020204" pitchFamily="34" charset="0"/>
                <a:ea typeface="Verdana" panose="020B0604030504040204" pitchFamily="34" charset="0"/>
                <a:cs typeface="Arial" panose="020B0604020202020204" pitchFamily="34" charset="0"/>
              </a:rPr>
              <a:t>Design to PIS -Dec 21 to Feb  22 – Indicative timeline </a:t>
            </a:r>
          </a:p>
        </p:txBody>
      </p:sp>
      <p:sp>
        <p:nvSpPr>
          <p:cNvPr id="44" name="Rectangle 43">
            <a:extLst>
              <a:ext uri="{FF2B5EF4-FFF2-40B4-BE49-F238E27FC236}">
                <a16:creationId xmlns:a16="http://schemas.microsoft.com/office/drawing/2014/main" id="{AE361444-8B3D-4C24-9726-C4C09CA06D03}"/>
              </a:ext>
            </a:extLst>
          </p:cNvPr>
          <p:cNvSpPr/>
          <p:nvPr/>
        </p:nvSpPr>
        <p:spPr>
          <a:xfrm>
            <a:off x="2208274" y="3824323"/>
            <a:ext cx="3227822" cy="192358"/>
          </a:xfrm>
          <a:prstGeom prst="rect">
            <a:avLst/>
          </a:prstGeom>
          <a:solidFill>
            <a:srgbClr val="00B050"/>
          </a:solidFill>
          <a:ln w="12700">
            <a:solidFill>
              <a:schemeClr val="bg1"/>
            </a:solidFill>
          </a:ln>
          <a:effectLst>
            <a:outerShdw blurRad="50800" dist="38100" dir="2700000" algn="tl" rotWithShape="0">
              <a:prstClr val="black">
                <a:alpha val="40000"/>
              </a:prstClr>
            </a:outerShdw>
          </a:effectLst>
        </p:spPr>
        <p:style>
          <a:lnRef idx="0">
            <a:scrgbClr r="0" g="0" b="0"/>
          </a:lnRef>
          <a:fillRef idx="0">
            <a:scrgbClr r="0" g="0" b="0"/>
          </a:fillRef>
          <a:effectRef idx="0">
            <a:scrgbClr r="0" g="0" b="0"/>
          </a:effectRef>
          <a:fontRef idx="minor">
            <a:schemeClr val="lt1"/>
          </a:fontRef>
        </p:style>
        <p:txBody>
          <a:bodyPr wrap="square" lIns="0" tIns="0" rIns="0" bIns="0" rtlCol="0" anchor="ctr"/>
          <a:lstStyle/>
          <a:p>
            <a:pPr algn="ctr"/>
            <a:r>
              <a:rPr lang="en-US" sz="400" b="1" dirty="0">
                <a:solidFill>
                  <a:schemeClr val="bg1"/>
                </a:solidFill>
                <a:latin typeface="Arial" panose="020B0604020202020204" pitchFamily="34" charset="0"/>
                <a:ea typeface="Verdana" panose="020B0604030504040204" pitchFamily="34" charset="0"/>
                <a:cs typeface="Arial" panose="020B0604020202020204" pitchFamily="34" charset="0"/>
              </a:rPr>
              <a:t>Design to PIS – Sept 21 to May 22 – Indicative timeline</a:t>
            </a:r>
          </a:p>
        </p:txBody>
      </p:sp>
      <p:sp>
        <p:nvSpPr>
          <p:cNvPr id="50" name="Rectangle 49">
            <a:extLst>
              <a:ext uri="{FF2B5EF4-FFF2-40B4-BE49-F238E27FC236}">
                <a16:creationId xmlns:a16="http://schemas.microsoft.com/office/drawing/2014/main" id="{96C49C86-0901-406B-A649-F729671B5595}"/>
              </a:ext>
            </a:extLst>
          </p:cNvPr>
          <p:cNvSpPr/>
          <p:nvPr/>
        </p:nvSpPr>
        <p:spPr>
          <a:xfrm>
            <a:off x="2208274" y="2433482"/>
            <a:ext cx="699555" cy="183681"/>
          </a:xfrm>
          <a:prstGeom prst="rect">
            <a:avLst/>
          </a:prstGeom>
          <a:solidFill>
            <a:srgbClr val="00B050"/>
          </a:solidFill>
          <a:ln w="12700">
            <a:solidFill>
              <a:schemeClr val="bg1"/>
            </a:solidFill>
          </a:ln>
          <a:effectLst>
            <a:outerShdw blurRad="50800" dist="38100" dir="2700000" algn="tl" rotWithShape="0">
              <a:prstClr val="black">
                <a:alpha val="40000"/>
              </a:prstClr>
            </a:outerShdw>
          </a:effectLst>
        </p:spPr>
        <p:style>
          <a:lnRef idx="0">
            <a:scrgbClr r="0" g="0" b="0"/>
          </a:lnRef>
          <a:fillRef idx="0">
            <a:scrgbClr r="0" g="0" b="0"/>
          </a:fillRef>
          <a:effectRef idx="0">
            <a:scrgbClr r="0" g="0" b="0"/>
          </a:effectRef>
          <a:fontRef idx="minor">
            <a:schemeClr val="lt1"/>
          </a:fontRef>
        </p:style>
        <p:txBody>
          <a:bodyPr wrap="square" lIns="0" tIns="0" rIns="0" bIns="0" rtlCol="0" anchor="ctr"/>
          <a:lstStyle/>
          <a:p>
            <a:pPr algn="ctr"/>
            <a:r>
              <a:rPr lang="en-US" sz="400" b="1" dirty="0">
                <a:solidFill>
                  <a:schemeClr val="bg1"/>
                </a:solidFill>
                <a:latin typeface="Arial" panose="020B0604020202020204" pitchFamily="34" charset="0"/>
                <a:ea typeface="Verdana" panose="020B0604030504040204" pitchFamily="34" charset="0"/>
                <a:cs typeface="Arial" panose="020B0604020202020204" pitchFamily="34" charset="0"/>
              </a:rPr>
              <a:t>PIS Gemini - Sept to Dec 21</a:t>
            </a:r>
          </a:p>
        </p:txBody>
      </p:sp>
      <p:sp>
        <p:nvSpPr>
          <p:cNvPr id="52" name="Rectangle 51">
            <a:extLst>
              <a:ext uri="{FF2B5EF4-FFF2-40B4-BE49-F238E27FC236}">
                <a16:creationId xmlns:a16="http://schemas.microsoft.com/office/drawing/2014/main" id="{35215CD8-EA37-406B-9E2D-E8E3DBBA6E56}"/>
              </a:ext>
            </a:extLst>
          </p:cNvPr>
          <p:cNvSpPr/>
          <p:nvPr/>
        </p:nvSpPr>
        <p:spPr>
          <a:xfrm>
            <a:off x="2915816" y="4362668"/>
            <a:ext cx="2088232" cy="183909"/>
          </a:xfrm>
          <a:prstGeom prst="rect">
            <a:avLst/>
          </a:prstGeom>
          <a:solidFill>
            <a:srgbClr val="00B050"/>
          </a:solidFill>
          <a:ln w="12700">
            <a:solidFill>
              <a:schemeClr val="bg1"/>
            </a:solidFill>
          </a:ln>
          <a:effectLst>
            <a:outerShdw blurRad="50800" dist="38100" dir="2700000" algn="tl" rotWithShape="0">
              <a:prstClr val="black">
                <a:alpha val="40000"/>
              </a:prstClr>
            </a:outerShdw>
          </a:effectLst>
        </p:spPr>
        <p:style>
          <a:lnRef idx="0">
            <a:scrgbClr r="0" g="0" b="0"/>
          </a:lnRef>
          <a:fillRef idx="0">
            <a:scrgbClr r="0" g="0" b="0"/>
          </a:fillRef>
          <a:effectRef idx="0">
            <a:scrgbClr r="0" g="0" b="0"/>
          </a:effectRef>
          <a:fontRef idx="minor">
            <a:schemeClr val="lt1"/>
          </a:fontRef>
        </p:style>
        <p:txBody>
          <a:bodyPr wrap="square" lIns="0" tIns="0" rIns="0" bIns="0" rtlCol="0" anchor="ctr"/>
          <a:lstStyle/>
          <a:p>
            <a:pPr algn="ctr"/>
            <a:r>
              <a:rPr lang="en-US" sz="400" b="1" dirty="0">
                <a:solidFill>
                  <a:schemeClr val="bg1"/>
                </a:solidFill>
                <a:latin typeface="Arial" panose="020B0604020202020204" pitchFamily="34" charset="0"/>
                <a:ea typeface="Verdana" panose="020B0604030504040204" pitchFamily="34" charset="0"/>
                <a:cs typeface="Arial" panose="020B0604020202020204" pitchFamily="34" charset="0"/>
              </a:rPr>
              <a:t>Design to PIS – Jan 22 to Apr 22 – Indicative timeline </a:t>
            </a:r>
          </a:p>
        </p:txBody>
      </p:sp>
      <p:graphicFrame>
        <p:nvGraphicFramePr>
          <p:cNvPr id="54" name="Table 53">
            <a:extLst>
              <a:ext uri="{FF2B5EF4-FFF2-40B4-BE49-F238E27FC236}">
                <a16:creationId xmlns:a16="http://schemas.microsoft.com/office/drawing/2014/main" id="{56320471-0392-42C8-80C2-930D61A0B79C}"/>
              </a:ext>
            </a:extLst>
          </p:cNvPr>
          <p:cNvGraphicFramePr>
            <a:graphicFrameLocks noGrp="1"/>
          </p:cNvGraphicFramePr>
          <p:nvPr>
            <p:extLst/>
          </p:nvPr>
        </p:nvGraphicFramePr>
        <p:xfrm>
          <a:off x="7417071" y="2758274"/>
          <a:ext cx="1597274" cy="1250364"/>
        </p:xfrm>
        <a:graphic>
          <a:graphicData uri="http://schemas.openxmlformats.org/drawingml/2006/table">
            <a:tbl>
              <a:tblPr firstRow="1" bandRow="1">
                <a:effectLst>
                  <a:innerShdw blurRad="63500" dist="50800" dir="13500000">
                    <a:prstClr val="black">
                      <a:alpha val="50000"/>
                    </a:prstClr>
                  </a:innerShdw>
                </a:effectLst>
                <a:tableStyleId>{5C22544A-7EE6-4342-B048-85BDC9FD1C3A}</a:tableStyleId>
              </a:tblPr>
              <a:tblGrid>
                <a:gridCol w="360040">
                  <a:extLst>
                    <a:ext uri="{9D8B030D-6E8A-4147-A177-3AD203B41FA5}">
                      <a16:colId xmlns:a16="http://schemas.microsoft.com/office/drawing/2014/main" val="1815604966"/>
                    </a:ext>
                  </a:extLst>
                </a:gridCol>
                <a:gridCol w="1237234">
                  <a:extLst>
                    <a:ext uri="{9D8B030D-6E8A-4147-A177-3AD203B41FA5}">
                      <a16:colId xmlns:a16="http://schemas.microsoft.com/office/drawing/2014/main" val="4201395258"/>
                    </a:ext>
                  </a:extLst>
                </a:gridCol>
              </a:tblGrid>
              <a:tr h="208394">
                <a:tc gridSpan="2">
                  <a:txBody>
                    <a:bodyPr/>
                    <a:lstStyle/>
                    <a:p>
                      <a:pPr algn="ctr"/>
                      <a:r>
                        <a:rPr lang="en-US" sz="600" dirty="0"/>
                        <a:t>KEY RISK &amp; % = Certainty of Scope </a:t>
                      </a:r>
                    </a:p>
                  </a:txBody>
                  <a:tcPr>
                    <a:solidFill>
                      <a:schemeClr val="tx2"/>
                    </a:solidFill>
                  </a:tcPr>
                </a:tc>
                <a:tc hMerge="1">
                  <a:txBody>
                    <a:bodyPr/>
                    <a:lstStyle/>
                    <a:p>
                      <a:endParaRPr lang="en-GB" sz="800"/>
                    </a:p>
                  </a:txBody>
                  <a:tcPr>
                    <a:solidFill>
                      <a:schemeClr val="tx2"/>
                    </a:solidFill>
                  </a:tcPr>
                </a:tc>
                <a:extLst>
                  <a:ext uri="{0D108BD9-81ED-4DB2-BD59-A6C34878D82A}">
                    <a16:rowId xmlns:a16="http://schemas.microsoft.com/office/drawing/2014/main" val="1796567122"/>
                  </a:ext>
                </a:extLst>
              </a:tr>
              <a:tr h="208394">
                <a:tc>
                  <a:txBody>
                    <a:bodyPr/>
                    <a:lstStyle/>
                    <a:p>
                      <a:endParaRPr lang="en-GB" sz="400" dirty="0"/>
                    </a:p>
                  </a:txBody>
                  <a:tcPr>
                    <a:solidFill>
                      <a:schemeClr val="bg1">
                        <a:lumMod val="75000"/>
                      </a:schemeClr>
                    </a:solidFill>
                  </a:tcPr>
                </a:tc>
                <a:tc>
                  <a:txBody>
                    <a:bodyPr/>
                    <a:lstStyle/>
                    <a:p>
                      <a:pPr algn="l"/>
                      <a:r>
                        <a:rPr lang="en-GB" sz="500" b="1" dirty="0">
                          <a:solidFill>
                            <a:schemeClr val="tx1"/>
                          </a:solidFill>
                          <a:latin typeface="+mn-lt"/>
                        </a:rPr>
                        <a:t>Approved on Track </a:t>
                      </a:r>
                    </a:p>
                  </a:txBody>
                  <a:tcPr anchor="ctr">
                    <a:solidFill>
                      <a:schemeClr val="bg1">
                        <a:lumMod val="75000"/>
                      </a:schemeClr>
                    </a:solidFill>
                  </a:tcPr>
                </a:tc>
                <a:extLst>
                  <a:ext uri="{0D108BD9-81ED-4DB2-BD59-A6C34878D82A}">
                    <a16:rowId xmlns:a16="http://schemas.microsoft.com/office/drawing/2014/main" val="3092666656"/>
                  </a:ext>
                </a:extLst>
              </a:tr>
              <a:tr h="208394">
                <a:tc>
                  <a:txBody>
                    <a:bodyPr/>
                    <a:lstStyle/>
                    <a:p>
                      <a:endParaRPr lang="en-GB" sz="400" dirty="0"/>
                    </a:p>
                  </a:txBody>
                  <a:tcPr/>
                </a:tc>
                <a:tc>
                  <a:txBody>
                    <a:bodyPr/>
                    <a:lstStyle/>
                    <a:p>
                      <a:pPr algn="l"/>
                      <a:r>
                        <a:rPr lang="en-GB" sz="500" b="1" dirty="0">
                          <a:solidFill>
                            <a:schemeClr val="tx1"/>
                          </a:solidFill>
                          <a:latin typeface="+mn-lt"/>
                        </a:rPr>
                        <a:t>Approved</a:t>
                      </a:r>
                    </a:p>
                  </a:txBody>
                  <a:tcPr anchor="ctr"/>
                </a:tc>
                <a:extLst>
                  <a:ext uri="{0D108BD9-81ED-4DB2-BD59-A6C34878D82A}">
                    <a16:rowId xmlns:a16="http://schemas.microsoft.com/office/drawing/2014/main" val="1287734681"/>
                  </a:ext>
                </a:extLst>
              </a:tr>
              <a:tr h="208394">
                <a:tc>
                  <a:txBody>
                    <a:bodyPr/>
                    <a:lstStyle/>
                    <a:p>
                      <a:endParaRPr lang="en-GB" sz="400" dirty="0"/>
                    </a:p>
                  </a:txBody>
                  <a:tcPr>
                    <a:solidFill>
                      <a:schemeClr val="bg1">
                        <a:lumMod val="65000"/>
                      </a:schemeClr>
                    </a:solidFill>
                  </a:tcPr>
                </a:tc>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GB" sz="500" b="1" dirty="0">
                          <a:solidFill>
                            <a:schemeClr val="tx1"/>
                          </a:solidFill>
                          <a:latin typeface="+mn-lt"/>
                        </a:rPr>
                        <a:t>Approval at Risk </a:t>
                      </a:r>
                    </a:p>
                  </a:txBody>
                  <a:tcPr anchor="ctr">
                    <a:solidFill>
                      <a:schemeClr val="bg1">
                        <a:lumMod val="65000"/>
                      </a:schemeClr>
                    </a:solidFill>
                  </a:tcPr>
                </a:tc>
                <a:extLst>
                  <a:ext uri="{0D108BD9-81ED-4DB2-BD59-A6C34878D82A}">
                    <a16:rowId xmlns:a16="http://schemas.microsoft.com/office/drawing/2014/main" val="293690063"/>
                  </a:ext>
                </a:extLst>
              </a:tr>
              <a:tr h="208394">
                <a:tc>
                  <a:txBody>
                    <a:bodyPr/>
                    <a:lstStyle/>
                    <a:p>
                      <a:endParaRPr lang="en-GB" sz="400" dirty="0"/>
                    </a:p>
                  </a:txBody>
                  <a:tcPr/>
                </a:tc>
                <a:tc>
                  <a:txBody>
                    <a:bodyPr/>
                    <a:lstStyle/>
                    <a:p>
                      <a:pPr algn="l"/>
                      <a:r>
                        <a:rPr lang="en-GB" sz="500" b="1" dirty="0">
                          <a:solidFill>
                            <a:schemeClr val="tx1"/>
                          </a:solidFill>
                          <a:latin typeface="+mn-lt"/>
                        </a:rPr>
                        <a:t>Change Completion Report </a:t>
                      </a:r>
                    </a:p>
                  </a:txBody>
                  <a:tcPr anchor="ctr"/>
                </a:tc>
                <a:extLst>
                  <a:ext uri="{0D108BD9-81ED-4DB2-BD59-A6C34878D82A}">
                    <a16:rowId xmlns:a16="http://schemas.microsoft.com/office/drawing/2014/main" val="4085179281"/>
                  </a:ext>
                </a:extLst>
              </a:tr>
              <a:tr h="208394">
                <a:tc>
                  <a:txBody>
                    <a:bodyPr/>
                    <a:lstStyle/>
                    <a:p>
                      <a:endParaRPr lang="en-GB" sz="400" dirty="0"/>
                    </a:p>
                  </a:txBody>
                  <a:tcPr>
                    <a:solidFill>
                      <a:schemeClr val="bg1">
                        <a:lumMod val="65000"/>
                      </a:schemeClr>
                    </a:solidFill>
                  </a:tcPr>
                </a:tc>
                <a:tc>
                  <a:txBody>
                    <a:bodyPr/>
                    <a:lstStyle/>
                    <a:p>
                      <a:pPr algn="l"/>
                      <a:r>
                        <a:rPr lang="en-GB" sz="500" b="1" dirty="0">
                          <a:solidFill>
                            <a:schemeClr val="tx1"/>
                          </a:solidFill>
                          <a:latin typeface="+mn-lt"/>
                        </a:rPr>
                        <a:t>External User Activity </a:t>
                      </a:r>
                    </a:p>
                  </a:txBody>
                  <a:tcPr anchor="ctr">
                    <a:solidFill>
                      <a:schemeClr val="bg1">
                        <a:lumMod val="65000"/>
                      </a:schemeClr>
                    </a:solidFill>
                  </a:tcPr>
                </a:tc>
                <a:extLst>
                  <a:ext uri="{0D108BD9-81ED-4DB2-BD59-A6C34878D82A}">
                    <a16:rowId xmlns:a16="http://schemas.microsoft.com/office/drawing/2014/main" val="4240801272"/>
                  </a:ext>
                </a:extLst>
              </a:tr>
            </a:tbl>
          </a:graphicData>
        </a:graphic>
      </p:graphicFrame>
      <p:graphicFrame>
        <p:nvGraphicFramePr>
          <p:cNvPr id="57" name="Table 56">
            <a:extLst>
              <a:ext uri="{FF2B5EF4-FFF2-40B4-BE49-F238E27FC236}">
                <a16:creationId xmlns:a16="http://schemas.microsoft.com/office/drawing/2014/main" id="{352DAE3A-84FB-450B-A7C4-6647B0C834A2}"/>
              </a:ext>
            </a:extLst>
          </p:cNvPr>
          <p:cNvGraphicFramePr>
            <a:graphicFrameLocks noGrp="1"/>
          </p:cNvGraphicFramePr>
          <p:nvPr>
            <p:extLst/>
          </p:nvPr>
        </p:nvGraphicFramePr>
        <p:xfrm>
          <a:off x="7420437" y="4036080"/>
          <a:ext cx="1597274" cy="937525"/>
        </p:xfrm>
        <a:graphic>
          <a:graphicData uri="http://schemas.openxmlformats.org/drawingml/2006/table">
            <a:tbl>
              <a:tblPr firstRow="1" bandRow="1">
                <a:effectLst>
                  <a:innerShdw blurRad="63500" dist="50800" dir="13500000">
                    <a:prstClr val="black">
                      <a:alpha val="50000"/>
                    </a:prstClr>
                  </a:innerShdw>
                </a:effectLst>
                <a:tableStyleId>{5C22544A-7EE6-4342-B048-85BDC9FD1C3A}</a:tableStyleId>
              </a:tblPr>
              <a:tblGrid>
                <a:gridCol w="1597274">
                  <a:extLst>
                    <a:ext uri="{9D8B030D-6E8A-4147-A177-3AD203B41FA5}">
                      <a16:colId xmlns:a16="http://schemas.microsoft.com/office/drawing/2014/main" val="1815604966"/>
                    </a:ext>
                  </a:extLst>
                </a:gridCol>
              </a:tblGrid>
              <a:tr h="192685">
                <a:tc>
                  <a:txBody>
                    <a:bodyPr/>
                    <a:lstStyle/>
                    <a:p>
                      <a:pPr algn="ctr"/>
                      <a:r>
                        <a:rPr lang="en-GB" sz="600" dirty="0"/>
                        <a:t>KEY – Project Status</a:t>
                      </a:r>
                    </a:p>
                  </a:txBody>
                  <a:tcPr>
                    <a:solidFill>
                      <a:schemeClr val="tx2"/>
                    </a:solidFill>
                  </a:tcPr>
                </a:tc>
                <a:extLst>
                  <a:ext uri="{0D108BD9-81ED-4DB2-BD59-A6C34878D82A}">
                    <a16:rowId xmlns:a16="http://schemas.microsoft.com/office/drawing/2014/main" val="1796567122"/>
                  </a:ext>
                </a:extLst>
              </a:tr>
              <a:tr h="186210">
                <a:tc>
                  <a:txBody>
                    <a:bodyPr/>
                    <a:lstStyle/>
                    <a:p>
                      <a:pPr algn="ctr"/>
                      <a:r>
                        <a:rPr lang="en-GB" sz="500" b="1" dirty="0">
                          <a:solidFill>
                            <a:schemeClr val="tx1"/>
                          </a:solidFill>
                          <a:latin typeface="+mn-lt"/>
                        </a:rPr>
                        <a:t>On Track </a:t>
                      </a:r>
                    </a:p>
                  </a:txBody>
                  <a:tcPr>
                    <a:solidFill>
                      <a:srgbClr val="00B050"/>
                    </a:solidFill>
                  </a:tcPr>
                </a:tc>
                <a:extLst>
                  <a:ext uri="{0D108BD9-81ED-4DB2-BD59-A6C34878D82A}">
                    <a16:rowId xmlns:a16="http://schemas.microsoft.com/office/drawing/2014/main" val="3092666656"/>
                  </a:ext>
                </a:extLst>
              </a:tr>
              <a:tr h="186210">
                <a:tc>
                  <a:txBody>
                    <a:bodyPr/>
                    <a:lstStyle/>
                    <a:p>
                      <a:pPr algn="ctr"/>
                      <a:r>
                        <a:rPr lang="en-GB" sz="500" b="1" dirty="0">
                          <a:solidFill>
                            <a:schemeClr val="tx1"/>
                          </a:solidFill>
                          <a:latin typeface="+mn-lt"/>
                        </a:rPr>
                        <a:t>Complete </a:t>
                      </a:r>
                    </a:p>
                  </a:txBody>
                  <a:tcPr>
                    <a:solidFill>
                      <a:schemeClr val="accent5">
                        <a:lumMod val="75000"/>
                      </a:schemeClr>
                    </a:solidFill>
                  </a:tcPr>
                </a:tc>
                <a:extLst>
                  <a:ext uri="{0D108BD9-81ED-4DB2-BD59-A6C34878D82A}">
                    <a16:rowId xmlns:a16="http://schemas.microsoft.com/office/drawing/2014/main" val="1287734681"/>
                  </a:ext>
                </a:extLst>
              </a:tr>
              <a:tr h="186210">
                <a:tc>
                  <a:txBody>
                    <a:bodyPr/>
                    <a:lstStyle/>
                    <a:p>
                      <a:pPr algn="ctr"/>
                      <a:r>
                        <a:rPr lang="en-GB" sz="500" b="1" dirty="0">
                          <a:solidFill>
                            <a:schemeClr val="tx1"/>
                          </a:solidFill>
                          <a:latin typeface="+mn-lt"/>
                        </a:rPr>
                        <a:t>Potential Risk to Plan </a:t>
                      </a:r>
                    </a:p>
                  </a:txBody>
                  <a:tcPr>
                    <a:solidFill>
                      <a:schemeClr val="accent6">
                        <a:lumMod val="75000"/>
                      </a:schemeClr>
                    </a:solidFill>
                  </a:tcPr>
                </a:tc>
                <a:extLst>
                  <a:ext uri="{0D108BD9-81ED-4DB2-BD59-A6C34878D82A}">
                    <a16:rowId xmlns:a16="http://schemas.microsoft.com/office/drawing/2014/main" val="293690063"/>
                  </a:ext>
                </a:extLst>
              </a:tr>
              <a:tr h="186210">
                <a:tc>
                  <a:txBody>
                    <a:bodyPr/>
                    <a:lstStyle/>
                    <a:p>
                      <a:pPr algn="ctr"/>
                      <a:r>
                        <a:rPr lang="en-GB" sz="500" b="1" dirty="0">
                          <a:solidFill>
                            <a:schemeClr val="tx1"/>
                          </a:solidFill>
                          <a:latin typeface="+mn-lt"/>
                        </a:rPr>
                        <a:t>Plan at Risk </a:t>
                      </a:r>
                    </a:p>
                  </a:txBody>
                  <a:tcPr>
                    <a:solidFill>
                      <a:srgbClr val="C00000"/>
                    </a:solidFill>
                  </a:tcPr>
                </a:tc>
                <a:extLst>
                  <a:ext uri="{0D108BD9-81ED-4DB2-BD59-A6C34878D82A}">
                    <a16:rowId xmlns:a16="http://schemas.microsoft.com/office/drawing/2014/main" val="4085179281"/>
                  </a:ext>
                </a:extLst>
              </a:tr>
            </a:tbl>
          </a:graphicData>
        </a:graphic>
      </p:graphicFrame>
      <p:sp>
        <p:nvSpPr>
          <p:cNvPr id="58" name="Star: 5 Points 57">
            <a:extLst>
              <a:ext uri="{FF2B5EF4-FFF2-40B4-BE49-F238E27FC236}">
                <a16:creationId xmlns:a16="http://schemas.microsoft.com/office/drawing/2014/main" id="{4BC17333-2C2E-4E3A-8C27-B3D1B942EC0D}"/>
              </a:ext>
            </a:extLst>
          </p:cNvPr>
          <p:cNvSpPr/>
          <p:nvPr/>
        </p:nvSpPr>
        <p:spPr>
          <a:xfrm>
            <a:off x="7484866" y="2975200"/>
            <a:ext cx="196651" cy="155922"/>
          </a:xfrm>
          <a:prstGeom prst="star5">
            <a:avLst/>
          </a:prstGeom>
          <a:solidFill>
            <a:srgbClr val="84B8DA"/>
          </a:solidFill>
          <a:ln w="3175"/>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9" name="Star: 5 Points 58">
            <a:extLst>
              <a:ext uri="{FF2B5EF4-FFF2-40B4-BE49-F238E27FC236}">
                <a16:creationId xmlns:a16="http://schemas.microsoft.com/office/drawing/2014/main" id="{A17F2A54-F8C1-40F3-8151-D5E675A5371D}"/>
              </a:ext>
            </a:extLst>
          </p:cNvPr>
          <p:cNvSpPr/>
          <p:nvPr/>
        </p:nvSpPr>
        <p:spPr>
          <a:xfrm>
            <a:off x="7475032" y="3174816"/>
            <a:ext cx="216316" cy="188665"/>
          </a:xfrm>
          <a:prstGeom prst="star5">
            <a:avLst/>
          </a:prstGeom>
          <a:solidFill>
            <a:schemeClr val="accent3"/>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0" name="Star: 5 Points 59">
            <a:extLst>
              <a:ext uri="{FF2B5EF4-FFF2-40B4-BE49-F238E27FC236}">
                <a16:creationId xmlns:a16="http://schemas.microsoft.com/office/drawing/2014/main" id="{BCFC7EA0-D5E9-4397-87AC-991ED7A2D58F}"/>
              </a:ext>
            </a:extLst>
          </p:cNvPr>
          <p:cNvSpPr/>
          <p:nvPr/>
        </p:nvSpPr>
        <p:spPr>
          <a:xfrm>
            <a:off x="7472511" y="3402568"/>
            <a:ext cx="215987" cy="157044"/>
          </a:xfrm>
          <a:prstGeom prst="star5">
            <a:avLst/>
          </a:prstGeom>
          <a:solidFill>
            <a:schemeClr val="accent6"/>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1" name="Star: 5 Points 60">
            <a:extLst>
              <a:ext uri="{FF2B5EF4-FFF2-40B4-BE49-F238E27FC236}">
                <a16:creationId xmlns:a16="http://schemas.microsoft.com/office/drawing/2014/main" id="{B01990A3-2FF7-4868-B085-F6F13A61FAC8}"/>
              </a:ext>
            </a:extLst>
          </p:cNvPr>
          <p:cNvSpPr/>
          <p:nvPr/>
        </p:nvSpPr>
        <p:spPr>
          <a:xfrm>
            <a:off x="7521111" y="3640392"/>
            <a:ext cx="130872" cy="109302"/>
          </a:xfrm>
          <a:prstGeom prst="star5">
            <a:avLst/>
          </a:prstGeom>
          <a:solidFill>
            <a:srgbClr val="00206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2" name="Star: 5 Points 61">
            <a:extLst>
              <a:ext uri="{FF2B5EF4-FFF2-40B4-BE49-F238E27FC236}">
                <a16:creationId xmlns:a16="http://schemas.microsoft.com/office/drawing/2014/main" id="{D86AF04A-D5AB-48EA-BB53-7CD5E5069BD2}"/>
              </a:ext>
            </a:extLst>
          </p:cNvPr>
          <p:cNvSpPr/>
          <p:nvPr/>
        </p:nvSpPr>
        <p:spPr>
          <a:xfrm>
            <a:off x="7486459" y="3804303"/>
            <a:ext cx="216316" cy="188665"/>
          </a:xfrm>
          <a:prstGeom prst="star5">
            <a:avLst/>
          </a:prstGeom>
          <a:solidFill>
            <a:schemeClr val="bg1">
              <a:lumMod val="9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1" name="Star: 5 Points 70">
            <a:extLst>
              <a:ext uri="{FF2B5EF4-FFF2-40B4-BE49-F238E27FC236}">
                <a16:creationId xmlns:a16="http://schemas.microsoft.com/office/drawing/2014/main" id="{E4F754F1-1F25-48B7-AEC8-1E978DE115CB}"/>
              </a:ext>
            </a:extLst>
          </p:cNvPr>
          <p:cNvSpPr/>
          <p:nvPr/>
        </p:nvSpPr>
        <p:spPr>
          <a:xfrm>
            <a:off x="2843808" y="2507218"/>
            <a:ext cx="196651" cy="155922"/>
          </a:xfrm>
          <a:prstGeom prst="star5">
            <a:avLst/>
          </a:prstGeom>
          <a:solidFill>
            <a:srgbClr val="84B8DA"/>
          </a:solidFill>
          <a:ln w="3175"/>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5" name="Star: 5 Points 74">
            <a:extLst>
              <a:ext uri="{FF2B5EF4-FFF2-40B4-BE49-F238E27FC236}">
                <a16:creationId xmlns:a16="http://schemas.microsoft.com/office/drawing/2014/main" id="{46BE2BA7-799C-4D78-904F-1473ECADBE06}"/>
              </a:ext>
            </a:extLst>
          </p:cNvPr>
          <p:cNvSpPr/>
          <p:nvPr/>
        </p:nvSpPr>
        <p:spPr>
          <a:xfrm>
            <a:off x="5337801" y="3842541"/>
            <a:ext cx="196651" cy="155922"/>
          </a:xfrm>
          <a:prstGeom prst="star5">
            <a:avLst/>
          </a:prstGeom>
          <a:solidFill>
            <a:srgbClr val="84B8DA"/>
          </a:solidFill>
          <a:ln w="3175"/>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6" name="Star: 5 Points 75">
            <a:extLst>
              <a:ext uri="{FF2B5EF4-FFF2-40B4-BE49-F238E27FC236}">
                <a16:creationId xmlns:a16="http://schemas.microsoft.com/office/drawing/2014/main" id="{D41975AC-282D-4975-9865-E29E1E8F3E54}"/>
              </a:ext>
            </a:extLst>
          </p:cNvPr>
          <p:cNvSpPr/>
          <p:nvPr/>
        </p:nvSpPr>
        <p:spPr>
          <a:xfrm>
            <a:off x="4905979" y="4390655"/>
            <a:ext cx="196651" cy="155922"/>
          </a:xfrm>
          <a:prstGeom prst="star5">
            <a:avLst/>
          </a:prstGeom>
          <a:solidFill>
            <a:srgbClr val="84B8DA"/>
          </a:solidFill>
          <a:ln w="3175"/>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7" name="Star: 5 Points 76">
            <a:extLst>
              <a:ext uri="{FF2B5EF4-FFF2-40B4-BE49-F238E27FC236}">
                <a16:creationId xmlns:a16="http://schemas.microsoft.com/office/drawing/2014/main" id="{2E4731D2-B74D-4086-9A80-36BEF629DC26}"/>
              </a:ext>
            </a:extLst>
          </p:cNvPr>
          <p:cNvSpPr/>
          <p:nvPr/>
        </p:nvSpPr>
        <p:spPr>
          <a:xfrm>
            <a:off x="3827100" y="4830061"/>
            <a:ext cx="196651" cy="155922"/>
          </a:xfrm>
          <a:prstGeom prst="star5">
            <a:avLst/>
          </a:prstGeom>
          <a:solidFill>
            <a:srgbClr val="84B8DA"/>
          </a:solidFill>
          <a:ln w="3175"/>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Rectangle 23">
            <a:extLst>
              <a:ext uri="{FF2B5EF4-FFF2-40B4-BE49-F238E27FC236}">
                <a16:creationId xmlns:a16="http://schemas.microsoft.com/office/drawing/2014/main" id="{72429449-4490-4938-8E4F-CA2249B296BB}"/>
              </a:ext>
            </a:extLst>
          </p:cNvPr>
          <p:cNvSpPr/>
          <p:nvPr/>
        </p:nvSpPr>
        <p:spPr>
          <a:xfrm>
            <a:off x="2223529" y="905093"/>
            <a:ext cx="692287" cy="193005"/>
          </a:xfrm>
          <a:prstGeom prst="rect">
            <a:avLst/>
          </a:prstGeom>
          <a:solidFill>
            <a:srgbClr val="00B050"/>
          </a:solidFill>
          <a:ln w="12700">
            <a:solidFill>
              <a:schemeClr val="bg1"/>
            </a:solidFill>
          </a:ln>
          <a:effectLst>
            <a:outerShdw blurRad="50800" dist="38100" dir="2700000" algn="tl" rotWithShape="0">
              <a:prstClr val="black">
                <a:alpha val="40000"/>
              </a:prstClr>
            </a:outerShdw>
          </a:effectLst>
        </p:spPr>
        <p:style>
          <a:lnRef idx="0">
            <a:scrgbClr r="0" g="0" b="0"/>
          </a:lnRef>
          <a:fillRef idx="0">
            <a:scrgbClr r="0" g="0" b="0"/>
          </a:fillRef>
          <a:effectRef idx="0">
            <a:scrgbClr r="0" g="0" b="0"/>
          </a:effectRef>
          <a:fontRef idx="minor">
            <a:schemeClr val="lt1"/>
          </a:fontRef>
        </p:style>
        <p:txBody>
          <a:bodyPr wrap="square" lIns="0" tIns="0" rIns="0" bIns="0" rtlCol="0" anchor="ctr"/>
          <a:lstStyle/>
          <a:p>
            <a:pPr algn="ctr"/>
            <a:r>
              <a:rPr lang="en-US" sz="400" b="1" dirty="0">
                <a:solidFill>
                  <a:schemeClr val="bg1"/>
                </a:solidFill>
                <a:latin typeface="Arial" panose="020B0604020202020204" pitchFamily="34" charset="0"/>
                <a:ea typeface="Verdana" panose="020B0604030504040204" pitchFamily="34" charset="0"/>
                <a:cs typeface="Arial" panose="020B0604020202020204" pitchFamily="34" charset="0"/>
              </a:rPr>
              <a:t>Analysis &amp; Design </a:t>
            </a:r>
          </a:p>
          <a:p>
            <a:pPr algn="ctr"/>
            <a:r>
              <a:rPr lang="en-US" sz="400" b="1" dirty="0">
                <a:solidFill>
                  <a:schemeClr val="bg1"/>
                </a:solidFill>
                <a:latin typeface="Arial" panose="020B0604020202020204" pitchFamily="34" charset="0"/>
                <a:ea typeface="Verdana" panose="020B0604030504040204" pitchFamily="34" charset="0"/>
                <a:cs typeface="Arial" panose="020B0604020202020204" pitchFamily="34" charset="0"/>
              </a:rPr>
              <a:t>Oct 21 – Dec 21</a:t>
            </a:r>
          </a:p>
        </p:txBody>
      </p:sp>
      <p:sp>
        <p:nvSpPr>
          <p:cNvPr id="25" name="Rectangle 24">
            <a:extLst>
              <a:ext uri="{FF2B5EF4-FFF2-40B4-BE49-F238E27FC236}">
                <a16:creationId xmlns:a16="http://schemas.microsoft.com/office/drawing/2014/main" id="{1E6098C4-2EA1-4124-899D-71EFD67A17F9}"/>
              </a:ext>
            </a:extLst>
          </p:cNvPr>
          <p:cNvSpPr/>
          <p:nvPr/>
        </p:nvSpPr>
        <p:spPr>
          <a:xfrm>
            <a:off x="2216261" y="1144950"/>
            <a:ext cx="2234382" cy="188563"/>
          </a:xfrm>
          <a:prstGeom prst="rect">
            <a:avLst/>
          </a:prstGeom>
          <a:solidFill>
            <a:srgbClr val="00B050"/>
          </a:solidFill>
          <a:ln w="12700">
            <a:solidFill>
              <a:schemeClr val="bg1"/>
            </a:solidFill>
          </a:ln>
          <a:effectLst>
            <a:outerShdw blurRad="50800" dist="38100" dir="2700000" algn="tl" rotWithShape="0">
              <a:prstClr val="black">
                <a:alpha val="40000"/>
              </a:prstClr>
            </a:outerShdw>
          </a:effectLst>
        </p:spPr>
        <p:style>
          <a:lnRef idx="0">
            <a:scrgbClr r="0" g="0" b="0"/>
          </a:lnRef>
          <a:fillRef idx="0">
            <a:scrgbClr r="0" g="0" b="0"/>
          </a:fillRef>
          <a:effectRef idx="0">
            <a:scrgbClr r="0" g="0" b="0"/>
          </a:effectRef>
          <a:fontRef idx="minor">
            <a:schemeClr val="lt1"/>
          </a:fontRef>
        </p:style>
        <p:txBody>
          <a:bodyPr wrap="square" lIns="0" tIns="0" rIns="0" bIns="0" rtlCol="0" anchor="ctr"/>
          <a:lstStyle/>
          <a:p>
            <a:pPr algn="ctr"/>
            <a:r>
              <a:rPr lang="en-US" sz="400" b="1" dirty="0">
                <a:solidFill>
                  <a:schemeClr val="bg1"/>
                </a:solidFill>
                <a:latin typeface="Arial" panose="020B0604020202020204" pitchFamily="34" charset="0"/>
                <a:ea typeface="Verdana" panose="020B0604030504040204" pitchFamily="34" charset="0"/>
                <a:cs typeface="Arial" panose="020B0604020202020204" pitchFamily="34" charset="0"/>
              </a:rPr>
              <a:t>Testing – Dec 21 to Mar 22</a:t>
            </a:r>
          </a:p>
        </p:txBody>
      </p:sp>
      <p:sp>
        <p:nvSpPr>
          <p:cNvPr id="26" name="Rectangle 25">
            <a:extLst>
              <a:ext uri="{FF2B5EF4-FFF2-40B4-BE49-F238E27FC236}">
                <a16:creationId xmlns:a16="http://schemas.microsoft.com/office/drawing/2014/main" id="{E46A208D-CA0C-4245-AF27-A3FB96D5D69C}"/>
              </a:ext>
            </a:extLst>
          </p:cNvPr>
          <p:cNvSpPr/>
          <p:nvPr/>
        </p:nvSpPr>
        <p:spPr>
          <a:xfrm>
            <a:off x="4448354" y="1880014"/>
            <a:ext cx="1491798" cy="188563"/>
          </a:xfrm>
          <a:prstGeom prst="rect">
            <a:avLst/>
          </a:prstGeom>
          <a:solidFill>
            <a:srgbClr val="00B050"/>
          </a:solidFill>
          <a:ln w="12700">
            <a:solidFill>
              <a:schemeClr val="bg1"/>
            </a:solidFill>
          </a:ln>
          <a:effectLst>
            <a:outerShdw blurRad="50800" dist="38100" dir="2700000" algn="tl" rotWithShape="0">
              <a:prstClr val="black">
                <a:alpha val="40000"/>
              </a:prstClr>
            </a:outerShdw>
          </a:effectLst>
        </p:spPr>
        <p:style>
          <a:lnRef idx="0">
            <a:scrgbClr r="0" g="0" b="0"/>
          </a:lnRef>
          <a:fillRef idx="0">
            <a:scrgbClr r="0" g="0" b="0"/>
          </a:fillRef>
          <a:effectRef idx="0">
            <a:scrgbClr r="0" g="0" b="0"/>
          </a:effectRef>
          <a:fontRef idx="minor">
            <a:schemeClr val="lt1"/>
          </a:fontRef>
        </p:style>
        <p:txBody>
          <a:bodyPr wrap="square" lIns="0" tIns="0" rIns="0" bIns="0" rtlCol="0" anchor="ctr"/>
          <a:lstStyle/>
          <a:p>
            <a:pPr algn="ctr"/>
            <a:r>
              <a:rPr lang="en-US" sz="400" b="1" dirty="0">
                <a:solidFill>
                  <a:schemeClr val="bg1"/>
                </a:solidFill>
                <a:latin typeface="Arial" panose="020B0604020202020204" pitchFamily="34" charset="0"/>
                <a:ea typeface="Verdana" panose="020B0604030504040204" pitchFamily="34" charset="0"/>
                <a:cs typeface="Arial" panose="020B0604020202020204" pitchFamily="34" charset="0"/>
              </a:rPr>
              <a:t>PIS – From Apr 22 to Jun 22</a:t>
            </a:r>
          </a:p>
        </p:txBody>
      </p:sp>
      <p:sp>
        <p:nvSpPr>
          <p:cNvPr id="27" name="Rectangle 26">
            <a:extLst>
              <a:ext uri="{FF2B5EF4-FFF2-40B4-BE49-F238E27FC236}">
                <a16:creationId xmlns:a16="http://schemas.microsoft.com/office/drawing/2014/main" id="{A22ED7C9-2F66-4638-BBCD-C5B74E832A98}"/>
              </a:ext>
            </a:extLst>
          </p:cNvPr>
          <p:cNvSpPr/>
          <p:nvPr/>
        </p:nvSpPr>
        <p:spPr>
          <a:xfrm>
            <a:off x="4448354" y="1631441"/>
            <a:ext cx="521948" cy="205511"/>
          </a:xfrm>
          <a:prstGeom prst="rect">
            <a:avLst/>
          </a:prstGeom>
          <a:solidFill>
            <a:srgbClr val="00B050"/>
          </a:solidFill>
          <a:ln w="12700">
            <a:solidFill>
              <a:schemeClr val="bg1"/>
            </a:solidFill>
          </a:ln>
          <a:effectLst>
            <a:outerShdw blurRad="50800" dist="38100" dir="2700000" algn="tl" rotWithShape="0">
              <a:prstClr val="black">
                <a:alpha val="40000"/>
              </a:prstClr>
            </a:outerShdw>
          </a:effectLst>
        </p:spPr>
        <p:style>
          <a:lnRef idx="0">
            <a:scrgbClr r="0" g="0" b="0"/>
          </a:lnRef>
          <a:fillRef idx="0">
            <a:scrgbClr r="0" g="0" b="0"/>
          </a:fillRef>
          <a:effectRef idx="0">
            <a:scrgbClr r="0" g="0" b="0"/>
          </a:effectRef>
          <a:fontRef idx="minor">
            <a:schemeClr val="lt1"/>
          </a:fontRef>
        </p:style>
        <p:txBody>
          <a:bodyPr wrap="square" lIns="0" tIns="0" rIns="0" bIns="0" rtlCol="0" anchor="ctr"/>
          <a:lstStyle/>
          <a:p>
            <a:pPr algn="ctr"/>
            <a:r>
              <a:rPr lang="en-US" sz="400" b="1" dirty="0">
                <a:solidFill>
                  <a:schemeClr val="bg1"/>
                </a:solidFill>
                <a:latin typeface="Arial" panose="020B0604020202020204" pitchFamily="34" charset="0"/>
                <a:ea typeface="Verdana" panose="020B0604030504040204" pitchFamily="34" charset="0"/>
                <a:cs typeface="Arial" panose="020B0604020202020204" pitchFamily="34" charset="0"/>
              </a:rPr>
              <a:t>Change Deployment </a:t>
            </a:r>
          </a:p>
          <a:p>
            <a:pPr algn="ctr"/>
            <a:r>
              <a:rPr lang="en-US" sz="400" b="1" dirty="0">
                <a:solidFill>
                  <a:schemeClr val="bg1"/>
                </a:solidFill>
                <a:latin typeface="Arial" panose="020B0604020202020204" pitchFamily="34" charset="0"/>
                <a:ea typeface="Verdana" panose="020B0604030504040204" pitchFamily="34" charset="0"/>
                <a:cs typeface="Arial" panose="020B0604020202020204" pitchFamily="34" charset="0"/>
              </a:rPr>
              <a:t>Apr 22</a:t>
            </a:r>
          </a:p>
        </p:txBody>
      </p:sp>
      <p:sp>
        <p:nvSpPr>
          <p:cNvPr id="28" name="Rectangle 27">
            <a:extLst>
              <a:ext uri="{FF2B5EF4-FFF2-40B4-BE49-F238E27FC236}">
                <a16:creationId xmlns:a16="http://schemas.microsoft.com/office/drawing/2014/main" id="{CFD43E61-176D-4D86-97EB-AC3734FCD54D}"/>
              </a:ext>
            </a:extLst>
          </p:cNvPr>
          <p:cNvSpPr/>
          <p:nvPr/>
        </p:nvSpPr>
        <p:spPr>
          <a:xfrm>
            <a:off x="3925426" y="1378827"/>
            <a:ext cx="1044876" cy="216213"/>
          </a:xfrm>
          <a:prstGeom prst="rect">
            <a:avLst/>
          </a:prstGeom>
          <a:solidFill>
            <a:srgbClr val="00B050"/>
          </a:solidFill>
          <a:ln w="12700">
            <a:solidFill>
              <a:schemeClr val="bg1"/>
            </a:solidFill>
          </a:ln>
          <a:effectLst>
            <a:outerShdw blurRad="50800" dist="38100" dir="2700000" algn="tl" rotWithShape="0">
              <a:prstClr val="black">
                <a:alpha val="40000"/>
              </a:prstClr>
            </a:outerShdw>
          </a:effectLst>
        </p:spPr>
        <p:style>
          <a:lnRef idx="0">
            <a:scrgbClr r="0" g="0" b="0"/>
          </a:lnRef>
          <a:fillRef idx="0">
            <a:scrgbClr r="0" g="0" b="0"/>
          </a:fillRef>
          <a:effectRef idx="0">
            <a:scrgbClr r="0" g="0" b="0"/>
          </a:effectRef>
          <a:fontRef idx="minor">
            <a:schemeClr val="lt1"/>
          </a:fontRef>
        </p:style>
        <p:txBody>
          <a:bodyPr wrap="square" lIns="0" tIns="0" rIns="0" bIns="0" rtlCol="0" anchor="ctr"/>
          <a:lstStyle/>
          <a:p>
            <a:pPr algn="ctr"/>
            <a:r>
              <a:rPr lang="en-US" sz="400" b="1" dirty="0">
                <a:solidFill>
                  <a:schemeClr val="bg1"/>
                </a:solidFill>
                <a:latin typeface="Arial" panose="020B0604020202020204" pitchFamily="34" charset="0"/>
                <a:ea typeface="Verdana" panose="020B0604030504040204" pitchFamily="34" charset="0"/>
                <a:cs typeface="Arial" panose="020B0604020202020204" pitchFamily="34" charset="0"/>
              </a:rPr>
              <a:t>Pre-implementation/IDR  </a:t>
            </a:r>
          </a:p>
          <a:p>
            <a:pPr algn="ctr"/>
            <a:r>
              <a:rPr lang="en-US" sz="400" b="1" dirty="0">
                <a:solidFill>
                  <a:schemeClr val="bg1"/>
                </a:solidFill>
                <a:latin typeface="Arial" panose="020B0604020202020204" pitchFamily="34" charset="0"/>
                <a:ea typeface="Verdana" panose="020B0604030504040204" pitchFamily="34" charset="0"/>
                <a:cs typeface="Arial" panose="020B0604020202020204" pitchFamily="34" charset="0"/>
              </a:rPr>
              <a:t>Mar 22 to Apr 22</a:t>
            </a:r>
          </a:p>
        </p:txBody>
      </p:sp>
      <p:sp>
        <p:nvSpPr>
          <p:cNvPr id="32" name="Star: 5 Points 31">
            <a:extLst>
              <a:ext uri="{FF2B5EF4-FFF2-40B4-BE49-F238E27FC236}">
                <a16:creationId xmlns:a16="http://schemas.microsoft.com/office/drawing/2014/main" id="{DCFF1C81-A858-4622-9B2B-B3709DE4B752}"/>
              </a:ext>
            </a:extLst>
          </p:cNvPr>
          <p:cNvSpPr/>
          <p:nvPr/>
        </p:nvSpPr>
        <p:spPr>
          <a:xfrm>
            <a:off x="2817521" y="937777"/>
            <a:ext cx="196651" cy="155922"/>
          </a:xfrm>
          <a:prstGeom prst="star5">
            <a:avLst/>
          </a:prstGeom>
          <a:solidFill>
            <a:srgbClr val="84B8DA"/>
          </a:solidFill>
          <a:ln w="3175"/>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3" name="Star: 5 Points 32">
            <a:extLst>
              <a:ext uri="{FF2B5EF4-FFF2-40B4-BE49-F238E27FC236}">
                <a16:creationId xmlns:a16="http://schemas.microsoft.com/office/drawing/2014/main" id="{41BDB267-CA31-46AF-9B28-806A6957E091}"/>
              </a:ext>
            </a:extLst>
          </p:cNvPr>
          <p:cNvSpPr/>
          <p:nvPr/>
        </p:nvSpPr>
        <p:spPr>
          <a:xfrm>
            <a:off x="4336378" y="1160317"/>
            <a:ext cx="196651" cy="155922"/>
          </a:xfrm>
          <a:prstGeom prst="star5">
            <a:avLst/>
          </a:prstGeom>
          <a:solidFill>
            <a:srgbClr val="84B8DA"/>
          </a:solidFill>
          <a:ln w="3175"/>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Star: 5 Points 33">
            <a:extLst>
              <a:ext uri="{FF2B5EF4-FFF2-40B4-BE49-F238E27FC236}">
                <a16:creationId xmlns:a16="http://schemas.microsoft.com/office/drawing/2014/main" id="{886092FA-4030-4BDC-9254-67B60184B344}"/>
              </a:ext>
            </a:extLst>
          </p:cNvPr>
          <p:cNvSpPr/>
          <p:nvPr/>
        </p:nvSpPr>
        <p:spPr>
          <a:xfrm>
            <a:off x="4905979" y="1657045"/>
            <a:ext cx="196651" cy="155922"/>
          </a:xfrm>
          <a:prstGeom prst="star5">
            <a:avLst>
              <a:gd name="adj" fmla="val 15414"/>
              <a:gd name="hf" fmla="val 105146"/>
              <a:gd name="vf" fmla="val 110557"/>
            </a:avLst>
          </a:prstGeom>
          <a:solidFill>
            <a:srgbClr val="84B8DA"/>
          </a:solidFill>
          <a:ln w="3175"/>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Star: 5 Points 34">
            <a:extLst>
              <a:ext uri="{FF2B5EF4-FFF2-40B4-BE49-F238E27FC236}">
                <a16:creationId xmlns:a16="http://schemas.microsoft.com/office/drawing/2014/main" id="{A104AE0E-A11F-4965-826A-B81DC6EA08B5}"/>
              </a:ext>
            </a:extLst>
          </p:cNvPr>
          <p:cNvSpPr/>
          <p:nvPr/>
        </p:nvSpPr>
        <p:spPr>
          <a:xfrm>
            <a:off x="5841826" y="1880013"/>
            <a:ext cx="196651" cy="155922"/>
          </a:xfrm>
          <a:prstGeom prst="star5">
            <a:avLst/>
          </a:prstGeom>
          <a:solidFill>
            <a:srgbClr val="84B8DA"/>
          </a:solidFill>
          <a:ln w="3175"/>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Star: 5 Points 35">
            <a:extLst>
              <a:ext uri="{FF2B5EF4-FFF2-40B4-BE49-F238E27FC236}">
                <a16:creationId xmlns:a16="http://schemas.microsoft.com/office/drawing/2014/main" id="{5C9462F1-999D-4BA2-9F51-B1BB44A4400C}"/>
              </a:ext>
            </a:extLst>
          </p:cNvPr>
          <p:cNvSpPr/>
          <p:nvPr/>
        </p:nvSpPr>
        <p:spPr>
          <a:xfrm>
            <a:off x="4872007" y="1414236"/>
            <a:ext cx="196651" cy="155922"/>
          </a:xfrm>
          <a:prstGeom prst="star5">
            <a:avLst/>
          </a:prstGeom>
          <a:solidFill>
            <a:srgbClr val="84B8DA"/>
          </a:solidFill>
          <a:ln w="3175"/>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Rectangle 36">
            <a:extLst>
              <a:ext uri="{FF2B5EF4-FFF2-40B4-BE49-F238E27FC236}">
                <a16:creationId xmlns:a16="http://schemas.microsoft.com/office/drawing/2014/main" id="{C39F9791-B8C4-4BF7-99A0-BAEFDB72DF6F}"/>
              </a:ext>
            </a:extLst>
          </p:cNvPr>
          <p:cNvSpPr/>
          <p:nvPr/>
        </p:nvSpPr>
        <p:spPr>
          <a:xfrm>
            <a:off x="2208274" y="3215359"/>
            <a:ext cx="2245089" cy="192358"/>
          </a:xfrm>
          <a:prstGeom prst="rect">
            <a:avLst/>
          </a:prstGeom>
          <a:solidFill>
            <a:srgbClr val="00B050"/>
          </a:solidFill>
          <a:ln w="12700">
            <a:solidFill>
              <a:schemeClr val="bg1"/>
            </a:solidFill>
          </a:ln>
          <a:effectLst>
            <a:outerShdw blurRad="50800" dist="38100" dir="2700000" algn="tl" rotWithShape="0">
              <a:prstClr val="black">
                <a:alpha val="40000"/>
              </a:prstClr>
            </a:outerShdw>
          </a:effectLst>
        </p:spPr>
        <p:style>
          <a:lnRef idx="0">
            <a:scrgbClr r="0" g="0" b="0"/>
          </a:lnRef>
          <a:fillRef idx="0">
            <a:scrgbClr r="0" g="0" b="0"/>
          </a:fillRef>
          <a:effectRef idx="0">
            <a:scrgbClr r="0" g="0" b="0"/>
          </a:effectRef>
          <a:fontRef idx="minor">
            <a:schemeClr val="lt1"/>
          </a:fontRef>
        </p:style>
        <p:txBody>
          <a:bodyPr wrap="square" lIns="0" tIns="0" rIns="0" bIns="0" rtlCol="0" anchor="ctr"/>
          <a:lstStyle/>
          <a:p>
            <a:pPr algn="ctr"/>
            <a:r>
              <a:rPr lang="en-US" sz="400" b="1" dirty="0">
                <a:solidFill>
                  <a:schemeClr val="bg1"/>
                </a:solidFill>
                <a:latin typeface="Arial" panose="020B0604020202020204" pitchFamily="34" charset="0"/>
                <a:ea typeface="Verdana" panose="020B0604030504040204" pitchFamily="34" charset="0"/>
                <a:cs typeface="Arial" panose="020B0604020202020204" pitchFamily="34" charset="0"/>
              </a:rPr>
              <a:t> Design to PIS - Nov 21  to Mar  22 – Indicative timeline</a:t>
            </a:r>
          </a:p>
        </p:txBody>
      </p:sp>
      <p:sp>
        <p:nvSpPr>
          <p:cNvPr id="73" name="Star: 5 Points 72">
            <a:extLst>
              <a:ext uri="{FF2B5EF4-FFF2-40B4-BE49-F238E27FC236}">
                <a16:creationId xmlns:a16="http://schemas.microsoft.com/office/drawing/2014/main" id="{EF46DF4E-7292-4C3D-9F94-E83C63576EF5}"/>
              </a:ext>
            </a:extLst>
          </p:cNvPr>
          <p:cNvSpPr/>
          <p:nvPr/>
        </p:nvSpPr>
        <p:spPr>
          <a:xfrm>
            <a:off x="4349538" y="3226103"/>
            <a:ext cx="196651" cy="155922"/>
          </a:xfrm>
          <a:prstGeom prst="star5">
            <a:avLst/>
          </a:prstGeom>
          <a:solidFill>
            <a:srgbClr val="84B8DA"/>
          </a:solidFill>
          <a:ln w="3175"/>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8414975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620680"/>
            <a:ext cx="7772400" cy="1102519"/>
          </a:xfrm>
        </p:spPr>
        <p:txBody>
          <a:bodyPr/>
          <a:lstStyle/>
          <a:p>
            <a:r>
              <a:rPr lang="en-GB" dirty="0"/>
              <a:t>CSSC Programme Dashboard</a:t>
            </a:r>
          </a:p>
        </p:txBody>
      </p:sp>
      <p:pic>
        <p:nvPicPr>
          <p:cNvPr id="6" name="Picture 5">
            <a:extLst>
              <a:ext uri="{FF2B5EF4-FFF2-40B4-BE49-F238E27FC236}">
                <a16:creationId xmlns:a16="http://schemas.microsoft.com/office/drawing/2014/main" id="{7DF39F5C-5B21-482F-B3CB-006BEF34AF2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52797" y="2511295"/>
            <a:ext cx="1438406" cy="1438406"/>
          </a:xfrm>
          <a:prstGeom prst="rect">
            <a:avLst/>
          </a:prstGeom>
        </p:spPr>
      </p:pic>
      <p:sp>
        <p:nvSpPr>
          <p:cNvPr id="3" name="Subtitle 2">
            <a:extLst>
              <a:ext uri="{FF2B5EF4-FFF2-40B4-BE49-F238E27FC236}">
                <a16:creationId xmlns:a16="http://schemas.microsoft.com/office/drawing/2014/main" id="{509EB45B-6DC9-4EEA-937C-11CDF542EE76}"/>
              </a:ext>
            </a:extLst>
          </p:cNvPr>
          <p:cNvSpPr>
            <a:spLocks noGrp="1"/>
          </p:cNvSpPr>
          <p:nvPr>
            <p:ph type="subTitle" idx="1"/>
          </p:nvPr>
        </p:nvSpPr>
        <p:spPr>
          <a:xfrm>
            <a:off x="1371600" y="4061636"/>
            <a:ext cx="6400800" cy="723015"/>
          </a:xfrm>
        </p:spPr>
        <p:txBody>
          <a:bodyPr>
            <a:normAutofit fontScale="92500"/>
          </a:bodyPr>
          <a:lstStyle/>
          <a:p>
            <a:r>
              <a:rPr lang="en-GB" dirty="0"/>
              <a:t>Verbal Update presented by Emma Lyndon</a:t>
            </a:r>
          </a:p>
        </p:txBody>
      </p:sp>
    </p:spTree>
    <p:extLst>
      <p:ext uri="{BB962C8B-B14F-4D97-AF65-F5344CB8AC3E}">
        <p14:creationId xmlns:p14="http://schemas.microsoft.com/office/powerpoint/2010/main" val="332469557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01741B6-DEC8-4651-93A9-47598BFA9BEA}"/>
              </a:ext>
            </a:extLst>
          </p:cNvPr>
          <p:cNvSpPr>
            <a:spLocks noGrp="1"/>
          </p:cNvSpPr>
          <p:nvPr>
            <p:ph type="title"/>
          </p:nvPr>
        </p:nvSpPr>
        <p:spPr>
          <a:xfrm>
            <a:off x="685800" y="2156859"/>
            <a:ext cx="7772400" cy="1021556"/>
          </a:xfrm>
        </p:spPr>
        <p:txBody>
          <a:bodyPr/>
          <a:lstStyle/>
          <a:p>
            <a:r>
              <a:rPr lang="en-GB" dirty="0"/>
              <a:t>Move to Cloud</a:t>
            </a:r>
          </a:p>
        </p:txBody>
      </p:sp>
      <p:sp>
        <p:nvSpPr>
          <p:cNvPr id="3" name="Text Placeholder 2">
            <a:extLst>
              <a:ext uri="{FF2B5EF4-FFF2-40B4-BE49-F238E27FC236}">
                <a16:creationId xmlns:a16="http://schemas.microsoft.com/office/drawing/2014/main" id="{82A4001B-0415-4CBD-A7EE-993174EBD8DA}"/>
              </a:ext>
            </a:extLst>
          </p:cNvPr>
          <p:cNvSpPr>
            <a:spLocks noGrp="1"/>
          </p:cNvSpPr>
          <p:nvPr>
            <p:ph type="body" idx="1"/>
          </p:nvPr>
        </p:nvSpPr>
        <p:spPr>
          <a:xfrm>
            <a:off x="722313" y="2180035"/>
            <a:ext cx="7772400" cy="2314144"/>
          </a:xfrm>
        </p:spPr>
        <p:txBody>
          <a:bodyPr/>
          <a:lstStyle/>
          <a:p>
            <a:r>
              <a:rPr lang="en-US" sz="2400" dirty="0"/>
              <a:t>Verbal Update presented by Emma Lyndon</a:t>
            </a:r>
          </a:p>
          <a:p>
            <a:endParaRPr lang="en-GB" dirty="0"/>
          </a:p>
        </p:txBody>
      </p:sp>
    </p:spTree>
    <p:extLst>
      <p:ext uri="{BB962C8B-B14F-4D97-AF65-F5344CB8AC3E}">
        <p14:creationId xmlns:p14="http://schemas.microsoft.com/office/powerpoint/2010/main" val="150927659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C9A6A8-A0CB-44BE-8221-389E2EEC7931}"/>
              </a:ext>
            </a:extLst>
          </p:cNvPr>
          <p:cNvSpPr>
            <a:spLocks noGrp="1"/>
          </p:cNvSpPr>
          <p:nvPr>
            <p:ph type="title"/>
          </p:nvPr>
        </p:nvSpPr>
        <p:spPr/>
        <p:txBody>
          <a:bodyPr/>
          <a:lstStyle/>
          <a:p>
            <a:r>
              <a:rPr lang="en-US" dirty="0"/>
              <a:t>Section 6: Any Other Business</a:t>
            </a:r>
            <a:endParaRPr lang="en-GB" dirty="0"/>
          </a:p>
        </p:txBody>
      </p:sp>
      <p:sp>
        <p:nvSpPr>
          <p:cNvPr id="3" name="Content Placeholder 2">
            <a:extLst>
              <a:ext uri="{FF2B5EF4-FFF2-40B4-BE49-F238E27FC236}">
                <a16:creationId xmlns:a16="http://schemas.microsoft.com/office/drawing/2014/main" id="{4C667714-4AB7-4EC5-8DCF-D72A002677D9}"/>
              </a:ext>
            </a:extLst>
          </p:cNvPr>
          <p:cNvSpPr>
            <a:spLocks noGrp="1"/>
          </p:cNvSpPr>
          <p:nvPr>
            <p:ph idx="1"/>
          </p:nvPr>
        </p:nvSpPr>
        <p:spPr/>
        <p:txBody>
          <a:bodyPr/>
          <a:lstStyle/>
          <a:p>
            <a:endParaRPr lang="en-GB" dirty="0"/>
          </a:p>
        </p:txBody>
      </p:sp>
    </p:spTree>
    <p:extLst>
      <p:ext uri="{BB962C8B-B14F-4D97-AF65-F5344CB8AC3E}">
        <p14:creationId xmlns:p14="http://schemas.microsoft.com/office/powerpoint/2010/main" val="342208041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55576" y="3291830"/>
            <a:ext cx="7772400" cy="1021556"/>
          </a:xfrm>
        </p:spPr>
        <p:txBody>
          <a:bodyPr>
            <a:normAutofit fontScale="90000"/>
          </a:bodyPr>
          <a:lstStyle/>
          <a:p>
            <a:r>
              <a:rPr lang="en-GB" sz="3100">
                <a:latin typeface="Arial"/>
                <a:cs typeface="Arial"/>
              </a:rPr>
              <a:t>APPENDIX</a:t>
            </a:r>
            <a:br>
              <a:rPr lang="en-GB" sz="3100">
                <a:latin typeface="Arial"/>
                <a:cs typeface="Arial"/>
              </a:rPr>
            </a:br>
            <a:br>
              <a:rPr lang="en-GB"/>
            </a:br>
            <a:br>
              <a:rPr lang="en-GB"/>
            </a:br>
            <a:endParaRPr lang="en-GB" sz="2000">
              <a:solidFill>
                <a:schemeClr val="tx1"/>
              </a:solidFill>
            </a:endParaRPr>
          </a:p>
        </p:txBody>
      </p:sp>
    </p:spTree>
    <p:extLst>
      <p:ext uri="{BB962C8B-B14F-4D97-AF65-F5344CB8AC3E}">
        <p14:creationId xmlns:p14="http://schemas.microsoft.com/office/powerpoint/2010/main" val="248208638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8AB9AD-DBC4-49BB-84C3-893A069405D4}"/>
              </a:ext>
            </a:extLst>
          </p:cNvPr>
          <p:cNvSpPr>
            <a:spLocks noGrp="1"/>
          </p:cNvSpPr>
          <p:nvPr>
            <p:ph type="title"/>
          </p:nvPr>
        </p:nvSpPr>
        <p:spPr>
          <a:xfrm>
            <a:off x="432243" y="106277"/>
            <a:ext cx="8229600" cy="465223"/>
          </a:xfrm>
        </p:spPr>
        <p:txBody>
          <a:bodyPr>
            <a:normAutofit fontScale="90000"/>
          </a:bodyPr>
          <a:lstStyle/>
          <a:p>
            <a:r>
              <a:rPr lang="en-GB" dirty="0"/>
              <a:t>Outages</a:t>
            </a:r>
          </a:p>
        </p:txBody>
      </p:sp>
      <p:graphicFrame>
        <p:nvGraphicFramePr>
          <p:cNvPr id="3" name="Table 2">
            <a:extLst>
              <a:ext uri="{FF2B5EF4-FFF2-40B4-BE49-F238E27FC236}">
                <a16:creationId xmlns:a16="http://schemas.microsoft.com/office/drawing/2014/main" id="{98B9DF42-2DE5-42BE-BD2A-9D54B9F6234D}"/>
              </a:ext>
            </a:extLst>
          </p:cNvPr>
          <p:cNvGraphicFramePr>
            <a:graphicFrameLocks noGrp="1"/>
          </p:cNvGraphicFramePr>
          <p:nvPr>
            <p:extLst>
              <p:ext uri="{D42A27DB-BD31-4B8C-83A1-F6EECF244321}">
                <p14:modId xmlns:p14="http://schemas.microsoft.com/office/powerpoint/2010/main" val="4021076151"/>
              </p:ext>
            </p:extLst>
          </p:nvPr>
        </p:nvGraphicFramePr>
        <p:xfrm>
          <a:off x="215040" y="571500"/>
          <a:ext cx="8664006" cy="3285893"/>
        </p:xfrm>
        <a:graphic>
          <a:graphicData uri="http://schemas.openxmlformats.org/drawingml/2006/table">
            <a:tbl>
              <a:tblPr/>
              <a:tblGrid>
                <a:gridCol w="819318">
                  <a:extLst>
                    <a:ext uri="{9D8B030D-6E8A-4147-A177-3AD203B41FA5}">
                      <a16:colId xmlns:a16="http://schemas.microsoft.com/office/drawing/2014/main" val="3069439564"/>
                    </a:ext>
                  </a:extLst>
                </a:gridCol>
                <a:gridCol w="460798">
                  <a:extLst>
                    <a:ext uri="{9D8B030D-6E8A-4147-A177-3AD203B41FA5}">
                      <a16:colId xmlns:a16="http://schemas.microsoft.com/office/drawing/2014/main" val="3091634628"/>
                    </a:ext>
                  </a:extLst>
                </a:gridCol>
                <a:gridCol w="497802">
                  <a:extLst>
                    <a:ext uri="{9D8B030D-6E8A-4147-A177-3AD203B41FA5}">
                      <a16:colId xmlns:a16="http://schemas.microsoft.com/office/drawing/2014/main" val="3235010619"/>
                    </a:ext>
                  </a:extLst>
                </a:gridCol>
                <a:gridCol w="402283">
                  <a:extLst>
                    <a:ext uri="{9D8B030D-6E8A-4147-A177-3AD203B41FA5}">
                      <a16:colId xmlns:a16="http://schemas.microsoft.com/office/drawing/2014/main" val="2942341551"/>
                    </a:ext>
                  </a:extLst>
                </a:gridCol>
                <a:gridCol w="478752">
                  <a:extLst>
                    <a:ext uri="{9D8B030D-6E8A-4147-A177-3AD203B41FA5}">
                      <a16:colId xmlns:a16="http://schemas.microsoft.com/office/drawing/2014/main" val="323725643"/>
                    </a:ext>
                  </a:extLst>
                </a:gridCol>
                <a:gridCol w="387838">
                  <a:extLst>
                    <a:ext uri="{9D8B030D-6E8A-4147-A177-3AD203B41FA5}">
                      <a16:colId xmlns:a16="http://schemas.microsoft.com/office/drawing/2014/main" val="4155214789"/>
                    </a:ext>
                  </a:extLst>
                </a:gridCol>
                <a:gridCol w="4652440">
                  <a:extLst>
                    <a:ext uri="{9D8B030D-6E8A-4147-A177-3AD203B41FA5}">
                      <a16:colId xmlns:a16="http://schemas.microsoft.com/office/drawing/2014/main" val="1639860483"/>
                    </a:ext>
                  </a:extLst>
                </a:gridCol>
                <a:gridCol w="964775">
                  <a:extLst>
                    <a:ext uri="{9D8B030D-6E8A-4147-A177-3AD203B41FA5}">
                      <a16:colId xmlns:a16="http://schemas.microsoft.com/office/drawing/2014/main" val="1650307758"/>
                    </a:ext>
                  </a:extLst>
                </a:gridCol>
              </a:tblGrid>
              <a:tr h="169090">
                <a:tc gridSpan="8">
                  <a:txBody>
                    <a:bodyPr/>
                    <a:lstStyle/>
                    <a:p>
                      <a:pPr algn="ctr" fontAlgn="ctr"/>
                      <a:r>
                        <a:rPr lang="en-GB" sz="1050" b="1" i="0" u="none" strike="noStrike" dirty="0">
                          <a:solidFill>
                            <a:srgbClr val="000000"/>
                          </a:solidFill>
                          <a:effectLst/>
                          <a:latin typeface="Arial" panose="020B0604020202020204" pitchFamily="34" charset="0"/>
                        </a:rPr>
                        <a:t>Outages</a:t>
                      </a:r>
                    </a:p>
                  </a:txBody>
                  <a:tcPr marL="4426" marR="4426" marT="44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CDDC"/>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457840196"/>
                  </a:ext>
                </a:extLst>
              </a:tr>
              <a:tr h="111116">
                <a:tc rowSpan="2">
                  <a:txBody>
                    <a:bodyPr/>
                    <a:lstStyle/>
                    <a:p>
                      <a:pPr algn="ctr" fontAlgn="ctr"/>
                      <a:r>
                        <a:rPr lang="en-GB" sz="800" b="0" i="0" u="none" strike="noStrike" dirty="0">
                          <a:solidFill>
                            <a:srgbClr val="000000"/>
                          </a:solidFill>
                          <a:effectLst/>
                          <a:latin typeface="Arial" panose="020B0604020202020204" pitchFamily="34" charset="0"/>
                        </a:rPr>
                        <a:t>Change  Request Number</a:t>
                      </a:r>
                    </a:p>
                  </a:txBody>
                  <a:tcPr marL="4426" marR="4426" marT="44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CDDC"/>
                    </a:solidFill>
                  </a:tcPr>
                </a:tc>
                <a:tc rowSpan="2">
                  <a:txBody>
                    <a:bodyPr/>
                    <a:lstStyle/>
                    <a:p>
                      <a:pPr algn="ctr" fontAlgn="ctr"/>
                      <a:r>
                        <a:rPr lang="en-GB" sz="800" b="0" i="0" u="none" strike="noStrike">
                          <a:solidFill>
                            <a:srgbClr val="000000"/>
                          </a:solidFill>
                          <a:effectLst/>
                          <a:latin typeface="Arial" panose="020B0604020202020204" pitchFamily="34" charset="0"/>
                        </a:rPr>
                        <a:t>Impacted System</a:t>
                      </a:r>
                    </a:p>
                  </a:txBody>
                  <a:tcPr marL="4426" marR="4426" marT="44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CDDC"/>
                    </a:solidFill>
                  </a:tcPr>
                </a:tc>
                <a:tc gridSpan="5">
                  <a:txBody>
                    <a:bodyPr/>
                    <a:lstStyle/>
                    <a:p>
                      <a:pPr algn="ctr" fontAlgn="ctr"/>
                      <a:r>
                        <a:rPr lang="en-GB" sz="800" b="0" i="0" u="none" strike="noStrike">
                          <a:solidFill>
                            <a:srgbClr val="000000"/>
                          </a:solidFill>
                          <a:effectLst/>
                          <a:latin typeface="Arial" panose="020B0604020202020204" pitchFamily="34" charset="0"/>
                        </a:rPr>
                        <a:t>Outage Duration</a:t>
                      </a:r>
                    </a:p>
                  </a:txBody>
                  <a:tcPr marL="4426" marR="4426" marT="44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CDDC"/>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rowSpan="2">
                  <a:txBody>
                    <a:bodyPr/>
                    <a:lstStyle/>
                    <a:p>
                      <a:pPr algn="ctr" fontAlgn="ctr"/>
                      <a:r>
                        <a:rPr lang="en-GB" sz="800" b="0" i="0" u="none" strike="noStrike">
                          <a:solidFill>
                            <a:srgbClr val="000000"/>
                          </a:solidFill>
                          <a:effectLst/>
                          <a:latin typeface="Arial" panose="020B0604020202020204" pitchFamily="34" charset="0"/>
                        </a:rPr>
                        <a:t>Committee Notified Date</a:t>
                      </a:r>
                    </a:p>
                  </a:txBody>
                  <a:tcPr marL="4426" marR="4426" marT="44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CDDC"/>
                    </a:solidFill>
                  </a:tcPr>
                </a:tc>
                <a:extLst>
                  <a:ext uri="{0D108BD9-81ED-4DB2-BD59-A6C34878D82A}">
                    <a16:rowId xmlns:a16="http://schemas.microsoft.com/office/drawing/2014/main" val="3686194602"/>
                  </a:ext>
                </a:extLst>
              </a:tr>
              <a:tr h="222231">
                <a:tc vMerge="1">
                  <a:txBody>
                    <a:bodyPr/>
                    <a:lstStyle/>
                    <a:p>
                      <a:endParaRPr lang="en-GB"/>
                    </a:p>
                  </a:txBody>
                  <a:tcPr/>
                </a:tc>
                <a:tc vMerge="1">
                  <a:txBody>
                    <a:bodyPr/>
                    <a:lstStyle/>
                    <a:p>
                      <a:endParaRPr lang="en-GB"/>
                    </a:p>
                  </a:txBody>
                  <a:tcPr/>
                </a:tc>
                <a:tc>
                  <a:txBody>
                    <a:bodyPr/>
                    <a:lstStyle/>
                    <a:p>
                      <a:pPr algn="ctr" fontAlgn="ctr"/>
                      <a:r>
                        <a:rPr lang="en-GB" sz="800" b="0" i="0" u="none" strike="noStrike">
                          <a:solidFill>
                            <a:srgbClr val="000000"/>
                          </a:solidFill>
                          <a:effectLst/>
                          <a:latin typeface="Arial" panose="020B0604020202020204" pitchFamily="34" charset="0"/>
                        </a:rPr>
                        <a:t>Start Date</a:t>
                      </a:r>
                    </a:p>
                  </a:txBody>
                  <a:tcPr marL="4426" marR="4426" marT="44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CDDC"/>
                    </a:solidFill>
                  </a:tcPr>
                </a:tc>
                <a:tc>
                  <a:txBody>
                    <a:bodyPr/>
                    <a:lstStyle/>
                    <a:p>
                      <a:pPr algn="ctr" fontAlgn="ctr"/>
                      <a:r>
                        <a:rPr lang="en-GB" sz="800" b="0" i="0" u="none" strike="noStrike" dirty="0">
                          <a:solidFill>
                            <a:srgbClr val="000000"/>
                          </a:solidFill>
                          <a:effectLst/>
                          <a:latin typeface="Arial" panose="020B0604020202020204" pitchFamily="34" charset="0"/>
                        </a:rPr>
                        <a:t>Start Time</a:t>
                      </a:r>
                    </a:p>
                  </a:txBody>
                  <a:tcPr marL="4426" marR="4426" marT="44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CDDC"/>
                    </a:solidFill>
                  </a:tcPr>
                </a:tc>
                <a:tc>
                  <a:txBody>
                    <a:bodyPr/>
                    <a:lstStyle/>
                    <a:p>
                      <a:pPr algn="ctr" fontAlgn="ctr"/>
                      <a:r>
                        <a:rPr lang="en-GB" sz="800" b="0" i="0" u="none" strike="noStrike">
                          <a:solidFill>
                            <a:srgbClr val="000000"/>
                          </a:solidFill>
                          <a:effectLst/>
                          <a:latin typeface="Arial" panose="020B0604020202020204" pitchFamily="34" charset="0"/>
                        </a:rPr>
                        <a:t>End Date</a:t>
                      </a:r>
                    </a:p>
                  </a:txBody>
                  <a:tcPr marL="4426" marR="4426" marT="44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CDDC"/>
                    </a:solidFill>
                  </a:tcPr>
                </a:tc>
                <a:tc>
                  <a:txBody>
                    <a:bodyPr/>
                    <a:lstStyle/>
                    <a:p>
                      <a:pPr algn="ctr" fontAlgn="ctr"/>
                      <a:r>
                        <a:rPr lang="en-GB" sz="800" b="0" i="0" u="none" strike="noStrike">
                          <a:solidFill>
                            <a:srgbClr val="000000"/>
                          </a:solidFill>
                          <a:effectLst/>
                          <a:latin typeface="Arial" panose="020B0604020202020204" pitchFamily="34" charset="0"/>
                        </a:rPr>
                        <a:t>End Time</a:t>
                      </a:r>
                    </a:p>
                  </a:txBody>
                  <a:tcPr marL="4426" marR="4426" marT="44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CDDC"/>
                    </a:solidFill>
                  </a:tcPr>
                </a:tc>
                <a:tc>
                  <a:txBody>
                    <a:bodyPr/>
                    <a:lstStyle/>
                    <a:p>
                      <a:pPr algn="ctr" fontAlgn="ctr"/>
                      <a:r>
                        <a:rPr lang="en-GB" sz="800" b="0" i="0" u="none" strike="noStrike">
                          <a:solidFill>
                            <a:srgbClr val="000000"/>
                          </a:solidFill>
                          <a:effectLst/>
                          <a:latin typeface="Arial" panose="020B0604020202020204" pitchFamily="34" charset="0"/>
                        </a:rPr>
                        <a:t>Brief Description</a:t>
                      </a:r>
                    </a:p>
                  </a:txBody>
                  <a:tcPr marL="4426" marR="4426" marT="44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CDDC"/>
                    </a:solidFill>
                  </a:tcPr>
                </a:tc>
                <a:tc vMerge="1">
                  <a:txBody>
                    <a:bodyPr/>
                    <a:lstStyle/>
                    <a:p>
                      <a:endParaRPr lang="en-GB"/>
                    </a:p>
                  </a:txBody>
                  <a:tcPr/>
                </a:tc>
                <a:extLst>
                  <a:ext uri="{0D108BD9-81ED-4DB2-BD59-A6C34878D82A}">
                    <a16:rowId xmlns:a16="http://schemas.microsoft.com/office/drawing/2014/main" val="3203170910"/>
                  </a:ext>
                </a:extLst>
              </a:tr>
              <a:tr h="919779">
                <a:tc>
                  <a:txBody>
                    <a:bodyPr/>
                    <a:lstStyle/>
                    <a:p>
                      <a:pPr algn="ctr" fontAlgn="ctr"/>
                      <a:r>
                        <a:rPr lang="en-GB" sz="700" b="0" i="0" u="none" strike="noStrike">
                          <a:solidFill>
                            <a:srgbClr val="000000"/>
                          </a:solidFill>
                          <a:effectLst/>
                          <a:latin typeface="Arial" panose="020B0604020202020204" pitchFamily="34" charset="0"/>
                        </a:rPr>
                        <a:t> XRN 5339</a:t>
                      </a:r>
                    </a:p>
                  </a:txBody>
                  <a:tcPr marL="4426" marR="4426" marT="44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a:solidFill>
                            <a:srgbClr val="000000"/>
                          </a:solidFill>
                          <a:effectLst/>
                          <a:latin typeface="Arial" panose="020B0604020202020204" pitchFamily="34" charset="0"/>
                        </a:rPr>
                        <a:t>EFT</a:t>
                      </a:r>
                    </a:p>
                  </a:txBody>
                  <a:tcPr marL="4426" marR="4426" marT="44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a:solidFill>
                            <a:srgbClr val="000000"/>
                          </a:solidFill>
                          <a:effectLst/>
                          <a:latin typeface="Arial" panose="020B0604020202020204" pitchFamily="34" charset="0"/>
                        </a:rPr>
                        <a:t>27/02/2022</a:t>
                      </a:r>
                    </a:p>
                  </a:txBody>
                  <a:tcPr marL="4426" marR="4426" marT="44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a:solidFill>
                            <a:srgbClr val="000000"/>
                          </a:solidFill>
                          <a:effectLst/>
                          <a:latin typeface="Arial" panose="020B0604020202020204" pitchFamily="34" charset="0"/>
                        </a:rPr>
                        <a:t>TBC</a:t>
                      </a:r>
                    </a:p>
                  </a:txBody>
                  <a:tcPr marL="4426" marR="4426" marT="44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a:solidFill>
                            <a:srgbClr val="000000"/>
                          </a:solidFill>
                          <a:effectLst/>
                          <a:latin typeface="Arial" panose="020B0604020202020204" pitchFamily="34" charset="0"/>
                        </a:rPr>
                        <a:t>27/02/2022</a:t>
                      </a:r>
                    </a:p>
                  </a:txBody>
                  <a:tcPr marL="4426" marR="4426" marT="44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dirty="0">
                          <a:solidFill>
                            <a:srgbClr val="000000"/>
                          </a:solidFill>
                          <a:effectLst/>
                          <a:latin typeface="Arial" panose="020B0604020202020204" pitchFamily="34" charset="0"/>
                        </a:rPr>
                        <a:t>TBC</a:t>
                      </a:r>
                    </a:p>
                  </a:txBody>
                  <a:tcPr marL="4426" marR="4426" marT="44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700" b="0" i="0" u="none" strike="noStrike" dirty="0">
                          <a:solidFill>
                            <a:srgbClr val="000000"/>
                          </a:solidFill>
                          <a:effectLst/>
                          <a:latin typeface="Arial" panose="020B0604020202020204" pitchFamily="34" charset="0"/>
                        </a:rPr>
                        <a:t>This change will be to cutover from the existing EFT PROD to the newly built and upgraded  EFT PROD, to keep the application in support. This extended outage will be on a Sunday and </a:t>
                      </a:r>
                      <a:r>
                        <a:rPr lang="en-US" sz="700" b="0" i="0" u="none" strike="noStrike" dirty="0" err="1">
                          <a:solidFill>
                            <a:srgbClr val="000000"/>
                          </a:solidFill>
                          <a:effectLst/>
                          <a:latin typeface="Arial" panose="020B0604020202020204" pitchFamily="34" charset="0"/>
                        </a:rPr>
                        <a:t>utilise</a:t>
                      </a:r>
                      <a:r>
                        <a:rPr lang="en-US" sz="700" b="0" i="0" u="none" strike="noStrike" dirty="0">
                          <a:solidFill>
                            <a:srgbClr val="000000"/>
                          </a:solidFill>
                          <a:effectLst/>
                          <a:latin typeface="Arial" panose="020B0604020202020204" pitchFamily="34" charset="0"/>
                        </a:rPr>
                        <a:t> the maintenance window for EFT to cause less impact to the industry.</a:t>
                      </a:r>
                      <a:br>
                        <a:rPr lang="en-US" sz="700" b="0" i="0" u="none" strike="noStrike" dirty="0">
                          <a:solidFill>
                            <a:srgbClr val="000000"/>
                          </a:solidFill>
                          <a:effectLst/>
                          <a:latin typeface="Arial" panose="020B0604020202020204" pitchFamily="34" charset="0"/>
                        </a:rPr>
                      </a:br>
                      <a:br>
                        <a:rPr lang="en-US" sz="700" b="0" i="0" u="none" strike="noStrike" dirty="0">
                          <a:solidFill>
                            <a:srgbClr val="000000"/>
                          </a:solidFill>
                          <a:effectLst/>
                          <a:latin typeface="Arial" panose="020B0604020202020204" pitchFamily="34" charset="0"/>
                        </a:rPr>
                      </a:br>
                      <a:r>
                        <a:rPr lang="en-US" sz="700" b="0" i="0" u="none" strike="noStrike" dirty="0">
                          <a:solidFill>
                            <a:srgbClr val="000000"/>
                          </a:solidFill>
                          <a:effectLst/>
                          <a:latin typeface="Arial" panose="020B0604020202020204" pitchFamily="34" charset="0"/>
                        </a:rPr>
                        <a:t>During the extended outage any files that would be processed by EFT during this window will remain safely in their respective Folders, once EFT is back online, all file transfers will be synced and issued.</a:t>
                      </a:r>
                      <a:br>
                        <a:rPr lang="en-US" sz="700" b="0" i="0" u="none" strike="noStrike" dirty="0">
                          <a:solidFill>
                            <a:srgbClr val="000000"/>
                          </a:solidFill>
                          <a:effectLst/>
                          <a:latin typeface="Arial" panose="020B0604020202020204" pitchFamily="34" charset="0"/>
                        </a:rPr>
                      </a:br>
                      <a:br>
                        <a:rPr lang="en-US" sz="700" b="0" i="0" u="none" strike="noStrike" dirty="0">
                          <a:solidFill>
                            <a:srgbClr val="000000"/>
                          </a:solidFill>
                          <a:effectLst/>
                          <a:latin typeface="Arial" panose="020B0604020202020204" pitchFamily="34" charset="0"/>
                        </a:rPr>
                      </a:br>
                      <a:r>
                        <a:rPr lang="en-US" sz="700" b="0" i="0" u="none" strike="noStrike" dirty="0">
                          <a:solidFill>
                            <a:srgbClr val="000000"/>
                          </a:solidFill>
                          <a:effectLst/>
                          <a:latin typeface="Arial" panose="020B0604020202020204" pitchFamily="34" charset="0"/>
                        </a:rPr>
                        <a:t>Please be aware that the EFT cutover Contingency Dates will  be carried out on the following weekend, 6th March. </a:t>
                      </a:r>
                    </a:p>
                  </a:txBody>
                  <a:tcPr marL="4426" marR="4426" marT="44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dirty="0">
                          <a:solidFill>
                            <a:srgbClr val="000000"/>
                          </a:solidFill>
                          <a:effectLst/>
                          <a:latin typeface="Arial" panose="020B0604020202020204" pitchFamily="34" charset="0"/>
                        </a:rPr>
                        <a:t>13/10/2021</a:t>
                      </a:r>
                    </a:p>
                  </a:txBody>
                  <a:tcPr marL="4426" marR="4426" marT="44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72898691"/>
                  </a:ext>
                </a:extLst>
              </a:tr>
              <a:tr h="836602">
                <a:tc>
                  <a:txBody>
                    <a:bodyPr/>
                    <a:lstStyle/>
                    <a:p>
                      <a:pPr algn="ctr" fontAlgn="ctr"/>
                      <a:r>
                        <a:rPr lang="en-GB" sz="700" b="0" i="0" u="none" strike="noStrike">
                          <a:solidFill>
                            <a:srgbClr val="000000"/>
                          </a:solidFill>
                          <a:effectLst/>
                          <a:latin typeface="Arial" panose="020B0604020202020204" pitchFamily="34" charset="0"/>
                        </a:rPr>
                        <a:t>XRN 5339</a:t>
                      </a:r>
                    </a:p>
                  </a:txBody>
                  <a:tcPr marL="4426" marR="4426" marT="44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a:solidFill>
                            <a:srgbClr val="000000"/>
                          </a:solidFill>
                          <a:effectLst/>
                          <a:latin typeface="Arial" panose="020B0604020202020204" pitchFamily="34" charset="0"/>
                        </a:rPr>
                        <a:t>EFT</a:t>
                      </a:r>
                    </a:p>
                  </a:txBody>
                  <a:tcPr marL="4426" marR="4426" marT="44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a:solidFill>
                            <a:srgbClr val="000000"/>
                          </a:solidFill>
                          <a:effectLst/>
                          <a:latin typeface="Arial" panose="020B0604020202020204" pitchFamily="34" charset="0"/>
                        </a:rPr>
                        <a:t>13/03/2022</a:t>
                      </a:r>
                    </a:p>
                  </a:txBody>
                  <a:tcPr marL="4426" marR="4426" marT="44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a:solidFill>
                            <a:srgbClr val="000000"/>
                          </a:solidFill>
                          <a:effectLst/>
                          <a:latin typeface="Arial" panose="020B0604020202020204" pitchFamily="34" charset="0"/>
                        </a:rPr>
                        <a:t>TBC</a:t>
                      </a:r>
                    </a:p>
                  </a:txBody>
                  <a:tcPr marL="4426" marR="4426" marT="44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a:solidFill>
                            <a:srgbClr val="000000"/>
                          </a:solidFill>
                          <a:effectLst/>
                          <a:latin typeface="Arial" panose="020B0604020202020204" pitchFamily="34" charset="0"/>
                        </a:rPr>
                        <a:t>13/032022</a:t>
                      </a:r>
                    </a:p>
                  </a:txBody>
                  <a:tcPr marL="4426" marR="4426" marT="44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dirty="0">
                          <a:solidFill>
                            <a:srgbClr val="000000"/>
                          </a:solidFill>
                          <a:effectLst/>
                          <a:latin typeface="Arial" panose="020B0604020202020204" pitchFamily="34" charset="0"/>
                        </a:rPr>
                        <a:t>TBC</a:t>
                      </a:r>
                    </a:p>
                  </a:txBody>
                  <a:tcPr marL="4426" marR="4426" marT="44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700" b="0" i="0" u="none" strike="noStrike" dirty="0">
                          <a:solidFill>
                            <a:srgbClr val="000000"/>
                          </a:solidFill>
                          <a:effectLst/>
                          <a:latin typeface="Arial" panose="020B0604020202020204" pitchFamily="34" charset="0"/>
                        </a:rPr>
                        <a:t>As part the Enhanced File Transfer (EFT) project we will conduct Disaster Recovery (DR) testing. The EFT DR test will prove and confirm the procedures, resilience and capability of the newly upgrade EFT. As EFT is a multiple site application we will fail over to one site then failback to service normal and test the other site the following week.</a:t>
                      </a:r>
                      <a:br>
                        <a:rPr lang="en-US" sz="700" b="0" i="0" u="none" strike="noStrike" dirty="0">
                          <a:solidFill>
                            <a:srgbClr val="000000"/>
                          </a:solidFill>
                          <a:effectLst/>
                          <a:latin typeface="Arial" panose="020B0604020202020204" pitchFamily="34" charset="0"/>
                        </a:rPr>
                      </a:br>
                      <a:br>
                        <a:rPr lang="en-US" sz="700" b="0" i="0" u="none" strike="noStrike" dirty="0">
                          <a:solidFill>
                            <a:srgbClr val="000000"/>
                          </a:solidFill>
                          <a:effectLst/>
                          <a:latin typeface="Arial" panose="020B0604020202020204" pitchFamily="34" charset="0"/>
                        </a:rPr>
                      </a:br>
                      <a:r>
                        <a:rPr lang="en-US" sz="700" b="0" i="0" u="none" strike="noStrike" dirty="0">
                          <a:solidFill>
                            <a:srgbClr val="000000"/>
                          </a:solidFill>
                          <a:effectLst/>
                          <a:latin typeface="Arial" panose="020B0604020202020204" pitchFamily="34" charset="0"/>
                        </a:rPr>
                        <a:t>Please be aware that the EFT DR Contingency Dates will be carried out on the following weekend.</a:t>
                      </a:r>
                      <a:br>
                        <a:rPr lang="en-US" sz="700" b="0" i="0" u="none" strike="noStrike" dirty="0">
                          <a:solidFill>
                            <a:srgbClr val="000000"/>
                          </a:solidFill>
                          <a:effectLst/>
                          <a:latin typeface="Arial" panose="020B0604020202020204" pitchFamily="34" charset="0"/>
                        </a:rPr>
                      </a:br>
                      <a:br>
                        <a:rPr lang="en-US" sz="700" b="0" i="0" u="none" strike="noStrike" dirty="0">
                          <a:solidFill>
                            <a:srgbClr val="000000"/>
                          </a:solidFill>
                          <a:effectLst/>
                          <a:latin typeface="Arial" panose="020B0604020202020204" pitchFamily="34" charset="0"/>
                        </a:rPr>
                      </a:br>
                      <a:r>
                        <a:rPr lang="en-US" sz="700" b="0" i="0" u="none" strike="noStrike" dirty="0">
                          <a:solidFill>
                            <a:srgbClr val="000000"/>
                          </a:solidFill>
                          <a:effectLst/>
                          <a:latin typeface="Arial" panose="020B0604020202020204" pitchFamily="34" charset="0"/>
                        </a:rPr>
                        <a:t>Any files that would be processed by EFT during this window will remain safely in their respective Folders, once EFT is back online, all file transfers will be synced and issued.</a:t>
                      </a:r>
                    </a:p>
                  </a:txBody>
                  <a:tcPr marL="4426" marR="4426" marT="44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dirty="0">
                          <a:solidFill>
                            <a:srgbClr val="000000"/>
                          </a:solidFill>
                          <a:effectLst/>
                          <a:latin typeface="Arial" panose="020B0604020202020204" pitchFamily="34" charset="0"/>
                        </a:rPr>
                        <a:t>13/10/2021</a:t>
                      </a:r>
                    </a:p>
                  </a:txBody>
                  <a:tcPr marL="4426" marR="4426" marT="44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36666555"/>
                  </a:ext>
                </a:extLst>
              </a:tr>
              <a:tr h="919779">
                <a:tc>
                  <a:txBody>
                    <a:bodyPr/>
                    <a:lstStyle/>
                    <a:p>
                      <a:pPr algn="ctr" fontAlgn="ctr"/>
                      <a:r>
                        <a:rPr lang="en-GB" sz="700" b="0" i="0" u="none" strike="noStrike">
                          <a:solidFill>
                            <a:srgbClr val="000000"/>
                          </a:solidFill>
                          <a:effectLst/>
                          <a:latin typeface="Arial" panose="020B0604020202020204" pitchFamily="34" charset="0"/>
                        </a:rPr>
                        <a:t> XRN 5339</a:t>
                      </a:r>
                    </a:p>
                  </a:txBody>
                  <a:tcPr marL="4426" marR="4426" marT="44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a:solidFill>
                            <a:srgbClr val="000000"/>
                          </a:solidFill>
                          <a:effectLst/>
                          <a:latin typeface="Arial" panose="020B0604020202020204" pitchFamily="34" charset="0"/>
                        </a:rPr>
                        <a:t>EFT</a:t>
                      </a:r>
                    </a:p>
                  </a:txBody>
                  <a:tcPr marL="4426" marR="4426" marT="44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a:solidFill>
                            <a:srgbClr val="000000"/>
                          </a:solidFill>
                          <a:effectLst/>
                          <a:latin typeface="Arial" panose="020B0604020202020204" pitchFamily="34" charset="0"/>
                        </a:rPr>
                        <a:t>20/03/2022</a:t>
                      </a:r>
                    </a:p>
                  </a:txBody>
                  <a:tcPr marL="4426" marR="4426" marT="44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a:solidFill>
                            <a:srgbClr val="000000"/>
                          </a:solidFill>
                          <a:effectLst/>
                          <a:latin typeface="Arial" panose="020B0604020202020204" pitchFamily="34" charset="0"/>
                        </a:rPr>
                        <a:t>TBC</a:t>
                      </a:r>
                    </a:p>
                  </a:txBody>
                  <a:tcPr marL="4426" marR="4426" marT="44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a:solidFill>
                            <a:srgbClr val="000000"/>
                          </a:solidFill>
                          <a:effectLst/>
                          <a:latin typeface="Arial" panose="020B0604020202020204" pitchFamily="34" charset="0"/>
                        </a:rPr>
                        <a:t>20/03/2022</a:t>
                      </a:r>
                    </a:p>
                  </a:txBody>
                  <a:tcPr marL="4426" marR="4426" marT="44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dirty="0">
                          <a:solidFill>
                            <a:srgbClr val="000000"/>
                          </a:solidFill>
                          <a:effectLst/>
                          <a:latin typeface="Arial" panose="020B0604020202020204" pitchFamily="34" charset="0"/>
                        </a:rPr>
                        <a:t>TBC</a:t>
                      </a:r>
                    </a:p>
                  </a:txBody>
                  <a:tcPr marL="4426" marR="4426" marT="44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700" b="0" i="0" u="none" strike="noStrike" dirty="0">
                          <a:solidFill>
                            <a:srgbClr val="000000"/>
                          </a:solidFill>
                          <a:effectLst/>
                          <a:latin typeface="Arial" panose="020B0604020202020204" pitchFamily="34" charset="0"/>
                        </a:rPr>
                        <a:t>As part the Enhanced File Transfer (EFT) project we will conduct Disaster Recovery (DR) testing. The EFT DR test will prove and confirm the procedures, resilience and capability of the newly upgrade EFT. As EFT is a multiple site application we will have failed over, then failed back one site on the previous week, to complete the DR testing this weekend we will DR test the remaining site.</a:t>
                      </a:r>
                      <a:br>
                        <a:rPr lang="en-US" sz="700" b="0" i="0" u="none" strike="noStrike" dirty="0">
                          <a:solidFill>
                            <a:srgbClr val="000000"/>
                          </a:solidFill>
                          <a:effectLst/>
                          <a:latin typeface="Arial" panose="020B0604020202020204" pitchFamily="34" charset="0"/>
                        </a:rPr>
                      </a:br>
                      <a:br>
                        <a:rPr lang="en-US" sz="700" b="0" i="0" u="none" strike="noStrike" dirty="0">
                          <a:solidFill>
                            <a:srgbClr val="000000"/>
                          </a:solidFill>
                          <a:effectLst/>
                          <a:latin typeface="Arial" panose="020B0604020202020204" pitchFamily="34" charset="0"/>
                        </a:rPr>
                      </a:br>
                      <a:r>
                        <a:rPr lang="en-US" sz="700" b="0" i="0" u="none" strike="noStrike" dirty="0">
                          <a:solidFill>
                            <a:srgbClr val="000000"/>
                          </a:solidFill>
                          <a:effectLst/>
                          <a:latin typeface="Arial" panose="020B0604020202020204" pitchFamily="34" charset="0"/>
                        </a:rPr>
                        <a:t>Please be aware that the EFT DR Contingency Dates will be carried out on the following weekend.</a:t>
                      </a:r>
                      <a:br>
                        <a:rPr lang="en-US" sz="700" b="0" i="0" u="none" strike="noStrike" dirty="0">
                          <a:solidFill>
                            <a:srgbClr val="000000"/>
                          </a:solidFill>
                          <a:effectLst/>
                          <a:latin typeface="Arial" panose="020B0604020202020204" pitchFamily="34" charset="0"/>
                        </a:rPr>
                      </a:br>
                      <a:br>
                        <a:rPr lang="en-US" sz="700" b="0" i="0" u="none" strike="noStrike" dirty="0">
                          <a:solidFill>
                            <a:srgbClr val="000000"/>
                          </a:solidFill>
                          <a:effectLst/>
                          <a:latin typeface="Arial" panose="020B0604020202020204" pitchFamily="34" charset="0"/>
                        </a:rPr>
                      </a:br>
                      <a:r>
                        <a:rPr lang="en-US" sz="700" b="0" i="0" u="none" strike="noStrike" dirty="0">
                          <a:solidFill>
                            <a:srgbClr val="000000"/>
                          </a:solidFill>
                          <a:effectLst/>
                          <a:latin typeface="Arial" panose="020B0604020202020204" pitchFamily="34" charset="0"/>
                        </a:rPr>
                        <a:t>Any files that would be processed by EFT during this window will remain safely in their respective Folders, once EFT is back online, all file transfers will be synced and issued.</a:t>
                      </a:r>
                    </a:p>
                  </a:txBody>
                  <a:tcPr marL="4426" marR="4426" marT="44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dirty="0">
                          <a:solidFill>
                            <a:srgbClr val="000000"/>
                          </a:solidFill>
                          <a:effectLst/>
                          <a:latin typeface="Arial" panose="020B0604020202020204" pitchFamily="34" charset="0"/>
                        </a:rPr>
                        <a:t>13/10/2021</a:t>
                      </a:r>
                    </a:p>
                  </a:txBody>
                  <a:tcPr marL="4426" marR="4426" marT="44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48222411"/>
                  </a:ext>
                </a:extLst>
              </a:tr>
            </a:tbl>
          </a:graphicData>
        </a:graphic>
      </p:graphicFrame>
    </p:spTree>
    <p:extLst>
      <p:ext uri="{BB962C8B-B14F-4D97-AF65-F5344CB8AC3E}">
        <p14:creationId xmlns:p14="http://schemas.microsoft.com/office/powerpoint/2010/main" val="50701251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399FAB-B12E-4E8E-B575-883DF6DB81A4}"/>
              </a:ext>
            </a:extLst>
          </p:cNvPr>
          <p:cNvSpPr>
            <a:spLocks noGrp="1"/>
          </p:cNvSpPr>
          <p:nvPr>
            <p:ph type="title"/>
          </p:nvPr>
        </p:nvSpPr>
        <p:spPr/>
        <p:txBody>
          <a:bodyPr/>
          <a:lstStyle/>
          <a:p>
            <a:r>
              <a:rPr lang="en-GB" dirty="0"/>
              <a:t>Portfolio POAP</a:t>
            </a:r>
          </a:p>
        </p:txBody>
      </p:sp>
      <p:graphicFrame>
        <p:nvGraphicFramePr>
          <p:cNvPr id="4" name="Content Placeholder 3">
            <a:extLst>
              <a:ext uri="{FF2B5EF4-FFF2-40B4-BE49-F238E27FC236}">
                <a16:creationId xmlns:a16="http://schemas.microsoft.com/office/drawing/2014/main" id="{FAC18203-DF11-49F2-A904-5E5A7182848D}"/>
              </a:ext>
            </a:extLst>
          </p:cNvPr>
          <p:cNvGraphicFramePr>
            <a:graphicFrameLocks noGrp="1" noChangeAspect="1"/>
          </p:cNvGraphicFramePr>
          <p:nvPr>
            <p:ph idx="1"/>
            <p:extLst>
              <p:ext uri="{D42A27DB-BD31-4B8C-83A1-F6EECF244321}">
                <p14:modId xmlns:p14="http://schemas.microsoft.com/office/powerpoint/2010/main" val="1537967891"/>
              </p:ext>
            </p:extLst>
          </p:nvPr>
        </p:nvGraphicFramePr>
        <p:xfrm>
          <a:off x="3586965" y="2041451"/>
          <a:ext cx="1840987" cy="1594884"/>
        </p:xfrm>
        <a:graphic>
          <a:graphicData uri="http://schemas.openxmlformats.org/presentationml/2006/ole">
            <mc:AlternateContent xmlns:mc="http://schemas.openxmlformats.org/markup-compatibility/2006">
              <mc:Choice xmlns:v="urn:schemas-microsoft-com:vml" Requires="v">
                <p:oleObj spid="_x0000_s2050" name="Acrobat Document" showAsIcon="1" r:id="rId3" imgW="914400" imgH="792360" progId="Acrobat.Document.DC">
                  <p:embed/>
                </p:oleObj>
              </mc:Choice>
              <mc:Fallback>
                <p:oleObj name="Acrobat Document" showAsIcon="1" r:id="rId3" imgW="914400" imgH="792360" progId="Acrobat.Document.DC">
                  <p:embed/>
                  <p:pic>
                    <p:nvPicPr>
                      <p:cNvPr id="4" name="Content Placeholder 3">
                        <a:extLst>
                          <a:ext uri="{FF2B5EF4-FFF2-40B4-BE49-F238E27FC236}">
                            <a16:creationId xmlns:a16="http://schemas.microsoft.com/office/drawing/2014/main" id="{FAC18203-DF11-49F2-A904-5E5A7182848D}"/>
                          </a:ext>
                        </a:extLst>
                      </p:cNvPr>
                      <p:cNvPicPr/>
                      <p:nvPr/>
                    </p:nvPicPr>
                    <p:blipFill>
                      <a:blip r:embed="rId4"/>
                      <a:stretch>
                        <a:fillRect/>
                      </a:stretch>
                    </p:blipFill>
                    <p:spPr>
                      <a:xfrm>
                        <a:off x="3586965" y="2041451"/>
                        <a:ext cx="1840987" cy="1594884"/>
                      </a:xfrm>
                      <a:prstGeom prst="rect">
                        <a:avLst/>
                      </a:prstGeom>
                    </p:spPr>
                  </p:pic>
                </p:oleObj>
              </mc:Fallback>
            </mc:AlternateContent>
          </a:graphicData>
        </a:graphic>
      </p:graphicFrame>
    </p:spTree>
    <p:extLst>
      <p:ext uri="{BB962C8B-B14F-4D97-AF65-F5344CB8AC3E}">
        <p14:creationId xmlns:p14="http://schemas.microsoft.com/office/powerpoint/2010/main" val="12916258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635" y="114056"/>
            <a:ext cx="8820472" cy="416011"/>
          </a:xfrm>
        </p:spPr>
        <p:txBody>
          <a:bodyPr>
            <a:noAutofit/>
          </a:bodyPr>
          <a:lstStyle/>
          <a:p>
            <a:r>
              <a:rPr lang="en-GB" sz="2000" dirty="0"/>
              <a:t>Budget v Committed Spend BP21/22</a:t>
            </a:r>
          </a:p>
        </p:txBody>
      </p:sp>
      <p:graphicFrame>
        <p:nvGraphicFramePr>
          <p:cNvPr id="10" name="Chart 9">
            <a:extLst>
              <a:ext uri="{FF2B5EF4-FFF2-40B4-BE49-F238E27FC236}">
                <a16:creationId xmlns:a16="http://schemas.microsoft.com/office/drawing/2014/main" id="{A5BE5B15-0C7E-48D6-A56C-6A746E46C6FC}"/>
              </a:ext>
            </a:extLst>
          </p:cNvPr>
          <p:cNvGraphicFramePr>
            <a:graphicFrameLocks/>
          </p:cNvGraphicFramePr>
          <p:nvPr>
            <p:extLst/>
          </p:nvPr>
        </p:nvGraphicFramePr>
        <p:xfrm>
          <a:off x="267849" y="2282570"/>
          <a:ext cx="3438128" cy="267980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Chart 10">
            <a:extLst>
              <a:ext uri="{FF2B5EF4-FFF2-40B4-BE49-F238E27FC236}">
                <a16:creationId xmlns:a16="http://schemas.microsoft.com/office/drawing/2014/main" id="{59803CA1-16F7-4A52-911A-D440D97B3753}"/>
              </a:ext>
            </a:extLst>
          </p:cNvPr>
          <p:cNvGraphicFramePr>
            <a:graphicFrameLocks/>
          </p:cNvGraphicFramePr>
          <p:nvPr>
            <p:extLst/>
          </p:nvPr>
        </p:nvGraphicFramePr>
        <p:xfrm>
          <a:off x="4049757" y="2282570"/>
          <a:ext cx="3522711" cy="2278680"/>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a:extLst>
              <a:ext uri="{FF2B5EF4-FFF2-40B4-BE49-F238E27FC236}">
                <a16:creationId xmlns:a16="http://schemas.microsoft.com/office/drawing/2014/main" id="{609AC967-D295-4EB5-8156-5F6765360120}"/>
              </a:ext>
            </a:extLst>
          </p:cNvPr>
          <p:cNvSpPr txBox="1"/>
          <p:nvPr/>
        </p:nvSpPr>
        <p:spPr>
          <a:xfrm>
            <a:off x="7572468" y="2456524"/>
            <a:ext cx="1403648" cy="1938992"/>
          </a:xfrm>
          <a:prstGeom prst="rect">
            <a:avLst/>
          </a:prstGeom>
          <a:noFill/>
        </p:spPr>
        <p:txBody>
          <a:bodyPr wrap="square" rtlCol="0">
            <a:spAutoFit/>
          </a:bodyPr>
          <a:lstStyle/>
          <a:p>
            <a:pPr marL="171450" indent="-171450">
              <a:buFont typeface="Arial" panose="020B0604020202020204" pitchFamily="34" charset="0"/>
              <a:buChar char="•"/>
            </a:pPr>
            <a:r>
              <a:rPr lang="en-GB" sz="1000" dirty="0"/>
              <a:t>A reduction to the total  Approved DSC Change Budget (BP21) of £103k occurred as a result of a change / introduction of costs across 6 changes (see </a:t>
            </a:r>
            <a:r>
              <a:rPr lang="en-GB" sz="1000" dirty="0">
                <a:hlinkClick r:id="rId4"/>
              </a:rPr>
              <a:t>linked s/s </a:t>
            </a:r>
            <a:r>
              <a:rPr lang="en-GB" sz="1000" dirty="0"/>
              <a:t>for details) </a:t>
            </a:r>
          </a:p>
        </p:txBody>
      </p:sp>
      <p:graphicFrame>
        <p:nvGraphicFramePr>
          <p:cNvPr id="17" name="Chart 16">
            <a:extLst>
              <a:ext uri="{FF2B5EF4-FFF2-40B4-BE49-F238E27FC236}">
                <a16:creationId xmlns:a16="http://schemas.microsoft.com/office/drawing/2014/main" id="{A29864BA-670A-4A40-A473-66D6D57502E4}"/>
              </a:ext>
            </a:extLst>
          </p:cNvPr>
          <p:cNvGraphicFramePr>
            <a:graphicFrameLocks/>
          </p:cNvGraphicFramePr>
          <p:nvPr>
            <p:extLst/>
          </p:nvPr>
        </p:nvGraphicFramePr>
        <p:xfrm>
          <a:off x="164040" y="699542"/>
          <a:ext cx="1643119" cy="1368152"/>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8" name="Chart 17">
            <a:extLst>
              <a:ext uri="{FF2B5EF4-FFF2-40B4-BE49-F238E27FC236}">
                <a16:creationId xmlns:a16="http://schemas.microsoft.com/office/drawing/2014/main" id="{D1F122F2-340C-47D6-AD91-04EFE5240224}"/>
              </a:ext>
            </a:extLst>
          </p:cNvPr>
          <p:cNvGraphicFramePr>
            <a:graphicFrameLocks/>
          </p:cNvGraphicFramePr>
          <p:nvPr>
            <p:extLst/>
          </p:nvPr>
        </p:nvGraphicFramePr>
        <p:xfrm>
          <a:off x="2150939" y="699542"/>
          <a:ext cx="1643119" cy="1368152"/>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9" name="Chart 18">
            <a:extLst>
              <a:ext uri="{FF2B5EF4-FFF2-40B4-BE49-F238E27FC236}">
                <a16:creationId xmlns:a16="http://schemas.microsoft.com/office/drawing/2014/main" id="{62E272D9-3FAE-41BC-A64E-4B603F103DC3}"/>
              </a:ext>
            </a:extLst>
          </p:cNvPr>
          <p:cNvGraphicFramePr>
            <a:graphicFrameLocks/>
          </p:cNvGraphicFramePr>
          <p:nvPr>
            <p:extLst/>
          </p:nvPr>
        </p:nvGraphicFramePr>
        <p:xfrm>
          <a:off x="4104674" y="719727"/>
          <a:ext cx="1643119" cy="1368152"/>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20" name="Chart 19">
            <a:extLst>
              <a:ext uri="{FF2B5EF4-FFF2-40B4-BE49-F238E27FC236}">
                <a16:creationId xmlns:a16="http://schemas.microsoft.com/office/drawing/2014/main" id="{1B794E5D-1D49-45F7-86D6-58797F52E6F7}"/>
              </a:ext>
            </a:extLst>
          </p:cNvPr>
          <p:cNvGraphicFramePr>
            <a:graphicFrameLocks/>
          </p:cNvGraphicFramePr>
          <p:nvPr>
            <p:extLst/>
          </p:nvPr>
        </p:nvGraphicFramePr>
        <p:xfrm>
          <a:off x="6025225" y="704125"/>
          <a:ext cx="1643119" cy="1368152"/>
        </p:xfrm>
        <a:graphic>
          <a:graphicData uri="http://schemas.openxmlformats.org/drawingml/2006/chart">
            <c:chart xmlns:c="http://schemas.openxmlformats.org/drawingml/2006/chart" xmlns:r="http://schemas.openxmlformats.org/officeDocument/2006/relationships" r:id="rId8"/>
          </a:graphicData>
        </a:graphic>
      </p:graphicFrame>
      <p:sp>
        <p:nvSpPr>
          <p:cNvPr id="21" name="TextBox 20">
            <a:extLst>
              <a:ext uri="{FF2B5EF4-FFF2-40B4-BE49-F238E27FC236}">
                <a16:creationId xmlns:a16="http://schemas.microsoft.com/office/drawing/2014/main" id="{0C7B00BC-D987-4E76-9438-36E751DDC91D}"/>
              </a:ext>
            </a:extLst>
          </p:cNvPr>
          <p:cNvSpPr txBox="1"/>
          <p:nvPr/>
        </p:nvSpPr>
        <p:spPr>
          <a:xfrm>
            <a:off x="7585937" y="699542"/>
            <a:ext cx="1403648" cy="1631216"/>
          </a:xfrm>
          <a:prstGeom prst="rect">
            <a:avLst/>
          </a:prstGeom>
          <a:noFill/>
        </p:spPr>
        <p:txBody>
          <a:bodyPr wrap="square" rtlCol="0">
            <a:spAutoFit/>
          </a:bodyPr>
          <a:lstStyle/>
          <a:p>
            <a:pPr marL="171450" indent="-171450">
              <a:buFont typeface="Arial" panose="020B0604020202020204" pitchFamily="34" charset="0"/>
              <a:buChar char="•"/>
            </a:pPr>
            <a:r>
              <a:rPr lang="en-GB" sz="1000" dirty="0"/>
              <a:t>At this stage, Shippers have committed 64% of approved BP21 Budget</a:t>
            </a:r>
          </a:p>
          <a:p>
            <a:pPr marL="171450" indent="-171450">
              <a:buFont typeface="Arial" panose="020B0604020202020204" pitchFamily="34" charset="0"/>
              <a:buChar char="•"/>
            </a:pPr>
            <a:r>
              <a:rPr lang="en-GB" sz="1000" dirty="0"/>
              <a:t>DNs have committed 100%</a:t>
            </a:r>
          </a:p>
          <a:p>
            <a:pPr marL="171450" indent="-171450">
              <a:buFont typeface="Arial" panose="020B0604020202020204" pitchFamily="34" charset="0"/>
              <a:buChar char="•"/>
            </a:pPr>
            <a:r>
              <a:rPr lang="en-GB" sz="1000" dirty="0"/>
              <a:t>IGTs have committed 17% and NTS 0%</a:t>
            </a:r>
          </a:p>
        </p:txBody>
      </p:sp>
    </p:spTree>
    <p:extLst>
      <p:ext uri="{BB962C8B-B14F-4D97-AF65-F5344CB8AC3E}">
        <p14:creationId xmlns:p14="http://schemas.microsoft.com/office/powerpoint/2010/main" val="42524929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2020490"/>
            <a:ext cx="7772400" cy="1102519"/>
          </a:xfrm>
        </p:spPr>
        <p:txBody>
          <a:bodyPr>
            <a:normAutofit/>
          </a:bodyPr>
          <a:lstStyle/>
          <a:p>
            <a:r>
              <a:rPr lang="en-GB" sz="3600" dirty="0">
                <a:latin typeface="Arial"/>
                <a:cs typeface="Arial"/>
              </a:rPr>
              <a:t>Change Pipeline</a:t>
            </a:r>
          </a:p>
        </p:txBody>
      </p:sp>
    </p:spTree>
    <p:extLst>
      <p:ext uri="{BB962C8B-B14F-4D97-AF65-F5344CB8AC3E}">
        <p14:creationId xmlns:p14="http://schemas.microsoft.com/office/powerpoint/2010/main" val="36575488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EA3F08-64D0-41F2-864D-9FD93219A379}"/>
              </a:ext>
            </a:extLst>
          </p:cNvPr>
          <p:cNvSpPr>
            <a:spLocks noGrp="1"/>
          </p:cNvSpPr>
          <p:nvPr>
            <p:ph type="title"/>
          </p:nvPr>
        </p:nvSpPr>
        <p:spPr>
          <a:xfrm>
            <a:off x="63795" y="122081"/>
            <a:ext cx="9030585" cy="637580"/>
          </a:xfrm>
        </p:spPr>
        <p:txBody>
          <a:bodyPr>
            <a:noAutofit/>
          </a:bodyPr>
          <a:lstStyle/>
          <a:p>
            <a:r>
              <a:rPr lang="en-GB" sz="1800" dirty="0"/>
              <a:t>Change Development &amp; Delivery Pipeline (DSC Change / Minor Release Budget) </a:t>
            </a:r>
          </a:p>
        </p:txBody>
      </p:sp>
      <p:sp>
        <p:nvSpPr>
          <p:cNvPr id="3" name="TextBox 2">
            <a:extLst>
              <a:ext uri="{FF2B5EF4-FFF2-40B4-BE49-F238E27FC236}">
                <a16:creationId xmlns:a16="http://schemas.microsoft.com/office/drawing/2014/main" id="{63D3E0BB-32E6-45F2-B87D-9FD7A1946B9A}"/>
              </a:ext>
            </a:extLst>
          </p:cNvPr>
          <p:cNvSpPr txBox="1"/>
          <p:nvPr/>
        </p:nvSpPr>
        <p:spPr>
          <a:xfrm>
            <a:off x="6006891" y="4034481"/>
            <a:ext cx="2006978" cy="57708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prstClr val="black"/>
                </a:solidFill>
                <a:effectLst/>
                <a:uLnTx/>
                <a:uFillTx/>
                <a:latin typeface="Arial"/>
                <a:ea typeface="+mn-ea"/>
                <a:cs typeface="+mn-cs"/>
              </a:rPr>
              <a:t>* Pre-capture may contain changes that won’t require delivery / funding</a:t>
            </a:r>
          </a:p>
        </p:txBody>
      </p:sp>
      <p:graphicFrame>
        <p:nvGraphicFramePr>
          <p:cNvPr id="8" name="Chart 7">
            <a:extLst>
              <a:ext uri="{FF2B5EF4-FFF2-40B4-BE49-F238E27FC236}">
                <a16:creationId xmlns:a16="http://schemas.microsoft.com/office/drawing/2014/main" id="{EBB33185-1A26-4927-9BE7-51CC2DD6B684}"/>
              </a:ext>
            </a:extLst>
          </p:cNvPr>
          <p:cNvGraphicFramePr>
            <a:graphicFrameLocks/>
          </p:cNvGraphicFramePr>
          <p:nvPr/>
        </p:nvGraphicFramePr>
        <p:xfrm>
          <a:off x="310222" y="691588"/>
          <a:ext cx="5000332" cy="210666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9" name="Chart 8">
            <a:extLst>
              <a:ext uri="{FF2B5EF4-FFF2-40B4-BE49-F238E27FC236}">
                <a16:creationId xmlns:a16="http://schemas.microsoft.com/office/drawing/2014/main" id="{5F8B6B86-99A7-4021-B7D2-D91686F0B9B7}"/>
              </a:ext>
            </a:extLst>
          </p:cNvPr>
          <p:cNvGraphicFramePr>
            <a:graphicFrameLocks/>
          </p:cNvGraphicFramePr>
          <p:nvPr/>
        </p:nvGraphicFramePr>
        <p:xfrm>
          <a:off x="310222" y="2786018"/>
          <a:ext cx="5162110" cy="2235401"/>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0" name="Chart 9">
            <a:extLst>
              <a:ext uri="{FF2B5EF4-FFF2-40B4-BE49-F238E27FC236}">
                <a16:creationId xmlns:a16="http://schemas.microsoft.com/office/drawing/2014/main" id="{F6AA795A-C587-4022-A089-5AAC31FD3C60}"/>
              </a:ext>
            </a:extLst>
          </p:cNvPr>
          <p:cNvGraphicFramePr>
            <a:graphicFrameLocks/>
          </p:cNvGraphicFramePr>
          <p:nvPr/>
        </p:nvGraphicFramePr>
        <p:xfrm>
          <a:off x="5627727" y="876174"/>
          <a:ext cx="3291840" cy="2943225"/>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1" name="Object 10">
            <a:extLst>
              <a:ext uri="{FF2B5EF4-FFF2-40B4-BE49-F238E27FC236}">
                <a16:creationId xmlns:a16="http://schemas.microsoft.com/office/drawing/2014/main" id="{4F18BA31-67E5-481B-BCEC-8CEFA56A1900}"/>
              </a:ext>
            </a:extLst>
          </p:cNvPr>
          <p:cNvGraphicFramePr>
            <a:graphicFrameLocks noChangeAspect="1"/>
          </p:cNvGraphicFramePr>
          <p:nvPr/>
        </p:nvGraphicFramePr>
        <p:xfrm>
          <a:off x="8013869" y="4034481"/>
          <a:ext cx="914400" cy="792163"/>
        </p:xfrm>
        <a:graphic>
          <a:graphicData uri="http://schemas.openxmlformats.org/presentationml/2006/ole">
            <mc:AlternateContent xmlns:mc="http://schemas.openxmlformats.org/markup-compatibility/2006">
              <mc:Choice xmlns:v="urn:schemas-microsoft-com:vml" Requires="v">
                <p:oleObj spid="_x0000_s1026" name="Worksheet" showAsIcon="1" r:id="rId7" imgW="914400" imgH="792360" progId="Excel.Sheet.12">
                  <p:embed/>
                </p:oleObj>
              </mc:Choice>
              <mc:Fallback>
                <p:oleObj name="Worksheet" showAsIcon="1" r:id="rId7" imgW="914400" imgH="792360" progId="Excel.Sheet.12">
                  <p:embed/>
                  <p:pic>
                    <p:nvPicPr>
                      <p:cNvPr id="11" name="Object 10">
                        <a:extLst>
                          <a:ext uri="{FF2B5EF4-FFF2-40B4-BE49-F238E27FC236}">
                            <a16:creationId xmlns:a16="http://schemas.microsoft.com/office/drawing/2014/main" id="{4F18BA31-67E5-481B-BCEC-8CEFA56A1900}"/>
                          </a:ext>
                        </a:extLst>
                      </p:cNvPr>
                      <p:cNvPicPr/>
                      <p:nvPr/>
                    </p:nvPicPr>
                    <p:blipFill>
                      <a:blip r:embed="rId8"/>
                      <a:stretch>
                        <a:fillRect/>
                      </a:stretch>
                    </p:blipFill>
                    <p:spPr>
                      <a:xfrm>
                        <a:off x="8013869" y="4034481"/>
                        <a:ext cx="914400" cy="792163"/>
                      </a:xfrm>
                      <a:prstGeom prst="rect">
                        <a:avLst/>
                      </a:prstGeom>
                    </p:spPr>
                  </p:pic>
                </p:oleObj>
              </mc:Fallback>
            </mc:AlternateContent>
          </a:graphicData>
        </a:graphic>
      </p:graphicFrame>
    </p:spTree>
    <p:extLst>
      <p:ext uri="{BB962C8B-B14F-4D97-AF65-F5344CB8AC3E}">
        <p14:creationId xmlns:p14="http://schemas.microsoft.com/office/powerpoint/2010/main" val="15819981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D039978-F70A-4C74-8B7C-9E5DA1519EF0}"/>
              </a:ext>
            </a:extLst>
          </p:cNvPr>
          <p:cNvSpPr>
            <a:spLocks noGrp="1"/>
          </p:cNvSpPr>
          <p:nvPr>
            <p:ph type="body" sz="quarter" idx="17"/>
          </p:nvPr>
        </p:nvSpPr>
        <p:spPr>
          <a:xfrm>
            <a:off x="217714" y="153240"/>
            <a:ext cx="8708571" cy="400110"/>
          </a:xfrm>
        </p:spPr>
        <p:txBody>
          <a:bodyPr/>
          <a:lstStyle/>
          <a:p>
            <a:pPr marL="0" indent="0">
              <a:buNone/>
            </a:pPr>
            <a:r>
              <a:rPr lang="en-GB" sz="2000" b="1" dirty="0">
                <a:solidFill>
                  <a:schemeClr val="accent1"/>
                </a:solidFill>
              </a:rPr>
              <a:t>2021-2022 DSC Change / </a:t>
            </a:r>
            <a:r>
              <a:rPr lang="en-GB" sz="2000" b="1" dirty="0" err="1">
                <a:solidFill>
                  <a:schemeClr val="accent1"/>
                </a:solidFill>
              </a:rPr>
              <a:t>MiR</a:t>
            </a:r>
            <a:r>
              <a:rPr lang="en-GB" sz="2000" b="1" dirty="0">
                <a:solidFill>
                  <a:schemeClr val="accent1"/>
                </a:solidFill>
              </a:rPr>
              <a:t> Pipeline</a:t>
            </a:r>
          </a:p>
        </p:txBody>
      </p:sp>
      <p:sp>
        <p:nvSpPr>
          <p:cNvPr id="32" name="Rectangle 31">
            <a:extLst>
              <a:ext uri="{FF2B5EF4-FFF2-40B4-BE49-F238E27FC236}">
                <a16:creationId xmlns:a16="http://schemas.microsoft.com/office/drawing/2014/main" id="{14E15DDA-19B8-4236-8ACC-6AAADE9DCEC5}"/>
              </a:ext>
            </a:extLst>
          </p:cNvPr>
          <p:cNvSpPr/>
          <p:nvPr/>
        </p:nvSpPr>
        <p:spPr>
          <a:xfrm>
            <a:off x="7952104" y="3562947"/>
            <a:ext cx="1151030" cy="1400355"/>
          </a:xfrm>
          <a:prstGeom prst="rect">
            <a:avLst/>
          </a:prstGeom>
          <a:solidFill>
            <a:schemeClr val="tx1"/>
          </a:solidFill>
        </p:spPr>
        <p:style>
          <a:lnRef idx="2">
            <a:schemeClr val="accent1"/>
          </a:lnRef>
          <a:fillRef idx="1">
            <a:schemeClr val="lt1"/>
          </a:fillRef>
          <a:effectRef idx="0">
            <a:schemeClr val="accent1"/>
          </a:effectRef>
          <a:fontRef idx="minor">
            <a:schemeClr val="dk1"/>
          </a:fontRef>
        </p:style>
        <p:txBody>
          <a:bodyPr rtlCol="0" anchor="t"/>
          <a:lstStyle/>
          <a:p>
            <a:pPr marL="0" marR="0" lvl="0" indent="0" algn="l" defTabSz="913280" rtl="0" eaLnBrk="1" fontAlgn="auto" latinLnBrk="0" hangingPunct="1">
              <a:lnSpc>
                <a:spcPct val="100000"/>
              </a:lnSpc>
              <a:spcBef>
                <a:spcPts val="0"/>
              </a:spcBef>
              <a:spcAft>
                <a:spcPts val="0"/>
              </a:spcAft>
              <a:buClrTx/>
              <a:buSzTx/>
              <a:buFontTx/>
              <a:buNone/>
              <a:tabLst/>
              <a:defRPr/>
            </a:pPr>
            <a:r>
              <a:rPr kumimoji="0" lang="en-GB" sz="799" b="1" i="0" u="none" strike="noStrike" kern="1200" cap="none" spc="0" normalizeH="0" baseline="0" noProof="0" dirty="0">
                <a:ln>
                  <a:noFill/>
                </a:ln>
                <a:solidFill>
                  <a:prstClr val="white"/>
                </a:solidFill>
                <a:effectLst/>
                <a:uLnTx/>
                <a:uFillTx/>
                <a:latin typeface="Poppins Medium"/>
                <a:ea typeface="+mn-ea"/>
                <a:cs typeface="+mn-cs"/>
              </a:rPr>
              <a:t>Key</a:t>
            </a:r>
            <a:r>
              <a:rPr kumimoji="0" lang="en-GB" sz="799" b="0" i="0" u="none" strike="noStrike" kern="1200" cap="none" spc="0" normalizeH="0" baseline="0" noProof="0" dirty="0">
                <a:ln>
                  <a:noFill/>
                </a:ln>
                <a:solidFill>
                  <a:prstClr val="white"/>
                </a:solidFill>
                <a:effectLst/>
                <a:uLnTx/>
                <a:uFillTx/>
                <a:latin typeface="Poppins Medium"/>
                <a:ea typeface="+mn-ea"/>
                <a:cs typeface="+mn-cs"/>
              </a:rPr>
              <a:t>:</a:t>
            </a:r>
          </a:p>
        </p:txBody>
      </p:sp>
      <p:sp>
        <p:nvSpPr>
          <p:cNvPr id="38" name="TextBox 37">
            <a:extLst>
              <a:ext uri="{FF2B5EF4-FFF2-40B4-BE49-F238E27FC236}">
                <a16:creationId xmlns:a16="http://schemas.microsoft.com/office/drawing/2014/main" id="{A543BBB4-E85C-4BDC-862E-856A4CD8D481}"/>
              </a:ext>
            </a:extLst>
          </p:cNvPr>
          <p:cNvSpPr txBox="1"/>
          <p:nvPr/>
        </p:nvSpPr>
        <p:spPr>
          <a:xfrm>
            <a:off x="7972854" y="3771300"/>
            <a:ext cx="1045588" cy="199927"/>
          </a:xfrm>
          <a:prstGeom prst="rect">
            <a:avLst/>
          </a:prstGeom>
          <a:solidFill>
            <a:srgbClr val="00B050"/>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ctr">
              <a:defRPr sz="800"/>
            </a:lvl1pPr>
          </a:lstStyle>
          <a:p>
            <a:pPr marL="0" marR="0" lvl="0" indent="0" algn="ctr" defTabSz="913280" rtl="0" eaLnBrk="1" fontAlgn="auto" latinLnBrk="0" hangingPunct="1">
              <a:lnSpc>
                <a:spcPct val="100000"/>
              </a:lnSpc>
              <a:spcBef>
                <a:spcPts val="0"/>
              </a:spcBef>
              <a:spcAft>
                <a:spcPts val="0"/>
              </a:spcAft>
              <a:buClrTx/>
              <a:buSzTx/>
              <a:buFontTx/>
              <a:buNone/>
              <a:tabLst/>
              <a:defRPr/>
            </a:pPr>
            <a:r>
              <a:rPr kumimoji="0" lang="en-GB" sz="700" b="0" i="0" u="none" strike="noStrike" kern="1200" cap="none" spc="0" normalizeH="0" baseline="0" noProof="0" dirty="0">
                <a:ln>
                  <a:noFill/>
                </a:ln>
                <a:solidFill>
                  <a:srgbClr val="1E1246"/>
                </a:solidFill>
                <a:effectLst/>
                <a:uLnTx/>
                <a:uFillTx/>
                <a:latin typeface="Arial"/>
                <a:ea typeface="+mn-ea"/>
                <a:cs typeface="+mn-cs"/>
              </a:rPr>
              <a:t>On Track</a:t>
            </a:r>
          </a:p>
        </p:txBody>
      </p:sp>
      <p:sp>
        <p:nvSpPr>
          <p:cNvPr id="39" name="TextBox 38">
            <a:extLst>
              <a:ext uri="{FF2B5EF4-FFF2-40B4-BE49-F238E27FC236}">
                <a16:creationId xmlns:a16="http://schemas.microsoft.com/office/drawing/2014/main" id="{AC37DC85-0266-4B68-8BEE-A637CF73A9C6}"/>
              </a:ext>
            </a:extLst>
          </p:cNvPr>
          <p:cNvSpPr txBox="1"/>
          <p:nvPr/>
        </p:nvSpPr>
        <p:spPr>
          <a:xfrm>
            <a:off x="7972854" y="4005191"/>
            <a:ext cx="1045588" cy="199927"/>
          </a:xfrm>
          <a:prstGeom prst="rect">
            <a:avLst/>
          </a:prstGeom>
          <a:solidFill>
            <a:schemeClr val="accent1">
              <a:lumMod val="20000"/>
              <a:lumOff val="80000"/>
            </a:schemeClr>
          </a:solidFill>
          <a:ln>
            <a:solidFill>
              <a:schemeClr val="tx2">
                <a:lumMod val="60000"/>
                <a:lumOff val="40000"/>
              </a:schemeClr>
            </a:solidFill>
          </a:ln>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wrap="square" rtlCol="0">
            <a:spAutoFit/>
          </a:bodyPr>
          <a:lstStyle>
            <a:defPPr>
              <a:defRPr lang="en-US"/>
            </a:defPPr>
            <a:lvl1pPr algn="ctr">
              <a:defRPr sz="800">
                <a:solidFill>
                  <a:schemeClr val="dk1"/>
                </a:solidFill>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pPr marL="0" marR="0" lvl="0" indent="0" algn="ctr" defTabSz="913280" rtl="0" eaLnBrk="1" fontAlgn="auto" latinLnBrk="0" hangingPunct="1">
              <a:lnSpc>
                <a:spcPct val="100000"/>
              </a:lnSpc>
              <a:spcBef>
                <a:spcPts val="0"/>
              </a:spcBef>
              <a:spcAft>
                <a:spcPts val="0"/>
              </a:spcAft>
              <a:buClrTx/>
              <a:buSzTx/>
              <a:buFontTx/>
              <a:buNone/>
              <a:tabLst/>
              <a:defRPr/>
            </a:pPr>
            <a:r>
              <a:rPr kumimoji="0" lang="en-GB" sz="700" b="0" i="0" u="none" strike="noStrike" kern="1200" cap="none" spc="0" normalizeH="0" baseline="0" noProof="0" dirty="0">
                <a:ln>
                  <a:noFill/>
                </a:ln>
                <a:solidFill>
                  <a:srgbClr val="1E1246"/>
                </a:solidFill>
                <a:effectLst/>
                <a:uLnTx/>
                <a:uFillTx/>
                <a:latin typeface="Arial"/>
                <a:ea typeface="+mn-ea"/>
                <a:cs typeface="+mn-cs"/>
              </a:rPr>
              <a:t>Potential Activity</a:t>
            </a:r>
          </a:p>
        </p:txBody>
      </p:sp>
      <p:sp>
        <p:nvSpPr>
          <p:cNvPr id="80" name="Rectangle 79">
            <a:extLst>
              <a:ext uri="{FF2B5EF4-FFF2-40B4-BE49-F238E27FC236}">
                <a16:creationId xmlns:a16="http://schemas.microsoft.com/office/drawing/2014/main" id="{59233769-C974-44D3-9168-2B866113F4F3}"/>
              </a:ext>
            </a:extLst>
          </p:cNvPr>
          <p:cNvSpPr/>
          <p:nvPr/>
        </p:nvSpPr>
        <p:spPr>
          <a:xfrm>
            <a:off x="7972853" y="4256804"/>
            <a:ext cx="1045589" cy="199927"/>
          </a:xfrm>
          <a:prstGeom prst="rect">
            <a:avLst/>
          </a:prstGeom>
          <a:solidFill>
            <a:srgbClr val="0070C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78"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dirty="0">
                <a:ln>
                  <a:noFill/>
                </a:ln>
                <a:solidFill>
                  <a:prstClr val="white"/>
                </a:solidFill>
                <a:effectLst/>
                <a:uLnTx/>
                <a:uFillTx/>
                <a:latin typeface="Arial"/>
                <a:ea typeface="+mn-ea"/>
                <a:cs typeface="+mn-cs"/>
              </a:rPr>
              <a:t>      </a:t>
            </a:r>
            <a:r>
              <a:rPr kumimoji="0" lang="en-GB" sz="700" b="0" i="0" u="none" strike="noStrike" kern="1200" cap="none" spc="0" normalizeH="0" baseline="0" noProof="0" dirty="0">
                <a:ln>
                  <a:noFill/>
                </a:ln>
                <a:solidFill>
                  <a:prstClr val="white"/>
                </a:solidFill>
                <a:effectLst/>
                <a:uLnTx/>
                <a:uFillTx/>
                <a:latin typeface="Arial"/>
                <a:ea typeface="+mn-ea"/>
                <a:cs typeface="+mn-cs"/>
              </a:rPr>
              <a:t>Complete</a:t>
            </a:r>
          </a:p>
        </p:txBody>
      </p:sp>
      <p:sp>
        <p:nvSpPr>
          <p:cNvPr id="81" name="Rectangle 80">
            <a:extLst>
              <a:ext uri="{FF2B5EF4-FFF2-40B4-BE49-F238E27FC236}">
                <a16:creationId xmlns:a16="http://schemas.microsoft.com/office/drawing/2014/main" id="{77C23BF2-E296-477C-BF67-AB2348F6F77A}"/>
              </a:ext>
            </a:extLst>
          </p:cNvPr>
          <p:cNvSpPr/>
          <p:nvPr/>
        </p:nvSpPr>
        <p:spPr>
          <a:xfrm>
            <a:off x="7972854" y="4503759"/>
            <a:ext cx="1045589" cy="199927"/>
          </a:xfrm>
          <a:prstGeom prst="rect">
            <a:avLst/>
          </a:prstGeom>
          <a:solidFill>
            <a:schemeClr val="accent6">
              <a:lumMod val="7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78" rtl="0" eaLnBrk="1" fontAlgn="auto" latinLnBrk="0" hangingPunct="1">
              <a:lnSpc>
                <a:spcPct val="100000"/>
              </a:lnSpc>
              <a:spcBef>
                <a:spcPts val="0"/>
              </a:spcBef>
              <a:spcAft>
                <a:spcPts val="0"/>
              </a:spcAft>
              <a:buClrTx/>
              <a:buSzTx/>
              <a:buFontTx/>
              <a:buNone/>
              <a:tabLst/>
              <a:defRPr/>
            </a:pPr>
            <a:r>
              <a:rPr kumimoji="0" lang="en-GB" sz="700" b="0" i="0" u="none" strike="noStrike" kern="1200" cap="none" spc="0" normalizeH="0" baseline="0" noProof="0" dirty="0">
                <a:ln>
                  <a:noFill/>
                </a:ln>
                <a:solidFill>
                  <a:prstClr val="white"/>
                </a:solidFill>
                <a:effectLst/>
                <a:uLnTx/>
                <a:uFillTx/>
                <a:latin typeface="Arial"/>
                <a:ea typeface="+mn-ea"/>
                <a:cs typeface="+mn-cs"/>
              </a:rPr>
              <a:t>    Potential risk to plan</a:t>
            </a:r>
          </a:p>
        </p:txBody>
      </p:sp>
      <p:sp>
        <p:nvSpPr>
          <p:cNvPr id="82" name="Rectangle 81">
            <a:extLst>
              <a:ext uri="{FF2B5EF4-FFF2-40B4-BE49-F238E27FC236}">
                <a16:creationId xmlns:a16="http://schemas.microsoft.com/office/drawing/2014/main" id="{DA6A0777-15AF-491D-8996-C3FB4C43E1C7}"/>
              </a:ext>
            </a:extLst>
          </p:cNvPr>
          <p:cNvSpPr/>
          <p:nvPr/>
        </p:nvSpPr>
        <p:spPr>
          <a:xfrm>
            <a:off x="7972853" y="4725227"/>
            <a:ext cx="1045589" cy="196682"/>
          </a:xfrm>
          <a:prstGeom prst="rect">
            <a:avLst/>
          </a:prstGeom>
          <a:solidFill>
            <a:srgbClr val="FF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78" rtl="0" eaLnBrk="1" fontAlgn="auto" latinLnBrk="0" hangingPunct="1">
              <a:lnSpc>
                <a:spcPct val="100000"/>
              </a:lnSpc>
              <a:spcBef>
                <a:spcPts val="0"/>
              </a:spcBef>
              <a:spcAft>
                <a:spcPts val="0"/>
              </a:spcAft>
              <a:buClrTx/>
              <a:buSzTx/>
              <a:buFontTx/>
              <a:buNone/>
              <a:tabLst/>
              <a:defRPr/>
            </a:pPr>
            <a:r>
              <a:rPr kumimoji="0" lang="en-GB" sz="750" b="0" i="0" u="none" strike="noStrike" kern="1200" cap="none" spc="0" normalizeH="0" baseline="0" noProof="0" dirty="0">
                <a:ln>
                  <a:noFill/>
                </a:ln>
                <a:solidFill>
                  <a:prstClr val="white"/>
                </a:solidFill>
                <a:effectLst/>
                <a:uLnTx/>
                <a:uFillTx/>
                <a:latin typeface="Arial"/>
                <a:ea typeface="+mn-ea"/>
                <a:cs typeface="+mn-cs"/>
              </a:rPr>
              <a:t>Plan At Risk </a:t>
            </a:r>
          </a:p>
        </p:txBody>
      </p:sp>
      <p:sp>
        <p:nvSpPr>
          <p:cNvPr id="83" name="Rectangle 82">
            <a:extLst>
              <a:ext uri="{FF2B5EF4-FFF2-40B4-BE49-F238E27FC236}">
                <a16:creationId xmlns:a16="http://schemas.microsoft.com/office/drawing/2014/main" id="{1F8CB9DE-FF6F-41F1-8EA0-AFE5E8964C22}"/>
              </a:ext>
            </a:extLst>
          </p:cNvPr>
          <p:cNvSpPr/>
          <p:nvPr/>
        </p:nvSpPr>
        <p:spPr>
          <a:xfrm>
            <a:off x="7945540" y="1121695"/>
            <a:ext cx="1053571" cy="1197925"/>
          </a:xfrm>
          <a:prstGeom prst="rect">
            <a:avLst/>
          </a:prstGeom>
          <a:noFill/>
        </p:spPr>
        <p:style>
          <a:lnRef idx="2">
            <a:schemeClr val="accent1"/>
          </a:lnRef>
          <a:fillRef idx="1">
            <a:schemeClr val="lt1"/>
          </a:fillRef>
          <a:effectRef idx="0">
            <a:schemeClr val="accent1"/>
          </a:effectRef>
          <a:fontRef idx="minor">
            <a:schemeClr val="dk1"/>
          </a:fontRef>
        </p:style>
        <p:txBody>
          <a:bodyPr rtlCol="0" anchor="t"/>
          <a:lstStyle/>
          <a:p>
            <a:pPr marL="0" marR="0" lvl="0" indent="0" algn="l" defTabSz="913280" rtl="0" eaLnBrk="1" fontAlgn="auto" latinLnBrk="0" hangingPunct="1">
              <a:lnSpc>
                <a:spcPct val="100000"/>
              </a:lnSpc>
              <a:spcBef>
                <a:spcPts val="0"/>
              </a:spcBef>
              <a:spcAft>
                <a:spcPts val="0"/>
              </a:spcAft>
              <a:buClrTx/>
              <a:buSzTx/>
              <a:buFontTx/>
              <a:buNone/>
              <a:tabLst/>
              <a:defRPr/>
            </a:pPr>
            <a:r>
              <a:rPr kumimoji="0" lang="en-GB" sz="799" b="1" i="0" u="none" strike="noStrike" kern="1200" cap="none" spc="0" normalizeH="0" baseline="0" noProof="0" dirty="0">
                <a:ln>
                  <a:noFill/>
                </a:ln>
                <a:solidFill>
                  <a:prstClr val="black"/>
                </a:solidFill>
                <a:effectLst/>
                <a:uLnTx/>
                <a:uFillTx/>
                <a:latin typeface="Poppins Medium"/>
                <a:ea typeface="+mn-ea"/>
                <a:cs typeface="+mn-cs"/>
              </a:rPr>
              <a:t>Key</a:t>
            </a:r>
            <a:r>
              <a:rPr kumimoji="0" lang="en-GB" sz="799" b="0" i="0" u="none" strike="noStrike" kern="1200" cap="none" spc="0" normalizeH="0" baseline="0" noProof="0" dirty="0">
                <a:ln>
                  <a:noFill/>
                </a:ln>
                <a:solidFill>
                  <a:prstClr val="black"/>
                </a:solidFill>
                <a:effectLst/>
                <a:uLnTx/>
                <a:uFillTx/>
                <a:latin typeface="Poppins Medium"/>
                <a:ea typeface="+mn-ea"/>
                <a:cs typeface="+mn-cs"/>
              </a:rPr>
              <a:t>:</a:t>
            </a:r>
          </a:p>
        </p:txBody>
      </p:sp>
      <p:sp>
        <p:nvSpPr>
          <p:cNvPr id="84" name="5-Point Star 120">
            <a:extLst>
              <a:ext uri="{FF2B5EF4-FFF2-40B4-BE49-F238E27FC236}">
                <a16:creationId xmlns:a16="http://schemas.microsoft.com/office/drawing/2014/main" id="{FEF40D73-8ADF-4458-A02C-46B354E37D0C}"/>
              </a:ext>
            </a:extLst>
          </p:cNvPr>
          <p:cNvSpPr/>
          <p:nvPr/>
        </p:nvSpPr>
        <p:spPr>
          <a:xfrm>
            <a:off x="8053343" y="1353394"/>
            <a:ext cx="256500" cy="162000"/>
          </a:xfrm>
          <a:prstGeom prst="star5">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78"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rial"/>
              <a:ea typeface="+mn-ea"/>
              <a:cs typeface="+mn-cs"/>
            </a:endParaRPr>
          </a:p>
        </p:txBody>
      </p:sp>
      <p:sp>
        <p:nvSpPr>
          <p:cNvPr id="85" name="5-Point Star 121">
            <a:extLst>
              <a:ext uri="{FF2B5EF4-FFF2-40B4-BE49-F238E27FC236}">
                <a16:creationId xmlns:a16="http://schemas.microsoft.com/office/drawing/2014/main" id="{304E6ED8-5930-45BB-BA2D-AF78F73C5A46}"/>
              </a:ext>
            </a:extLst>
          </p:cNvPr>
          <p:cNvSpPr/>
          <p:nvPr/>
        </p:nvSpPr>
        <p:spPr>
          <a:xfrm>
            <a:off x="8089663" y="2049388"/>
            <a:ext cx="256500" cy="162000"/>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78"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C000"/>
              </a:solidFill>
              <a:effectLst/>
              <a:uLnTx/>
              <a:uFillTx/>
              <a:latin typeface="Arial"/>
              <a:ea typeface="+mn-ea"/>
              <a:cs typeface="+mn-cs"/>
            </a:endParaRPr>
          </a:p>
        </p:txBody>
      </p:sp>
      <p:sp>
        <p:nvSpPr>
          <p:cNvPr id="86" name="TextBox 85">
            <a:extLst>
              <a:ext uri="{FF2B5EF4-FFF2-40B4-BE49-F238E27FC236}">
                <a16:creationId xmlns:a16="http://schemas.microsoft.com/office/drawing/2014/main" id="{1B5456E8-DEAB-4200-8762-0389297765DE}"/>
              </a:ext>
            </a:extLst>
          </p:cNvPr>
          <p:cNvSpPr txBox="1"/>
          <p:nvPr/>
        </p:nvSpPr>
        <p:spPr>
          <a:xfrm>
            <a:off x="8472740" y="1194116"/>
            <a:ext cx="648072" cy="307777"/>
          </a:xfrm>
          <a:prstGeom prst="rect">
            <a:avLst/>
          </a:prstGeom>
          <a:noFill/>
        </p:spPr>
        <p:txBody>
          <a:bodyPr wrap="square" rtlCol="0">
            <a:spAutoFit/>
          </a:bodyPr>
          <a:lstStyle/>
          <a:p>
            <a:pPr marL="0" marR="0" lvl="0" indent="0" algn="l" defTabSz="914378" rtl="0" eaLnBrk="1" fontAlgn="auto" latinLnBrk="0" hangingPunct="1">
              <a:lnSpc>
                <a:spcPct val="100000"/>
              </a:lnSpc>
              <a:spcBef>
                <a:spcPts val="0"/>
              </a:spcBef>
              <a:spcAft>
                <a:spcPts val="0"/>
              </a:spcAft>
              <a:buClrTx/>
              <a:buSzTx/>
              <a:buFontTx/>
              <a:buNone/>
              <a:tabLst/>
              <a:defRPr/>
            </a:pPr>
            <a:r>
              <a:rPr kumimoji="0" lang="en-GB" sz="700" b="0" i="0" u="none" strike="noStrike" kern="1200" cap="none" spc="0" normalizeH="0" baseline="0" noProof="0" dirty="0">
                <a:ln>
                  <a:noFill/>
                </a:ln>
                <a:solidFill>
                  <a:prstClr val="black"/>
                </a:solidFill>
                <a:effectLst/>
                <a:uLnTx/>
                <a:uFillTx/>
                <a:latin typeface="Arial"/>
                <a:ea typeface="+mn-ea"/>
                <a:cs typeface="+mn-cs"/>
              </a:rPr>
              <a:t>Approval on track</a:t>
            </a:r>
          </a:p>
        </p:txBody>
      </p:sp>
      <p:sp>
        <p:nvSpPr>
          <p:cNvPr id="87" name="TextBox 86">
            <a:extLst>
              <a:ext uri="{FF2B5EF4-FFF2-40B4-BE49-F238E27FC236}">
                <a16:creationId xmlns:a16="http://schemas.microsoft.com/office/drawing/2014/main" id="{6D0078A2-7678-401C-990D-67D8409A9CDF}"/>
              </a:ext>
            </a:extLst>
          </p:cNvPr>
          <p:cNvSpPr txBox="1"/>
          <p:nvPr/>
        </p:nvSpPr>
        <p:spPr>
          <a:xfrm>
            <a:off x="8504928" y="1966441"/>
            <a:ext cx="598206" cy="307777"/>
          </a:xfrm>
          <a:prstGeom prst="rect">
            <a:avLst/>
          </a:prstGeom>
          <a:noFill/>
        </p:spPr>
        <p:txBody>
          <a:bodyPr wrap="square" rtlCol="0">
            <a:spAutoFit/>
          </a:bodyPr>
          <a:lstStyle/>
          <a:p>
            <a:pPr marL="0" marR="0" lvl="0" indent="0" algn="l" defTabSz="914378" rtl="0" eaLnBrk="1" fontAlgn="auto" latinLnBrk="0" hangingPunct="1">
              <a:lnSpc>
                <a:spcPct val="100000"/>
              </a:lnSpc>
              <a:spcBef>
                <a:spcPts val="0"/>
              </a:spcBef>
              <a:spcAft>
                <a:spcPts val="0"/>
              </a:spcAft>
              <a:buClrTx/>
              <a:buSzTx/>
              <a:buFontTx/>
              <a:buNone/>
              <a:tabLst/>
              <a:defRPr/>
            </a:pPr>
            <a:r>
              <a:rPr kumimoji="0" lang="en-GB" sz="700" b="0" i="0" u="none" strike="noStrike" kern="1200" cap="none" spc="0" normalizeH="0" baseline="0" noProof="0" dirty="0">
                <a:ln>
                  <a:noFill/>
                </a:ln>
                <a:solidFill>
                  <a:prstClr val="black"/>
                </a:solidFill>
                <a:effectLst/>
                <a:uLnTx/>
                <a:uFillTx/>
                <a:latin typeface="Arial"/>
                <a:ea typeface="+mn-ea"/>
                <a:cs typeface="+mn-cs"/>
              </a:rPr>
              <a:t>Approval at risk</a:t>
            </a:r>
          </a:p>
        </p:txBody>
      </p:sp>
      <p:sp>
        <p:nvSpPr>
          <p:cNvPr id="88" name="TextBox 87">
            <a:extLst>
              <a:ext uri="{FF2B5EF4-FFF2-40B4-BE49-F238E27FC236}">
                <a16:creationId xmlns:a16="http://schemas.microsoft.com/office/drawing/2014/main" id="{258EB99B-EADE-491F-9A27-7EDD2D173D3B}"/>
              </a:ext>
            </a:extLst>
          </p:cNvPr>
          <p:cNvSpPr txBox="1"/>
          <p:nvPr/>
        </p:nvSpPr>
        <p:spPr>
          <a:xfrm>
            <a:off x="8460268" y="1625789"/>
            <a:ext cx="660513" cy="200055"/>
          </a:xfrm>
          <a:prstGeom prst="rect">
            <a:avLst/>
          </a:prstGeom>
          <a:noFill/>
        </p:spPr>
        <p:txBody>
          <a:bodyPr wrap="square" rtlCol="0">
            <a:spAutoFit/>
          </a:bodyPr>
          <a:lstStyle/>
          <a:p>
            <a:pPr marL="0" marR="0" lvl="0" indent="0" algn="l" defTabSz="914378" rtl="0" eaLnBrk="1" fontAlgn="auto" latinLnBrk="0" hangingPunct="1">
              <a:lnSpc>
                <a:spcPct val="100000"/>
              </a:lnSpc>
              <a:spcBef>
                <a:spcPts val="0"/>
              </a:spcBef>
              <a:spcAft>
                <a:spcPts val="0"/>
              </a:spcAft>
              <a:buClrTx/>
              <a:buSzTx/>
              <a:buFontTx/>
              <a:buNone/>
              <a:tabLst/>
              <a:defRPr/>
            </a:pPr>
            <a:r>
              <a:rPr kumimoji="0" lang="en-GB" sz="700" b="0" i="0" u="none" strike="noStrike" kern="1200" cap="none" spc="0" normalizeH="0" baseline="0" noProof="0" dirty="0">
                <a:ln>
                  <a:noFill/>
                </a:ln>
                <a:solidFill>
                  <a:prstClr val="black"/>
                </a:solidFill>
                <a:effectLst/>
                <a:uLnTx/>
                <a:uFillTx/>
                <a:latin typeface="Arial"/>
                <a:ea typeface="+mn-ea"/>
                <a:cs typeface="+mn-cs"/>
              </a:rPr>
              <a:t>Approved</a:t>
            </a:r>
          </a:p>
        </p:txBody>
      </p:sp>
      <p:sp>
        <p:nvSpPr>
          <p:cNvPr id="89" name="5-Point Star 122">
            <a:extLst>
              <a:ext uri="{FF2B5EF4-FFF2-40B4-BE49-F238E27FC236}">
                <a16:creationId xmlns:a16="http://schemas.microsoft.com/office/drawing/2014/main" id="{5B468B40-1C2F-4701-91F8-F50B6B27DE42}"/>
              </a:ext>
            </a:extLst>
          </p:cNvPr>
          <p:cNvSpPr/>
          <p:nvPr/>
        </p:nvSpPr>
        <p:spPr>
          <a:xfrm>
            <a:off x="8053343" y="1674507"/>
            <a:ext cx="256500" cy="162000"/>
          </a:xfrm>
          <a:prstGeom prst="star5">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78"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rial"/>
              <a:ea typeface="+mn-ea"/>
              <a:cs typeface="+mn-cs"/>
            </a:endParaRPr>
          </a:p>
        </p:txBody>
      </p:sp>
      <p:pic>
        <p:nvPicPr>
          <p:cNvPr id="4" name="Picture 3">
            <a:extLst>
              <a:ext uri="{FF2B5EF4-FFF2-40B4-BE49-F238E27FC236}">
                <a16:creationId xmlns:a16="http://schemas.microsoft.com/office/drawing/2014/main" id="{C510B64A-42DE-48B8-AA01-2C428DA73A77}"/>
              </a:ext>
            </a:extLst>
          </p:cNvPr>
          <p:cNvPicPr>
            <a:picLocks noChangeAspect="1"/>
          </p:cNvPicPr>
          <p:nvPr/>
        </p:nvPicPr>
        <p:blipFill>
          <a:blip r:embed="rId2"/>
          <a:stretch>
            <a:fillRect/>
          </a:stretch>
        </p:blipFill>
        <p:spPr>
          <a:xfrm>
            <a:off x="290120" y="748190"/>
            <a:ext cx="7484281" cy="3955495"/>
          </a:xfrm>
          <a:prstGeom prst="rect">
            <a:avLst/>
          </a:prstGeom>
        </p:spPr>
      </p:pic>
    </p:spTree>
    <p:extLst>
      <p:ext uri="{BB962C8B-B14F-4D97-AF65-F5344CB8AC3E}">
        <p14:creationId xmlns:p14="http://schemas.microsoft.com/office/powerpoint/2010/main" val="25743204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400" dirty="0"/>
              <a:t>Section 3: Capture</a:t>
            </a:r>
            <a:endParaRPr lang="en-GB" sz="2400" b="0" dirty="0">
              <a:solidFill>
                <a:schemeClr val="tx1"/>
              </a:solidFill>
            </a:endParaRPr>
          </a:p>
        </p:txBody>
      </p:sp>
    </p:spTree>
    <p:extLst>
      <p:ext uri="{BB962C8B-B14F-4D97-AF65-F5344CB8AC3E}">
        <p14:creationId xmlns:p14="http://schemas.microsoft.com/office/powerpoint/2010/main" val="4346222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a:t> New Change Proposals – Initial Review</a:t>
            </a:r>
          </a:p>
        </p:txBody>
      </p:sp>
      <p:sp>
        <p:nvSpPr>
          <p:cNvPr id="4" name="Content Placeholder 3">
            <a:extLst>
              <a:ext uri="{FF2B5EF4-FFF2-40B4-BE49-F238E27FC236}">
                <a16:creationId xmlns:a16="http://schemas.microsoft.com/office/drawing/2014/main" id="{8500F29B-5015-45A5-8D0F-E6E180061A08}"/>
              </a:ext>
            </a:extLst>
          </p:cNvPr>
          <p:cNvSpPr>
            <a:spLocks noGrp="1"/>
          </p:cNvSpPr>
          <p:nvPr>
            <p:ph idx="1"/>
          </p:nvPr>
        </p:nvSpPr>
        <p:spPr>
          <a:xfrm>
            <a:off x="457200" y="771561"/>
            <a:ext cx="8229600" cy="4126504"/>
          </a:xfrm>
        </p:spPr>
        <p:txBody>
          <a:bodyPr>
            <a:normAutofit/>
          </a:bodyPr>
          <a:lstStyle/>
          <a:p>
            <a:pPr marL="0" lvl="0" indent="0">
              <a:buNone/>
            </a:pPr>
            <a:r>
              <a:rPr lang="en-GB" dirty="0"/>
              <a:t>For Approval</a:t>
            </a:r>
          </a:p>
          <a:p>
            <a:pPr lvl="0"/>
            <a:r>
              <a:rPr lang="en-GB" sz="2200" dirty="0"/>
              <a:t>XRN5454 S</a:t>
            </a:r>
            <a:r>
              <a:rPr lang="en-US" sz="2200" dirty="0" err="1"/>
              <a:t>upplier</a:t>
            </a:r>
            <a:r>
              <a:rPr lang="en-US" sz="2200" dirty="0"/>
              <a:t> of Last Resort (</a:t>
            </a:r>
            <a:r>
              <a:rPr lang="en-US" sz="2200" dirty="0" err="1"/>
              <a:t>SoLR</a:t>
            </a:r>
            <a:r>
              <a:rPr lang="en-US" sz="2200" dirty="0"/>
              <a:t>) Reporting Suite</a:t>
            </a:r>
            <a:endParaRPr lang="en-GB" sz="2200" dirty="0"/>
          </a:p>
          <a:p>
            <a:pPr lvl="0"/>
            <a:endParaRPr lang="en-GB" sz="2200" dirty="0"/>
          </a:p>
          <a:p>
            <a:pPr lvl="0"/>
            <a:r>
              <a:rPr lang="en-GB" sz="2200" dirty="0"/>
              <a:t>XRN5463 </a:t>
            </a:r>
            <a:r>
              <a:rPr lang="en-US" sz="2200" dirty="0"/>
              <a:t>Technical Debt reduction- Prime and Sub process enhancement</a:t>
            </a:r>
          </a:p>
          <a:p>
            <a:pPr marL="0" lvl="0" indent="0">
              <a:buNone/>
            </a:pPr>
            <a:endParaRPr lang="en-GB" sz="2200" dirty="0"/>
          </a:p>
          <a:p>
            <a:pPr lvl="0"/>
            <a:r>
              <a:rPr lang="en-GB" sz="2200" dirty="0"/>
              <a:t>XRN5464 </a:t>
            </a:r>
            <a:r>
              <a:rPr lang="en-US" sz="2200" dirty="0"/>
              <a:t>Technical Debt reduction – Enhancement to asset exchange process for Class 1 and 2 Meter Points</a:t>
            </a:r>
            <a:endParaRPr lang="en-GB" dirty="0"/>
          </a:p>
        </p:txBody>
      </p:sp>
    </p:spTree>
    <p:extLst>
      <p:ext uri="{BB962C8B-B14F-4D97-AF65-F5344CB8AC3E}">
        <p14:creationId xmlns:p14="http://schemas.microsoft.com/office/powerpoint/2010/main" val="3386084979"/>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0FB9CDCC5328344A3162B2D7C8A4CE2" ma:contentTypeVersion="13" ma:contentTypeDescription="Create a new document." ma:contentTypeScope="" ma:versionID="9bb224142be6fbbc8b98e1f99454ecd1">
  <xsd:schema xmlns:xsd="http://www.w3.org/2001/XMLSchema" xmlns:xs="http://www.w3.org/2001/XMLSchema" xmlns:p="http://schemas.microsoft.com/office/2006/metadata/properties" xmlns:ns2="efb0c983-77a3-4edc-9303-e1cb655c76c7" xmlns:ns3="3ee84ff3-1fa2-4b0e-bbc1-9d3729ac2ba9" targetNamespace="http://schemas.microsoft.com/office/2006/metadata/properties" ma:root="true" ma:fieldsID="a8c54f627d5b449adedc3be3afe57feb" ns2:_="" ns3:_="">
    <xsd:import namespace="efb0c983-77a3-4edc-9303-e1cb655c76c7"/>
    <xsd:import namespace="3ee84ff3-1fa2-4b0e-bbc1-9d3729ac2ba9"/>
    <xsd:element name="properties">
      <xsd:complexType>
        <xsd:sequence>
          <xsd:element name="documentManagement">
            <xsd:complexType>
              <xsd:all>
                <xsd:element ref="ns2:_Flow_SignoffStatus" minOccurs="0"/>
                <xsd:element ref="ns2:Sign_x002d_offBy" minOccurs="0"/>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b0c983-77a3-4edc-9303-e1cb655c76c7" elementFormDefault="qualified">
    <xsd:import namespace="http://schemas.microsoft.com/office/2006/documentManagement/types"/>
    <xsd:import namespace="http://schemas.microsoft.com/office/infopath/2007/PartnerControls"/>
    <xsd:element name="_Flow_SignoffStatus" ma:index="8" nillable="true" ma:displayName="Sign-off status" ma:internalName="Sign_x002d_off_x0020_status">
      <xsd:simpleType>
        <xsd:restriction base="dms:Text"/>
      </xsd:simpleType>
    </xsd:element>
    <xsd:element name="Sign_x002d_offBy" ma:index="9" nillable="true" ma:displayName="Sign-off By" ma:format="Dropdown" ma:list="UserInfo" ma:SharePointGroup="0" ma:internalName="Sign_x002d_offBy">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ee84ff3-1fa2-4b0e-bbc1-9d3729ac2ba9"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SharedWithUsers xmlns="3ee84ff3-1fa2-4b0e-bbc1-9d3729ac2ba9">
      <UserInfo>
        <DisplayName>Tony Klein</DisplayName>
        <AccountId>189</AccountId>
        <AccountType/>
      </UserInfo>
      <UserInfo>
        <DisplayName>Charan Singh</DisplayName>
        <AccountId>59</AccountId>
        <AccountType/>
      </UserInfo>
      <UserInfo>
        <DisplayName>James Rigby</DisplayName>
        <AccountId>80</AccountId>
        <AccountType/>
      </UserInfo>
    </SharedWithUsers>
    <_Flow_SignoffStatus xmlns="efb0c983-77a3-4edc-9303-e1cb655c76c7" xsi:nil="true"/>
    <Sign_x002d_offBy xmlns="efb0c983-77a3-4edc-9303-e1cb655c76c7">
      <UserInfo>
        <DisplayName/>
        <AccountId xsi:nil="true"/>
        <AccountType/>
      </UserInfo>
    </Sign_x002d_offBy>
  </documentManagement>
</p:properties>
</file>

<file path=customXml/itemProps1.xml><?xml version="1.0" encoding="utf-8"?>
<ds:datastoreItem xmlns:ds="http://schemas.openxmlformats.org/officeDocument/2006/customXml" ds:itemID="{C3FAC04B-F33F-4656-8737-8425DC8C52D5}"/>
</file>

<file path=customXml/itemProps2.xml><?xml version="1.0" encoding="utf-8"?>
<ds:datastoreItem xmlns:ds="http://schemas.openxmlformats.org/officeDocument/2006/customXml" ds:itemID="{2A513DF9-3E74-488E-B239-1C5C999E5CA9}">
  <ds:schemaRefs>
    <ds:schemaRef ds:uri="http://schemas.microsoft.com/sharepoint/v3/contenttype/forms"/>
  </ds:schemaRefs>
</ds:datastoreItem>
</file>

<file path=customXml/itemProps3.xml><?xml version="1.0" encoding="utf-8"?>
<ds:datastoreItem xmlns:ds="http://schemas.openxmlformats.org/officeDocument/2006/customXml" ds:itemID="{EE966AA5-3D01-4B81-BAE0-8020A2E16EFF}">
  <ds:schemaRefs>
    <ds:schemaRef ds:uri="http://www.w3.org/XML/1998/namespace"/>
    <ds:schemaRef ds:uri="http://purl.org/dc/terms/"/>
    <ds:schemaRef ds:uri="http://schemas.microsoft.com/office/2006/documentManagement/types"/>
    <ds:schemaRef ds:uri="http://schemas.microsoft.com/office/infopath/2007/PartnerControls"/>
    <ds:schemaRef ds:uri="http://purl.org/dc/dcmitype/"/>
    <ds:schemaRef ds:uri="http://purl.org/dc/elements/1.1/"/>
    <ds:schemaRef ds:uri="c78a4dae-5fc0-4ed3-ad80-da51122ab114"/>
    <ds:schemaRef ds:uri="http://schemas.openxmlformats.org/package/2006/metadata/core-properties"/>
    <ds:schemaRef ds:uri="5844fa40-a696-4ac9-bd38-c0330d295109"/>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94256</TotalTime>
  <Words>2827</Words>
  <Application>Microsoft Office PowerPoint</Application>
  <PresentationFormat>On-screen Show (16:9)</PresentationFormat>
  <Paragraphs>584</Paragraphs>
  <Slides>39</Slides>
  <Notes>16</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2</vt:i4>
      </vt:variant>
      <vt:variant>
        <vt:lpstr>Slide Titles</vt:lpstr>
      </vt:variant>
      <vt:variant>
        <vt:i4>39</vt:i4>
      </vt:variant>
    </vt:vector>
  </HeadingPairs>
  <TitlesOfParts>
    <vt:vector size="49" baseType="lpstr">
      <vt:lpstr>Arial</vt:lpstr>
      <vt:lpstr>Arial,Sans-Serif</vt:lpstr>
      <vt:lpstr>Calibri</vt:lpstr>
      <vt:lpstr>Poppins Black</vt:lpstr>
      <vt:lpstr>Poppins Medium</vt:lpstr>
      <vt:lpstr>Poppins-Light</vt:lpstr>
      <vt:lpstr>Verdana</vt:lpstr>
      <vt:lpstr>Office Theme</vt:lpstr>
      <vt:lpstr>Microsoft Excel Worksheet</vt:lpstr>
      <vt:lpstr>Adobe Acrobat Document</vt:lpstr>
      <vt:lpstr>Change Management Committee</vt:lpstr>
      <vt:lpstr>Section 2: DSC Change Budget &amp; Horizon Planning</vt:lpstr>
      <vt:lpstr>DSC Change Budget 21/22 YTD</vt:lpstr>
      <vt:lpstr>Budget v Committed Spend BP21/22</vt:lpstr>
      <vt:lpstr>Change Pipeline</vt:lpstr>
      <vt:lpstr>Change Development &amp; Delivery Pipeline (DSC Change / Minor Release Budget) </vt:lpstr>
      <vt:lpstr>PowerPoint Presentation</vt:lpstr>
      <vt:lpstr>Section 3: Capture</vt:lpstr>
      <vt:lpstr> New Change Proposals – Initial Review</vt:lpstr>
      <vt:lpstr>XRN5454 Supplier of Last Resort (SoLR) Reporting Suite</vt:lpstr>
      <vt:lpstr>XRN5463 Technical Debt reduction- Prime and Sub process enhancement</vt:lpstr>
      <vt:lpstr>XRN5464 Technical Debt reduction – Enhancement to asset exchange process for Class 1 and 2 Meter Points</vt:lpstr>
      <vt:lpstr> section 4. Design &amp; Delivery  </vt:lpstr>
      <vt:lpstr>XRN4992a – Update  ChMC 12th January 2022</vt:lpstr>
      <vt:lpstr>XRN4992a – Latest Position </vt:lpstr>
      <vt:lpstr>Proposed next steps – for awareness</vt:lpstr>
      <vt:lpstr>Detailed Design Change Packs</vt:lpstr>
      <vt:lpstr>XRN5368.2 Gemini Single Sign-On </vt:lpstr>
      <vt:lpstr>UK Link Manual </vt:lpstr>
      <vt:lpstr>XRN5231 Flow Weighted Average CV</vt:lpstr>
      <vt:lpstr>XRN5289 – November 21 Major Release - Status Update</vt:lpstr>
      <vt:lpstr>XRN5289 – November 21 Implementation Approach v2</vt:lpstr>
      <vt:lpstr>Contents</vt:lpstr>
      <vt:lpstr>Principles</vt:lpstr>
      <vt:lpstr>November 21 Scope</vt:lpstr>
      <vt:lpstr>High Level Implementation Timeline</vt:lpstr>
      <vt:lpstr>File Transition</vt:lpstr>
      <vt:lpstr>File Format Transition Plan - Inbound</vt:lpstr>
      <vt:lpstr>File Format Transition Plan - Outbound</vt:lpstr>
      <vt:lpstr>Deployment Timeline</vt:lpstr>
      <vt:lpstr>XRN5253 June 21 Major Release - Status Update</vt:lpstr>
      <vt:lpstr>NG TRANSMISSION CHANGE HORIZON PLAN  0 - 2 YEARS DEC 2021 - DEC 2023</vt:lpstr>
      <vt:lpstr>PowerPoint Presentation</vt:lpstr>
      <vt:lpstr>CSSC Programme Dashboard</vt:lpstr>
      <vt:lpstr>Move to Cloud</vt:lpstr>
      <vt:lpstr>Section 6: Any Other Business</vt:lpstr>
      <vt:lpstr>APPENDIX   </vt:lpstr>
      <vt:lpstr>Outages</vt:lpstr>
      <vt:lpstr>Portfolio POAP</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Rachel Taggart</cp:lastModifiedBy>
  <cp:revision>22</cp:revision>
  <dcterms:created xsi:type="dcterms:W3CDTF">2018-09-02T17:12:15Z</dcterms:created>
  <dcterms:modified xsi:type="dcterms:W3CDTF">2022-01-05T11:20:51Z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0x01010050FB9CDCC5328344A3162B2D7C8A4CE2</vt:lpwstr>
  </property>
</Properties>
</file>