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39" r:id="rId6"/>
    <p:sldMasterId id="2147484155" r:id="rId7"/>
  </p:sldMasterIdLst>
  <p:notesMasterIdLst>
    <p:notesMasterId r:id="rId20"/>
  </p:notesMasterIdLst>
  <p:handoutMasterIdLst>
    <p:handoutMasterId r:id="rId21"/>
  </p:handoutMasterIdLst>
  <p:sldIdLst>
    <p:sldId id="352" r:id="rId8"/>
    <p:sldId id="829" r:id="rId9"/>
    <p:sldId id="3618" r:id="rId10"/>
    <p:sldId id="826" r:id="rId11"/>
    <p:sldId id="794" r:id="rId12"/>
    <p:sldId id="3616" r:id="rId13"/>
    <p:sldId id="3614" r:id="rId14"/>
    <p:sldId id="831" r:id="rId15"/>
    <p:sldId id="830" r:id="rId16"/>
    <p:sldId id="3611" r:id="rId17"/>
    <p:sldId id="3612" r:id="rId18"/>
    <p:sldId id="3617" r:id="rId19"/>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 id="3" name="Smitha Pichrikat" initials="SP" lastIdx="1" clrIdx="2">
    <p:extLst>
      <p:ext uri="{19B8F6BF-5375-455C-9EA6-DF929625EA0E}">
        <p15:presenceInfo xmlns:p15="http://schemas.microsoft.com/office/powerpoint/2012/main" userId="S-1-5-21-4145888014-839675345-3125187760-33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D1E2"/>
    <a:srgbClr val="26A412"/>
    <a:srgbClr val="FFCC00"/>
    <a:srgbClr val="E8EAF1"/>
    <a:srgbClr val="F09F0E"/>
    <a:srgbClr val="CED1E1"/>
    <a:srgbClr val="3E5AA8"/>
    <a:srgbClr val="D2232A"/>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AB1F24-78F5-4668-98D0-8DCD2A7D4FC7}" v="1031" dt="2022-01-28T12:14:47.2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31" autoAdjust="0"/>
    <p:restoredTop sz="94796" autoAdjust="0"/>
  </p:normalViewPr>
  <p:slideViewPr>
    <p:cSldViewPr snapToGrid="0">
      <p:cViewPr varScale="1">
        <p:scale>
          <a:sx n="90" d="100"/>
          <a:sy n="90" d="100"/>
        </p:scale>
        <p:origin x="456" y="52"/>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61"/>
        <p:guide pos="2095"/>
        <p:guide orient="horz" pos="3325"/>
        <p:guide pos="207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J Lyndon" userId="fefd1f69-c297-4970-add2-0b667d1abc1f" providerId="ADAL" clId="{25AB1F24-78F5-4668-98D0-8DCD2A7D4FC7}"/>
    <pc:docChg chg="custSel addSld delSld modSld sldOrd">
      <pc:chgData name="Emma J Lyndon" userId="fefd1f69-c297-4970-add2-0b667d1abc1f" providerId="ADAL" clId="{25AB1F24-78F5-4668-98D0-8DCD2A7D4FC7}" dt="2022-01-28T12:14:47.271" v="1030" actId="20577"/>
      <pc:docMkLst>
        <pc:docMk/>
      </pc:docMkLst>
      <pc:sldChg chg="modSp">
        <pc:chgData name="Emma J Lyndon" userId="fefd1f69-c297-4970-add2-0b667d1abc1f" providerId="ADAL" clId="{25AB1F24-78F5-4668-98D0-8DCD2A7D4FC7}" dt="2022-01-28T12:14:47.271" v="1030" actId="20577"/>
        <pc:sldMkLst>
          <pc:docMk/>
          <pc:sldMk cId="3324695576" sldId="352"/>
        </pc:sldMkLst>
        <pc:spChg chg="mod">
          <ac:chgData name="Emma J Lyndon" userId="fefd1f69-c297-4970-add2-0b667d1abc1f" providerId="ADAL" clId="{25AB1F24-78F5-4668-98D0-8DCD2A7D4FC7}" dt="2022-01-28T12:14:47.271" v="1030" actId="20577"/>
          <ac:spMkLst>
            <pc:docMk/>
            <pc:sldMk cId="3324695576" sldId="352"/>
            <ac:spMk id="5" creationId="{00000000-0000-0000-0000-000000000000}"/>
          </ac:spMkLst>
        </pc:spChg>
      </pc:sldChg>
      <pc:sldChg chg="del">
        <pc:chgData name="Emma J Lyndon" userId="fefd1f69-c297-4970-add2-0b667d1abc1f" providerId="ADAL" clId="{25AB1F24-78F5-4668-98D0-8DCD2A7D4FC7}" dt="2022-01-28T12:00:15.591" v="1009" actId="2696"/>
        <pc:sldMkLst>
          <pc:docMk/>
          <pc:sldMk cId="3651932821" sldId="787"/>
        </pc:sldMkLst>
      </pc:sldChg>
      <pc:sldChg chg="addSp modSp add">
        <pc:chgData name="Emma J Lyndon" userId="fefd1f69-c297-4970-add2-0b667d1abc1f" providerId="ADAL" clId="{25AB1F24-78F5-4668-98D0-8DCD2A7D4FC7}" dt="2022-01-28T12:00:03.900" v="1008" actId="207"/>
        <pc:sldMkLst>
          <pc:docMk/>
          <pc:sldMk cId="1330211914" sldId="826"/>
        </pc:sldMkLst>
        <pc:graphicFrameChg chg="add mod modGraphic">
          <ac:chgData name="Emma J Lyndon" userId="fefd1f69-c297-4970-add2-0b667d1abc1f" providerId="ADAL" clId="{25AB1F24-78F5-4668-98D0-8DCD2A7D4FC7}" dt="2022-01-28T12:00:03.900" v="1008" actId="207"/>
          <ac:graphicFrameMkLst>
            <pc:docMk/>
            <pc:sldMk cId="1330211914" sldId="826"/>
            <ac:graphicFrameMk id="3" creationId="{60891054-65EC-4FDA-8B8B-043880AD5D36}"/>
          </ac:graphicFrameMkLst>
        </pc:graphicFrameChg>
        <pc:graphicFrameChg chg="modGraphic">
          <ac:chgData name="Emma J Lyndon" userId="fefd1f69-c297-4970-add2-0b667d1abc1f" providerId="ADAL" clId="{25AB1F24-78F5-4668-98D0-8DCD2A7D4FC7}" dt="2022-01-28T11:58:35.266" v="898" actId="20577"/>
          <ac:graphicFrameMkLst>
            <pc:docMk/>
            <pc:sldMk cId="1330211914" sldId="826"/>
            <ac:graphicFrameMk id="5" creationId="{219FB592-139D-4CB0-9645-9CA8D04940FF}"/>
          </ac:graphicFrameMkLst>
        </pc:graphicFrameChg>
      </pc:sldChg>
      <pc:sldChg chg="ord">
        <pc:chgData name="Emma J Lyndon" userId="fefd1f69-c297-4970-add2-0b667d1abc1f" providerId="ADAL" clId="{25AB1F24-78F5-4668-98D0-8DCD2A7D4FC7}" dt="2022-01-28T11:53:20.388" v="0"/>
        <pc:sldMkLst>
          <pc:docMk/>
          <pc:sldMk cId="326600112" sldId="829"/>
        </pc:sldMkLst>
      </pc:sldChg>
      <pc:sldChg chg="modSp add">
        <pc:chgData name="Emma J Lyndon" userId="fefd1f69-c297-4970-add2-0b667d1abc1f" providerId="ADAL" clId="{25AB1F24-78F5-4668-98D0-8DCD2A7D4FC7}" dt="2022-01-28T11:56:49.241" v="615" actId="20577"/>
        <pc:sldMkLst>
          <pc:docMk/>
          <pc:sldMk cId="3651624517" sldId="3618"/>
        </pc:sldMkLst>
        <pc:graphicFrameChg chg="modGraphic">
          <ac:chgData name="Emma J Lyndon" userId="fefd1f69-c297-4970-add2-0b667d1abc1f" providerId="ADAL" clId="{25AB1F24-78F5-4668-98D0-8DCD2A7D4FC7}" dt="2022-01-28T11:56:49.241" v="615" actId="20577"/>
          <ac:graphicFrameMkLst>
            <pc:docMk/>
            <pc:sldMk cId="3651624517" sldId="3618"/>
            <ac:graphicFrameMk id="5" creationId="{219FB592-139D-4CB0-9645-9CA8D04940FF}"/>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28/01/2022</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28/01/2022</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264320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705420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52864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576244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679844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278354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193372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lvl1pPr algn="l">
              <a:defRPr sz="3000">
                <a:solidFill>
                  <a:srgbClr val="1D3E61"/>
                </a:solidFill>
              </a:defRPr>
            </a:lvl1pPr>
          </a:lstStyle>
          <a:p>
            <a:r>
              <a:rPr lang="en-US"/>
              <a:t>Click to edit Master title style</a:t>
            </a:r>
            <a:endParaRPr lang="en-GB"/>
          </a:p>
        </p:txBody>
      </p:sp>
      <p:sp>
        <p:nvSpPr>
          <p:cNvPr id="6" name="Rectangle 5"/>
          <p:cNvSpPr/>
          <p:nvPr userDrawn="1"/>
        </p:nvSpPr>
        <p:spPr bwMode="auto">
          <a:xfrm>
            <a:off x="0" y="3579862"/>
            <a:ext cx="9144000" cy="1563638"/>
          </a:xfrm>
          <a:prstGeom prst="rect">
            <a:avLst/>
          </a:prstGeom>
          <a:solidFill>
            <a:srgbClr val="FFFFFF"/>
          </a:solidFill>
          <a:ln w="9525" cap="flat" cmpd="sng" algn="ctr">
            <a:no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02310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56"/>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279673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68013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01053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021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4010406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4980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8833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82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456079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4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860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3.png"/><Relationship Id="rId5" Type="http://schemas.openxmlformats.org/officeDocument/2006/relationships/slideLayout" Target="../slideLayouts/slideLayout20.xml"/><Relationship Id="rId10" Type="http://schemas.openxmlformats.org/officeDocument/2006/relationships/theme" Target="../theme/theme4.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8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extLst>
      <p:ext uri="{BB962C8B-B14F-4D97-AF65-F5344CB8AC3E}">
        <p14:creationId xmlns:p14="http://schemas.microsoft.com/office/powerpoint/2010/main" val="1893693442"/>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54481090"/>
      </p:ext>
    </p:extLst>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CSSC Programme Dashboard</a:t>
            </a:r>
          </a:p>
        </p:txBody>
      </p:sp>
      <p:sp>
        <p:nvSpPr>
          <p:cNvPr id="5" name="Subtitle 4"/>
          <p:cNvSpPr>
            <a:spLocks noGrp="1"/>
          </p:cNvSpPr>
          <p:nvPr>
            <p:ph type="subTitle" idx="1"/>
          </p:nvPr>
        </p:nvSpPr>
        <p:spPr>
          <a:xfrm>
            <a:off x="1371600" y="3266016"/>
            <a:ext cx="6400800" cy="1314450"/>
          </a:xfrm>
        </p:spPr>
        <p:txBody>
          <a:bodyPr vert="horz" lIns="91438" tIns="45719" rIns="91438" bIns="45719" rtlCol="0" anchor="t">
            <a:normAutofit fontScale="92500" lnSpcReduction="10000"/>
          </a:bodyPr>
          <a:lstStyle/>
          <a:p>
            <a:endParaRPr lang="en-GB" dirty="0"/>
          </a:p>
          <a:p>
            <a:endParaRPr lang="en-GB" dirty="0"/>
          </a:p>
          <a:p>
            <a:r>
              <a:rPr lang="en-GB" dirty="0">
                <a:latin typeface="Arial"/>
                <a:cs typeface="Arial"/>
              </a:rPr>
              <a:t>February 2022</a:t>
            </a:r>
          </a:p>
        </p:txBody>
      </p:sp>
      <p:pic>
        <p:nvPicPr>
          <p:cNvPr id="6" name="Picture 5">
            <a:extLst>
              <a:ext uri="{FF2B5EF4-FFF2-40B4-BE49-F238E27FC236}">
                <a16:creationId xmlns:a16="http://schemas.microsoft.com/office/drawing/2014/main" id="{7DF39F5C-5B21-482F-B3CB-006BEF34A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2797" y="2511295"/>
            <a:ext cx="1438406" cy="1438406"/>
          </a:xfrm>
          <a:prstGeom prst="rect">
            <a:avLst/>
          </a:prstGeom>
        </p:spPr>
      </p:pic>
    </p:spTree>
    <p:extLst>
      <p:ext uri="{BB962C8B-B14F-4D97-AF65-F5344CB8AC3E}">
        <p14:creationId xmlns:p14="http://schemas.microsoft.com/office/powerpoint/2010/main" val="3324695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600" dirty="0">
                <a:solidFill>
                  <a:schemeClr val="accent1"/>
                </a:solidFill>
                <a:latin typeface="+mn-lt"/>
                <a:cs typeface="Arial"/>
              </a:rPr>
              <a:t>Switching Programme CR Position – CRs not impacting Xoserve (Cost Implication)</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3749380279"/>
              </p:ext>
            </p:extLst>
          </p:nvPr>
        </p:nvGraphicFramePr>
        <p:xfrm>
          <a:off x="5638" y="421011"/>
          <a:ext cx="9132724" cy="4422773"/>
        </p:xfrm>
        <a:graphic>
          <a:graphicData uri="http://schemas.openxmlformats.org/drawingml/2006/table">
            <a:tbl>
              <a:tblPr firstRow="1" bandRow="1">
                <a:tableStyleId>{5C22544A-7EE6-4342-B048-85BDC9FD1C3A}</a:tableStyleId>
              </a:tblPr>
              <a:tblGrid>
                <a:gridCol w="5982288">
                  <a:extLst>
                    <a:ext uri="{9D8B030D-6E8A-4147-A177-3AD203B41FA5}">
                      <a16:colId xmlns:a16="http://schemas.microsoft.com/office/drawing/2014/main" val="997061046"/>
                    </a:ext>
                  </a:extLst>
                </a:gridCol>
                <a:gridCol w="608848">
                  <a:extLst>
                    <a:ext uri="{9D8B030D-6E8A-4147-A177-3AD203B41FA5}">
                      <a16:colId xmlns:a16="http://schemas.microsoft.com/office/drawing/2014/main" val="2723771934"/>
                    </a:ext>
                  </a:extLst>
                </a:gridCol>
                <a:gridCol w="630088">
                  <a:extLst>
                    <a:ext uri="{9D8B030D-6E8A-4147-A177-3AD203B41FA5}">
                      <a16:colId xmlns:a16="http://schemas.microsoft.com/office/drawing/2014/main" val="194189712"/>
                    </a:ext>
                  </a:extLst>
                </a:gridCol>
                <a:gridCol w="1911500">
                  <a:extLst>
                    <a:ext uri="{9D8B030D-6E8A-4147-A177-3AD203B41FA5}">
                      <a16:colId xmlns:a16="http://schemas.microsoft.com/office/drawing/2014/main" val="3065248341"/>
                    </a:ext>
                  </a:extLst>
                </a:gridCol>
              </a:tblGrid>
              <a:tr h="111306">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152328">
                <a:tc>
                  <a:txBody>
                    <a:bodyPr/>
                    <a:lstStyle/>
                    <a:p>
                      <a:pPr algn="l" fontAlgn="b"/>
                      <a:r>
                        <a:rPr lang="en-US" sz="900" b="0" i="0" u="none" strike="noStrike" dirty="0">
                          <a:solidFill>
                            <a:srgbClr val="000000"/>
                          </a:solidFill>
                          <a:effectLst/>
                          <a:latin typeface="+mj-lt"/>
                          <a:ea typeface="+mn-ea"/>
                          <a:cs typeface="+mn-cs"/>
                        </a:rPr>
                        <a:t>Additional and Further Correctional Changes to MAD Log v2.0</a:t>
                      </a:r>
                    </a:p>
                  </a:txBody>
                  <a:tcPr marL="0" marR="0" marT="0" marB="0" anchor="b">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dirty="0">
                          <a:solidFill>
                            <a:srgbClr val="000000"/>
                          </a:solidFill>
                          <a:effectLst/>
                          <a:latin typeface="+mj-lt"/>
                          <a:ea typeface="+mn-ea"/>
                          <a:cs typeface="+mn-cs"/>
                        </a:rPr>
                        <a:t>CR-D052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dirty="0">
                          <a:solidFill>
                            <a:srgbClr val="000000"/>
                          </a:solidFill>
                          <a:effectLst/>
                          <a:latin typeface="+mj-lt"/>
                          <a:ea typeface="+mn-ea"/>
                          <a:cs typeface="+mn-cs"/>
                        </a:rPr>
                        <a:t>05/12/2020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11819855"/>
                  </a:ext>
                </a:extLst>
              </a:tr>
              <a:tr h="152328">
                <a:tc>
                  <a:txBody>
                    <a:bodyPr/>
                    <a:lstStyle/>
                    <a:p>
                      <a:pPr algn="l" fontAlgn="b"/>
                      <a:r>
                        <a:rPr lang="en-US" sz="900" b="0" i="0" u="none" strike="noStrike" dirty="0">
                          <a:solidFill>
                            <a:srgbClr val="000000"/>
                          </a:solidFill>
                          <a:effectLst/>
                          <a:latin typeface="+mj-lt"/>
                          <a:ea typeface="+mn-ea"/>
                          <a:cs typeface="+mn-cs"/>
                        </a:rPr>
                        <a:t> Additional Onward Dependencies for MAD Log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74087473"/>
                  </a:ext>
                </a:extLst>
              </a:tr>
              <a:tr h="152328">
                <a:tc>
                  <a:txBody>
                    <a:bodyPr/>
                    <a:lstStyle/>
                    <a:p>
                      <a:pPr algn="l" fontAlgn="b"/>
                      <a:r>
                        <a:rPr lang="en-US" sz="900" b="0" i="0" u="none" strike="noStrike">
                          <a:solidFill>
                            <a:srgbClr val="000000"/>
                          </a:solidFill>
                          <a:effectLst/>
                          <a:latin typeface="+mj-lt"/>
                          <a:ea typeface="+mn-ea"/>
                          <a:cs typeface="+mn-cs"/>
                        </a:rPr>
                        <a:t>Changing from GetOrganised to Landmark SFTP for SI receiving files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8032825"/>
                  </a:ext>
                </a:extLst>
              </a:tr>
              <a:tr h="152328">
                <a:tc>
                  <a:txBody>
                    <a:bodyPr/>
                    <a:lstStyle/>
                    <a:p>
                      <a:pPr algn="l" fontAlgn="b"/>
                      <a:r>
                        <a:rPr lang="en-US" sz="900" b="0" i="0" u="none" strike="noStrike">
                          <a:solidFill>
                            <a:srgbClr val="000000"/>
                          </a:solidFill>
                          <a:effectLst/>
                          <a:latin typeface="+mj-lt"/>
                          <a:ea typeface="+mn-ea"/>
                          <a:cs typeface="+mn-cs"/>
                        </a:rPr>
                        <a:t>Amendments to the Data Cleansing Catalogue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5213109"/>
                  </a:ext>
                </a:extLst>
              </a:tr>
              <a:tr h="152328">
                <a:tc>
                  <a:txBody>
                    <a:bodyPr/>
                    <a:lstStyle/>
                    <a:p>
                      <a:pPr algn="l" fontAlgn="b"/>
                      <a:r>
                        <a:rPr lang="en-GB" sz="900" b="0" i="0" u="none" strike="noStrike">
                          <a:solidFill>
                            <a:srgbClr val="000000"/>
                          </a:solidFill>
                          <a:effectLst/>
                          <a:latin typeface="+mj-lt"/>
                          <a:ea typeface="+mn-ea"/>
                          <a:cs typeface="+mn-cs"/>
                        </a:rPr>
                        <a:t>MAD Log Changes for UIT Environment Verification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0102098"/>
                  </a:ext>
                </a:extLst>
              </a:tr>
              <a:tr h="152328">
                <a:tc>
                  <a:txBody>
                    <a:bodyPr/>
                    <a:lstStyle/>
                    <a:p>
                      <a:pPr algn="l" fontAlgn="b"/>
                      <a:r>
                        <a:rPr lang="en-GB" sz="900" b="0" i="0" u="none" strike="noStrike">
                          <a:solidFill>
                            <a:srgbClr val="000000"/>
                          </a:solidFill>
                          <a:effectLst/>
                          <a:latin typeface="+mj-lt"/>
                          <a:ea typeface="+mn-ea"/>
                          <a:cs typeface="+mn-cs"/>
                        </a:rPr>
                        <a:t>Discontinuance of Xoserve Consequential Change Market Trials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632140284"/>
                  </a:ext>
                </a:extLst>
              </a:tr>
              <a:tr h="152328">
                <a:tc>
                  <a:txBody>
                    <a:bodyPr/>
                    <a:lstStyle/>
                    <a:p>
                      <a:pPr algn="l" fontAlgn="b"/>
                      <a:r>
                        <a:rPr lang="en-GB" sz="900" b="0" i="0" u="none" strike="noStrike">
                          <a:solidFill>
                            <a:srgbClr val="000000"/>
                          </a:solidFill>
                          <a:effectLst/>
                          <a:latin typeface="+mj-lt"/>
                          <a:ea typeface="+mn-ea"/>
                          <a:cs typeface="+mn-cs"/>
                        </a:rPr>
                        <a:t>Uplift to SMS CoCo</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58110140"/>
                  </a:ext>
                </a:extLst>
              </a:tr>
              <a:tr h="152328">
                <a:tc>
                  <a:txBody>
                    <a:bodyPr/>
                    <a:lstStyle/>
                    <a:p>
                      <a:pPr algn="l" fontAlgn="b"/>
                      <a:r>
                        <a:rPr lang="en-US" sz="900" b="0" i="0" u="none" strike="noStrike">
                          <a:solidFill>
                            <a:srgbClr val="000000"/>
                          </a:solidFill>
                          <a:effectLst/>
                          <a:latin typeface="+mj-lt"/>
                          <a:ea typeface="+mn-ea"/>
                          <a:cs typeface="+mn-cs"/>
                        </a:rPr>
                        <a:t>Changes to SIT Functional Test Scenarios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45035956"/>
                  </a:ext>
                </a:extLst>
              </a:tr>
              <a:tr h="152328">
                <a:tc>
                  <a:txBody>
                    <a:bodyPr/>
                    <a:lstStyle/>
                    <a:p>
                      <a:pPr algn="l" fontAlgn="b"/>
                      <a:r>
                        <a:rPr lang="en-US" sz="900" b="0" i="0" u="none" strike="noStrike" dirty="0">
                          <a:solidFill>
                            <a:srgbClr val="000000"/>
                          </a:solidFill>
                          <a:effectLst/>
                          <a:latin typeface="+mj-lt"/>
                          <a:ea typeface="+mn-ea"/>
                          <a:cs typeface="+mn-cs"/>
                        </a:rPr>
                        <a:t>Uplift to the Code of Connection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5348462"/>
                  </a:ext>
                </a:extLst>
              </a:tr>
              <a:tr h="136991">
                <a:tc>
                  <a:txBody>
                    <a:bodyPr/>
                    <a:lstStyle/>
                    <a:p>
                      <a:pPr algn="l" fontAlgn="b"/>
                      <a:r>
                        <a:rPr lang="en-GB" sz="900" b="0" i="0" u="none" strike="noStrike" dirty="0">
                          <a:solidFill>
                            <a:srgbClr val="000000"/>
                          </a:solidFill>
                          <a:effectLst/>
                          <a:latin typeface="+mj-lt"/>
                          <a:ea typeface="+mn-ea"/>
                          <a:cs typeface="+mn-cs"/>
                        </a:rPr>
                        <a:t>In-Flight Reg ID Dissemination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73975057"/>
                  </a:ext>
                </a:extLst>
              </a:tr>
              <a:tr h="152328">
                <a:tc>
                  <a:txBody>
                    <a:bodyPr/>
                    <a:lstStyle/>
                    <a:p>
                      <a:pPr algn="l" fontAlgn="b"/>
                      <a:r>
                        <a:rPr lang="en-US" sz="900" b="0" i="0" u="none" strike="noStrike">
                          <a:solidFill>
                            <a:srgbClr val="000000"/>
                          </a:solidFill>
                          <a:effectLst/>
                          <a:latin typeface="+mj-lt"/>
                          <a:ea typeface="+mn-ea"/>
                          <a:cs typeface="+mn-cs"/>
                        </a:rPr>
                        <a:t>Uplift to the CSS Business Data Validation Rules Doc</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19/03/2021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177690090"/>
                  </a:ext>
                </a:extLst>
              </a:tr>
              <a:tr h="152328">
                <a:tc>
                  <a:txBody>
                    <a:bodyPr/>
                    <a:lstStyle/>
                    <a:p>
                      <a:pPr algn="l" fontAlgn="b"/>
                      <a:r>
                        <a:rPr lang="en-US" sz="900" b="0" i="0" u="none" strike="noStrike">
                          <a:solidFill>
                            <a:srgbClr val="000000"/>
                          </a:solidFill>
                          <a:effectLst/>
                          <a:latin typeface="+mj-lt"/>
                          <a:ea typeface="+mn-ea"/>
                          <a:cs typeface="+mn-cs"/>
                        </a:rPr>
                        <a:t>Uplift to the CSS Interface Specification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46893484"/>
                  </a:ext>
                </a:extLst>
              </a:tr>
              <a:tr h="152328">
                <a:tc>
                  <a:txBody>
                    <a:bodyPr/>
                    <a:lstStyle/>
                    <a:p>
                      <a:pPr algn="l" fontAlgn="b"/>
                      <a:r>
                        <a:rPr lang="en-US" sz="900" b="0" i="0" u="none" strike="noStrike">
                          <a:solidFill>
                            <a:srgbClr val="000000"/>
                          </a:solidFill>
                          <a:effectLst/>
                          <a:latin typeface="+mj-lt"/>
                          <a:ea typeface="+mn-ea"/>
                          <a:cs typeface="+mn-cs"/>
                        </a:rPr>
                        <a:t>REL Dissemination to iDNO and DNO</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66126654"/>
                  </a:ext>
                </a:extLst>
              </a:tr>
              <a:tr h="273982">
                <a:tc>
                  <a:txBody>
                    <a:bodyPr/>
                    <a:lstStyle/>
                    <a:p>
                      <a:pPr algn="l" fontAlgn="b"/>
                      <a:r>
                        <a:rPr lang="en-US" sz="900" b="0" i="0" u="none" strike="noStrike" dirty="0">
                          <a:solidFill>
                            <a:srgbClr val="000000"/>
                          </a:solidFill>
                          <a:effectLst/>
                          <a:latin typeface="+mj-lt"/>
                          <a:ea typeface="+mn-ea"/>
                          <a:cs typeface="+mn-cs"/>
                        </a:rPr>
                        <a:t>Removal of UEPT Stage 1 Data Allocation and Verification for Tranche 3 and 4 Participants and delivery acceleration of Stage 2 Data Allocation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CR-D070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05/03/2021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509274947"/>
                  </a:ext>
                </a:extLst>
              </a:tr>
              <a:tr h="152328">
                <a:tc>
                  <a:txBody>
                    <a:bodyPr/>
                    <a:lstStyle/>
                    <a:p>
                      <a:pPr algn="l" fontAlgn="b"/>
                      <a:r>
                        <a:rPr lang="en-US" sz="900" b="0" i="0" u="none" strike="noStrike">
                          <a:solidFill>
                            <a:srgbClr val="000000"/>
                          </a:solidFill>
                          <a:effectLst/>
                          <a:latin typeface="+mj-lt"/>
                          <a:ea typeface="+mn-ea"/>
                          <a:cs typeface="+mn-cs"/>
                        </a:rPr>
                        <a:t>Re-align Switching Programme Response SLAs with Xoserve response SLAs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CR-D072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07/05/2021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67834030"/>
                  </a:ext>
                </a:extLst>
              </a:tr>
              <a:tr h="152328">
                <a:tc>
                  <a:txBody>
                    <a:bodyPr/>
                    <a:lstStyle/>
                    <a:p>
                      <a:pPr algn="l" fontAlgn="b"/>
                      <a:r>
                        <a:rPr lang="en-US" sz="900" b="0" i="0" u="none" strike="noStrike">
                          <a:solidFill>
                            <a:srgbClr val="000000"/>
                          </a:solidFill>
                          <a:effectLst/>
                          <a:latin typeface="+mj-lt"/>
                          <a:ea typeface="+mn-ea"/>
                          <a:cs typeface="+mn-cs"/>
                        </a:rPr>
                        <a:t>Changes to MAD Log v2.2 to rectify incorrect milestone descriptions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CR-D074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10396467"/>
                  </a:ext>
                </a:extLst>
              </a:tr>
              <a:tr h="152328">
                <a:tc>
                  <a:txBody>
                    <a:bodyPr/>
                    <a:lstStyle/>
                    <a:p>
                      <a:pPr algn="l" fontAlgn="t"/>
                      <a:r>
                        <a:rPr lang="en-GB" sz="900" b="0" i="0" u="none" strike="noStrike" dirty="0">
                          <a:solidFill>
                            <a:srgbClr val="000000"/>
                          </a:solidFill>
                          <a:effectLst/>
                          <a:latin typeface="+mj-lt"/>
                          <a:ea typeface="+mn-ea"/>
                          <a:cs typeface="+mn-cs"/>
                        </a:rPr>
                        <a:t>Update Service Management Baseline Requirement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900" b="0" i="0" u="none" strike="noStrike">
                          <a:solidFill>
                            <a:srgbClr val="000000"/>
                          </a:solidFill>
                          <a:effectLst/>
                          <a:latin typeface="+mj-lt"/>
                          <a:ea typeface="+mn-ea"/>
                          <a:cs typeface="+mn-cs"/>
                        </a:rPr>
                        <a:t>CR-D076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t"/>
                      <a:r>
                        <a:rPr lang="en-GB" sz="900" b="0" i="0" u="none" strike="noStrike">
                          <a:solidFill>
                            <a:srgbClr val="000000"/>
                          </a:solidFill>
                          <a:effectLst/>
                          <a:latin typeface="+mj-lt"/>
                          <a:ea typeface="+mn-ea"/>
                          <a:cs typeface="+mn-cs"/>
                        </a:rPr>
                        <a:t>20/04/2021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45421300"/>
                  </a:ext>
                </a:extLst>
              </a:tr>
              <a:tr h="152328">
                <a:tc>
                  <a:txBody>
                    <a:bodyPr/>
                    <a:lstStyle/>
                    <a:p>
                      <a:pPr algn="l" fontAlgn="b"/>
                      <a:r>
                        <a:rPr lang="en-US" sz="900" b="0" i="0" u="none" strike="noStrike">
                          <a:solidFill>
                            <a:srgbClr val="000000"/>
                          </a:solidFill>
                          <a:effectLst/>
                          <a:latin typeface="+mj-lt"/>
                          <a:ea typeface="+mn-ea"/>
                          <a:cs typeface="+mn-cs"/>
                        </a:rPr>
                        <a:t>Amend the Transition Testing Milestones TR210 &amp; TR220 for PUI Production Data Cuts v0.4</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dirty="0">
                          <a:solidFill>
                            <a:srgbClr val="000000"/>
                          </a:solidFill>
                          <a:effectLst/>
                          <a:latin typeface="+mj-lt"/>
                          <a:ea typeface="+mn-ea"/>
                          <a:cs typeface="+mn-cs"/>
                        </a:rPr>
                        <a:t>CR-D078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30068183"/>
                  </a:ext>
                </a:extLst>
              </a:tr>
              <a:tr h="152328">
                <a:tc>
                  <a:txBody>
                    <a:bodyPr/>
                    <a:lstStyle/>
                    <a:p>
                      <a:pPr marL="0" algn="l" fontAlgn="b"/>
                      <a:r>
                        <a:rPr lang="en-US" sz="900" b="0" i="0" u="none" strike="noStrike" dirty="0">
                          <a:solidFill>
                            <a:srgbClr val="000000"/>
                          </a:solidFill>
                          <a:effectLst/>
                          <a:latin typeface="+mj-lt"/>
                          <a:ea typeface="+mn-ea"/>
                          <a:cs typeface="+mn-cs"/>
                        </a:rPr>
                        <a:t>Removal of SMS005 from UEPT Test Scenarios 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14/05/2021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43314440"/>
                  </a:ext>
                </a:extLst>
              </a:tr>
              <a:tr h="136991">
                <a:tc>
                  <a:txBody>
                    <a:bodyPr/>
                    <a:lstStyle/>
                    <a:p>
                      <a:pPr marL="0" algn="l" fontAlgn="b"/>
                      <a:r>
                        <a:rPr lang="en-US" sz="900" b="0" i="0" u="none" strike="noStrike" dirty="0">
                          <a:solidFill>
                            <a:srgbClr val="000000"/>
                          </a:solidFill>
                          <a:effectLst/>
                          <a:latin typeface="+mj-lt"/>
                          <a:ea typeface="+mn-ea"/>
                          <a:cs typeface="+mn-cs"/>
                        </a:rPr>
                        <a:t> Engagement for Early E2E Testing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14/05/2021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57581971"/>
                  </a:ext>
                </a:extLst>
              </a:tr>
              <a:tr h="152328">
                <a:tc>
                  <a:txBody>
                    <a:bodyPr/>
                    <a:lstStyle/>
                    <a:p>
                      <a:pPr marL="0" algn="l" fontAlgn="b"/>
                      <a:r>
                        <a:rPr lang="en-US" sz="900" b="0" i="0" u="none" strike="noStrike" dirty="0">
                          <a:solidFill>
                            <a:srgbClr val="000000"/>
                          </a:solidFill>
                          <a:effectLst/>
                          <a:latin typeface="+mj-lt"/>
                          <a:ea typeface="+mn-ea"/>
                          <a:cs typeface="+mn-cs"/>
                        </a:rPr>
                        <a:t>Change to Transition Stage 3 File-Based Migration Sequencing 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26/05/2021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56559762"/>
                  </a:ext>
                </a:extLst>
              </a:tr>
              <a:tr h="136991">
                <a:tc>
                  <a:txBody>
                    <a:bodyPr/>
                    <a:lstStyle/>
                    <a:p>
                      <a:pPr marL="0" algn="l" fontAlgn="b"/>
                      <a:r>
                        <a:rPr lang="en-US" sz="900" b="0" i="0" u="none" strike="noStrike" dirty="0">
                          <a:solidFill>
                            <a:srgbClr val="000000"/>
                          </a:solidFill>
                          <a:effectLst/>
                          <a:latin typeface="+mj-lt"/>
                          <a:ea typeface="+mn-ea"/>
                          <a:cs typeface="+mn-cs"/>
                        </a:rPr>
                        <a:t>Request for an additional Data Reconciliation Activity at the end of DMT Live Rehearsal Cycle 2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01/06/2021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30309836"/>
                  </a:ext>
                </a:extLst>
              </a:tr>
              <a:tr h="273982">
                <a:tc>
                  <a:txBody>
                    <a:bodyPr/>
                    <a:lstStyle/>
                    <a:p>
                      <a:pPr marL="0" algn="l" fontAlgn="b"/>
                      <a:r>
                        <a:rPr lang="en-US" sz="900" b="0" i="0" u="none" strike="noStrike" dirty="0">
                          <a:solidFill>
                            <a:srgbClr val="000000"/>
                          </a:solidFill>
                          <a:effectLst/>
                          <a:latin typeface="+mj-lt"/>
                          <a:ea typeface="+mn-ea"/>
                          <a:cs typeface="+mn-cs"/>
                        </a:rPr>
                        <a:t>Update to UIT E2E Plan and Artefacts to incorporate the additional scope identified on the outcome of REL Gap Analysis v0.7</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17/06/2021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85427181"/>
                  </a:ext>
                </a:extLst>
              </a:tr>
              <a:tr h="152328">
                <a:tc>
                  <a:txBody>
                    <a:bodyPr/>
                    <a:lstStyle/>
                    <a:p>
                      <a:pPr marL="0" algn="l" fontAlgn="b"/>
                      <a:r>
                        <a:rPr lang="en-US" sz="900" b="0" i="0" u="none" strike="noStrike">
                          <a:solidFill>
                            <a:srgbClr val="000000"/>
                          </a:solidFill>
                          <a:effectLst/>
                          <a:latin typeface="+mj-lt"/>
                          <a:ea typeface="+mn-ea"/>
                          <a:cs typeface="+mn-cs"/>
                        </a:rPr>
                        <a:t>Elevation of L2-TR070 (Transition Stage 1 Start) to a L1 milestone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04/06/2021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6263028"/>
                  </a:ext>
                </a:extLst>
              </a:tr>
              <a:tr h="152328">
                <a:tc>
                  <a:txBody>
                    <a:bodyPr/>
                    <a:lstStyle/>
                    <a:p>
                      <a:pPr marL="0" algn="l" fontAlgn="b"/>
                      <a:r>
                        <a:rPr lang="en-US" sz="900" b="0" i="0" u="none" strike="noStrike">
                          <a:solidFill>
                            <a:srgbClr val="000000"/>
                          </a:solidFill>
                          <a:effectLst/>
                          <a:latin typeface="+mj-lt"/>
                          <a:ea typeface="+mn-ea"/>
                          <a:cs typeface="+mn-cs"/>
                        </a:rPr>
                        <a:t>NC-0107 Master Handover Pack Purpose Change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04/06/2021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53268397"/>
                  </a:ext>
                </a:extLst>
              </a:tr>
              <a:tr h="152328">
                <a:tc>
                  <a:txBody>
                    <a:bodyPr/>
                    <a:lstStyle/>
                    <a:p>
                      <a:pPr marL="0" algn="l" fontAlgn="b"/>
                      <a:r>
                        <a:rPr lang="en-GB" sz="900" b="0" i="0" u="none" strike="noStrike">
                          <a:solidFill>
                            <a:srgbClr val="000000"/>
                          </a:solidFill>
                          <a:effectLst/>
                          <a:latin typeface="+mj-lt"/>
                          <a:ea typeface="+mn-ea"/>
                          <a:cs typeface="+mn-cs"/>
                        </a:rPr>
                        <a:t>REC Code Manager Market Intelligence Reporting</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CR-D090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11/06/2021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68158442"/>
                  </a:ext>
                </a:extLst>
              </a:tr>
              <a:tr h="152328">
                <a:tc>
                  <a:txBody>
                    <a:bodyPr/>
                    <a:lstStyle/>
                    <a:p>
                      <a:pPr marL="0" algn="l" fontAlgn="b"/>
                      <a:r>
                        <a:rPr lang="en-US" sz="900" b="0" i="0" u="none" strike="noStrike" dirty="0">
                          <a:solidFill>
                            <a:srgbClr val="000000"/>
                          </a:solidFill>
                          <a:effectLst/>
                          <a:latin typeface="+mj-lt"/>
                          <a:ea typeface="+mn-ea"/>
                          <a:cs typeface="+mn-cs"/>
                        </a:rPr>
                        <a:t>Removal of Transition Test Artefacts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CR-D091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24/06/2021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33753599"/>
                  </a:ext>
                </a:extLst>
              </a:tr>
            </a:tbl>
          </a:graphicData>
        </a:graphic>
      </p:graphicFrame>
    </p:spTree>
    <p:extLst>
      <p:ext uri="{BB962C8B-B14F-4D97-AF65-F5344CB8AC3E}">
        <p14:creationId xmlns:p14="http://schemas.microsoft.com/office/powerpoint/2010/main" val="4147420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7DA7ADCF-F3B8-4033-A306-6FD935F25AC3}"/>
              </a:ext>
            </a:extLst>
          </p:cNvPr>
          <p:cNvGraphicFramePr>
            <a:graphicFrameLocks noGrp="1"/>
          </p:cNvGraphicFramePr>
          <p:nvPr>
            <p:extLst>
              <p:ext uri="{D42A27DB-BD31-4B8C-83A1-F6EECF244321}">
                <p14:modId xmlns:p14="http://schemas.microsoft.com/office/powerpoint/2010/main" val="1405412721"/>
              </p:ext>
            </p:extLst>
          </p:nvPr>
        </p:nvGraphicFramePr>
        <p:xfrm>
          <a:off x="47625" y="471758"/>
          <a:ext cx="9048750" cy="4462185"/>
        </p:xfrm>
        <a:graphic>
          <a:graphicData uri="http://schemas.openxmlformats.org/drawingml/2006/table">
            <a:tbl>
              <a:tblPr firstRow="1" bandRow="1">
                <a:tableStyleId>{5C22544A-7EE6-4342-B048-85BDC9FD1C3A}</a:tableStyleId>
              </a:tblPr>
              <a:tblGrid>
                <a:gridCol w="5981700">
                  <a:extLst>
                    <a:ext uri="{9D8B030D-6E8A-4147-A177-3AD203B41FA5}">
                      <a16:colId xmlns:a16="http://schemas.microsoft.com/office/drawing/2014/main" val="997061046"/>
                    </a:ext>
                  </a:extLst>
                </a:gridCol>
                <a:gridCol w="641350">
                  <a:extLst>
                    <a:ext uri="{9D8B030D-6E8A-4147-A177-3AD203B41FA5}">
                      <a16:colId xmlns:a16="http://schemas.microsoft.com/office/drawing/2014/main" val="2723771934"/>
                    </a:ext>
                  </a:extLst>
                </a:gridCol>
                <a:gridCol w="692150">
                  <a:extLst>
                    <a:ext uri="{9D8B030D-6E8A-4147-A177-3AD203B41FA5}">
                      <a16:colId xmlns:a16="http://schemas.microsoft.com/office/drawing/2014/main" val="194189712"/>
                    </a:ext>
                  </a:extLst>
                </a:gridCol>
                <a:gridCol w="1733550">
                  <a:extLst>
                    <a:ext uri="{9D8B030D-6E8A-4147-A177-3AD203B41FA5}">
                      <a16:colId xmlns:a16="http://schemas.microsoft.com/office/drawing/2014/main" val="3065248341"/>
                    </a:ext>
                  </a:extLst>
                </a:gridCol>
              </a:tblGrid>
              <a:tr h="121605">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299351">
                <a:tc>
                  <a:txBody>
                    <a:bodyPr/>
                    <a:lstStyle/>
                    <a:p>
                      <a:pPr algn="l" fontAlgn="b"/>
                      <a:r>
                        <a:rPr lang="en-US" sz="900" b="0" i="0" u="none" strike="noStrike" kern="1200" dirty="0">
                          <a:solidFill>
                            <a:srgbClr val="000000"/>
                          </a:solidFill>
                          <a:effectLst/>
                          <a:latin typeface="+mj-lt"/>
                          <a:ea typeface="+mn-ea"/>
                          <a:cs typeface="+mn-cs"/>
                        </a:rPr>
                        <a:t>Feasibility study on potential to update Domestic Premises Indicator (DPI) electricity flags to reflect license status during transition stages, 1, 2 &amp; 3 </a:t>
                      </a:r>
                    </a:p>
                  </a:txBody>
                  <a:tcPr marL="0" marR="0" marT="0" marB="0" anchor="b">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CR-D093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dirty="0">
                          <a:solidFill>
                            <a:srgbClr val="000000"/>
                          </a:solidFill>
                          <a:effectLst/>
                          <a:latin typeface="+mj-lt"/>
                          <a:ea typeface="+mn-ea"/>
                          <a:cs typeface="+mn-cs"/>
                        </a:rPr>
                        <a:t>28/06/2021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dirty="0">
                          <a:solidFill>
                            <a:srgbClr val="000000"/>
                          </a:solidFill>
                          <a:effectLst/>
                          <a:latin typeface="+mj-lt"/>
                          <a:ea typeface="+mn-ea"/>
                          <a:cs typeface="+mn-cs"/>
                        </a:rPr>
                        <a:t>Complete - No </a:t>
                      </a:r>
                      <a:r>
                        <a:rPr lang="en-GB" sz="900" b="0" i="0" u="none" strike="noStrike" kern="1200" dirty="0" err="1">
                          <a:solidFill>
                            <a:srgbClr val="000000"/>
                          </a:solidFill>
                          <a:effectLst/>
                          <a:latin typeface="+mj-lt"/>
                          <a:ea typeface="+mn-ea"/>
                          <a:cs typeface="+mn-cs"/>
                        </a:rPr>
                        <a:t>Xoserve</a:t>
                      </a:r>
                      <a:r>
                        <a:rPr lang="en-GB" sz="900" b="0" i="0" u="none" strike="noStrike" kern="1200"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679419128"/>
                  </a:ext>
                </a:extLst>
              </a:tr>
              <a:tr h="149675">
                <a:tc>
                  <a:txBody>
                    <a:bodyPr/>
                    <a:lstStyle/>
                    <a:p>
                      <a:pPr algn="l" fontAlgn="b"/>
                      <a:r>
                        <a:rPr lang="en-GB" sz="900" b="0" i="0" u="none" strike="noStrike" kern="1200" dirty="0">
                          <a:solidFill>
                            <a:srgbClr val="000000"/>
                          </a:solidFill>
                          <a:effectLst/>
                          <a:latin typeface="+mj-lt"/>
                          <a:ea typeface="+mn-ea"/>
                          <a:cs typeface="+mn-cs"/>
                        </a:rPr>
                        <a:t>Changes to Operational Testing</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dirty="0">
                          <a:solidFill>
                            <a:srgbClr val="000000"/>
                          </a:solidFill>
                          <a:effectLst/>
                          <a:latin typeface="+mj-lt"/>
                          <a:ea typeface="+mn-ea"/>
                          <a:cs typeface="+mn-cs"/>
                        </a:rPr>
                        <a:t>CR-D094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28/06/2021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82526511"/>
                  </a:ext>
                </a:extLst>
              </a:tr>
              <a:tr h="149675">
                <a:tc>
                  <a:txBody>
                    <a:bodyPr/>
                    <a:lstStyle/>
                    <a:p>
                      <a:pPr algn="l" fontAlgn="b"/>
                      <a:r>
                        <a:rPr lang="en-US" sz="900" b="0" i="0" u="none" strike="noStrike" kern="1200" dirty="0">
                          <a:solidFill>
                            <a:srgbClr val="000000"/>
                          </a:solidFill>
                          <a:effectLst/>
                          <a:latin typeface="+mj-lt"/>
                          <a:ea typeface="+mn-ea"/>
                          <a:cs typeface="+mn-cs"/>
                        </a:rPr>
                        <a:t>Changes to milestone date for L3-TE720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CR-D096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29/07/2021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62993142"/>
                  </a:ext>
                </a:extLst>
              </a:tr>
              <a:tr h="149675">
                <a:tc>
                  <a:txBody>
                    <a:bodyPr/>
                    <a:lstStyle/>
                    <a:p>
                      <a:pPr algn="l" fontAlgn="b"/>
                      <a:r>
                        <a:rPr lang="en-US" sz="900" b="0" i="0" u="none" strike="noStrike" kern="1200">
                          <a:solidFill>
                            <a:srgbClr val="000000"/>
                          </a:solidFill>
                          <a:effectLst/>
                          <a:latin typeface="+mj-lt"/>
                          <a:ea typeface="+mn-ea"/>
                          <a:cs typeface="+mn-cs"/>
                        </a:rPr>
                        <a:t>Continuation of support for UEPT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CR-D098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dirty="0">
                          <a:solidFill>
                            <a:srgbClr val="000000"/>
                          </a:solidFill>
                          <a:effectLst/>
                          <a:latin typeface="+mj-lt"/>
                          <a:ea typeface="+mn-ea"/>
                          <a:cs typeface="+mn-cs"/>
                        </a:rPr>
                        <a:t>03/08/2021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54373012"/>
                  </a:ext>
                </a:extLst>
              </a:tr>
              <a:tr h="149675">
                <a:tc>
                  <a:txBody>
                    <a:bodyPr/>
                    <a:lstStyle/>
                    <a:p>
                      <a:pPr algn="l" fontAlgn="b"/>
                      <a:r>
                        <a:rPr lang="en-US" sz="900" b="0" i="0" u="none" strike="noStrike" kern="1200" dirty="0">
                          <a:solidFill>
                            <a:srgbClr val="000000"/>
                          </a:solidFill>
                          <a:effectLst/>
                          <a:latin typeface="+mj-lt"/>
                          <a:ea typeface="+mn-ea"/>
                          <a:cs typeface="+mn-cs"/>
                        </a:rPr>
                        <a:t>Further </a:t>
                      </a:r>
                      <a:r>
                        <a:rPr lang="en-US" sz="900" b="0" i="0" u="none" strike="noStrike" kern="1200" dirty="0" err="1">
                          <a:solidFill>
                            <a:srgbClr val="000000"/>
                          </a:solidFill>
                          <a:effectLst/>
                          <a:latin typeface="+mj-lt"/>
                          <a:ea typeface="+mn-ea"/>
                          <a:cs typeface="+mn-cs"/>
                        </a:rPr>
                        <a:t>consquential</a:t>
                      </a:r>
                      <a:r>
                        <a:rPr lang="en-US" sz="900" b="0" i="0" u="none" strike="noStrike" kern="1200" dirty="0">
                          <a:solidFill>
                            <a:srgbClr val="000000"/>
                          </a:solidFill>
                          <a:effectLst/>
                          <a:latin typeface="+mj-lt"/>
                          <a:ea typeface="+mn-ea"/>
                          <a:cs typeface="+mn-cs"/>
                        </a:rPr>
                        <a:t> changes to DB4 and related artefacts following CR-D071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06/08/2021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81456191"/>
                  </a:ext>
                </a:extLst>
              </a:tr>
              <a:tr h="149675">
                <a:tc>
                  <a:txBody>
                    <a:bodyPr/>
                    <a:lstStyle/>
                    <a:p>
                      <a:pPr algn="l" fontAlgn="b"/>
                      <a:r>
                        <a:rPr lang="en-US" sz="900" b="0" i="0" u="none" strike="noStrike" kern="1200">
                          <a:solidFill>
                            <a:srgbClr val="000000"/>
                          </a:solidFill>
                          <a:effectLst/>
                          <a:latin typeface="+mj-lt"/>
                          <a:ea typeface="+mn-ea"/>
                          <a:cs typeface="+mn-cs"/>
                        </a:rPr>
                        <a:t>CSS Stage 1 ECOES Interface Specification Uplift to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CR-D102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189099527"/>
                  </a:ext>
                </a:extLst>
              </a:tr>
              <a:tr h="299351">
                <a:tc>
                  <a:txBody>
                    <a:bodyPr/>
                    <a:lstStyle/>
                    <a:p>
                      <a:pPr algn="l" fontAlgn="b"/>
                      <a:r>
                        <a:rPr lang="en-US" sz="900" b="0" i="0" u="none" strike="noStrike" kern="1200" dirty="0">
                          <a:solidFill>
                            <a:srgbClr val="000000"/>
                          </a:solidFill>
                          <a:effectLst/>
                          <a:latin typeface="+mj-lt"/>
                          <a:ea typeface="+mn-ea"/>
                          <a:cs typeface="+mn-cs"/>
                        </a:rPr>
                        <a:t>Documentation only updates to NCT-0134 DMT Live Rehearsal Test Plan and NCD-0012 Data Migration Solution Design Catalogue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CR-D103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742698065"/>
                  </a:ext>
                </a:extLst>
              </a:tr>
              <a:tr h="149675">
                <a:tc>
                  <a:txBody>
                    <a:bodyPr/>
                    <a:lstStyle/>
                    <a:p>
                      <a:pPr algn="l" fontAlgn="b"/>
                      <a:r>
                        <a:rPr lang="en-GB" sz="900" b="0" i="0" u="none" strike="noStrike" kern="1200">
                          <a:solidFill>
                            <a:srgbClr val="000000"/>
                          </a:solidFill>
                          <a:effectLst/>
                          <a:latin typeface="+mj-lt"/>
                          <a:ea typeface="+mn-ea"/>
                          <a:cs typeface="+mn-cs"/>
                        </a:rPr>
                        <a:t>Elaborations for Service Management Requirements DB4</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CR-D104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06544330"/>
                  </a:ext>
                </a:extLst>
              </a:tr>
              <a:tr h="149675">
                <a:tc>
                  <a:txBody>
                    <a:bodyPr/>
                    <a:lstStyle/>
                    <a:p>
                      <a:pPr algn="l" fontAlgn="b"/>
                      <a:r>
                        <a:rPr lang="en-US" sz="900" b="0" i="0" u="none" strike="noStrike" kern="1200" dirty="0">
                          <a:solidFill>
                            <a:srgbClr val="000000"/>
                          </a:solidFill>
                          <a:effectLst/>
                          <a:latin typeface="+mj-lt"/>
                          <a:ea typeface="+mn-ea"/>
                          <a:cs typeface="+mn-cs"/>
                        </a:rPr>
                        <a:t>Update of the Code of Connection Document to reflect the Enduring PKI Process Updates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CR-D106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22/09/2021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36304627"/>
                  </a:ext>
                </a:extLst>
              </a:tr>
              <a:tr h="149675">
                <a:tc>
                  <a:txBody>
                    <a:bodyPr/>
                    <a:lstStyle/>
                    <a:p>
                      <a:pPr algn="l" fontAlgn="b"/>
                      <a:r>
                        <a:rPr lang="en-US" sz="900" b="0" i="0" u="none" strike="noStrike" kern="1200" dirty="0">
                          <a:solidFill>
                            <a:srgbClr val="000000"/>
                          </a:solidFill>
                          <a:effectLst/>
                          <a:latin typeface="+mj-lt"/>
                          <a:ea typeface="+mn-ea"/>
                          <a:cs typeface="+mn-cs"/>
                        </a:rPr>
                        <a:t>Addition of assumption on MAD Log in relation to earliest possible Go-Live date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CR-D107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15/09/2021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355498381"/>
                  </a:ext>
                </a:extLst>
              </a:tr>
              <a:tr h="149675">
                <a:tc>
                  <a:txBody>
                    <a:bodyPr/>
                    <a:lstStyle/>
                    <a:p>
                      <a:pPr algn="l" fontAlgn="b"/>
                      <a:r>
                        <a:rPr lang="en-US" sz="900" b="0" i="0" u="none" strike="noStrike" kern="1200">
                          <a:solidFill>
                            <a:srgbClr val="000000"/>
                          </a:solidFill>
                          <a:effectLst/>
                          <a:latin typeface="+mj-lt"/>
                          <a:ea typeface="+mn-ea"/>
                          <a:cs typeface="+mn-cs"/>
                        </a:rPr>
                        <a:t>Change to Data Migration and Transition artefacts following the completion of CR-D093</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CR-D108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15/09/2021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364564953"/>
                  </a:ext>
                </a:extLst>
              </a:tr>
              <a:tr h="299351">
                <a:tc>
                  <a:txBody>
                    <a:bodyPr/>
                    <a:lstStyle/>
                    <a:p>
                      <a:pPr algn="l" fontAlgn="b"/>
                      <a:r>
                        <a:rPr lang="en-US" sz="900" b="0" i="0" u="none" strike="noStrike" kern="1200">
                          <a:solidFill>
                            <a:srgbClr val="000000"/>
                          </a:solidFill>
                          <a:effectLst/>
                          <a:latin typeface="+mj-lt"/>
                          <a:ea typeface="+mn-ea"/>
                          <a:cs typeface="+mn-cs"/>
                        </a:rPr>
                        <a:t>Change to EES requirements to bring REL search and retrieval into closer alignment with GES and assessment of programme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CR-D109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dirty="0">
                          <a:solidFill>
                            <a:srgbClr val="000000"/>
                          </a:solidFill>
                          <a:effectLst/>
                          <a:latin typeface="+mj-lt"/>
                          <a:ea typeface="+mn-ea"/>
                          <a:cs typeface="+mn-cs"/>
                        </a:rPr>
                        <a:t>15/09/2021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929301264"/>
                  </a:ext>
                </a:extLst>
              </a:tr>
              <a:tr h="149675">
                <a:tc>
                  <a:txBody>
                    <a:bodyPr/>
                    <a:lstStyle/>
                    <a:p>
                      <a:pPr algn="l" fontAlgn="b"/>
                      <a:r>
                        <a:rPr lang="en-US" sz="900" b="0" i="0" u="none" strike="noStrike" kern="1200">
                          <a:solidFill>
                            <a:srgbClr val="000000"/>
                          </a:solidFill>
                          <a:effectLst/>
                          <a:latin typeface="+mj-lt"/>
                          <a:ea typeface="+mn-ea"/>
                          <a:cs typeface="+mn-cs"/>
                        </a:rPr>
                        <a:t>Changes and additions to PIWG and CWG governed MAD Log v2.4 milestones to address timing and clarity issues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CR-D110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22/09/2021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dirty="0">
                          <a:solidFill>
                            <a:srgbClr val="000000"/>
                          </a:solidFill>
                          <a:effectLst/>
                          <a:latin typeface="+mj-lt"/>
                          <a:ea typeface="+mn-ea"/>
                          <a:cs typeface="+mn-cs"/>
                        </a:rPr>
                        <a:t>Complete - No </a:t>
                      </a:r>
                      <a:r>
                        <a:rPr lang="en-GB" sz="900" b="0" i="0" u="none" strike="noStrike" kern="1200" dirty="0" err="1">
                          <a:solidFill>
                            <a:srgbClr val="000000"/>
                          </a:solidFill>
                          <a:effectLst/>
                          <a:latin typeface="+mj-lt"/>
                          <a:ea typeface="+mn-ea"/>
                          <a:cs typeface="+mn-cs"/>
                        </a:rPr>
                        <a:t>Xoserve</a:t>
                      </a:r>
                      <a:r>
                        <a:rPr lang="en-GB" sz="900" b="0" i="0" u="none" strike="noStrike" kern="1200"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091817545"/>
                  </a:ext>
                </a:extLst>
              </a:tr>
              <a:tr h="299351">
                <a:tc>
                  <a:txBody>
                    <a:bodyPr/>
                    <a:lstStyle/>
                    <a:p>
                      <a:pPr algn="l" fontAlgn="b"/>
                      <a:r>
                        <a:rPr lang="en-US" sz="900" b="0" i="0" u="none" strike="noStrike" kern="1200" dirty="0">
                          <a:solidFill>
                            <a:srgbClr val="000000"/>
                          </a:solidFill>
                          <a:effectLst/>
                          <a:latin typeface="+mj-lt"/>
                          <a:ea typeface="+mn-ea"/>
                          <a:cs typeface="+mn-cs"/>
                        </a:rPr>
                        <a:t>Transition Stage 1 – CSS ad-hoc data removal solution development based on Source Data Provider in response to DI-1655 remedial solution]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CR-D111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14/10/2021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96158325"/>
                  </a:ext>
                </a:extLst>
              </a:tr>
              <a:tr h="149675">
                <a:tc>
                  <a:txBody>
                    <a:bodyPr/>
                    <a:lstStyle/>
                    <a:p>
                      <a:pPr algn="l" fontAlgn="b"/>
                      <a:r>
                        <a:rPr lang="en-US" sz="900" b="0" i="0" u="none" strike="noStrike" kern="1200" dirty="0">
                          <a:solidFill>
                            <a:srgbClr val="000000"/>
                          </a:solidFill>
                          <a:effectLst/>
                          <a:latin typeface="+mj-lt"/>
                          <a:ea typeface="+mn-ea"/>
                          <a:cs typeface="+mn-cs"/>
                        </a:rPr>
                        <a:t>End to End Test Exit Criteria refinement and clarification of the decision making process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CR-D112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01/10/2021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48710997"/>
                  </a:ext>
                </a:extLst>
              </a:tr>
              <a:tr h="299351">
                <a:tc>
                  <a:txBody>
                    <a:bodyPr/>
                    <a:lstStyle/>
                    <a:p>
                      <a:pPr algn="l" fontAlgn="b"/>
                      <a:r>
                        <a:rPr lang="en-US" sz="900" b="0" i="0" u="none" strike="noStrike" kern="1200">
                          <a:solidFill>
                            <a:srgbClr val="000000"/>
                          </a:solidFill>
                          <a:effectLst/>
                          <a:latin typeface="+mj-lt"/>
                          <a:ea typeface="+mn-ea"/>
                          <a:cs typeface="+mn-cs"/>
                        </a:rPr>
                        <a:t>Clarification of Performance NFRs by apportioning the current target between Gas and Electricity and then further apportioning the Electricity targets by MPID</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CR-D114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15/11/2021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959222981"/>
                  </a:ext>
                </a:extLst>
              </a:tr>
              <a:tr h="149675">
                <a:tc>
                  <a:txBody>
                    <a:bodyPr/>
                    <a:lstStyle/>
                    <a:p>
                      <a:pPr algn="l" fontAlgn="b"/>
                      <a:r>
                        <a:rPr lang="en-US" sz="900" b="0" i="0" u="none" strike="noStrike" kern="1200">
                          <a:solidFill>
                            <a:srgbClr val="000000"/>
                          </a:solidFill>
                          <a:effectLst/>
                          <a:latin typeface="+mj-lt"/>
                          <a:ea typeface="+mn-ea"/>
                          <a:cs typeface="+mn-cs"/>
                        </a:rPr>
                        <a:t>Update to E2E Transition Inflight Switches Management Approach Document</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CR-D116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27/10/2021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0372966"/>
                  </a:ext>
                </a:extLst>
              </a:tr>
              <a:tr h="149675">
                <a:tc>
                  <a:txBody>
                    <a:bodyPr/>
                    <a:lstStyle/>
                    <a:p>
                      <a:pPr algn="l" fontAlgn="b"/>
                      <a:r>
                        <a:rPr lang="en-US" sz="900" b="0" i="0" u="none" strike="noStrike" kern="1200" dirty="0">
                          <a:solidFill>
                            <a:srgbClr val="000000"/>
                          </a:solidFill>
                          <a:effectLst/>
                          <a:latin typeface="+mj-lt"/>
                          <a:ea typeface="+mn-ea"/>
                          <a:cs typeface="+mn-cs"/>
                        </a:rPr>
                        <a:t>Operational Change Window and Type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CR-D117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25/10/2021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dirty="0">
                          <a:solidFill>
                            <a:srgbClr val="000000"/>
                          </a:solidFill>
                          <a:effectLst/>
                          <a:latin typeface="+mj-lt"/>
                          <a:ea typeface="+mn-ea"/>
                          <a:cs typeface="+mn-cs"/>
                        </a:rPr>
                        <a:t>Complete - No </a:t>
                      </a:r>
                      <a:r>
                        <a:rPr lang="en-GB" sz="900" b="0" i="0" u="none" strike="noStrike" kern="1200" dirty="0" err="1">
                          <a:solidFill>
                            <a:srgbClr val="000000"/>
                          </a:solidFill>
                          <a:effectLst/>
                          <a:latin typeface="+mj-lt"/>
                          <a:ea typeface="+mn-ea"/>
                          <a:cs typeface="+mn-cs"/>
                        </a:rPr>
                        <a:t>Xoserve</a:t>
                      </a:r>
                      <a:r>
                        <a:rPr lang="en-GB" sz="900" b="0" i="0" u="none" strike="noStrike" kern="1200"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851594187"/>
                  </a:ext>
                </a:extLst>
              </a:tr>
              <a:tr h="149675">
                <a:tc>
                  <a:txBody>
                    <a:bodyPr/>
                    <a:lstStyle/>
                    <a:p>
                      <a:pPr algn="l" fontAlgn="b"/>
                      <a:r>
                        <a:rPr lang="en-US" sz="900" b="0" i="0" u="none" strike="noStrike" kern="1200" dirty="0">
                          <a:solidFill>
                            <a:srgbClr val="000000"/>
                          </a:solidFill>
                          <a:effectLst/>
                          <a:latin typeface="+mj-lt"/>
                          <a:ea typeface="+mn-ea"/>
                          <a:cs typeface="+mn-cs"/>
                        </a:rPr>
                        <a:t>Change to effect a Gas Supplier of Last Resort (</a:t>
                      </a:r>
                      <a:r>
                        <a:rPr lang="en-US" sz="900" b="0" i="0" u="none" strike="noStrike" kern="1200" dirty="0" err="1">
                          <a:solidFill>
                            <a:srgbClr val="000000"/>
                          </a:solidFill>
                          <a:effectLst/>
                          <a:latin typeface="+mj-lt"/>
                          <a:ea typeface="+mn-ea"/>
                          <a:cs typeface="+mn-cs"/>
                        </a:rPr>
                        <a:t>SoLR</a:t>
                      </a:r>
                      <a:r>
                        <a:rPr lang="en-US" sz="900" b="0" i="0" u="none" strike="noStrike" kern="1200" dirty="0">
                          <a:solidFill>
                            <a:srgbClr val="000000"/>
                          </a:solidFill>
                          <a:effectLst/>
                          <a:latin typeface="+mj-lt"/>
                          <a:ea typeface="+mn-ea"/>
                          <a:cs typeface="+mn-cs"/>
                        </a:rPr>
                        <a:t>)</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dirty="0">
                          <a:solidFill>
                            <a:srgbClr val="000000"/>
                          </a:solidFill>
                          <a:effectLst/>
                          <a:latin typeface="+mj-lt"/>
                          <a:ea typeface="+mn-ea"/>
                          <a:cs typeface="+mn-cs"/>
                        </a:rPr>
                        <a:t>CR-D118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03/11/2021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dirty="0">
                          <a:solidFill>
                            <a:srgbClr val="000000"/>
                          </a:solidFill>
                          <a:effectLst/>
                          <a:latin typeface="+mj-lt"/>
                          <a:ea typeface="+mn-ea"/>
                          <a:cs typeface="+mn-cs"/>
                        </a:rPr>
                        <a:t>Complete - No </a:t>
                      </a:r>
                      <a:r>
                        <a:rPr lang="en-GB" sz="900" b="0" i="0" u="none" strike="noStrike" kern="1200" dirty="0" err="1">
                          <a:solidFill>
                            <a:srgbClr val="000000"/>
                          </a:solidFill>
                          <a:effectLst/>
                          <a:latin typeface="+mj-lt"/>
                          <a:ea typeface="+mn-ea"/>
                          <a:cs typeface="+mn-cs"/>
                        </a:rPr>
                        <a:t>Xoserve</a:t>
                      </a:r>
                      <a:r>
                        <a:rPr lang="en-GB" sz="900" b="0" i="0" u="none" strike="noStrike" kern="1200"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09111085"/>
                  </a:ext>
                </a:extLst>
              </a:tr>
              <a:tr h="149675">
                <a:tc>
                  <a:txBody>
                    <a:bodyPr/>
                    <a:lstStyle/>
                    <a:p>
                      <a:pPr algn="l" fontAlgn="b"/>
                      <a:r>
                        <a:rPr lang="en-GB" sz="900" b="0" i="0" u="none" strike="noStrike" kern="1200" dirty="0">
                          <a:solidFill>
                            <a:srgbClr val="000000"/>
                          </a:solidFill>
                          <a:effectLst/>
                          <a:latin typeface="+mj-lt"/>
                          <a:ea typeface="+mn-ea"/>
                          <a:cs typeface="+mn-cs"/>
                        </a:rPr>
                        <a:t>GES Data Refresh SLA</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CR-D119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10/11/2021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759879539"/>
                  </a:ext>
                </a:extLst>
              </a:tr>
              <a:tr h="149675">
                <a:tc>
                  <a:txBody>
                    <a:bodyPr/>
                    <a:lstStyle/>
                    <a:p>
                      <a:pPr algn="l" fontAlgn="b"/>
                      <a:r>
                        <a:rPr lang="en-US" sz="900" b="0" i="0" u="none" strike="noStrike" kern="1200" dirty="0">
                          <a:solidFill>
                            <a:srgbClr val="000000"/>
                          </a:solidFill>
                          <a:effectLst/>
                          <a:latin typeface="+mj-lt"/>
                          <a:ea typeface="+mn-ea"/>
                          <a:cs typeface="+mn-cs"/>
                        </a:rPr>
                        <a:t>Updates to NCT-0188 REL Testing Gap Analysis Report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10/11/2021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074628538"/>
                  </a:ext>
                </a:extLst>
              </a:tr>
              <a:tr h="149675">
                <a:tc>
                  <a:txBody>
                    <a:bodyPr/>
                    <a:lstStyle/>
                    <a:p>
                      <a:pPr algn="l" fontAlgn="b"/>
                      <a:r>
                        <a:rPr lang="en-GB" sz="900" b="0" i="0" u="none" strike="noStrike" kern="1200">
                          <a:solidFill>
                            <a:srgbClr val="000000"/>
                          </a:solidFill>
                          <a:effectLst/>
                          <a:latin typeface="+mj-lt"/>
                          <a:ea typeface="+mn-ea"/>
                          <a:cs typeface="+mn-cs"/>
                        </a:rPr>
                        <a:t>Additional CSS Non-functional Requirements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11/01/2022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175519646"/>
                  </a:ext>
                </a:extLst>
              </a:tr>
              <a:tr h="149675">
                <a:tc>
                  <a:txBody>
                    <a:bodyPr/>
                    <a:lstStyle/>
                    <a:p>
                      <a:pPr algn="l" fontAlgn="b"/>
                      <a:r>
                        <a:rPr lang="en-US" sz="900" b="0" i="0" u="none" strike="noStrike" kern="1200" dirty="0">
                          <a:solidFill>
                            <a:srgbClr val="000000"/>
                          </a:solidFill>
                          <a:effectLst/>
                          <a:latin typeface="+mj-lt"/>
                          <a:ea typeface="+mn-ea"/>
                          <a:cs typeface="+mn-cs"/>
                        </a:rPr>
                        <a:t>ServiceNow Data Model Development - DNO/</a:t>
                      </a:r>
                      <a:r>
                        <a:rPr lang="en-US" sz="900" b="0" i="0" u="none" strike="noStrike" kern="1200" dirty="0" err="1">
                          <a:solidFill>
                            <a:srgbClr val="000000"/>
                          </a:solidFill>
                          <a:effectLst/>
                          <a:latin typeface="+mj-lt"/>
                          <a:ea typeface="+mn-ea"/>
                          <a:cs typeface="+mn-cs"/>
                        </a:rPr>
                        <a:t>iDNO</a:t>
                      </a:r>
                      <a:r>
                        <a:rPr lang="en-US" sz="900" b="0" i="0" u="none" strike="noStrike" kern="1200" dirty="0">
                          <a:solidFill>
                            <a:srgbClr val="000000"/>
                          </a:solidFill>
                          <a:effectLst/>
                          <a:latin typeface="+mj-lt"/>
                          <a:ea typeface="+mn-ea"/>
                          <a:cs typeface="+mn-cs"/>
                        </a:rPr>
                        <a:t> Adaptors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CR-D122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11/01/2022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14859115"/>
                  </a:ext>
                </a:extLst>
              </a:tr>
              <a:tr h="149675">
                <a:tc>
                  <a:txBody>
                    <a:bodyPr/>
                    <a:lstStyle/>
                    <a:p>
                      <a:pPr algn="l" fontAlgn="b"/>
                      <a:r>
                        <a:rPr lang="en-US" sz="900" b="0" i="0" u="none" strike="noStrike" kern="1200">
                          <a:solidFill>
                            <a:srgbClr val="000000"/>
                          </a:solidFill>
                          <a:effectLst/>
                          <a:latin typeface="+mj-lt"/>
                          <a:ea typeface="+mn-ea"/>
                          <a:cs typeface="+mn-cs"/>
                        </a:rPr>
                        <a:t>Addition of Network Operator Market Share to CSS Billing Report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kern="1200">
                          <a:solidFill>
                            <a:srgbClr val="000000"/>
                          </a:solidFill>
                          <a:effectLst/>
                          <a:latin typeface="+mj-lt"/>
                          <a:ea typeface="+mn-ea"/>
                          <a:cs typeface="+mn-cs"/>
                        </a:rPr>
                        <a:t>CR-D123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kern="1200">
                          <a:solidFill>
                            <a:srgbClr val="000000"/>
                          </a:solidFill>
                          <a:effectLst/>
                          <a:latin typeface="+mj-lt"/>
                          <a:ea typeface="+mn-ea"/>
                          <a:cs typeface="+mn-cs"/>
                        </a:rPr>
                        <a:t>26/11/2021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kern="1200" dirty="0">
                          <a:solidFill>
                            <a:srgbClr val="000000"/>
                          </a:solidFill>
                          <a:effectLst/>
                          <a:latin typeface="+mj-lt"/>
                          <a:ea typeface="+mn-ea"/>
                          <a:cs typeface="+mn-cs"/>
                        </a:rPr>
                        <a:t>Complete - No </a:t>
                      </a:r>
                      <a:r>
                        <a:rPr lang="en-GB" sz="900" b="0" i="0" u="none" strike="noStrike" kern="1200" dirty="0" err="1">
                          <a:solidFill>
                            <a:srgbClr val="000000"/>
                          </a:solidFill>
                          <a:effectLst/>
                          <a:latin typeface="+mj-lt"/>
                          <a:ea typeface="+mn-ea"/>
                          <a:cs typeface="+mn-cs"/>
                        </a:rPr>
                        <a:t>Xoserve</a:t>
                      </a:r>
                      <a:r>
                        <a:rPr lang="en-GB" sz="900" b="0" i="0" u="none" strike="noStrike" kern="1200"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14442281"/>
                  </a:ext>
                </a:extLst>
              </a:tr>
            </a:tbl>
          </a:graphicData>
        </a:graphic>
      </p:graphicFrame>
      <p:sp>
        <p:nvSpPr>
          <p:cNvPr id="5" name="Title 1">
            <a:extLst>
              <a:ext uri="{FF2B5EF4-FFF2-40B4-BE49-F238E27FC236}">
                <a16:creationId xmlns:a16="http://schemas.microsoft.com/office/drawing/2014/main" id="{B5F4CFBB-6E36-4A6F-9055-5E323705E668}"/>
              </a:ext>
            </a:extLst>
          </p:cNvPr>
          <p:cNvSpPr txBox="1">
            <a:spLocks/>
          </p:cNvSpPr>
          <p:nvPr/>
        </p:nvSpPr>
        <p:spPr>
          <a:xfrm>
            <a:off x="187853" y="-109081"/>
            <a:ext cx="8641293" cy="802206"/>
          </a:xfrm>
          <a:prstGeom prst="rect">
            <a:avLst/>
          </a:prstGeom>
        </p:spPr>
        <p:txBody>
          <a:bodyPr vert="horz" lIns="91325" tIns="45663" rIns="91325" bIns="45663"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defTabSz="913281" fontAlgn="auto">
              <a:spcAft>
                <a:spcPts val="0"/>
              </a:spcAft>
            </a:pPr>
            <a:r>
              <a:rPr lang="en-GB" sz="1600" dirty="0">
                <a:solidFill>
                  <a:schemeClr val="accent1"/>
                </a:solidFill>
                <a:latin typeface="+mn-lt"/>
                <a:cs typeface="Arial"/>
              </a:rPr>
              <a:t>Switching Programme CR Position – CRs not impacting Xoserve (Cost Implication)</a:t>
            </a:r>
          </a:p>
        </p:txBody>
      </p:sp>
    </p:spTree>
    <p:extLst>
      <p:ext uri="{BB962C8B-B14F-4D97-AF65-F5344CB8AC3E}">
        <p14:creationId xmlns:p14="http://schemas.microsoft.com/office/powerpoint/2010/main" val="762531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7DA7ADCF-F3B8-4033-A306-6FD935F25AC3}"/>
              </a:ext>
            </a:extLst>
          </p:cNvPr>
          <p:cNvGraphicFramePr>
            <a:graphicFrameLocks noGrp="1"/>
          </p:cNvGraphicFramePr>
          <p:nvPr>
            <p:extLst>
              <p:ext uri="{D42A27DB-BD31-4B8C-83A1-F6EECF244321}">
                <p14:modId xmlns:p14="http://schemas.microsoft.com/office/powerpoint/2010/main" val="849898105"/>
              </p:ext>
            </p:extLst>
          </p:nvPr>
        </p:nvGraphicFramePr>
        <p:xfrm>
          <a:off x="47625" y="471758"/>
          <a:ext cx="9048750" cy="934397"/>
        </p:xfrm>
        <a:graphic>
          <a:graphicData uri="http://schemas.openxmlformats.org/drawingml/2006/table">
            <a:tbl>
              <a:tblPr firstRow="1" bandRow="1">
                <a:tableStyleId>{5C22544A-7EE6-4342-B048-85BDC9FD1C3A}</a:tableStyleId>
              </a:tblPr>
              <a:tblGrid>
                <a:gridCol w="5981700">
                  <a:extLst>
                    <a:ext uri="{9D8B030D-6E8A-4147-A177-3AD203B41FA5}">
                      <a16:colId xmlns:a16="http://schemas.microsoft.com/office/drawing/2014/main" val="997061046"/>
                    </a:ext>
                  </a:extLst>
                </a:gridCol>
                <a:gridCol w="641350">
                  <a:extLst>
                    <a:ext uri="{9D8B030D-6E8A-4147-A177-3AD203B41FA5}">
                      <a16:colId xmlns:a16="http://schemas.microsoft.com/office/drawing/2014/main" val="2723771934"/>
                    </a:ext>
                  </a:extLst>
                </a:gridCol>
                <a:gridCol w="692150">
                  <a:extLst>
                    <a:ext uri="{9D8B030D-6E8A-4147-A177-3AD203B41FA5}">
                      <a16:colId xmlns:a16="http://schemas.microsoft.com/office/drawing/2014/main" val="194189712"/>
                    </a:ext>
                  </a:extLst>
                </a:gridCol>
                <a:gridCol w="1733550">
                  <a:extLst>
                    <a:ext uri="{9D8B030D-6E8A-4147-A177-3AD203B41FA5}">
                      <a16:colId xmlns:a16="http://schemas.microsoft.com/office/drawing/2014/main" val="3065248341"/>
                    </a:ext>
                  </a:extLst>
                </a:gridCol>
              </a:tblGrid>
              <a:tr h="98661">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113272">
                <a:tc>
                  <a:txBody>
                    <a:bodyPr/>
                    <a:lstStyle/>
                    <a:p>
                      <a:pPr marL="0" algn="l" defTabSz="914400" rtl="0" eaLnBrk="1" fontAlgn="b" latinLnBrk="0" hangingPunct="1"/>
                      <a:r>
                        <a:rPr lang="en-US" sz="900" b="0" i="0" u="none" strike="noStrike" kern="1200" dirty="0">
                          <a:solidFill>
                            <a:srgbClr val="000000"/>
                          </a:solidFill>
                          <a:effectLst/>
                          <a:latin typeface="+mj-lt"/>
                          <a:ea typeface="+mn-ea"/>
                          <a:cs typeface="+mn-cs"/>
                        </a:rPr>
                        <a:t>Uplifting the CSS Interface Specification document to v8.7</a:t>
                      </a:r>
                    </a:p>
                  </a:txBody>
                  <a:tcPr marL="0" marR="0" marT="0" marB="0" anchor="b">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defTabSz="914400" rtl="0" eaLnBrk="1" fontAlgn="b" latinLnBrk="0" hangingPunct="1"/>
                      <a:r>
                        <a:rPr lang="en-GB" sz="900" b="0" i="0" u="none" strike="noStrike" kern="1200">
                          <a:solidFill>
                            <a:srgbClr val="000000"/>
                          </a:solidFill>
                          <a:effectLst/>
                          <a:latin typeface="+mj-lt"/>
                          <a:ea typeface="+mn-ea"/>
                          <a:cs typeface="+mn-cs"/>
                        </a:rPr>
                        <a:t>CR-D125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defTabSz="914400" rtl="0" eaLnBrk="1" fontAlgn="b" latinLnBrk="0" hangingPunct="1"/>
                      <a:r>
                        <a:rPr lang="en-GB" sz="900" b="0" i="0" u="none" strike="noStrike" kern="1200">
                          <a:solidFill>
                            <a:srgbClr val="000000"/>
                          </a:solidFill>
                          <a:effectLst/>
                          <a:latin typeface="+mj-lt"/>
                          <a:ea typeface="+mn-ea"/>
                          <a:cs typeface="+mn-cs"/>
                        </a:rPr>
                        <a:t>26/11/2021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defTabSz="914400" rtl="0" eaLnBrk="1" fontAlgn="b" latinLnBrk="0" hangingPunct="1"/>
                      <a:r>
                        <a:rPr lang="en-GB" sz="900" b="0" i="0" u="none" strike="noStrike" kern="1200" dirty="0">
                          <a:solidFill>
                            <a:srgbClr val="000000"/>
                          </a:solidFill>
                          <a:effectLst/>
                          <a:latin typeface="+mj-lt"/>
                          <a:ea typeface="+mn-ea"/>
                          <a:cs typeface="+mn-cs"/>
                        </a:rPr>
                        <a:t>Complete - No </a:t>
                      </a:r>
                      <a:r>
                        <a:rPr lang="en-GB" sz="900" b="0" i="0" u="none" strike="noStrike" kern="1200" dirty="0" err="1">
                          <a:solidFill>
                            <a:srgbClr val="000000"/>
                          </a:solidFill>
                          <a:effectLst/>
                          <a:latin typeface="+mj-lt"/>
                          <a:ea typeface="+mn-ea"/>
                          <a:cs typeface="+mn-cs"/>
                        </a:rPr>
                        <a:t>Xoserve</a:t>
                      </a:r>
                      <a:r>
                        <a:rPr lang="en-GB" sz="900" b="0" i="0" u="none" strike="noStrike" kern="1200"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968237227"/>
                  </a:ext>
                </a:extLst>
              </a:tr>
              <a:tr h="113272">
                <a:tc>
                  <a:txBody>
                    <a:bodyPr/>
                    <a:lstStyle/>
                    <a:p>
                      <a:pPr marL="0" algn="l" defTabSz="914400" rtl="0" eaLnBrk="1" fontAlgn="b" latinLnBrk="0" hangingPunct="1"/>
                      <a:r>
                        <a:rPr lang="en-US" sz="900" b="0" i="0" u="none" strike="noStrike" kern="1200" dirty="0">
                          <a:solidFill>
                            <a:srgbClr val="000000"/>
                          </a:solidFill>
                          <a:effectLst/>
                          <a:latin typeface="+mj-lt"/>
                          <a:ea typeface="+mn-ea"/>
                          <a:cs typeface="+mn-cs"/>
                        </a:rPr>
                        <a:t>Updates to the MAD Log v2.5 following RA110 Proposal</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defTabSz="914400" rtl="0" eaLnBrk="1" fontAlgn="b" latinLnBrk="0" hangingPunct="1"/>
                      <a:r>
                        <a:rPr lang="en-GB" sz="900" b="0" i="0" u="none" strike="noStrike" kern="1200">
                          <a:solidFill>
                            <a:srgbClr val="000000"/>
                          </a:solidFill>
                          <a:effectLst/>
                          <a:latin typeface="+mj-lt"/>
                          <a:ea typeface="+mn-ea"/>
                          <a:cs typeface="+mn-cs"/>
                        </a:rPr>
                        <a:t>CR-D126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defTabSz="914400" rtl="0" eaLnBrk="1" fontAlgn="b" latinLnBrk="0" hangingPunct="1"/>
                      <a:r>
                        <a:rPr lang="en-GB" sz="900" b="0" i="0" u="none" strike="noStrike" kern="1200">
                          <a:solidFill>
                            <a:srgbClr val="000000"/>
                          </a:solidFill>
                          <a:effectLst/>
                          <a:latin typeface="+mj-lt"/>
                          <a:ea typeface="+mn-ea"/>
                          <a:cs typeface="+mn-cs"/>
                        </a:rPr>
                        <a:t>07/12/2021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defTabSz="914400" rtl="0" eaLnBrk="1" fontAlgn="b" latinLnBrk="0" hangingPunct="1"/>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44627666"/>
                  </a:ext>
                </a:extLst>
              </a:tr>
              <a:tr h="113272">
                <a:tc>
                  <a:txBody>
                    <a:bodyPr/>
                    <a:lstStyle/>
                    <a:p>
                      <a:pPr marL="0" algn="l" defTabSz="914400" rtl="0" eaLnBrk="1" fontAlgn="b" latinLnBrk="0" hangingPunct="1"/>
                      <a:r>
                        <a:rPr lang="en-GB" sz="900" b="0" i="0" u="none" strike="noStrike" kern="1200" dirty="0">
                          <a:solidFill>
                            <a:srgbClr val="000000"/>
                          </a:solidFill>
                          <a:effectLst/>
                          <a:latin typeface="+mj-lt"/>
                          <a:ea typeface="+mn-ea"/>
                          <a:cs typeface="+mn-cs"/>
                        </a:rPr>
                        <a:t>E2E Remove invalid test scenarios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defTabSz="914400" rtl="0" eaLnBrk="1" fontAlgn="b" latinLnBrk="0" hangingPunct="1"/>
                      <a:r>
                        <a:rPr lang="en-GB" sz="900" b="0" i="0" u="none" strike="noStrike" kern="1200">
                          <a:solidFill>
                            <a:srgbClr val="000000"/>
                          </a:solidFill>
                          <a:effectLst/>
                          <a:latin typeface="+mj-lt"/>
                          <a:ea typeface="+mn-ea"/>
                          <a:cs typeface="+mn-cs"/>
                        </a:rPr>
                        <a:t>CR-D127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defTabSz="914400" rtl="0" eaLnBrk="1" fontAlgn="b" latinLnBrk="0" hangingPunct="1"/>
                      <a:r>
                        <a:rPr lang="en-GB" sz="900" b="0" i="0" u="none" strike="noStrike" kern="1200">
                          <a:solidFill>
                            <a:srgbClr val="000000"/>
                          </a:solidFill>
                          <a:effectLst/>
                          <a:latin typeface="+mj-lt"/>
                          <a:ea typeface="+mn-ea"/>
                          <a:cs typeface="+mn-cs"/>
                        </a:rPr>
                        <a:t>03/12/2021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defTabSz="914400" rtl="0" eaLnBrk="1" fontAlgn="b" latinLnBrk="0" hangingPunct="1"/>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444377199"/>
                  </a:ext>
                </a:extLst>
              </a:tr>
              <a:tr h="113272">
                <a:tc>
                  <a:txBody>
                    <a:bodyPr/>
                    <a:lstStyle/>
                    <a:p>
                      <a:pPr marL="0" algn="l" defTabSz="914400" rtl="0" eaLnBrk="1" fontAlgn="b" latinLnBrk="0" hangingPunct="1"/>
                      <a:r>
                        <a:rPr lang="en-US" sz="900" b="0" i="0" u="none" strike="noStrike" kern="1200">
                          <a:solidFill>
                            <a:srgbClr val="000000"/>
                          </a:solidFill>
                          <a:effectLst/>
                          <a:latin typeface="+mj-lt"/>
                          <a:ea typeface="+mn-ea"/>
                          <a:cs typeface="+mn-cs"/>
                        </a:rPr>
                        <a:t>Proposal for the implementation of Failed Supplier Portfolio report within CSS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defTabSz="914400" rtl="0" eaLnBrk="1" fontAlgn="b" latinLnBrk="0" hangingPunct="1"/>
                      <a:r>
                        <a:rPr lang="en-GB" sz="900" b="0" i="0" u="none" strike="noStrike" kern="1200">
                          <a:solidFill>
                            <a:srgbClr val="000000"/>
                          </a:solidFill>
                          <a:effectLst/>
                          <a:latin typeface="+mj-lt"/>
                          <a:ea typeface="+mn-ea"/>
                          <a:cs typeface="+mn-cs"/>
                        </a:rPr>
                        <a:t>CR-D128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defTabSz="914400" rtl="0" eaLnBrk="1" fontAlgn="b" latinLnBrk="0" hangingPunct="1"/>
                      <a:r>
                        <a:rPr lang="en-GB" sz="900" b="0" i="0" u="none" strike="noStrike" kern="1200">
                          <a:solidFill>
                            <a:srgbClr val="000000"/>
                          </a:solidFill>
                          <a:effectLst/>
                          <a:latin typeface="+mj-lt"/>
                          <a:ea typeface="+mn-ea"/>
                          <a:cs typeface="+mn-cs"/>
                        </a:rPr>
                        <a:t>07/12/2021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defTabSz="914400" rtl="0" eaLnBrk="1" fontAlgn="b" latinLnBrk="0" hangingPunct="1"/>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104005493"/>
                  </a:ext>
                </a:extLst>
              </a:tr>
              <a:tr h="113272">
                <a:tc>
                  <a:txBody>
                    <a:bodyPr/>
                    <a:lstStyle/>
                    <a:p>
                      <a:pPr marL="0" algn="l" defTabSz="914400" rtl="0" eaLnBrk="1" fontAlgn="b" latinLnBrk="0" hangingPunct="1"/>
                      <a:r>
                        <a:rPr lang="en-US" sz="900" b="0" i="0" u="none" strike="noStrike" kern="1200" dirty="0">
                          <a:solidFill>
                            <a:srgbClr val="000000"/>
                          </a:solidFill>
                          <a:effectLst/>
                          <a:latin typeface="+mj-lt"/>
                          <a:ea typeface="+mn-ea"/>
                          <a:cs typeface="+mn-cs"/>
                        </a:rPr>
                        <a:t>Clarification of Performance NFRs for Operational Readiness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defTabSz="914400" rtl="0" eaLnBrk="1" fontAlgn="b" latinLnBrk="0" hangingPunct="1"/>
                      <a:r>
                        <a:rPr lang="en-GB" sz="900" b="0" i="0" u="none" strike="noStrike" kern="1200">
                          <a:solidFill>
                            <a:srgbClr val="000000"/>
                          </a:solidFill>
                          <a:effectLst/>
                          <a:latin typeface="+mj-lt"/>
                          <a:ea typeface="+mn-ea"/>
                          <a:cs typeface="+mn-cs"/>
                        </a:rPr>
                        <a:t>CR-D130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defTabSz="914400" rtl="0" eaLnBrk="1" fontAlgn="b" latinLnBrk="0" hangingPunct="1"/>
                      <a:r>
                        <a:rPr lang="en-GB" sz="900" b="0" i="0" u="none" strike="noStrike" kern="1200">
                          <a:solidFill>
                            <a:srgbClr val="000000"/>
                          </a:solidFill>
                          <a:effectLst/>
                          <a:latin typeface="+mj-lt"/>
                          <a:ea typeface="+mn-ea"/>
                          <a:cs typeface="+mn-cs"/>
                        </a:rPr>
                        <a:t>17/12/2021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defTabSz="914400" rtl="0" eaLnBrk="1" fontAlgn="b" latinLnBrk="0" hangingPunct="1"/>
                      <a:r>
                        <a:rPr lang="en-GB" sz="900" b="0" i="0" u="none" strike="noStrike" kern="120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12383628"/>
                  </a:ext>
                </a:extLst>
              </a:tr>
              <a:tr h="113272">
                <a:tc>
                  <a:txBody>
                    <a:bodyPr/>
                    <a:lstStyle/>
                    <a:p>
                      <a:pPr marL="0" algn="l" defTabSz="914400" rtl="0" eaLnBrk="1" fontAlgn="b" latinLnBrk="0" hangingPunct="1"/>
                      <a:r>
                        <a:rPr lang="en-US" sz="900" b="0" i="0" u="none" strike="noStrike" kern="1200" dirty="0">
                          <a:solidFill>
                            <a:srgbClr val="000000"/>
                          </a:solidFill>
                          <a:effectLst/>
                          <a:latin typeface="+mj-lt"/>
                          <a:ea typeface="+mn-ea"/>
                          <a:cs typeface="+mn-cs"/>
                        </a:rPr>
                        <a:t>Updates to the MAD Log V2.5 for Data and Regulatory Milestones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defTabSz="914400" rtl="0" eaLnBrk="1" fontAlgn="b" latinLnBrk="0" hangingPunct="1"/>
                      <a:r>
                        <a:rPr lang="en-GB" sz="900" b="0" i="0" u="none" strike="noStrike" kern="1200" dirty="0">
                          <a:solidFill>
                            <a:srgbClr val="000000"/>
                          </a:solidFill>
                          <a:effectLst/>
                          <a:latin typeface="+mj-lt"/>
                          <a:ea typeface="+mn-ea"/>
                          <a:cs typeface="+mn-cs"/>
                        </a:rPr>
                        <a:t>CR-D132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defTabSz="914400" rtl="0" eaLnBrk="1" fontAlgn="b" latinLnBrk="0" hangingPunct="1"/>
                      <a:r>
                        <a:rPr lang="en-GB" sz="900" b="0" i="0" u="none" strike="noStrike" kern="1200" dirty="0">
                          <a:solidFill>
                            <a:srgbClr val="000000"/>
                          </a:solidFill>
                          <a:effectLst/>
                          <a:latin typeface="+mj-lt"/>
                          <a:ea typeface="+mn-ea"/>
                          <a:cs typeface="+mn-cs"/>
                        </a:rPr>
                        <a:t>23/12/2021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defTabSz="914400" rtl="0" eaLnBrk="1" fontAlgn="b" latinLnBrk="0" hangingPunct="1"/>
                      <a:r>
                        <a:rPr lang="en-GB" sz="900" b="0" i="0" u="none" strike="noStrike" kern="1200" dirty="0">
                          <a:solidFill>
                            <a:srgbClr val="000000"/>
                          </a:solidFill>
                          <a:effectLst/>
                          <a:latin typeface="+mj-lt"/>
                          <a:ea typeface="+mn-ea"/>
                          <a:cs typeface="+mn-cs"/>
                        </a:rPr>
                        <a:t>Complete - No </a:t>
                      </a:r>
                      <a:r>
                        <a:rPr lang="en-GB" sz="900" b="0" i="0" u="none" strike="noStrike" kern="1200" dirty="0" err="1">
                          <a:solidFill>
                            <a:srgbClr val="000000"/>
                          </a:solidFill>
                          <a:effectLst/>
                          <a:latin typeface="+mj-lt"/>
                          <a:ea typeface="+mn-ea"/>
                          <a:cs typeface="+mn-cs"/>
                        </a:rPr>
                        <a:t>Xoserve</a:t>
                      </a:r>
                      <a:r>
                        <a:rPr lang="en-GB" sz="900" b="0" i="0" u="none" strike="noStrike" kern="1200"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467756566"/>
                  </a:ext>
                </a:extLst>
              </a:tr>
            </a:tbl>
          </a:graphicData>
        </a:graphic>
      </p:graphicFrame>
      <p:sp>
        <p:nvSpPr>
          <p:cNvPr id="5" name="Title 1">
            <a:extLst>
              <a:ext uri="{FF2B5EF4-FFF2-40B4-BE49-F238E27FC236}">
                <a16:creationId xmlns:a16="http://schemas.microsoft.com/office/drawing/2014/main" id="{B5F4CFBB-6E36-4A6F-9055-5E323705E668}"/>
              </a:ext>
            </a:extLst>
          </p:cNvPr>
          <p:cNvSpPr txBox="1">
            <a:spLocks/>
          </p:cNvSpPr>
          <p:nvPr/>
        </p:nvSpPr>
        <p:spPr>
          <a:xfrm>
            <a:off x="187853" y="-109081"/>
            <a:ext cx="8641293" cy="802206"/>
          </a:xfrm>
          <a:prstGeom prst="rect">
            <a:avLst/>
          </a:prstGeom>
        </p:spPr>
        <p:txBody>
          <a:bodyPr vert="horz" lIns="91325" tIns="45663" rIns="91325" bIns="45663"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defTabSz="913281" fontAlgn="auto">
              <a:spcAft>
                <a:spcPts val="0"/>
              </a:spcAft>
            </a:pPr>
            <a:r>
              <a:rPr lang="en-GB" sz="1600" dirty="0">
                <a:solidFill>
                  <a:schemeClr val="accent1"/>
                </a:solidFill>
                <a:latin typeface="+mn-lt"/>
                <a:cs typeface="Arial"/>
              </a:rPr>
              <a:t>Switching Programme CR Position – CRs not impacting Xoserve (Cost Implication)</a:t>
            </a:r>
          </a:p>
        </p:txBody>
      </p:sp>
    </p:spTree>
    <p:extLst>
      <p:ext uri="{BB962C8B-B14F-4D97-AF65-F5344CB8AC3E}">
        <p14:creationId xmlns:p14="http://schemas.microsoft.com/office/powerpoint/2010/main" val="2399182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84045113"/>
              </p:ext>
            </p:extLst>
          </p:nvPr>
        </p:nvGraphicFramePr>
        <p:xfrm>
          <a:off x="58195" y="36562"/>
          <a:ext cx="9036000" cy="5011623"/>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20000"/>
                    </a:ext>
                  </a:extLst>
                </a:gridCol>
                <a:gridCol w="612000">
                  <a:extLst>
                    <a:ext uri="{9D8B030D-6E8A-4147-A177-3AD203B41FA5}">
                      <a16:colId xmlns:a16="http://schemas.microsoft.com/office/drawing/2014/main" val="341303587"/>
                    </a:ext>
                  </a:extLst>
                </a:gridCol>
                <a:gridCol w="612000">
                  <a:extLst>
                    <a:ext uri="{9D8B030D-6E8A-4147-A177-3AD203B41FA5}">
                      <a16:colId xmlns:a16="http://schemas.microsoft.com/office/drawing/2014/main" val="3112880537"/>
                    </a:ext>
                  </a:extLst>
                </a:gridCol>
                <a:gridCol w="3060000">
                  <a:extLst>
                    <a:ext uri="{9D8B030D-6E8A-4147-A177-3AD203B41FA5}">
                      <a16:colId xmlns:a16="http://schemas.microsoft.com/office/drawing/2014/main" val="1619365689"/>
                    </a:ext>
                  </a:extLst>
                </a:gridCol>
                <a:gridCol w="3060000">
                  <a:extLst>
                    <a:ext uri="{9D8B030D-6E8A-4147-A177-3AD203B41FA5}">
                      <a16:colId xmlns:a16="http://schemas.microsoft.com/office/drawing/2014/main" val="1355656450"/>
                    </a:ext>
                  </a:extLst>
                </a:gridCol>
              </a:tblGrid>
              <a:tr h="392375">
                <a:tc gridSpan="3">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Programme 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highlight>
                          <a:srgbClr val="CED1E2"/>
                        </a:highlight>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215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Overall Programme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rowSpan="4" grid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The programme remains at a Green </a:t>
                      </a:r>
                      <a:r>
                        <a:rPr lang="en-US" sz="900" b="0" kern="1200" baseline="0" dirty="0">
                          <a:solidFill>
                            <a:schemeClr val="tx1"/>
                          </a:solidFill>
                          <a:latin typeface="+mn-lt"/>
                          <a:ea typeface="+mn-ea"/>
                          <a:cs typeface="Arial"/>
                        </a:rPr>
                        <a:t>status and all Programme activities remain on track with all key internal and eternal milestones being met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kern="1200" baseline="0" dirty="0">
                          <a:solidFill>
                            <a:schemeClr val="tx1"/>
                          </a:solidFill>
                          <a:latin typeface="+mn-lt"/>
                          <a:ea typeface="+mn-ea"/>
                          <a:cs typeface="Arial"/>
                        </a:rPr>
                        <a:t>Xoserve raised a CR (CR-D129) to include an NFR to ensure all Secured Active Messages from CSS reach UK Link within a stipulated time following Gate Closure. Discussions have been held with Ofgem (details below)</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215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Programme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215032">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Risk Profile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773180">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Resources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dk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33372">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2824567">
                <a:tc gridSpan="4">
                  <a:txBody>
                    <a:bodyPr/>
                    <a:lstStyle/>
                    <a:p>
                      <a:pPr marL="0" marR="0" lvl="0" indent="0" algn="l">
                        <a:lnSpc>
                          <a:spcPct val="100000"/>
                        </a:lnSpc>
                        <a:spcBef>
                          <a:spcPts val="0"/>
                        </a:spcBef>
                        <a:spcAft>
                          <a:spcPts val="0"/>
                        </a:spcAft>
                        <a:buFont typeface="Arial" panose="020B0604020202020204" pitchFamily="34" charset="0"/>
                        <a:buNone/>
                      </a:pPr>
                      <a:r>
                        <a:rPr lang="en-GB" sz="900" b="1" kern="1200" baseline="0" dirty="0">
                          <a:solidFill>
                            <a:schemeClr val="tx1"/>
                          </a:solidFill>
                          <a:latin typeface="+mn-lt"/>
                          <a:ea typeface="+mn-ea"/>
                          <a:cs typeface="Arial"/>
                        </a:rPr>
                        <a:t>Potential Mismatch Between CSS &amp; UK Link &amp; Gemini</a:t>
                      </a:r>
                      <a:r>
                        <a:rPr lang="en-GB" sz="900" b="0" i="0" u="none" strike="noStrike" kern="1200" baseline="0" dirty="0">
                          <a:solidFill>
                            <a:schemeClr val="tx1"/>
                          </a:solidFill>
                          <a:latin typeface="+mn-lt"/>
                          <a:ea typeface="+mn-ea"/>
                          <a:cs typeface="+mn-cs"/>
                        </a:rPr>
                        <a:t>:</a:t>
                      </a:r>
                    </a:p>
                    <a:p>
                      <a:pPr marL="0" marR="0" lvl="0" indent="0" algn="l">
                        <a:lnSpc>
                          <a:spcPct val="100000"/>
                        </a:lnSpc>
                        <a:spcBef>
                          <a:spcPts val="0"/>
                        </a:spcBef>
                        <a:spcAft>
                          <a:spcPts val="0"/>
                        </a:spcAft>
                        <a:buFont typeface="Arial" panose="020B0604020202020204" pitchFamily="34" charset="0"/>
                        <a:buNone/>
                      </a:pPr>
                      <a:endParaRPr lang="en-GB" sz="900" b="0" i="0" u="none" strike="noStrike" kern="1200" baseline="0" dirty="0">
                        <a:solidFill>
                          <a:schemeClr val="tx1"/>
                        </a:solidFill>
                        <a:latin typeface="+mn-lt"/>
                        <a:ea typeface="+mn-ea"/>
                        <a:cs typeface="+mn-cs"/>
                      </a:endParaRPr>
                    </a:p>
                    <a:p>
                      <a:pPr marL="0" marR="0" lvl="0" indent="0" algn="l">
                        <a:lnSpc>
                          <a:spcPct val="100000"/>
                        </a:lnSpc>
                        <a:spcBef>
                          <a:spcPts val="0"/>
                        </a:spcBef>
                        <a:spcAft>
                          <a:spcPts val="0"/>
                        </a:spcAft>
                        <a:buFont typeface="Arial" panose="020B0604020202020204" pitchFamily="34" charset="0"/>
                        <a:buNone/>
                      </a:pPr>
                      <a:r>
                        <a:rPr lang="en-GB" sz="900" b="0" i="0" u="none" strike="noStrike" kern="1200" baseline="0" dirty="0">
                          <a:solidFill>
                            <a:schemeClr val="tx1"/>
                          </a:solidFill>
                          <a:latin typeface="+mn-lt"/>
                          <a:ea typeface="+mn-ea"/>
                          <a:cs typeface="+mn-cs"/>
                        </a:rPr>
                        <a:t>B</a:t>
                      </a:r>
                      <a:r>
                        <a:rPr lang="en-US" sz="900" b="0" i="0" u="none" strike="noStrike" kern="1200" baseline="0" dirty="0" err="1">
                          <a:solidFill>
                            <a:schemeClr val="tx1"/>
                          </a:solidFill>
                          <a:latin typeface="+mn-lt"/>
                          <a:ea typeface="+mn-ea"/>
                          <a:cs typeface="+mn-cs"/>
                        </a:rPr>
                        <a:t>ased</a:t>
                      </a:r>
                      <a:r>
                        <a:rPr lang="en-US" sz="900" b="0" i="0" u="none" strike="noStrike" kern="1200" baseline="0" dirty="0">
                          <a:solidFill>
                            <a:schemeClr val="tx1"/>
                          </a:solidFill>
                          <a:latin typeface="+mn-lt"/>
                          <a:ea typeface="+mn-ea"/>
                          <a:cs typeface="+mn-cs"/>
                        </a:rPr>
                        <a:t> on the CSS design and the Programme testing carried out to date, normal operation should be satisfied from CSS with enough time to process secured active messages.  However, there is a risk that some messages may be received late or in an extreme circumstance experience a system failure which could result in a disconnect.  Following discussions with Ofgem, DCC/Landmark and ourselves have been instructed to look at  exceptions processes and Service Management measures to mitigate the issue should it occur. </a:t>
                      </a: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kern="1200" dirty="0">
                        <a:solidFill>
                          <a:schemeClr val="dk1"/>
                        </a:solidFill>
                        <a:effectLst/>
                        <a:latin typeface="+mn-lt"/>
                        <a:ea typeface="+mn-ea"/>
                        <a:cs typeface="+mn-cs"/>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dirty="0">
                          <a:solidFill>
                            <a:schemeClr val="dk1"/>
                          </a:solidFill>
                          <a:effectLst/>
                          <a:latin typeface="+mn-lt"/>
                          <a:ea typeface="+mn-ea"/>
                          <a:cs typeface="+mn-cs"/>
                        </a:rPr>
                        <a:t>An RTO of one hour was stipulated on CSS as part of design in DB4 requirements.  This RTO will allow ensure CSS will be operational within an hour of any P1 failure, which in turn protects PUI processes as this will allow us to accept and process the secured active messages and keep systems in sync. It has recently come to our attention that the REC schedule pertinent to CSS is referring to an RTO of four hours rather than the one-hour RTO.  This would mean that CSS has four hours to recover and if a failure was seen at gate closure Xoserve and other parties would not receive secured active messages within the expected NFR.  We continue to work this through with the Central Programme and REC</a:t>
                      </a:r>
                    </a:p>
                    <a:p>
                      <a:pPr marL="0" marR="0" lvl="0" indent="0" algn="l">
                        <a:lnSpc>
                          <a:spcPct val="100000"/>
                        </a:lnSpc>
                        <a:spcBef>
                          <a:spcPts val="0"/>
                        </a:spcBef>
                        <a:spcAft>
                          <a:spcPts val="0"/>
                        </a:spcAft>
                        <a:buFont typeface="Arial" panose="020B0604020202020204" pitchFamily="34" charset="0"/>
                        <a:buNone/>
                      </a:pPr>
                      <a:endParaRPr lang="en-US" sz="1000" b="0" dirty="0">
                        <a:solidFill>
                          <a:schemeClr val="tx1"/>
                        </a:solidFill>
                      </a:endParaRPr>
                    </a:p>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GB" sz="900" b="1" kern="1200" dirty="0">
                          <a:solidFill>
                            <a:schemeClr val="tx1"/>
                          </a:solidFill>
                          <a:effectLst/>
                          <a:latin typeface="+mn-lt"/>
                          <a:ea typeface="+mn-ea"/>
                          <a:cs typeface="+mn-cs"/>
                        </a:rPr>
                        <a:t>Transition</a:t>
                      </a:r>
                      <a:r>
                        <a:rPr lang="en-GB" sz="900" b="0" kern="1200" dirty="0">
                          <a:solidFill>
                            <a:schemeClr val="tx1"/>
                          </a:solidFill>
                          <a:effectLst/>
                          <a:latin typeface="+mn-lt"/>
                          <a:ea typeface="+mn-ea"/>
                          <a:cs typeface="+mn-cs"/>
                        </a:rPr>
                        <a:t>:</a:t>
                      </a:r>
                      <a:r>
                        <a:rPr lang="en-US" sz="900" b="0" i="0" u="none" strike="noStrike" kern="1200" baseline="0" dirty="0">
                          <a:solidFill>
                            <a:schemeClr val="tx1"/>
                          </a:solidFill>
                          <a:latin typeface="+mn-lt"/>
                          <a:ea typeface="+mn-ea"/>
                          <a:cs typeface="+mn-cs"/>
                        </a:rPr>
                        <a:t> </a:t>
                      </a:r>
                      <a:r>
                        <a:rPr lang="en-US" sz="800" b="0" i="0" u="none" strike="noStrike" kern="1200" baseline="0" dirty="0">
                          <a:solidFill>
                            <a:schemeClr val="tx1"/>
                          </a:solidFill>
                          <a:latin typeface="+mn-lt"/>
                          <a:ea typeface="+mn-ea"/>
                          <a:cs typeface="+mn-cs"/>
                        </a:rPr>
                        <a:t> </a:t>
                      </a:r>
                      <a:r>
                        <a:rPr lang="en-US" sz="900" b="0" i="0" u="none" strike="noStrike" kern="1200" baseline="0" dirty="0">
                          <a:solidFill>
                            <a:schemeClr val="tx1"/>
                          </a:solidFill>
                          <a:latin typeface="+mn-lt"/>
                          <a:ea typeface="+mn-ea"/>
                          <a:cs typeface="+mn-cs"/>
                        </a:rPr>
                        <a:t>The Programme have approved 18</a:t>
                      </a:r>
                      <a:r>
                        <a:rPr lang="en-US" sz="900" b="0" i="0" u="none" strike="noStrike" kern="1200" baseline="30000" dirty="0">
                          <a:solidFill>
                            <a:schemeClr val="tx1"/>
                          </a:solidFill>
                          <a:latin typeface="+mn-lt"/>
                          <a:ea typeface="+mn-ea"/>
                          <a:cs typeface="+mn-cs"/>
                        </a:rPr>
                        <a:t>th</a:t>
                      </a:r>
                      <a:r>
                        <a:rPr lang="en-US" sz="900" b="0" i="0" u="none" strike="noStrike" kern="1200" baseline="0" dirty="0">
                          <a:solidFill>
                            <a:schemeClr val="tx1"/>
                          </a:solidFill>
                          <a:latin typeface="+mn-lt"/>
                          <a:ea typeface="+mn-ea"/>
                          <a:cs typeface="+mn-cs"/>
                        </a:rPr>
                        <a:t> of July as the Go-live date. Transition Testing is being undertaken currently, with Transition Stage 2 being inflight. Xoserve have had 2 minor defects which have been addressed without any implications to timelines.</a:t>
                      </a:r>
                      <a:endParaRPr lang="en-US" sz="900" b="0" i="0" kern="1200" dirty="0">
                        <a:solidFill>
                          <a:schemeClr val="dk1"/>
                        </a:solidFill>
                        <a:effectLst/>
                        <a:latin typeface="+mn-lt"/>
                        <a:ea typeface="+mn-ea"/>
                        <a:cs typeface="+mn-cs"/>
                      </a:endParaRPr>
                    </a:p>
                    <a:p>
                      <a:pPr marL="0" lvl="0" indent="0">
                        <a:buFont typeface="Arial" panose="020B0604020202020204" pitchFamily="34" charset="0"/>
                        <a:buNone/>
                      </a:pPr>
                      <a:endParaRPr lang="en-GB" sz="900" b="0" kern="1200" dirty="0">
                        <a:solidFill>
                          <a:schemeClr val="tx1"/>
                        </a:solidFill>
                        <a:latin typeface="+mn-lt"/>
                        <a:ea typeface="+mn-ea"/>
                        <a:cs typeface="+mn-cs"/>
                      </a:endParaRPr>
                    </a:p>
                    <a:p>
                      <a:pPr marL="0" lvl="0" indent="0">
                        <a:buFont typeface="Arial" panose="020B0604020202020204" pitchFamily="34" charset="0"/>
                        <a:buNone/>
                      </a:pPr>
                      <a:r>
                        <a:rPr lang="en-GB" sz="900" b="0" kern="1200" dirty="0">
                          <a:solidFill>
                            <a:schemeClr val="tx1"/>
                          </a:solidFill>
                          <a:latin typeface="+mn-lt"/>
                          <a:ea typeface="+mn-ea"/>
                          <a:cs typeface="+mn-cs"/>
                        </a:rPr>
                        <a:t>Internal and external activities are now focussed on Business and Operational readiness.</a:t>
                      </a:r>
                      <a:endParaRPr lang="en-GB" sz="900" b="1" kern="1200" dirty="0">
                        <a:solidFill>
                          <a:schemeClr val="tx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1" i="0" u="none" strike="noStrike" kern="1200" dirty="0">
                          <a:solidFill>
                            <a:schemeClr val="tx1"/>
                          </a:solidFill>
                          <a:effectLst/>
                          <a:latin typeface="+mn-lt"/>
                          <a:ea typeface="+mn-ea"/>
                          <a:cs typeface="+mn-cs"/>
                        </a:rPr>
                        <a:t>Transition</a:t>
                      </a:r>
                      <a:r>
                        <a:rPr lang="en-GB" sz="1000" b="0" i="0" u="none" strike="noStrike" kern="1200" dirty="0">
                          <a:solidFill>
                            <a:schemeClr val="tx1"/>
                          </a:solidFill>
                          <a:effectLst/>
                          <a:latin typeface="+mn-lt"/>
                          <a:ea typeface="+mn-ea"/>
                          <a:cs typeface="+mn-cs"/>
                        </a:rPr>
                        <a:t>: Completion of transition testing stage 2 and commencement of stage 3. </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kern="1200" dirty="0">
                          <a:solidFill>
                            <a:schemeClr val="tx1"/>
                          </a:solidFill>
                          <a:effectLst/>
                          <a:latin typeface="+mn-lt"/>
                          <a:ea typeface="+mn-ea"/>
                          <a:cs typeface="+mn-cs"/>
                        </a:rPr>
                        <a:t>Operational Readiness: Planned activities are on track</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1000" b="0" i="0" u="none" strike="noStrike"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10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0" kern="1200" baseline="0" dirty="0">
                        <a:solidFill>
                          <a:schemeClr val="tx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bl>
          </a:graphicData>
        </a:graphic>
      </p:graphicFrame>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36562"/>
            <a:ext cx="8229600" cy="504000"/>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e</a:t>
            </a:r>
          </a:p>
        </p:txBody>
      </p:sp>
    </p:spTree>
    <p:extLst>
      <p:ext uri="{BB962C8B-B14F-4D97-AF65-F5344CB8AC3E}">
        <p14:creationId xmlns:p14="http://schemas.microsoft.com/office/powerpoint/2010/main" val="326600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19FB592-139D-4CB0-9645-9CA8D04940FF}"/>
              </a:ext>
            </a:extLst>
          </p:cNvPr>
          <p:cNvGraphicFramePr>
            <a:graphicFrameLocks noGrp="1"/>
          </p:cNvGraphicFramePr>
          <p:nvPr>
            <p:extLst>
              <p:ext uri="{D42A27DB-BD31-4B8C-83A1-F6EECF244321}">
                <p14:modId xmlns:p14="http://schemas.microsoft.com/office/powerpoint/2010/main" val="467768872"/>
              </p:ext>
            </p:extLst>
          </p:nvPr>
        </p:nvGraphicFramePr>
        <p:xfrm>
          <a:off x="0" y="446380"/>
          <a:ext cx="9125999" cy="4360163"/>
        </p:xfrm>
        <a:graphic>
          <a:graphicData uri="http://schemas.openxmlformats.org/drawingml/2006/table">
            <a:tbl>
              <a:tblPr firstRow="1" bandRow="1">
                <a:tableStyleId>{5C22544A-7EE6-4342-B048-85BDC9FD1C3A}</a:tableStyleId>
              </a:tblPr>
              <a:tblGrid>
                <a:gridCol w="634345">
                  <a:extLst>
                    <a:ext uri="{9D8B030D-6E8A-4147-A177-3AD203B41FA5}">
                      <a16:colId xmlns:a16="http://schemas.microsoft.com/office/drawing/2014/main" val="20000"/>
                    </a:ext>
                  </a:extLst>
                </a:gridCol>
                <a:gridCol w="574855">
                  <a:extLst>
                    <a:ext uri="{9D8B030D-6E8A-4147-A177-3AD203B41FA5}">
                      <a16:colId xmlns:a16="http://schemas.microsoft.com/office/drawing/2014/main" val="2467489139"/>
                    </a:ext>
                  </a:extLst>
                </a:gridCol>
                <a:gridCol w="910223">
                  <a:extLst>
                    <a:ext uri="{9D8B030D-6E8A-4147-A177-3AD203B41FA5}">
                      <a16:colId xmlns:a16="http://schemas.microsoft.com/office/drawing/2014/main" val="20001"/>
                    </a:ext>
                  </a:extLst>
                </a:gridCol>
                <a:gridCol w="7006576">
                  <a:extLst>
                    <a:ext uri="{9D8B030D-6E8A-4147-A177-3AD203B41FA5}">
                      <a16:colId xmlns:a16="http://schemas.microsoft.com/office/drawing/2014/main" val="20002"/>
                    </a:ext>
                  </a:extLst>
                </a:gridCol>
              </a:tblGrid>
              <a:tr h="734720">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WORK</a:t>
                      </a:r>
                    </a:p>
                    <a:p>
                      <a:pPr algn="ctr"/>
                      <a:r>
                        <a:rPr lang="en-GB" sz="800"/>
                        <a:t>STREAM</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SUMMARY</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7322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r>
                        <a:rPr lang="en-US" altLang="en-US" sz="1000" b="1" kern="1200" baseline="0" dirty="0">
                          <a:solidFill>
                            <a:schemeClr val="tx1"/>
                          </a:solidFill>
                          <a:latin typeface="+mn-lt"/>
                          <a:ea typeface="+mn-ea"/>
                          <a:cs typeface="+mn-cs"/>
                        </a:rPr>
                        <a:t>DES &amp; Secondary API</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r>
                        <a:rPr lang="en-GB" sz="800" b="0" i="0" u="none" strike="noStrike" kern="1200" noProof="0" dirty="0"/>
                        <a:t>UEPT/E2E support continues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743038979"/>
                  </a:ext>
                </a:extLst>
              </a:tr>
              <a:tr h="67322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GB" sz="1000" b="1" kern="1200" baseline="0" noProof="0" dirty="0">
                          <a:solidFill>
                            <a:schemeClr val="tx1"/>
                          </a:solidFill>
                          <a:latin typeface="+mn-lt"/>
                          <a:ea typeface="+mn-ea"/>
                          <a:cs typeface="+mn-cs"/>
                        </a:rPr>
                        <a:t>Testing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en-US" sz="800" b="0" i="0" u="none" strike="noStrike" kern="1200" noProof="0" dirty="0">
                          <a:solidFill>
                            <a:schemeClr val="dk1"/>
                          </a:solidFill>
                          <a:effectLst/>
                          <a:latin typeface="+mn-lt"/>
                          <a:ea typeface="+mn-ea"/>
                          <a:cs typeface="+mn-cs"/>
                        </a:rPr>
                        <a:t>UEPT low priority testing continues.  This will conclude at the end of February</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5468078"/>
                  </a:ext>
                </a:extLst>
              </a:tr>
              <a:tr h="596648">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1000" b="1">
                          <a:solidFill>
                            <a:schemeClr val="tx1"/>
                          </a:solidFill>
                          <a:latin typeface="+mn-lt"/>
                        </a:rPr>
                        <a:t>Service Management</a:t>
                      </a:r>
                      <a:endParaRPr kumimoji="0" lang="en-GB" sz="1000" b="1"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lvl="0" indent="0">
                        <a:buFont typeface="Arial" panose="020B0604020202020204" pitchFamily="34" charset="0"/>
                        <a:buNone/>
                      </a:pPr>
                      <a:r>
                        <a:rPr lang="en-GB" sz="800" b="0" dirty="0"/>
                        <a:t>Continued operational readiness support.  Internal workshops being held with relevant business teams to continue to work through scenarios in readiness for early life support and Go Live</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99251782"/>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US" altLang="en-US" sz="1000" b="1" kern="1200" baseline="0">
                          <a:solidFill>
                            <a:schemeClr val="tx1"/>
                          </a:solidFill>
                          <a:latin typeface="+mn-lt"/>
                          <a:ea typeface="+mn-ea"/>
                          <a:cs typeface="Arial"/>
                        </a:rPr>
                        <a:t>Batch</a:t>
                      </a:r>
                      <a:endParaRPr kumimoji="0" lang="en-GB" sz="1000" b="1" i="0" u="none" strike="noStrike" kern="1200" cap="none" spc="0" normalizeH="0" baseline="0" noProof="0">
                        <a:ln>
                          <a:noFill/>
                        </a:ln>
                        <a:solidFill>
                          <a:prstClr val="black"/>
                        </a:solidFill>
                        <a:effectLst/>
                        <a:uLnTx/>
                        <a:uFillTx/>
                        <a:latin typeface="+mn-lt"/>
                        <a:ea typeface="+mn-ea"/>
                        <a:cs typeface="Aria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0" fontAlgn="auto" latinLnBrk="0" hangingPunct="0">
                        <a:lnSpc>
                          <a:spcPct val="100000"/>
                        </a:lnSpc>
                        <a:spcBef>
                          <a:spcPts val="85"/>
                        </a:spcBef>
                        <a:spcAft>
                          <a:spcPts val="85"/>
                        </a:spcAft>
                        <a:buFont typeface="Arial" panose="020B0604020202020204" pitchFamily="34" charset="0"/>
                        <a:buNone/>
                      </a:pPr>
                      <a:r>
                        <a:rPr lang="en-US" altLang="en-US" sz="800" i="0" baseline="0" dirty="0">
                          <a:solidFill>
                            <a:schemeClr val="tx1"/>
                          </a:solidFill>
                          <a:latin typeface="+mn-lt"/>
                          <a:cs typeface="Arial"/>
                        </a:rPr>
                        <a:t>All internal activities are on track and being managed across workstreams as well as working with other </a:t>
                      </a:r>
                      <a:r>
                        <a:rPr lang="en-US" altLang="en-US" sz="800" i="0" baseline="0" dirty="0" err="1">
                          <a:solidFill>
                            <a:schemeClr val="tx1"/>
                          </a:solidFill>
                          <a:latin typeface="+mn-lt"/>
                          <a:cs typeface="Arial"/>
                        </a:rPr>
                        <a:t>Programmes</a:t>
                      </a:r>
                      <a:r>
                        <a:rPr lang="en-US" altLang="en-US" sz="800" i="0" baseline="0" dirty="0">
                          <a:solidFill>
                            <a:schemeClr val="tx1"/>
                          </a:solidFill>
                          <a:latin typeface="+mn-lt"/>
                          <a:cs typeface="Arial"/>
                        </a:rPr>
                        <a:t> where activities require monitoring and regression tests following Programme CR releases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345169"/>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1000" b="1">
                          <a:solidFill>
                            <a:schemeClr val="tx1"/>
                          </a:solidFill>
                          <a:latin typeface="+mn-lt"/>
                        </a:rPr>
                        <a:t>Gemini</a:t>
                      </a:r>
                      <a:endParaRPr lang="en-US" sz="1000" b="1">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rtl="0" eaLnBrk="0" fontAlgn="auto" latinLnBrk="0" hangingPunct="0">
                        <a:lnSpc>
                          <a:spcPct val="100000"/>
                        </a:lnSpc>
                        <a:spcBef>
                          <a:spcPts val="85"/>
                        </a:spcBef>
                        <a:spcAft>
                          <a:spcPts val="85"/>
                        </a:spcAft>
                        <a:buFont typeface="Arial" panose="020B0604020202020204" pitchFamily="34" charset="0"/>
                        <a:buNone/>
                      </a:pPr>
                      <a:r>
                        <a:rPr lang="en-US" altLang="en-US" sz="800" i="0" kern="1200" baseline="0" dirty="0">
                          <a:solidFill>
                            <a:schemeClr val="tx1"/>
                          </a:solidFill>
                          <a:latin typeface="+mn-lt"/>
                          <a:ea typeface="+mn-ea"/>
                          <a:cs typeface="Arial"/>
                        </a:rPr>
                        <a:t>Readiness for Go Live activities are being undertaken</a:t>
                      </a:r>
                      <a:endParaRPr lang="en-US" altLang="en-US" sz="800" i="0" baseline="0" dirty="0">
                        <a:solidFill>
                          <a:schemeClr val="tx1"/>
                        </a:solidFill>
                        <a:latin typeface="+mn-lt"/>
                        <a:cs typeface="Arial"/>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060194420"/>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kern="1200" baseline="0" noProof="0">
                          <a:solidFill>
                            <a:schemeClr val="tx1"/>
                          </a:solidFill>
                          <a:latin typeface="+mn-lt"/>
                          <a:ea typeface="+mn-ea"/>
                          <a:cs typeface="+mn-cs"/>
                        </a:rPr>
                        <a:t>Reporting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784"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800" b="0" i="0" u="none" strike="noStrike" kern="1200" cap="none" spc="0" normalizeH="0" baseline="0" dirty="0">
                          <a:ln>
                            <a:noFill/>
                          </a:ln>
                          <a:solidFill>
                            <a:schemeClr val="tx1"/>
                          </a:solidFill>
                          <a:effectLst/>
                          <a:uLnTx/>
                          <a:uFillTx/>
                          <a:latin typeface="+mn-lt"/>
                          <a:ea typeface="+mn-ea"/>
                          <a:cs typeface="Arial" panose="020B0604020202020204" pitchFamily="34" charset="0"/>
                        </a:rPr>
                        <a:t>Continued review and awareness sessions being held with the wider business as part of our business change activities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0238991"/>
                  </a:ext>
                </a:extLst>
              </a:tr>
              <a:tr h="729939">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r>
                        <a:rPr lang="en-US" altLang="en-US" sz="1000" b="1" kern="1200" baseline="0">
                          <a:solidFill>
                            <a:schemeClr val="tx1"/>
                          </a:solidFill>
                          <a:latin typeface="+mn-lt"/>
                          <a:ea typeface="+mn-ea"/>
                          <a:cs typeface="+mn-cs"/>
                        </a:rPr>
                        <a:t>UK Link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defTabSz="914355" rtl="0" eaLnBrk="1" fontAlgn="base" latinLnBrk="0" hangingPunct="1">
                        <a:lnSpc>
                          <a:spcPct val="100000"/>
                        </a:lnSpc>
                        <a:spcBef>
                          <a:spcPts val="0"/>
                        </a:spcBef>
                        <a:spcAft>
                          <a:spcPts val="0"/>
                        </a:spcAft>
                        <a:buClrTx/>
                        <a:buSzTx/>
                        <a:buFont typeface="Arial" panose="020B0604020202020204" pitchFamily="34" charset="0"/>
                        <a:buNone/>
                        <a:tabLst/>
                        <a:defRPr/>
                      </a:pPr>
                      <a:r>
                        <a:rPr lang="en-US" altLang="en-US" sz="800" b="0" i="0" u="none" strike="noStrike" kern="1200" dirty="0">
                          <a:solidFill>
                            <a:srgbClr val="1E1246"/>
                          </a:solidFill>
                          <a:effectLst/>
                          <a:latin typeface="+mn-lt"/>
                          <a:ea typeface="+mn-ea"/>
                          <a:cs typeface="+mn-cs"/>
                        </a:rPr>
                        <a:t>We continue to work on the approval and implementation of internal CR’s within the Programme release timelines</a:t>
                      </a:r>
                      <a:endParaRPr lang="en-GB" sz="800" b="0" i="0" u="none" strike="noStrike" kern="1200" noProof="0" dirty="0">
                        <a:solidFill>
                          <a:srgbClr val="1E1246"/>
                        </a:solidFill>
                        <a:effectLst/>
                        <a:latin typeface="+mn-lt"/>
                        <a:ea typeface="+mn-ea"/>
                        <a:cs typeface="+mn-cs"/>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454093302"/>
                  </a:ext>
                </a:extLst>
              </a:tr>
            </a:tbl>
          </a:graphicData>
        </a:graphic>
      </p:graphicFrame>
      <p:sp>
        <p:nvSpPr>
          <p:cNvPr id="2" name="Title 1"/>
          <p:cNvSpPr>
            <a:spLocks noGrp="1"/>
          </p:cNvSpPr>
          <p:nvPr>
            <p:ph type="title"/>
          </p:nvPr>
        </p:nvSpPr>
        <p:spPr>
          <a:xfrm>
            <a:off x="457200" y="0"/>
            <a:ext cx="8229600" cy="559203"/>
          </a:xfrm>
        </p:spPr>
        <p:txBody>
          <a:bodyPr>
            <a:normAutofit/>
          </a:bodyPr>
          <a:lstStyle/>
          <a:p>
            <a:r>
              <a:rPr lang="en-GB" sz="2400" dirty="0"/>
              <a:t>Green Workstream Updates</a:t>
            </a:r>
          </a:p>
        </p:txBody>
      </p:sp>
    </p:spTree>
    <p:extLst>
      <p:ext uri="{BB962C8B-B14F-4D97-AF65-F5344CB8AC3E}">
        <p14:creationId xmlns:p14="http://schemas.microsoft.com/office/powerpoint/2010/main" val="3651624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19FB592-139D-4CB0-9645-9CA8D04940FF}"/>
              </a:ext>
            </a:extLst>
          </p:cNvPr>
          <p:cNvGraphicFramePr>
            <a:graphicFrameLocks noGrp="1"/>
          </p:cNvGraphicFramePr>
          <p:nvPr>
            <p:extLst>
              <p:ext uri="{D42A27DB-BD31-4B8C-83A1-F6EECF244321}">
                <p14:modId xmlns:p14="http://schemas.microsoft.com/office/powerpoint/2010/main" val="1202658678"/>
              </p:ext>
            </p:extLst>
          </p:nvPr>
        </p:nvGraphicFramePr>
        <p:xfrm>
          <a:off x="0" y="744083"/>
          <a:ext cx="9125999" cy="3068019"/>
        </p:xfrm>
        <a:graphic>
          <a:graphicData uri="http://schemas.openxmlformats.org/drawingml/2006/table">
            <a:tbl>
              <a:tblPr firstRow="1" bandRow="1">
                <a:tableStyleId>{5C22544A-7EE6-4342-B048-85BDC9FD1C3A}</a:tableStyleId>
              </a:tblPr>
              <a:tblGrid>
                <a:gridCol w="634345">
                  <a:extLst>
                    <a:ext uri="{9D8B030D-6E8A-4147-A177-3AD203B41FA5}">
                      <a16:colId xmlns:a16="http://schemas.microsoft.com/office/drawing/2014/main" val="20000"/>
                    </a:ext>
                  </a:extLst>
                </a:gridCol>
                <a:gridCol w="574855">
                  <a:extLst>
                    <a:ext uri="{9D8B030D-6E8A-4147-A177-3AD203B41FA5}">
                      <a16:colId xmlns:a16="http://schemas.microsoft.com/office/drawing/2014/main" val="2467489139"/>
                    </a:ext>
                  </a:extLst>
                </a:gridCol>
                <a:gridCol w="1149371">
                  <a:extLst>
                    <a:ext uri="{9D8B030D-6E8A-4147-A177-3AD203B41FA5}">
                      <a16:colId xmlns:a16="http://schemas.microsoft.com/office/drawing/2014/main" val="20001"/>
                    </a:ext>
                  </a:extLst>
                </a:gridCol>
                <a:gridCol w="6767428">
                  <a:extLst>
                    <a:ext uri="{9D8B030D-6E8A-4147-A177-3AD203B41FA5}">
                      <a16:colId xmlns:a16="http://schemas.microsoft.com/office/drawing/2014/main" val="20002"/>
                    </a:ext>
                  </a:extLst>
                </a:gridCol>
              </a:tblGrid>
              <a:tr h="594664">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dirty="0"/>
                        <a:t>WORK</a:t>
                      </a:r>
                    </a:p>
                    <a:p>
                      <a:pPr algn="ctr"/>
                      <a:r>
                        <a:rPr lang="en-GB" sz="800" dirty="0"/>
                        <a:t>STREAM</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dirty="0"/>
                        <a:t>SUMMARY</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0431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REC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defTabSz="91429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i="0" u="none" strike="noStrike" kern="1200" baseline="0" noProof="0" dirty="0">
                          <a:solidFill>
                            <a:schemeClr val="tx1"/>
                          </a:solidFill>
                          <a:latin typeface="+mn-lt"/>
                          <a:ea typeface="+mn-ea"/>
                          <a:cs typeface="+mn-cs"/>
                        </a:rPr>
                        <a:t>REC version 3 consultation is complete.</a:t>
                      </a:r>
                      <a:endParaRPr lang="en-US" sz="900" b="0" i="0" u="none" strike="noStrike" kern="1200" baseline="0" noProof="0" dirty="0">
                        <a:solidFill>
                          <a:schemeClr val="tx1"/>
                        </a:solidFill>
                        <a:latin typeface="+mn-lt"/>
                        <a:ea typeface="+mn-ea"/>
                        <a:cs typeface="+mn-cs"/>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3716675911"/>
                  </a:ext>
                </a:extLst>
              </a:tr>
              <a:tr h="57626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kern="1200" baseline="0" noProof="0" dirty="0">
                          <a:solidFill>
                            <a:schemeClr val="tx1"/>
                          </a:solidFill>
                          <a:latin typeface="+mn-lt"/>
                          <a:ea typeface="+mn-ea"/>
                          <a:cs typeface="+mn-cs"/>
                        </a:rPr>
                        <a:t>Data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1" kern="1200" baseline="0" noProof="0" dirty="0">
                        <a:solidFill>
                          <a:schemeClr val="tx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i="0" u="none" strike="noStrike" kern="1200" dirty="0">
                          <a:solidFill>
                            <a:srgbClr val="1E1246"/>
                          </a:solidFill>
                          <a:effectLst/>
                          <a:latin typeface="+mn-lt"/>
                          <a:ea typeface="+mn-ea"/>
                          <a:cs typeface="+mn-cs"/>
                        </a:rPr>
                        <a:t>REL Cycle 5 has been delivered to Landmark in advance of the delivery milestone.  Landmark are working on providing the REL cycle 4 analysis reports.  Once </a:t>
                      </a:r>
                      <a:r>
                        <a:rPr lang="en-US" sz="900" b="0" i="0" u="none" strike="noStrike" kern="1200" dirty="0" err="1">
                          <a:solidFill>
                            <a:srgbClr val="1E1246"/>
                          </a:solidFill>
                          <a:effectLst/>
                          <a:latin typeface="+mn-lt"/>
                          <a:ea typeface="+mn-ea"/>
                          <a:cs typeface="+mn-cs"/>
                        </a:rPr>
                        <a:t>analysed</a:t>
                      </a:r>
                      <a:r>
                        <a:rPr lang="en-US" sz="900" b="0" i="0" u="none" strike="noStrike" kern="1200" dirty="0">
                          <a:solidFill>
                            <a:srgbClr val="1E1246"/>
                          </a:solidFill>
                          <a:effectLst/>
                          <a:latin typeface="+mn-lt"/>
                          <a:ea typeface="+mn-ea"/>
                          <a:cs typeface="+mn-cs"/>
                        </a:rPr>
                        <a:t> we will issue to the wider industry for industry cleanse.  Continue to work with transition workstream for planning for cutover and transition.</a:t>
                      </a:r>
                    </a:p>
                    <a:p>
                      <a:pPr marL="0" lvl="0" indent="0">
                        <a:buFont typeface="Arial" panose="020B0604020202020204" pitchFamily="34" charset="0"/>
                        <a:buNone/>
                      </a:pPr>
                      <a:endParaRPr lang="en-GB" sz="900" b="0" kern="1200" dirty="0">
                        <a:solidFill>
                          <a:schemeClr val="dk1"/>
                        </a:solidFill>
                        <a:latin typeface="+mn-lt"/>
                        <a:ea typeface="+mn-ea"/>
                        <a:cs typeface="+mn-cs"/>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7209085"/>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a:solidFill>
                            <a:schemeClr val="tx1"/>
                          </a:solidFill>
                          <a:latin typeface="+mn-lt"/>
                          <a:ea typeface="+mn-ea"/>
                          <a:cs typeface="+mn-cs"/>
                        </a:rPr>
                        <a:t>Environments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US" sz="900" b="0" i="0" u="none" strike="noStrike" kern="1200" dirty="0">
                          <a:solidFill>
                            <a:schemeClr val="tx1"/>
                          </a:solidFill>
                          <a:effectLst/>
                          <a:latin typeface="Arial" panose="020B0604020202020204" pitchFamily="34" charset="0"/>
                          <a:ea typeface="+mn-ea"/>
                          <a:cs typeface="Arial" panose="020B0604020202020204" pitchFamily="34" charset="0"/>
                        </a:rPr>
                        <a:t>All activities continuing to track to plan for all upcoming activities. Environment readiness for Transition is in progress.  Environment requirements will continue to be assessed in line with the Cloud Programme for combined activities.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3140292"/>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MAP C</a:t>
                      </a:r>
                    </a:p>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(XRN-4780C)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effectLst/>
                          <a:latin typeface="+mn-lt"/>
                          <a:ea typeface="+mn-ea"/>
                          <a:cs typeface="+mn-cs"/>
                        </a:rPr>
                        <a:t>Successfully implemented as part of the November 21 release (Go-Live in January 22)</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7164328"/>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err="1">
                          <a:solidFill>
                            <a:schemeClr val="tx1"/>
                          </a:solidFill>
                          <a:latin typeface="+mn-lt"/>
                          <a:ea typeface="+mn-ea"/>
                          <a:cs typeface="+mn-cs"/>
                        </a:rPr>
                        <a:t>SoLR</a:t>
                      </a:r>
                      <a:r>
                        <a:rPr lang="en-US" sz="1050" b="1" kern="1200" baseline="0" dirty="0">
                          <a:solidFill>
                            <a:schemeClr val="tx1"/>
                          </a:solidFill>
                          <a:latin typeface="+mn-lt"/>
                          <a:ea typeface="+mn-ea"/>
                          <a:cs typeface="+mn-cs"/>
                        </a:rPr>
                        <a:t> (XRN-5144)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GB" sz="900" b="0" kern="1200" dirty="0">
                          <a:solidFill>
                            <a:schemeClr val="tx1"/>
                          </a:solidFill>
                          <a:latin typeface="+mn-lt"/>
                          <a:ea typeface="+mn-ea"/>
                          <a:cs typeface="+mn-cs"/>
                        </a:rPr>
                        <a:t>Industry consultation concluded.  Chosen SOLR option to be implemented</a:t>
                      </a:r>
                      <a:endParaRPr lang="en-US" sz="9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3904655"/>
                  </a:ext>
                </a:extLst>
              </a:tr>
            </a:tbl>
          </a:graphicData>
        </a:graphic>
      </p:graphicFrame>
      <p:sp>
        <p:nvSpPr>
          <p:cNvPr id="2" name="Title 1"/>
          <p:cNvSpPr>
            <a:spLocks noGrp="1"/>
          </p:cNvSpPr>
          <p:nvPr>
            <p:ph type="title"/>
          </p:nvPr>
        </p:nvSpPr>
        <p:spPr>
          <a:xfrm>
            <a:off x="457200" y="0"/>
            <a:ext cx="8229600" cy="559203"/>
          </a:xfrm>
        </p:spPr>
        <p:txBody>
          <a:bodyPr>
            <a:normAutofit/>
          </a:bodyPr>
          <a:lstStyle/>
          <a:p>
            <a:r>
              <a:rPr lang="en-GB" sz="2400" dirty="0"/>
              <a:t>Green Workstream Updates</a:t>
            </a:r>
          </a:p>
        </p:txBody>
      </p:sp>
      <p:graphicFrame>
        <p:nvGraphicFramePr>
          <p:cNvPr id="3" name="Table 2">
            <a:extLst>
              <a:ext uri="{FF2B5EF4-FFF2-40B4-BE49-F238E27FC236}">
                <a16:creationId xmlns:a16="http://schemas.microsoft.com/office/drawing/2014/main" id="{60891054-65EC-4FDA-8B8B-043880AD5D36}"/>
              </a:ext>
            </a:extLst>
          </p:cNvPr>
          <p:cNvGraphicFramePr>
            <a:graphicFrameLocks noGrp="1"/>
          </p:cNvGraphicFramePr>
          <p:nvPr>
            <p:extLst>
              <p:ext uri="{D42A27DB-BD31-4B8C-83A1-F6EECF244321}">
                <p14:modId xmlns:p14="http://schemas.microsoft.com/office/powerpoint/2010/main" val="2639625742"/>
              </p:ext>
            </p:extLst>
          </p:nvPr>
        </p:nvGraphicFramePr>
        <p:xfrm>
          <a:off x="7089" y="3834607"/>
          <a:ext cx="9125999" cy="567266"/>
        </p:xfrm>
        <a:graphic>
          <a:graphicData uri="http://schemas.openxmlformats.org/drawingml/2006/table">
            <a:tbl>
              <a:tblPr firstRow="1" bandRow="1">
                <a:tableStyleId>{5C22544A-7EE6-4342-B048-85BDC9FD1C3A}</a:tableStyleId>
              </a:tblPr>
              <a:tblGrid>
                <a:gridCol w="634345">
                  <a:extLst>
                    <a:ext uri="{9D8B030D-6E8A-4147-A177-3AD203B41FA5}">
                      <a16:colId xmlns:a16="http://schemas.microsoft.com/office/drawing/2014/main" val="473914337"/>
                    </a:ext>
                  </a:extLst>
                </a:gridCol>
                <a:gridCol w="574855">
                  <a:extLst>
                    <a:ext uri="{9D8B030D-6E8A-4147-A177-3AD203B41FA5}">
                      <a16:colId xmlns:a16="http://schemas.microsoft.com/office/drawing/2014/main" val="3450881291"/>
                    </a:ext>
                  </a:extLst>
                </a:gridCol>
                <a:gridCol w="910223">
                  <a:extLst>
                    <a:ext uri="{9D8B030D-6E8A-4147-A177-3AD203B41FA5}">
                      <a16:colId xmlns:a16="http://schemas.microsoft.com/office/drawing/2014/main" val="4006791584"/>
                    </a:ext>
                  </a:extLst>
                </a:gridCol>
                <a:gridCol w="7006576">
                  <a:extLst>
                    <a:ext uri="{9D8B030D-6E8A-4147-A177-3AD203B41FA5}">
                      <a16:colId xmlns:a16="http://schemas.microsoft.com/office/drawing/2014/main" val="1293483373"/>
                    </a:ext>
                  </a:extLst>
                </a:gridCol>
              </a:tblGrid>
              <a:tr h="567266">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kumimoji="0" lang="en-GB" sz="1000" b="1" i="0" u="none" strike="noStrike" kern="1200" cap="none" spc="0" normalizeH="0" baseline="0" noProof="0" dirty="0">
                          <a:ln>
                            <a:noFill/>
                          </a:ln>
                          <a:solidFill>
                            <a:schemeClr val="tx1"/>
                          </a:solidFill>
                          <a:effectLst/>
                          <a:uLnTx/>
                          <a:uFillTx/>
                          <a:latin typeface="+mn-lt"/>
                          <a:ea typeface="+mn-ea"/>
                          <a:cs typeface="Arial" panose="020B0604020202020204" pitchFamily="34" charset="0"/>
                        </a:rPr>
                        <a:t>Transition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lvl="0" indent="0">
                        <a:buFont typeface="Arial" panose="020B0604020202020204" pitchFamily="34" charset="0"/>
                        <a:buNone/>
                      </a:pPr>
                      <a:r>
                        <a:rPr lang="en-GB" sz="800" b="0" dirty="0">
                          <a:solidFill>
                            <a:schemeClr val="tx1"/>
                          </a:solidFill>
                        </a:rPr>
                        <a:t>Transition Testing on track to schedule. All activities continue to be on track</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679685638"/>
                  </a:ext>
                </a:extLst>
              </a:tr>
            </a:tbl>
          </a:graphicData>
        </a:graphic>
      </p:graphicFrame>
    </p:spTree>
    <p:extLst>
      <p:ext uri="{BB962C8B-B14F-4D97-AF65-F5344CB8AC3E}">
        <p14:creationId xmlns:p14="http://schemas.microsoft.com/office/powerpoint/2010/main" val="133021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dirty="0">
                <a:latin typeface="Arial"/>
                <a:cs typeface="Arial"/>
              </a:rPr>
              <a:t>Key Programme Risks (1/2)</a:t>
            </a:r>
          </a:p>
        </p:txBody>
      </p:sp>
      <p:graphicFrame>
        <p:nvGraphicFramePr>
          <p:cNvPr id="4" name="Table 3">
            <a:extLst>
              <a:ext uri="{FF2B5EF4-FFF2-40B4-BE49-F238E27FC236}">
                <a16:creationId xmlns:a16="http://schemas.microsoft.com/office/drawing/2014/main" id="{E995F62F-2964-4B8F-B8B8-E7B85A14F4E7}"/>
              </a:ext>
            </a:extLst>
          </p:cNvPr>
          <p:cNvGraphicFramePr>
            <a:graphicFrameLocks noGrp="1"/>
          </p:cNvGraphicFramePr>
          <p:nvPr>
            <p:extLst>
              <p:ext uri="{D42A27DB-BD31-4B8C-83A1-F6EECF244321}">
                <p14:modId xmlns:p14="http://schemas.microsoft.com/office/powerpoint/2010/main" val="4179777142"/>
              </p:ext>
            </p:extLst>
          </p:nvPr>
        </p:nvGraphicFramePr>
        <p:xfrm>
          <a:off x="16809" y="637580"/>
          <a:ext cx="9127191" cy="338652"/>
        </p:xfrm>
        <a:graphic>
          <a:graphicData uri="http://schemas.openxmlformats.org/drawingml/2006/table">
            <a:tbl>
              <a:tblPr firstRow="1" bandRow="1">
                <a:tableStyleId>{5C22544A-7EE6-4342-B048-85BDC9FD1C3A}</a:tableStyleId>
              </a:tblPr>
              <a:tblGrid>
                <a:gridCol w="485809">
                  <a:extLst>
                    <a:ext uri="{9D8B030D-6E8A-4147-A177-3AD203B41FA5}">
                      <a16:colId xmlns:a16="http://schemas.microsoft.com/office/drawing/2014/main" val="4143460512"/>
                    </a:ext>
                  </a:extLst>
                </a:gridCol>
                <a:gridCol w="254337">
                  <a:extLst>
                    <a:ext uri="{9D8B030D-6E8A-4147-A177-3AD203B41FA5}">
                      <a16:colId xmlns:a16="http://schemas.microsoft.com/office/drawing/2014/main" val="3886787746"/>
                    </a:ext>
                  </a:extLst>
                </a:gridCol>
                <a:gridCol w="641540">
                  <a:extLst>
                    <a:ext uri="{9D8B030D-6E8A-4147-A177-3AD203B41FA5}">
                      <a16:colId xmlns:a16="http://schemas.microsoft.com/office/drawing/2014/main" val="1615208885"/>
                    </a:ext>
                  </a:extLst>
                </a:gridCol>
                <a:gridCol w="2709956">
                  <a:extLst>
                    <a:ext uri="{9D8B030D-6E8A-4147-A177-3AD203B41FA5}">
                      <a16:colId xmlns:a16="http://schemas.microsoft.com/office/drawing/2014/main" val="2939424069"/>
                    </a:ext>
                  </a:extLst>
                </a:gridCol>
                <a:gridCol w="2361506">
                  <a:extLst>
                    <a:ext uri="{9D8B030D-6E8A-4147-A177-3AD203B41FA5}">
                      <a16:colId xmlns:a16="http://schemas.microsoft.com/office/drawing/2014/main" val="2575209674"/>
                    </a:ext>
                  </a:extLst>
                </a:gridCol>
                <a:gridCol w="1958726">
                  <a:extLst>
                    <a:ext uri="{9D8B030D-6E8A-4147-A177-3AD203B41FA5}">
                      <a16:colId xmlns:a16="http://schemas.microsoft.com/office/drawing/2014/main" val="4262794956"/>
                    </a:ext>
                  </a:extLst>
                </a:gridCol>
                <a:gridCol w="715317">
                  <a:extLst>
                    <a:ext uri="{9D8B030D-6E8A-4147-A177-3AD203B41FA5}">
                      <a16:colId xmlns:a16="http://schemas.microsoft.com/office/drawing/2014/main" val="1738064881"/>
                    </a:ext>
                  </a:extLst>
                </a:gridCol>
              </a:tblGrid>
              <a:tr h="338652">
                <a:tc>
                  <a:txBody>
                    <a:bodyPr/>
                    <a:lstStyle/>
                    <a:p>
                      <a:pPr algn="ctr"/>
                      <a:r>
                        <a:rPr lang="en-GB" sz="700" dirty="0">
                          <a:solidFill>
                            <a:schemeClr val="accent5"/>
                          </a:solidFill>
                        </a:rPr>
                        <a:t>RTC</a:t>
                      </a:r>
                    </a:p>
                  </a:txBody>
                  <a:tcPr marL="36000" marR="36000" marT="36000" marB="36000" anchor="ctr">
                    <a:lnL w="635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RAG</a:t>
                      </a:r>
                    </a:p>
                  </a:txBody>
                  <a:tcPr marL="36000" marR="36000" marT="36000" marB="36000" vert="vert27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a:solidFill>
                            <a:schemeClr val="accent5"/>
                          </a:solidFill>
                        </a:rPr>
                        <a:t>Workstream</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u="none" dirty="0">
                          <a:solidFill>
                            <a:schemeClr val="accent5"/>
                          </a:solidFill>
                        </a:rPr>
                        <a:t>Description</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Mitigation Strategy</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Latest Update</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dirty="0">
                          <a:solidFill>
                            <a:schemeClr val="accent5"/>
                          </a:solidFill>
                        </a:rPr>
                        <a:t>Resolution</a:t>
                      </a:r>
                    </a:p>
                    <a:p>
                      <a:pPr algn="ctr"/>
                      <a:r>
                        <a:rPr lang="en-GB" sz="700" dirty="0">
                          <a:solidFill>
                            <a:schemeClr val="accent5"/>
                          </a:solidFill>
                        </a:rPr>
                        <a:t>Date</a:t>
                      </a:r>
                    </a:p>
                  </a:txBody>
                  <a:tcPr marL="36000" marR="36000" marT="36000" marB="36000" anchor="ctr">
                    <a:lnT w="635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25805408"/>
                  </a:ext>
                </a:extLst>
              </a:tr>
            </a:tbl>
          </a:graphicData>
        </a:graphic>
      </p:graphicFrame>
      <p:graphicFrame>
        <p:nvGraphicFramePr>
          <p:cNvPr id="3" name="Table 2">
            <a:extLst>
              <a:ext uri="{FF2B5EF4-FFF2-40B4-BE49-F238E27FC236}">
                <a16:creationId xmlns:a16="http://schemas.microsoft.com/office/drawing/2014/main" id="{D5B527E8-4FB9-4B6B-AD3A-23B388C7596E}"/>
              </a:ext>
            </a:extLst>
          </p:cNvPr>
          <p:cNvGraphicFramePr>
            <a:graphicFrameLocks noGrp="1"/>
          </p:cNvGraphicFramePr>
          <p:nvPr>
            <p:extLst>
              <p:ext uri="{D42A27DB-BD31-4B8C-83A1-F6EECF244321}">
                <p14:modId xmlns:p14="http://schemas.microsoft.com/office/powerpoint/2010/main" val="1334509476"/>
              </p:ext>
            </p:extLst>
          </p:nvPr>
        </p:nvGraphicFramePr>
        <p:xfrm>
          <a:off x="16809" y="976232"/>
          <a:ext cx="9127191" cy="4067914"/>
        </p:xfrm>
        <a:graphic>
          <a:graphicData uri="http://schemas.openxmlformats.org/drawingml/2006/table">
            <a:tbl>
              <a:tblPr firstRow="1" bandRow="1">
                <a:tableStyleId>{5C22544A-7EE6-4342-B048-85BDC9FD1C3A}</a:tableStyleId>
              </a:tblPr>
              <a:tblGrid>
                <a:gridCol w="477461">
                  <a:extLst>
                    <a:ext uri="{9D8B030D-6E8A-4147-A177-3AD203B41FA5}">
                      <a16:colId xmlns:a16="http://schemas.microsoft.com/office/drawing/2014/main" val="2829503204"/>
                    </a:ext>
                  </a:extLst>
                </a:gridCol>
                <a:gridCol w="259492">
                  <a:extLst>
                    <a:ext uri="{9D8B030D-6E8A-4147-A177-3AD203B41FA5}">
                      <a16:colId xmlns:a16="http://schemas.microsoft.com/office/drawing/2014/main" val="2154220820"/>
                    </a:ext>
                  </a:extLst>
                </a:gridCol>
                <a:gridCol w="644733">
                  <a:extLst>
                    <a:ext uri="{9D8B030D-6E8A-4147-A177-3AD203B41FA5}">
                      <a16:colId xmlns:a16="http://schemas.microsoft.com/office/drawing/2014/main" val="1457576149"/>
                    </a:ext>
                  </a:extLst>
                </a:gridCol>
                <a:gridCol w="2703605">
                  <a:extLst>
                    <a:ext uri="{9D8B030D-6E8A-4147-A177-3AD203B41FA5}">
                      <a16:colId xmlns:a16="http://schemas.microsoft.com/office/drawing/2014/main" val="1029585687"/>
                    </a:ext>
                  </a:extLst>
                </a:gridCol>
                <a:gridCol w="2367857">
                  <a:extLst>
                    <a:ext uri="{9D8B030D-6E8A-4147-A177-3AD203B41FA5}">
                      <a16:colId xmlns:a16="http://schemas.microsoft.com/office/drawing/2014/main" val="3933464255"/>
                    </a:ext>
                  </a:extLst>
                </a:gridCol>
                <a:gridCol w="1958726">
                  <a:extLst>
                    <a:ext uri="{9D8B030D-6E8A-4147-A177-3AD203B41FA5}">
                      <a16:colId xmlns:a16="http://schemas.microsoft.com/office/drawing/2014/main" val="1665782537"/>
                    </a:ext>
                  </a:extLst>
                </a:gridCol>
                <a:gridCol w="715317">
                  <a:extLst>
                    <a:ext uri="{9D8B030D-6E8A-4147-A177-3AD203B41FA5}">
                      <a16:colId xmlns:a16="http://schemas.microsoft.com/office/drawing/2014/main" val="805381888"/>
                    </a:ext>
                  </a:extLst>
                </a:gridCol>
              </a:tblGrid>
              <a:tr h="530208">
                <a:tc>
                  <a:txBody>
                    <a:bodyPr/>
                    <a:lstStyle/>
                    <a:p>
                      <a:pPr marL="0" algn="ctr" defTabSz="914378" rtl="0" eaLnBrk="1" fontAlgn="ctr" latinLnBrk="0" hangingPunct="1"/>
                      <a:r>
                        <a:rPr lang="en-GB" sz="650" b="1" i="0" u="none" strike="noStrike" kern="1200" dirty="0">
                          <a:solidFill>
                            <a:schemeClr val="tx1"/>
                          </a:solidFill>
                          <a:effectLst/>
                          <a:latin typeface="+mj-lt"/>
                          <a:ea typeface="+mn-ea"/>
                          <a:cs typeface="+mn-cs"/>
                        </a:rPr>
                        <a:t>64171</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a:endParaRPr lang="en-GB" sz="650" dirty="0">
                        <a:solidFill>
                          <a:schemeClr val="tx1"/>
                        </a:solidFill>
                        <a:latin typeface="+mj-lt"/>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378" rtl="0" eaLnBrk="1" fontAlgn="b" latinLnBrk="0" hangingPunct="1">
                        <a:lnSpc>
                          <a:spcPct val="100000"/>
                        </a:lnSpc>
                        <a:spcBef>
                          <a:spcPts val="0"/>
                        </a:spcBef>
                        <a:spcAft>
                          <a:spcPts val="0"/>
                        </a:spcAft>
                        <a:buClrTx/>
                        <a:buSzTx/>
                        <a:buFontTx/>
                        <a:buNone/>
                        <a:tabLst/>
                        <a:defRPr/>
                      </a:pPr>
                      <a:r>
                        <a:rPr lang="en-GB" sz="650" b="0" i="0" u="none" strike="noStrike" kern="1200" dirty="0">
                          <a:solidFill>
                            <a:schemeClr val="tx1"/>
                          </a:solidFill>
                          <a:effectLst/>
                          <a:latin typeface="+mj-lt"/>
                          <a:ea typeface="+mn-ea"/>
                          <a:cs typeface="+mn-cs"/>
                        </a:rPr>
                        <a:t>Transition and Cutover</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dirty="0">
                          <a:solidFill>
                            <a:schemeClr val="tx1"/>
                          </a:solidFill>
                          <a:effectLst/>
                          <a:latin typeface="+mj-lt"/>
                        </a:rPr>
                        <a:t>There is a risk that the </a:t>
                      </a:r>
                      <a:r>
                        <a:rPr lang="en-US" sz="650" b="0" i="0" u="none" strike="noStrike" dirty="0" err="1">
                          <a:solidFill>
                            <a:schemeClr val="tx1"/>
                          </a:solidFill>
                          <a:effectLst/>
                          <a:latin typeface="+mj-lt"/>
                        </a:rPr>
                        <a:t>SoLR</a:t>
                      </a:r>
                      <a:r>
                        <a:rPr lang="en-US" sz="650" b="0" i="0" u="none" strike="noStrike" dirty="0">
                          <a:solidFill>
                            <a:schemeClr val="tx1"/>
                          </a:solidFill>
                          <a:effectLst/>
                          <a:latin typeface="+mj-lt"/>
                        </a:rPr>
                        <a:t> process might kick off during the transition period because of a supplier going out of business at that time leading to Landmark needing to cater to additional volumes and also the potential for additional requirements for PUIs to undertake to ensure Transition timelines are maintained</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dirty="0">
                          <a:solidFill>
                            <a:schemeClr val="tx1"/>
                          </a:solidFill>
                          <a:effectLst/>
                          <a:latin typeface="+mj-lt"/>
                        </a:rPr>
                        <a:t>Raise the risk with Ofgem and SI to understand what non-functional considerations have been applied to enable Landmark to manage the increased volumes</a:t>
                      </a:r>
                    </a:p>
                    <a:p>
                      <a:pPr algn="l" fontAlgn="ctr"/>
                      <a:r>
                        <a:rPr lang="en-US" sz="650" b="0" i="0" u="none" strike="noStrike" dirty="0">
                          <a:solidFill>
                            <a:schemeClr val="tx1"/>
                          </a:solidFill>
                          <a:effectLst/>
                          <a:latin typeface="+mj-lt"/>
                        </a:rPr>
                        <a:t>Raise with the SI to include a transition test scenario if relevant to mitigate this possibility</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r>
                        <a:rPr lang="en-US" sz="650" b="0" i="0" u="none" strike="noStrike" kern="1200" dirty="0">
                          <a:solidFill>
                            <a:schemeClr val="tx1"/>
                          </a:solidFill>
                          <a:effectLst/>
                          <a:latin typeface="+mj-lt"/>
                          <a:ea typeface="+mn-ea"/>
                          <a:cs typeface="+mn-cs"/>
                        </a:rPr>
                        <a:t>Discussed at Delivery Group 25/01.  Minutes pending.</a:t>
                      </a:r>
                      <a:endParaRPr lang="en-GB" sz="650" b="0" i="0" u="none" strike="noStrike" kern="1200" dirty="0">
                        <a:solidFill>
                          <a:schemeClr val="tx1"/>
                        </a:solidFill>
                        <a:effectLst/>
                        <a:latin typeface="+mj-lt"/>
                        <a:ea typeface="+mn-ea"/>
                        <a:cs typeface="+mn-cs"/>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fontAlgn="ctr"/>
                      <a:r>
                        <a:rPr lang="en-GB" sz="650" b="0" i="0" u="none" strike="noStrike" kern="1200" dirty="0">
                          <a:solidFill>
                            <a:schemeClr val="tx1"/>
                          </a:solidFill>
                          <a:effectLst/>
                          <a:latin typeface="+mj-lt"/>
                          <a:ea typeface="+mn-ea"/>
                          <a:cs typeface="+mn-cs"/>
                        </a:rPr>
                        <a:t>01/03/22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extLst>
                  <a:ext uri="{0D108BD9-81ED-4DB2-BD59-A6C34878D82A}">
                    <a16:rowId xmlns:a16="http://schemas.microsoft.com/office/drawing/2014/main" val="2468297499"/>
                  </a:ext>
                </a:extLst>
              </a:tr>
              <a:tr h="402637">
                <a:tc>
                  <a:txBody>
                    <a:bodyPr/>
                    <a:lstStyle/>
                    <a:p>
                      <a:pPr algn="ctr" fontAlgn="ctr"/>
                      <a:r>
                        <a:rPr lang="en-GB" sz="650" b="1" i="0" u="none" strike="noStrike" dirty="0">
                          <a:solidFill>
                            <a:schemeClr val="tx1"/>
                          </a:solidFill>
                          <a:effectLst/>
                          <a:latin typeface="+mj-lt"/>
                        </a:rPr>
                        <a:t>64513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algn="ctr" fontAlgn="b"/>
                      <a:r>
                        <a:rPr lang="en-GB" sz="650" b="0" i="0" u="none" strike="noStrike" kern="1200" dirty="0">
                          <a:solidFill>
                            <a:schemeClr val="tx1"/>
                          </a:solidFill>
                          <a:effectLst/>
                          <a:latin typeface="+mj-lt"/>
                          <a:ea typeface="+mn-ea"/>
                          <a:cs typeface="+mn-cs"/>
                        </a:rPr>
                        <a:t>Data</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dirty="0">
                          <a:solidFill>
                            <a:schemeClr val="tx1"/>
                          </a:solidFill>
                          <a:effectLst/>
                          <a:latin typeface="+mj-lt"/>
                          <a:ea typeface="+mn-ea"/>
                          <a:cs typeface="+mn-cs"/>
                        </a:rPr>
                        <a:t>There is a risk that data cleansing requirements may not be met because </a:t>
                      </a:r>
                      <a:r>
                        <a:rPr lang="en-US" sz="650" b="0" i="0" u="none" strike="noStrike" dirty="0" err="1">
                          <a:solidFill>
                            <a:schemeClr val="tx1"/>
                          </a:solidFill>
                          <a:effectLst/>
                          <a:latin typeface="+mj-lt"/>
                          <a:ea typeface="+mn-ea"/>
                          <a:cs typeface="+mn-cs"/>
                        </a:rPr>
                        <a:t>Xoserve</a:t>
                      </a:r>
                      <a:r>
                        <a:rPr lang="en-US" sz="650" b="0" i="0" u="none" strike="noStrike" dirty="0">
                          <a:solidFill>
                            <a:schemeClr val="tx1"/>
                          </a:solidFill>
                          <a:effectLst/>
                          <a:latin typeface="+mj-lt"/>
                          <a:ea typeface="+mn-ea"/>
                          <a:cs typeface="+mn-cs"/>
                        </a:rPr>
                        <a:t> are not responsible for the data in UK Link, and can't compel shippers / GTs / </a:t>
                      </a:r>
                      <a:r>
                        <a:rPr lang="en-US" sz="650" b="0" i="0" u="none" strike="noStrike" dirty="0" err="1">
                          <a:solidFill>
                            <a:schemeClr val="tx1"/>
                          </a:solidFill>
                          <a:effectLst/>
                          <a:latin typeface="+mj-lt"/>
                          <a:ea typeface="+mn-ea"/>
                          <a:cs typeface="+mn-cs"/>
                        </a:rPr>
                        <a:t>iGTs</a:t>
                      </a:r>
                      <a:r>
                        <a:rPr lang="en-US" sz="650" b="0" i="0" u="none" strike="noStrike" dirty="0">
                          <a:solidFill>
                            <a:schemeClr val="tx1"/>
                          </a:solidFill>
                          <a:effectLst/>
                          <a:latin typeface="+mj-lt"/>
                          <a:ea typeface="+mn-ea"/>
                          <a:cs typeface="+mn-cs"/>
                        </a:rPr>
                        <a:t> to correct their data leading to incorrect data at the point of go live.</a:t>
                      </a:r>
                      <a:endParaRPr lang="en-US" sz="650" b="0" i="0" u="none" strike="noStrike" dirty="0">
                        <a:solidFill>
                          <a:schemeClr val="tx1"/>
                        </a:solidFill>
                        <a:effectLst/>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kern="1200" dirty="0">
                          <a:solidFill>
                            <a:schemeClr val="tx1"/>
                          </a:solidFill>
                          <a:effectLst/>
                          <a:latin typeface="+mj-lt"/>
                          <a:ea typeface="+mn-ea"/>
                          <a:cs typeface="+mn-cs"/>
                        </a:rPr>
                        <a:t>Communicate requirements through DSG and track progress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rtl="0" fontAlgn="ctr"/>
                      <a:r>
                        <a:rPr lang="en-US" sz="650" b="0" i="0" u="none" strike="noStrike" dirty="0">
                          <a:solidFill>
                            <a:schemeClr val="tx1"/>
                          </a:solidFill>
                          <a:effectLst/>
                          <a:latin typeface="+mj-lt"/>
                          <a:ea typeface="+mn-ea"/>
                          <a:cs typeface="+mn-cs"/>
                        </a:rPr>
                        <a:t> MDD data cleansing is with Customer Advocates to process. Additionally, further work is ongoing on REL reports</a:t>
                      </a:r>
                      <a:endParaRPr lang="en-GB" sz="650" b="0" i="0" u="none" strike="noStrike" dirty="0">
                        <a:solidFill>
                          <a:schemeClr val="tx1"/>
                        </a:solidFill>
                        <a:effectLst/>
                        <a:latin typeface="+mj-lt"/>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fontAlgn="ctr"/>
                      <a:r>
                        <a:rPr lang="en-GB" sz="650" b="0" i="0" u="none" strike="noStrike" dirty="0">
                          <a:solidFill>
                            <a:schemeClr val="tx1"/>
                          </a:solidFill>
                          <a:effectLst/>
                          <a:latin typeface="+mj-lt"/>
                        </a:rPr>
                        <a:t>18/07/22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extLst>
                  <a:ext uri="{0D108BD9-81ED-4DB2-BD59-A6C34878D82A}">
                    <a16:rowId xmlns:a16="http://schemas.microsoft.com/office/drawing/2014/main" val="312046787"/>
                  </a:ext>
                </a:extLst>
              </a:tr>
              <a:tr h="582743">
                <a:tc>
                  <a:txBody>
                    <a:bodyPr/>
                    <a:lstStyle/>
                    <a:p>
                      <a:pPr algn="ctr" fontAlgn="b"/>
                      <a:r>
                        <a:rPr lang="en-GB" sz="650" b="1" i="0" u="none" strike="noStrike" kern="1200" dirty="0">
                          <a:solidFill>
                            <a:schemeClr val="tx1"/>
                          </a:solidFill>
                          <a:effectLst/>
                          <a:latin typeface="+mj-lt"/>
                          <a:ea typeface="+mn-ea"/>
                          <a:cs typeface="+mn-cs"/>
                        </a:rPr>
                        <a:t>63646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algn="ctr" fontAlgn="b"/>
                      <a:r>
                        <a:rPr lang="en-GB" sz="650" b="0" i="0" u="none" strike="noStrike" kern="1200" dirty="0">
                          <a:solidFill>
                            <a:schemeClr val="tx1"/>
                          </a:solidFill>
                          <a:effectLst/>
                          <a:latin typeface="+mj-lt"/>
                          <a:ea typeface="+mn-ea"/>
                          <a:cs typeface="+mn-cs"/>
                        </a:rPr>
                        <a:t>Service Management</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dirty="0">
                          <a:solidFill>
                            <a:schemeClr val="tx1"/>
                          </a:solidFill>
                          <a:effectLst/>
                          <a:latin typeface="+mj-lt"/>
                        </a:rPr>
                        <a:t>The DCC will be establishing a Service Review.  There is a risk that </a:t>
                      </a:r>
                      <a:r>
                        <a:rPr lang="en-US" sz="650" b="0" i="0" u="none" strike="noStrike" dirty="0" err="1">
                          <a:solidFill>
                            <a:schemeClr val="tx1"/>
                          </a:solidFill>
                          <a:effectLst/>
                          <a:latin typeface="+mj-lt"/>
                        </a:rPr>
                        <a:t>Xoserve</a:t>
                      </a:r>
                      <a:r>
                        <a:rPr lang="en-US" sz="650" b="0" i="0" u="none" strike="noStrike" dirty="0">
                          <a:solidFill>
                            <a:schemeClr val="tx1"/>
                          </a:solidFill>
                          <a:effectLst/>
                          <a:latin typeface="+mj-lt"/>
                        </a:rPr>
                        <a:t> will be misrepresented because the DCC have not confirmed what the reporting requirements are for this forum leading to </a:t>
                      </a:r>
                      <a:r>
                        <a:rPr lang="en-US" sz="650" b="0" i="0" u="none" strike="noStrike" dirty="0" err="1">
                          <a:solidFill>
                            <a:schemeClr val="tx1"/>
                          </a:solidFill>
                          <a:effectLst/>
                          <a:latin typeface="+mj-lt"/>
                        </a:rPr>
                        <a:t>to</a:t>
                      </a:r>
                      <a:r>
                        <a:rPr lang="en-US" sz="650" b="0" i="0" u="none" strike="noStrike" dirty="0">
                          <a:solidFill>
                            <a:schemeClr val="tx1"/>
                          </a:solidFill>
                          <a:effectLst/>
                          <a:latin typeface="+mj-lt"/>
                        </a:rPr>
                        <a:t> the Review not providing an accurate view to market participants and a reputation impact on </a:t>
                      </a:r>
                      <a:r>
                        <a:rPr lang="en-US" sz="650" b="0" i="0" u="none" strike="noStrike" dirty="0" err="1">
                          <a:solidFill>
                            <a:schemeClr val="tx1"/>
                          </a:solidFill>
                          <a:effectLst/>
                          <a:latin typeface="+mj-lt"/>
                        </a:rPr>
                        <a:t>Xoserve</a:t>
                      </a:r>
                      <a:r>
                        <a:rPr lang="en-US" sz="650" b="0" i="0" u="none" strike="noStrike" dirty="0">
                          <a:solidFill>
                            <a:schemeClr val="tx1"/>
                          </a:solidFill>
                          <a:effectLst/>
                          <a:latin typeface="+mj-lt"/>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kern="1200" dirty="0">
                          <a:solidFill>
                            <a:schemeClr val="tx1"/>
                          </a:solidFill>
                          <a:effectLst/>
                          <a:latin typeface="+mj-lt"/>
                          <a:ea typeface="+mn-ea"/>
                          <a:cs typeface="+mn-cs"/>
                        </a:rPr>
                        <a:t>XOS will push DCC for clarity within the monthly forums.  We have requested that this is added as an agenda item within the October forum.</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rtl="0" fontAlgn="ctr"/>
                      <a:r>
                        <a:rPr lang="en-US" sz="650" b="0" i="0" u="none" strike="noStrike" dirty="0">
                          <a:solidFill>
                            <a:schemeClr val="tx1"/>
                          </a:solidFill>
                          <a:effectLst/>
                          <a:latin typeface="+mj-lt"/>
                        </a:rPr>
                        <a:t>DCC engagement with DCC will  ramp up in 2022 we will ensure reporting requirements are on the agenda</a:t>
                      </a:r>
                      <a:endParaRPr lang="en-GB" sz="650" b="0" i="0" u="none" strike="noStrike" dirty="0">
                        <a:solidFill>
                          <a:schemeClr val="tx1"/>
                        </a:solidFill>
                        <a:effectLst/>
                        <a:latin typeface="+mj-lt"/>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fontAlgn="ctr"/>
                      <a:r>
                        <a:rPr lang="en-GB" sz="650" b="0" i="0" u="none" strike="noStrike" dirty="0">
                          <a:solidFill>
                            <a:schemeClr val="tx1"/>
                          </a:solidFill>
                          <a:effectLst/>
                          <a:latin typeface="+mj-lt"/>
                        </a:rPr>
                        <a:t>25/02/22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extLst>
                  <a:ext uri="{0D108BD9-81ED-4DB2-BD59-A6C34878D82A}">
                    <a16:rowId xmlns:a16="http://schemas.microsoft.com/office/drawing/2014/main" val="1099571287"/>
                  </a:ext>
                </a:extLst>
              </a:tr>
              <a:tr h="0">
                <a:tc>
                  <a:txBody>
                    <a:bodyPr/>
                    <a:lstStyle/>
                    <a:p>
                      <a:pPr algn="ctr" fontAlgn="b"/>
                      <a:r>
                        <a:rPr lang="en-GB" sz="650" b="1" i="0" u="none" strike="noStrike" kern="1200" dirty="0">
                          <a:solidFill>
                            <a:schemeClr val="tx1"/>
                          </a:solidFill>
                          <a:effectLst/>
                          <a:latin typeface="+mj-lt"/>
                          <a:ea typeface="+mn-ea"/>
                          <a:cs typeface="+mn-cs"/>
                        </a:rPr>
                        <a:t>64002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algn="ctr" fontAlgn="b"/>
                      <a:r>
                        <a:rPr lang="en-GB" sz="650" b="0" i="0" u="none" strike="noStrike" kern="1200" dirty="0">
                          <a:solidFill>
                            <a:schemeClr val="tx1"/>
                          </a:solidFill>
                          <a:effectLst/>
                          <a:latin typeface="+mj-lt"/>
                          <a:ea typeface="+mn-ea"/>
                          <a:cs typeface="+mn-cs"/>
                        </a:rPr>
                        <a:t>Programme</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dirty="0">
                          <a:solidFill>
                            <a:schemeClr val="tx1"/>
                          </a:solidFill>
                          <a:effectLst/>
                          <a:latin typeface="+mj-lt"/>
                        </a:rPr>
                        <a:t>There is a risk that ongoing pipeline of customer driven and regulatory change within the industry could impact the CSSC and wider Switching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delivery because of technical conflict with the design of other changes and demand on resources across </a:t>
                      </a:r>
                      <a:r>
                        <a:rPr lang="en-US" sz="650" b="0" i="0" u="none" strike="noStrike" dirty="0" err="1">
                          <a:solidFill>
                            <a:schemeClr val="tx1"/>
                          </a:solidFill>
                          <a:effectLst/>
                          <a:latin typeface="+mj-lt"/>
                        </a:rPr>
                        <a:t>Xoserve</a:t>
                      </a:r>
                      <a:r>
                        <a:rPr lang="en-US" sz="650" b="0" i="0" u="none" strike="noStrike" dirty="0">
                          <a:solidFill>
                            <a:schemeClr val="tx1"/>
                          </a:solidFill>
                          <a:effectLst/>
                          <a:latin typeface="+mj-lt"/>
                        </a:rPr>
                        <a:t> and the customer teams involved in Switching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delivery leading to additional regression testing activity, CRs raised to modify solutions already developed and tested by the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delays to the overall Switching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and therefore unplanned costs for </a:t>
                      </a:r>
                      <a:r>
                        <a:rPr lang="en-US" sz="650" b="0" i="0" u="none" strike="noStrike" dirty="0" err="1">
                          <a:solidFill>
                            <a:schemeClr val="tx1"/>
                          </a:solidFill>
                          <a:effectLst/>
                          <a:latin typeface="+mj-lt"/>
                        </a:rPr>
                        <a:t>Xoserve</a:t>
                      </a:r>
                      <a:r>
                        <a:rPr lang="en-US" sz="650" b="0" i="0" u="none" strike="noStrike" dirty="0">
                          <a:solidFill>
                            <a:schemeClr val="tx1"/>
                          </a:solidFill>
                          <a:effectLst/>
                          <a:latin typeface="+mj-lt"/>
                        </a:rPr>
                        <a: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kern="1200" dirty="0">
                          <a:solidFill>
                            <a:schemeClr val="tx1"/>
                          </a:solidFill>
                          <a:effectLst/>
                          <a:latin typeface="+mj-lt"/>
                          <a:ea typeface="+mn-ea"/>
                          <a:cs typeface="+mn-cs"/>
                        </a:rPr>
                        <a:t>1. Discuss the potential for change moratoria with Ofgem that could restrict the volume of change being made and in particular mitigate some of this risk in relation to coding impacts</a:t>
                      </a:r>
                    </a:p>
                    <a:p>
                      <a:pPr algn="l" fontAlgn="ctr"/>
                      <a:endParaRPr lang="en-US" sz="650" b="0" i="0" u="none" strike="noStrike" kern="1200" dirty="0">
                        <a:solidFill>
                          <a:schemeClr val="tx1"/>
                        </a:solidFill>
                        <a:effectLst/>
                        <a:latin typeface="+mj-lt"/>
                        <a:ea typeface="+mn-ea"/>
                        <a:cs typeface="+mn-cs"/>
                      </a:endParaRPr>
                    </a:p>
                    <a:p>
                      <a:pPr algn="l" fontAlgn="ctr"/>
                      <a:r>
                        <a:rPr lang="en-US" sz="650" b="0" i="0" u="none" strike="noStrike" kern="1200" dirty="0">
                          <a:solidFill>
                            <a:schemeClr val="tx1"/>
                          </a:solidFill>
                          <a:effectLst/>
                          <a:latin typeface="+mj-lt"/>
                          <a:ea typeface="+mn-ea"/>
                          <a:cs typeface="+mn-cs"/>
                        </a:rPr>
                        <a:t>2. Investigate the availability of and if necessary invest in tooling to support more enhanced branching and merging in terms of development to mitigate the technical impact of any non-CSSC changes.</a:t>
                      </a:r>
                    </a:p>
                    <a:p>
                      <a:pPr algn="l" fontAlgn="ctr"/>
                      <a:endParaRPr lang="en-US" sz="650" b="0" i="0" u="none" strike="noStrike" kern="1200" dirty="0">
                        <a:solidFill>
                          <a:schemeClr val="tx1"/>
                        </a:solidFill>
                        <a:effectLst/>
                        <a:latin typeface="+mj-lt"/>
                        <a:ea typeface="+mn-ea"/>
                        <a:cs typeface="+mn-cs"/>
                      </a:endParaRPr>
                    </a:p>
                    <a:p>
                      <a:pPr algn="l" fontAlgn="ctr"/>
                      <a:r>
                        <a:rPr lang="en-US" sz="650" b="0" i="0" u="none" strike="noStrike" kern="1200" dirty="0">
                          <a:solidFill>
                            <a:schemeClr val="tx1"/>
                          </a:solidFill>
                          <a:effectLst/>
                          <a:latin typeface="+mj-lt"/>
                          <a:ea typeface="+mn-ea"/>
                          <a:cs typeface="+mn-cs"/>
                        </a:rPr>
                        <a:t>3. Work with the SI to monitor for any potential impact on </a:t>
                      </a:r>
                      <a:r>
                        <a:rPr lang="en-US" sz="650" b="0" i="0" u="none" strike="noStrike" kern="1200" dirty="0" err="1">
                          <a:solidFill>
                            <a:schemeClr val="tx1"/>
                          </a:solidFill>
                          <a:effectLst/>
                          <a:latin typeface="+mj-lt"/>
                          <a:ea typeface="+mn-ea"/>
                          <a:cs typeface="+mn-cs"/>
                        </a:rPr>
                        <a:t>programme</a:t>
                      </a:r>
                      <a:r>
                        <a:rPr lang="en-US" sz="650" b="0" i="0" u="none" strike="noStrike" kern="1200" dirty="0">
                          <a:solidFill>
                            <a:schemeClr val="tx1"/>
                          </a:solidFill>
                          <a:effectLst/>
                          <a:latin typeface="+mj-lt"/>
                          <a:ea typeface="+mn-ea"/>
                          <a:cs typeface="+mn-cs"/>
                        </a:rPr>
                        <a:t> resources, including customer resources, that may result from change initiatives running in parallel with critical path Switching </a:t>
                      </a:r>
                      <a:r>
                        <a:rPr lang="en-US" sz="650" b="0" i="0" u="none" strike="noStrike" kern="1200" dirty="0" err="1">
                          <a:solidFill>
                            <a:schemeClr val="tx1"/>
                          </a:solidFill>
                          <a:effectLst/>
                          <a:latin typeface="+mj-lt"/>
                          <a:ea typeface="+mn-ea"/>
                          <a:cs typeface="+mn-cs"/>
                        </a:rPr>
                        <a:t>Programme</a:t>
                      </a:r>
                      <a:r>
                        <a:rPr lang="en-US" sz="650" b="0" i="0" u="none" strike="noStrike" kern="1200" dirty="0">
                          <a:solidFill>
                            <a:schemeClr val="tx1"/>
                          </a:solidFill>
                          <a:effectLst/>
                          <a:latin typeface="+mj-lt"/>
                          <a:ea typeface="+mn-ea"/>
                          <a:cs typeface="+mn-cs"/>
                        </a:rPr>
                        <a:t> phases.</a:t>
                      </a:r>
                    </a:p>
                    <a:p>
                      <a:pPr algn="l" fontAlgn="ctr"/>
                      <a:endParaRPr lang="en-US" sz="650" b="0" i="0" u="none" strike="noStrike" kern="1200" dirty="0">
                        <a:solidFill>
                          <a:schemeClr val="tx1"/>
                        </a:solidFill>
                        <a:effectLst/>
                        <a:latin typeface="+mj-lt"/>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rtl="0" fontAlgn="ctr"/>
                      <a:r>
                        <a:rPr lang="en-US" sz="650" b="0" i="0" u="none" strike="noStrike" dirty="0" err="1">
                          <a:solidFill>
                            <a:schemeClr val="tx1"/>
                          </a:solidFill>
                          <a:effectLst/>
                          <a:latin typeface="+mj-lt"/>
                        </a:rPr>
                        <a:t>SoLR</a:t>
                      </a:r>
                      <a:r>
                        <a:rPr lang="en-US" sz="650" b="0" i="0" u="none" strike="noStrike" dirty="0">
                          <a:solidFill>
                            <a:schemeClr val="tx1"/>
                          </a:solidFill>
                          <a:effectLst/>
                          <a:latin typeface="+mj-lt"/>
                        </a:rPr>
                        <a:t> impacts could manifest itself during the upcoming months - continues to be monitored</a:t>
                      </a:r>
                      <a:endParaRPr lang="en-GB" sz="650" b="0" i="0" u="none" strike="noStrike" dirty="0">
                        <a:solidFill>
                          <a:schemeClr val="tx1"/>
                        </a:solidFill>
                        <a:effectLst/>
                        <a:latin typeface="+mj-lt"/>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fontAlgn="ctr"/>
                      <a:r>
                        <a:rPr lang="en-GB" sz="650" b="0" i="0" u="none" strike="noStrike" dirty="0">
                          <a:solidFill>
                            <a:schemeClr val="tx1"/>
                          </a:solidFill>
                          <a:effectLst/>
                          <a:latin typeface="+mj-lt"/>
                        </a:rPr>
                        <a:t>31/03/22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extLst>
                  <a:ext uri="{0D108BD9-81ED-4DB2-BD59-A6C34878D82A}">
                    <a16:rowId xmlns:a16="http://schemas.microsoft.com/office/drawing/2014/main" val="2531195262"/>
                  </a:ext>
                </a:extLst>
              </a:tr>
              <a:tr h="582743">
                <a:tc>
                  <a:txBody>
                    <a:bodyPr/>
                    <a:lstStyle/>
                    <a:p>
                      <a:pPr algn="ctr" fontAlgn="b"/>
                      <a:r>
                        <a:rPr lang="en-GB" sz="650" b="1" i="0" u="none" strike="noStrike" kern="1200" dirty="0">
                          <a:solidFill>
                            <a:schemeClr val="tx1"/>
                          </a:solidFill>
                          <a:effectLst/>
                          <a:latin typeface="+mj-lt"/>
                          <a:ea typeface="+mn-ea"/>
                          <a:cs typeface="+mn-cs"/>
                        </a:rPr>
                        <a:t>65122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a:txBody>
                    <a:bodyPr/>
                    <a:lstStyle/>
                    <a:p>
                      <a:pPr algn="ctr" fontAlgn="b"/>
                      <a:r>
                        <a:rPr lang="en-GB" sz="650" b="0" i="0" u="none" strike="noStrike" kern="1200" dirty="0">
                          <a:solidFill>
                            <a:schemeClr val="tx1"/>
                          </a:solidFill>
                          <a:effectLst/>
                          <a:latin typeface="+mj-lt"/>
                          <a:ea typeface="+mn-ea"/>
                          <a:cs typeface="+mn-cs"/>
                        </a:rPr>
                        <a:t>Transition/ Cutover</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dirty="0">
                          <a:solidFill>
                            <a:schemeClr val="tx1"/>
                          </a:solidFill>
                          <a:effectLst/>
                          <a:latin typeface="+mj-lt"/>
                        </a:rPr>
                        <a:t>There is risk that additional Transitional changes could change scope of Transition because more changes are identified as Transition planning continues at the Central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level leading to changes to the Transition plan and </a:t>
                      </a:r>
                      <a:r>
                        <a:rPr lang="en-US" sz="650" b="0" i="0" u="none" strike="noStrike" dirty="0" err="1">
                          <a:solidFill>
                            <a:schemeClr val="tx1"/>
                          </a:solidFill>
                          <a:effectLst/>
                          <a:latin typeface="+mj-lt"/>
                        </a:rPr>
                        <a:t>Xoserve</a:t>
                      </a:r>
                      <a:r>
                        <a:rPr lang="en-US" sz="650" b="0" i="0" u="none" strike="noStrike" dirty="0">
                          <a:solidFill>
                            <a:schemeClr val="tx1"/>
                          </a:solidFill>
                          <a:effectLst/>
                          <a:latin typeface="+mj-lt"/>
                        </a:rPr>
                        <a:t> planned activities.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kern="1200" dirty="0" err="1">
                          <a:solidFill>
                            <a:schemeClr val="tx1"/>
                          </a:solidFill>
                          <a:effectLst/>
                          <a:latin typeface="+mj-lt"/>
                          <a:ea typeface="+mn-ea"/>
                          <a:cs typeface="+mn-cs"/>
                        </a:rPr>
                        <a:t>Xoserve</a:t>
                      </a:r>
                      <a:r>
                        <a:rPr lang="en-US" sz="650" b="0" i="0" u="none" strike="noStrike" kern="1200" dirty="0">
                          <a:solidFill>
                            <a:schemeClr val="tx1"/>
                          </a:solidFill>
                          <a:effectLst/>
                          <a:latin typeface="+mj-lt"/>
                          <a:ea typeface="+mn-ea"/>
                          <a:cs typeface="+mn-cs"/>
                        </a:rPr>
                        <a:t> are actively involved in all </a:t>
                      </a:r>
                      <a:r>
                        <a:rPr lang="en-US" sz="650" b="0" i="0" u="none" strike="noStrike" kern="1200" dirty="0" err="1">
                          <a:solidFill>
                            <a:schemeClr val="tx1"/>
                          </a:solidFill>
                          <a:effectLst/>
                          <a:latin typeface="+mj-lt"/>
                          <a:ea typeface="+mn-ea"/>
                          <a:cs typeface="+mn-cs"/>
                        </a:rPr>
                        <a:t>programme</a:t>
                      </a:r>
                      <a:r>
                        <a:rPr lang="en-US" sz="650" b="0" i="0" u="none" strike="noStrike" kern="1200" dirty="0">
                          <a:solidFill>
                            <a:schemeClr val="tx1"/>
                          </a:solidFill>
                          <a:effectLst/>
                          <a:latin typeface="+mj-lt"/>
                          <a:ea typeface="+mn-ea"/>
                          <a:cs typeface="+mn-cs"/>
                        </a:rPr>
                        <a:t> work groups to monitor and mitigate this risk.</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rtl="0" fontAlgn="ctr"/>
                      <a:r>
                        <a:rPr lang="en-US" sz="650" b="0" i="0" u="none" strike="noStrike" dirty="0">
                          <a:solidFill>
                            <a:schemeClr val="tx1"/>
                          </a:solidFill>
                          <a:effectLst/>
                          <a:latin typeface="+mj-lt"/>
                        </a:rPr>
                        <a:t>Continue to monitor, low exposure at this point</a:t>
                      </a:r>
                      <a:endParaRPr lang="en-GB" sz="650" b="0" i="0" u="none" strike="noStrike" dirty="0">
                        <a:solidFill>
                          <a:schemeClr val="tx1"/>
                        </a:solidFill>
                        <a:effectLst/>
                        <a:latin typeface="+mj-lt"/>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fontAlgn="ctr"/>
                      <a:r>
                        <a:rPr lang="en-GB" sz="650" b="0" i="0" u="none" strike="noStrike" dirty="0">
                          <a:solidFill>
                            <a:schemeClr val="tx1"/>
                          </a:solidFill>
                          <a:effectLst/>
                          <a:latin typeface="+mj-lt"/>
                        </a:rPr>
                        <a:t>28/02/22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extLst>
                  <a:ext uri="{0D108BD9-81ED-4DB2-BD59-A6C34878D82A}">
                    <a16:rowId xmlns:a16="http://schemas.microsoft.com/office/drawing/2014/main" val="2224943096"/>
                  </a:ext>
                </a:extLst>
              </a:tr>
              <a:tr h="582743">
                <a:tc>
                  <a:txBody>
                    <a:bodyPr/>
                    <a:lstStyle/>
                    <a:p>
                      <a:pPr algn="ctr" fontAlgn="b"/>
                      <a:r>
                        <a:rPr lang="en-GB" sz="650" b="1" i="0" u="none" strike="noStrike" kern="1200" dirty="0">
                          <a:solidFill>
                            <a:schemeClr val="tx1"/>
                          </a:solidFill>
                          <a:effectLst/>
                          <a:latin typeface="+mj-lt"/>
                          <a:ea typeface="+mn-ea"/>
                          <a:cs typeface="+mn-cs"/>
                        </a:rPr>
                        <a:t>66480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algn="ctr" fontAlgn="b"/>
                      <a:r>
                        <a:rPr lang="en-GB" sz="650" b="0" i="0" u="none" strike="noStrike" kern="1200" dirty="0">
                          <a:solidFill>
                            <a:schemeClr val="tx1"/>
                          </a:solidFill>
                          <a:effectLst/>
                          <a:latin typeface="+mj-lt"/>
                          <a:ea typeface="+mn-ea"/>
                          <a:cs typeface="+mn-cs"/>
                        </a:rPr>
                        <a:t>Programme</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dirty="0">
                          <a:solidFill>
                            <a:schemeClr val="tx1"/>
                          </a:solidFill>
                          <a:effectLst/>
                          <a:latin typeface="+mj-lt"/>
                        </a:rPr>
                        <a:t>There is a risk that the Go Live date could be pushed out further because of the current market situation in the Gas Industry with suppliers going out of business leading to additional cost to the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significant re-planning and impacts to other Correla initiatives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kern="1200" dirty="0">
                          <a:solidFill>
                            <a:schemeClr val="tx1"/>
                          </a:solidFill>
                          <a:effectLst/>
                          <a:latin typeface="+mj-lt"/>
                          <a:ea typeface="+mn-ea"/>
                          <a:cs typeface="+mn-cs"/>
                        </a:rPr>
                        <a:t>Regular communication with OFGEM to understand their strategy to address this issue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rtl="0" fontAlgn="ctr"/>
                      <a:r>
                        <a:rPr lang="en-GB" sz="650" b="0" i="0" u="none" strike="noStrike" dirty="0">
                          <a:solidFill>
                            <a:schemeClr val="tx1"/>
                          </a:solidFill>
                          <a:effectLst/>
                          <a:latin typeface="+mj-lt"/>
                        </a:rPr>
                        <a:t>Continues to be monitored</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fontAlgn="ctr"/>
                      <a:r>
                        <a:rPr lang="en-GB" sz="650" b="0" i="0" u="none" strike="noStrike" dirty="0">
                          <a:solidFill>
                            <a:schemeClr val="tx1"/>
                          </a:solidFill>
                          <a:effectLst/>
                          <a:latin typeface="+mj-lt"/>
                        </a:rPr>
                        <a:t>21/01/22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extLst>
                  <a:ext uri="{0D108BD9-81ED-4DB2-BD59-A6C34878D82A}">
                    <a16:rowId xmlns:a16="http://schemas.microsoft.com/office/drawing/2014/main" val="2575688691"/>
                  </a:ext>
                </a:extLst>
              </a:tr>
            </a:tbl>
          </a:graphicData>
        </a:graphic>
      </p:graphicFrame>
    </p:spTree>
    <p:extLst>
      <p:ext uri="{BB962C8B-B14F-4D97-AF65-F5344CB8AC3E}">
        <p14:creationId xmlns:p14="http://schemas.microsoft.com/office/powerpoint/2010/main" val="2731515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dirty="0">
                <a:latin typeface="Arial"/>
                <a:cs typeface="Arial"/>
              </a:rPr>
              <a:t>Key Programme Risks (2/2)</a:t>
            </a:r>
          </a:p>
        </p:txBody>
      </p:sp>
      <p:graphicFrame>
        <p:nvGraphicFramePr>
          <p:cNvPr id="4" name="Table 3">
            <a:extLst>
              <a:ext uri="{FF2B5EF4-FFF2-40B4-BE49-F238E27FC236}">
                <a16:creationId xmlns:a16="http://schemas.microsoft.com/office/drawing/2014/main" id="{E995F62F-2964-4B8F-B8B8-E7B85A14F4E7}"/>
              </a:ext>
            </a:extLst>
          </p:cNvPr>
          <p:cNvGraphicFramePr>
            <a:graphicFrameLocks noGrp="1"/>
          </p:cNvGraphicFramePr>
          <p:nvPr>
            <p:extLst/>
          </p:nvPr>
        </p:nvGraphicFramePr>
        <p:xfrm>
          <a:off x="16809" y="637580"/>
          <a:ext cx="9127191" cy="338652"/>
        </p:xfrm>
        <a:graphic>
          <a:graphicData uri="http://schemas.openxmlformats.org/drawingml/2006/table">
            <a:tbl>
              <a:tblPr firstRow="1" bandRow="1">
                <a:tableStyleId>{5C22544A-7EE6-4342-B048-85BDC9FD1C3A}</a:tableStyleId>
              </a:tblPr>
              <a:tblGrid>
                <a:gridCol w="485809">
                  <a:extLst>
                    <a:ext uri="{9D8B030D-6E8A-4147-A177-3AD203B41FA5}">
                      <a16:colId xmlns:a16="http://schemas.microsoft.com/office/drawing/2014/main" val="4143460512"/>
                    </a:ext>
                  </a:extLst>
                </a:gridCol>
                <a:gridCol w="254337">
                  <a:extLst>
                    <a:ext uri="{9D8B030D-6E8A-4147-A177-3AD203B41FA5}">
                      <a16:colId xmlns:a16="http://schemas.microsoft.com/office/drawing/2014/main" val="3886787746"/>
                    </a:ext>
                  </a:extLst>
                </a:gridCol>
                <a:gridCol w="641540">
                  <a:extLst>
                    <a:ext uri="{9D8B030D-6E8A-4147-A177-3AD203B41FA5}">
                      <a16:colId xmlns:a16="http://schemas.microsoft.com/office/drawing/2014/main" val="1615208885"/>
                    </a:ext>
                  </a:extLst>
                </a:gridCol>
                <a:gridCol w="2709956">
                  <a:extLst>
                    <a:ext uri="{9D8B030D-6E8A-4147-A177-3AD203B41FA5}">
                      <a16:colId xmlns:a16="http://schemas.microsoft.com/office/drawing/2014/main" val="2939424069"/>
                    </a:ext>
                  </a:extLst>
                </a:gridCol>
                <a:gridCol w="2361506">
                  <a:extLst>
                    <a:ext uri="{9D8B030D-6E8A-4147-A177-3AD203B41FA5}">
                      <a16:colId xmlns:a16="http://schemas.microsoft.com/office/drawing/2014/main" val="2575209674"/>
                    </a:ext>
                  </a:extLst>
                </a:gridCol>
                <a:gridCol w="1958726">
                  <a:extLst>
                    <a:ext uri="{9D8B030D-6E8A-4147-A177-3AD203B41FA5}">
                      <a16:colId xmlns:a16="http://schemas.microsoft.com/office/drawing/2014/main" val="4262794956"/>
                    </a:ext>
                  </a:extLst>
                </a:gridCol>
                <a:gridCol w="715317">
                  <a:extLst>
                    <a:ext uri="{9D8B030D-6E8A-4147-A177-3AD203B41FA5}">
                      <a16:colId xmlns:a16="http://schemas.microsoft.com/office/drawing/2014/main" val="1738064881"/>
                    </a:ext>
                  </a:extLst>
                </a:gridCol>
              </a:tblGrid>
              <a:tr h="338652">
                <a:tc>
                  <a:txBody>
                    <a:bodyPr/>
                    <a:lstStyle/>
                    <a:p>
                      <a:pPr algn="ctr"/>
                      <a:r>
                        <a:rPr lang="en-GB" sz="700" dirty="0">
                          <a:solidFill>
                            <a:schemeClr val="accent5"/>
                          </a:solidFill>
                        </a:rPr>
                        <a:t>RTC</a:t>
                      </a:r>
                    </a:p>
                  </a:txBody>
                  <a:tcPr marL="36000" marR="36000" marT="36000" marB="36000" anchor="ctr">
                    <a:lnL w="635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RAG</a:t>
                      </a:r>
                    </a:p>
                  </a:txBody>
                  <a:tcPr marL="36000" marR="36000" marT="36000" marB="36000" vert="vert27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a:solidFill>
                            <a:schemeClr val="accent5"/>
                          </a:solidFill>
                        </a:rPr>
                        <a:t>Workstream</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u="none" dirty="0">
                          <a:solidFill>
                            <a:schemeClr val="accent5"/>
                          </a:solidFill>
                        </a:rPr>
                        <a:t>Description</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Mitigation Strategy</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Latest Update</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dirty="0">
                          <a:solidFill>
                            <a:schemeClr val="accent5"/>
                          </a:solidFill>
                        </a:rPr>
                        <a:t>Resolution</a:t>
                      </a:r>
                    </a:p>
                    <a:p>
                      <a:pPr algn="ctr"/>
                      <a:r>
                        <a:rPr lang="en-GB" sz="700" dirty="0">
                          <a:solidFill>
                            <a:schemeClr val="accent5"/>
                          </a:solidFill>
                        </a:rPr>
                        <a:t>Date</a:t>
                      </a:r>
                    </a:p>
                  </a:txBody>
                  <a:tcPr marL="36000" marR="36000" marT="36000" marB="36000" anchor="ctr">
                    <a:lnT w="635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25805408"/>
                  </a:ext>
                </a:extLst>
              </a:tr>
            </a:tbl>
          </a:graphicData>
        </a:graphic>
      </p:graphicFrame>
      <p:graphicFrame>
        <p:nvGraphicFramePr>
          <p:cNvPr id="3" name="Table 2">
            <a:extLst>
              <a:ext uri="{FF2B5EF4-FFF2-40B4-BE49-F238E27FC236}">
                <a16:creationId xmlns:a16="http://schemas.microsoft.com/office/drawing/2014/main" id="{D5B527E8-4FB9-4B6B-AD3A-23B388C7596E}"/>
              </a:ext>
            </a:extLst>
          </p:cNvPr>
          <p:cNvGraphicFramePr>
            <a:graphicFrameLocks noGrp="1"/>
          </p:cNvGraphicFramePr>
          <p:nvPr>
            <p:extLst>
              <p:ext uri="{D42A27DB-BD31-4B8C-83A1-F6EECF244321}">
                <p14:modId xmlns:p14="http://schemas.microsoft.com/office/powerpoint/2010/main" val="4167633147"/>
              </p:ext>
            </p:extLst>
          </p:nvPr>
        </p:nvGraphicFramePr>
        <p:xfrm>
          <a:off x="16809" y="976232"/>
          <a:ext cx="9127191" cy="2476500"/>
        </p:xfrm>
        <a:graphic>
          <a:graphicData uri="http://schemas.openxmlformats.org/drawingml/2006/table">
            <a:tbl>
              <a:tblPr firstRow="1" bandRow="1">
                <a:tableStyleId>{5C22544A-7EE6-4342-B048-85BDC9FD1C3A}</a:tableStyleId>
              </a:tblPr>
              <a:tblGrid>
                <a:gridCol w="477461">
                  <a:extLst>
                    <a:ext uri="{9D8B030D-6E8A-4147-A177-3AD203B41FA5}">
                      <a16:colId xmlns:a16="http://schemas.microsoft.com/office/drawing/2014/main" val="2829503204"/>
                    </a:ext>
                  </a:extLst>
                </a:gridCol>
                <a:gridCol w="259492">
                  <a:extLst>
                    <a:ext uri="{9D8B030D-6E8A-4147-A177-3AD203B41FA5}">
                      <a16:colId xmlns:a16="http://schemas.microsoft.com/office/drawing/2014/main" val="2154220820"/>
                    </a:ext>
                  </a:extLst>
                </a:gridCol>
                <a:gridCol w="644733">
                  <a:extLst>
                    <a:ext uri="{9D8B030D-6E8A-4147-A177-3AD203B41FA5}">
                      <a16:colId xmlns:a16="http://schemas.microsoft.com/office/drawing/2014/main" val="1457576149"/>
                    </a:ext>
                  </a:extLst>
                </a:gridCol>
                <a:gridCol w="2703605">
                  <a:extLst>
                    <a:ext uri="{9D8B030D-6E8A-4147-A177-3AD203B41FA5}">
                      <a16:colId xmlns:a16="http://schemas.microsoft.com/office/drawing/2014/main" val="1029585687"/>
                    </a:ext>
                  </a:extLst>
                </a:gridCol>
                <a:gridCol w="2367857">
                  <a:extLst>
                    <a:ext uri="{9D8B030D-6E8A-4147-A177-3AD203B41FA5}">
                      <a16:colId xmlns:a16="http://schemas.microsoft.com/office/drawing/2014/main" val="3933464255"/>
                    </a:ext>
                  </a:extLst>
                </a:gridCol>
                <a:gridCol w="1958726">
                  <a:extLst>
                    <a:ext uri="{9D8B030D-6E8A-4147-A177-3AD203B41FA5}">
                      <a16:colId xmlns:a16="http://schemas.microsoft.com/office/drawing/2014/main" val="1665782537"/>
                    </a:ext>
                  </a:extLst>
                </a:gridCol>
                <a:gridCol w="715317">
                  <a:extLst>
                    <a:ext uri="{9D8B030D-6E8A-4147-A177-3AD203B41FA5}">
                      <a16:colId xmlns:a16="http://schemas.microsoft.com/office/drawing/2014/main" val="805381888"/>
                    </a:ext>
                  </a:extLst>
                </a:gridCol>
              </a:tblGrid>
              <a:tr h="530208">
                <a:tc>
                  <a:txBody>
                    <a:bodyPr/>
                    <a:lstStyle/>
                    <a:p>
                      <a:pPr algn="ctr" fontAlgn="b"/>
                      <a:r>
                        <a:rPr lang="en-GB" sz="650" b="1" i="0" u="none" strike="noStrike" kern="1200" dirty="0">
                          <a:solidFill>
                            <a:schemeClr val="tx1"/>
                          </a:solidFill>
                          <a:effectLst/>
                          <a:latin typeface="+mj-lt"/>
                          <a:ea typeface="+mn-ea"/>
                          <a:cs typeface="+mn-cs"/>
                        </a:rPr>
                        <a:t>66599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a:endParaRPr lang="en-GB" sz="650" dirty="0">
                        <a:solidFill>
                          <a:schemeClr val="tx1"/>
                        </a:solidFill>
                        <a:latin typeface="+mj-lt"/>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378" rtl="0" eaLnBrk="1" fontAlgn="b" latinLnBrk="0" hangingPunct="1">
                        <a:lnSpc>
                          <a:spcPct val="100000"/>
                        </a:lnSpc>
                        <a:spcBef>
                          <a:spcPts val="0"/>
                        </a:spcBef>
                        <a:spcAft>
                          <a:spcPts val="0"/>
                        </a:spcAft>
                        <a:buClrTx/>
                        <a:buSzTx/>
                        <a:buFontTx/>
                        <a:buNone/>
                        <a:tabLst/>
                        <a:defRPr/>
                      </a:pPr>
                      <a:r>
                        <a:rPr lang="en-GB" sz="650" b="0" i="0" u="none" strike="noStrike" kern="1200" dirty="0">
                          <a:solidFill>
                            <a:schemeClr val="tx1"/>
                          </a:solidFill>
                          <a:effectLst/>
                          <a:latin typeface="+mj-lt"/>
                          <a:ea typeface="+mn-ea"/>
                          <a:cs typeface="+mn-cs"/>
                        </a:rPr>
                        <a:t>Programme </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dirty="0">
                          <a:solidFill>
                            <a:schemeClr val="tx1"/>
                          </a:solidFill>
                          <a:effectLst/>
                          <a:latin typeface="+mj-lt"/>
                        </a:rPr>
                        <a:t>There is a risk that the Transition phase of the Switching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may be adversely impacted as a result of </a:t>
                      </a:r>
                      <a:r>
                        <a:rPr lang="en-US" sz="650" b="0" i="0" u="none" strike="noStrike" dirty="0" err="1">
                          <a:solidFill>
                            <a:schemeClr val="tx1"/>
                          </a:solidFill>
                          <a:effectLst/>
                          <a:latin typeface="+mj-lt"/>
                        </a:rPr>
                        <a:t>SoLR</a:t>
                      </a:r>
                      <a:r>
                        <a:rPr lang="en-US" sz="650" b="0" i="0" u="none" strike="noStrike" dirty="0">
                          <a:solidFill>
                            <a:schemeClr val="tx1"/>
                          </a:solidFill>
                          <a:effectLst/>
                          <a:latin typeface="+mj-lt"/>
                        </a:rPr>
                        <a:t> activities consuming the focus and efforts of Business and Operational teams who had been planned to be focused on Switching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Transition activities leading to a potential impact to Transitional activities as planned currently (March 2022)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dirty="0">
                          <a:solidFill>
                            <a:schemeClr val="tx1"/>
                          </a:solidFill>
                          <a:effectLst/>
                          <a:latin typeface="+mj-lt"/>
                        </a:rPr>
                        <a:t>Liaise with Switching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stakeholders to agree mitigations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r>
                        <a:rPr lang="en-GB" sz="650" b="0" i="0" u="none" strike="noStrike" kern="1200" dirty="0">
                          <a:solidFill>
                            <a:schemeClr val="tx1"/>
                          </a:solidFill>
                          <a:effectLst/>
                          <a:latin typeface="+mj-lt"/>
                          <a:ea typeface="+mn-ea"/>
                          <a:cs typeface="+mn-cs"/>
                        </a:rPr>
                        <a:t>Continues to be monitored</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fontAlgn="ctr"/>
                      <a:r>
                        <a:rPr lang="en-GB" sz="650" b="0" i="0" u="none" strike="noStrike" kern="1200" dirty="0">
                          <a:solidFill>
                            <a:schemeClr val="tx1"/>
                          </a:solidFill>
                          <a:effectLst/>
                          <a:latin typeface="+mj-lt"/>
                          <a:ea typeface="+mn-ea"/>
                          <a:cs typeface="+mn-cs"/>
                        </a:rPr>
                        <a:t>28/02/22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extLst>
                  <a:ext uri="{0D108BD9-81ED-4DB2-BD59-A6C34878D82A}">
                    <a16:rowId xmlns:a16="http://schemas.microsoft.com/office/drawing/2014/main" val="2468297499"/>
                  </a:ext>
                </a:extLst>
              </a:tr>
              <a:tr h="402637">
                <a:tc>
                  <a:txBody>
                    <a:bodyPr/>
                    <a:lstStyle/>
                    <a:p>
                      <a:pPr algn="ctr" fontAlgn="b"/>
                      <a:r>
                        <a:rPr lang="en-GB" sz="650" b="1" i="0" u="none" strike="noStrike" kern="1200" dirty="0">
                          <a:solidFill>
                            <a:schemeClr val="tx1"/>
                          </a:solidFill>
                          <a:effectLst/>
                          <a:latin typeface="+mj-lt"/>
                          <a:ea typeface="+mn-ea"/>
                          <a:cs typeface="+mn-cs"/>
                        </a:rPr>
                        <a:t>66906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ctr" fontAlgn="b"/>
                      <a:r>
                        <a:rPr lang="en-GB" sz="650" b="0" i="0" u="none" strike="noStrike" kern="1200" dirty="0">
                          <a:solidFill>
                            <a:schemeClr val="tx1"/>
                          </a:solidFill>
                          <a:effectLst/>
                          <a:latin typeface="+mn-lt"/>
                          <a:ea typeface="+mn-ea"/>
                          <a:cs typeface="+mn-cs"/>
                        </a:rPr>
                        <a:t>Programme</a:t>
                      </a:r>
                      <a:endParaRPr lang="en-GB" sz="650" b="0" i="0" u="none" strike="noStrike" kern="1200" dirty="0">
                        <a:solidFill>
                          <a:schemeClr val="tx1"/>
                        </a:solidFill>
                        <a:effectLst/>
                        <a:latin typeface="+mj-lt"/>
                        <a:ea typeface="+mn-ea"/>
                        <a:cs typeface="+mn-cs"/>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dirty="0">
                          <a:solidFill>
                            <a:schemeClr val="tx1"/>
                          </a:solidFill>
                          <a:effectLst/>
                          <a:latin typeface="+mj-lt"/>
                        </a:rPr>
                        <a:t>There is a risk that UK Link may become out of sync because CSS may send secure active messages later than expected (circa 5:35pm) because of any upstream delays from CSS leading to a data mismatches between UK Link and CSS and more importantly Gemini and settlement issues which are incredibly difficult to correct.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kern="1200" dirty="0">
                          <a:solidFill>
                            <a:schemeClr val="tx1"/>
                          </a:solidFill>
                          <a:effectLst/>
                          <a:latin typeface="+mj-lt"/>
                          <a:ea typeface="+mn-ea"/>
                          <a:cs typeface="+mn-cs"/>
                        </a:rPr>
                        <a:t>- </a:t>
                      </a:r>
                      <a:r>
                        <a:rPr lang="en-US" sz="650" b="0" i="0" u="none" strike="noStrike" kern="1200" dirty="0" err="1">
                          <a:solidFill>
                            <a:schemeClr val="tx1"/>
                          </a:solidFill>
                          <a:effectLst/>
                          <a:latin typeface="+mj-lt"/>
                          <a:ea typeface="+mn-ea"/>
                          <a:cs typeface="+mn-cs"/>
                        </a:rPr>
                        <a:t>Xoserve</a:t>
                      </a:r>
                      <a:r>
                        <a:rPr lang="en-US" sz="650" b="0" i="0" u="none" strike="noStrike" kern="1200" dirty="0">
                          <a:solidFill>
                            <a:schemeClr val="tx1"/>
                          </a:solidFill>
                          <a:effectLst/>
                          <a:latin typeface="+mj-lt"/>
                          <a:ea typeface="+mn-ea"/>
                          <a:cs typeface="+mn-cs"/>
                        </a:rPr>
                        <a:t> have raised CR-D129 to mitigate this risk.</a:t>
                      </a:r>
                    </a:p>
                    <a:p>
                      <a:pPr algn="l" fontAlgn="ctr"/>
                      <a:r>
                        <a:rPr lang="en-US" sz="650" b="0" i="0" u="none" strike="noStrike" kern="1200" dirty="0">
                          <a:solidFill>
                            <a:schemeClr val="tx1"/>
                          </a:solidFill>
                          <a:effectLst/>
                          <a:latin typeface="+mj-lt"/>
                          <a:ea typeface="+mn-ea"/>
                          <a:cs typeface="+mn-cs"/>
                        </a:rPr>
                        <a:t>- Discussions ongoing with </a:t>
                      </a:r>
                      <a:r>
                        <a:rPr lang="en-US" sz="650" b="0" i="0" u="none" strike="noStrike" kern="1200" dirty="0" err="1">
                          <a:solidFill>
                            <a:schemeClr val="tx1"/>
                          </a:solidFill>
                          <a:effectLst/>
                          <a:latin typeface="+mj-lt"/>
                          <a:ea typeface="+mn-ea"/>
                          <a:cs typeface="+mn-cs"/>
                        </a:rPr>
                        <a:t>programme</a:t>
                      </a:r>
                      <a:r>
                        <a:rPr lang="en-US" sz="650" b="0" i="0" u="none" strike="noStrike" kern="1200" dirty="0">
                          <a:solidFill>
                            <a:schemeClr val="tx1"/>
                          </a:solidFill>
                          <a:effectLst/>
                          <a:latin typeface="+mj-lt"/>
                          <a:ea typeface="+mn-ea"/>
                          <a:cs typeface="+mn-cs"/>
                        </a:rPr>
                        <a:t> stakeholders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rtl="0" fontAlgn="ctr"/>
                      <a:r>
                        <a:rPr lang="en-US" sz="650" b="0" i="0" u="none" strike="noStrike" dirty="0">
                          <a:solidFill>
                            <a:schemeClr val="tx1"/>
                          </a:solidFill>
                          <a:effectLst/>
                          <a:latin typeface="+mj-lt"/>
                        </a:rPr>
                        <a:t>Session undertaken with Ofgem with actions in place. This will be tracked until mitigation actions are completed</a:t>
                      </a:r>
                      <a:endParaRPr lang="en-GB" sz="650" b="0" i="0" u="none" strike="noStrike" dirty="0">
                        <a:solidFill>
                          <a:schemeClr val="tx1"/>
                        </a:solidFill>
                        <a:effectLst/>
                        <a:latin typeface="+mj-lt"/>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fontAlgn="ctr"/>
                      <a:r>
                        <a:rPr lang="en-GB" sz="650" b="0" i="0" u="none" strike="noStrike" dirty="0">
                          <a:solidFill>
                            <a:schemeClr val="tx1"/>
                          </a:solidFill>
                          <a:effectLst/>
                          <a:latin typeface="+mj-lt"/>
                        </a:rPr>
                        <a:t>31/01/22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extLst>
                  <a:ext uri="{0D108BD9-81ED-4DB2-BD59-A6C34878D82A}">
                    <a16:rowId xmlns:a16="http://schemas.microsoft.com/office/drawing/2014/main" val="312046787"/>
                  </a:ext>
                </a:extLst>
              </a:tr>
              <a:tr h="582743">
                <a:tc>
                  <a:txBody>
                    <a:bodyPr/>
                    <a:lstStyle/>
                    <a:p>
                      <a:pPr algn="ctr" fontAlgn="b"/>
                      <a:r>
                        <a:rPr lang="en-GB" sz="650" b="1" i="0" u="none" strike="noStrike" kern="1200" dirty="0">
                          <a:solidFill>
                            <a:schemeClr val="tx1"/>
                          </a:solidFill>
                          <a:effectLst/>
                          <a:latin typeface="+mj-lt"/>
                          <a:ea typeface="+mn-ea"/>
                          <a:cs typeface="+mn-cs"/>
                        </a:rPr>
                        <a:t>66907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650" b="0" i="0" u="none" strike="noStrike" kern="1200" dirty="0">
                          <a:solidFill>
                            <a:schemeClr val="tx1"/>
                          </a:solidFill>
                          <a:effectLst/>
                          <a:latin typeface="+mn-lt"/>
                          <a:ea typeface="+mn-ea"/>
                          <a:cs typeface="+mn-cs"/>
                        </a:rPr>
                        <a:t>Programme</a:t>
                      </a:r>
                    </a:p>
                    <a:p>
                      <a:pPr algn="ctr" fontAlgn="b"/>
                      <a:endParaRPr lang="en-GB" sz="650" b="0" i="0" u="none" strike="noStrike" kern="1200" dirty="0">
                        <a:solidFill>
                          <a:schemeClr val="tx1"/>
                        </a:solidFill>
                        <a:effectLst/>
                        <a:latin typeface="+mj-lt"/>
                        <a:ea typeface="+mn-ea"/>
                        <a:cs typeface="+mn-cs"/>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dirty="0">
                          <a:solidFill>
                            <a:schemeClr val="tx1"/>
                          </a:solidFill>
                          <a:effectLst/>
                          <a:latin typeface="+mj-lt"/>
                        </a:rPr>
                        <a:t>There is a risk that the SLAs stipulated with the CSS NFRs (1 </a:t>
                      </a:r>
                      <a:r>
                        <a:rPr lang="en-US" sz="650" b="0" i="0" u="none" strike="noStrike" dirty="0" err="1">
                          <a:solidFill>
                            <a:schemeClr val="tx1"/>
                          </a:solidFill>
                          <a:effectLst/>
                          <a:latin typeface="+mj-lt"/>
                        </a:rPr>
                        <a:t>Hr</a:t>
                      </a:r>
                      <a:r>
                        <a:rPr lang="en-US" sz="650" b="0" i="0" u="none" strike="noStrike" dirty="0">
                          <a:solidFill>
                            <a:schemeClr val="tx1"/>
                          </a:solidFill>
                          <a:effectLst/>
                          <a:latin typeface="+mj-lt"/>
                        </a:rPr>
                        <a:t> RTO) will not be met post CSS Go-live because REC is using the Switching BCDR document as the base for REC Service Definitions which has a 4 hour RTO defined with a maximum time of 8 hours for CSS to come back into operation leading to a massive impact on UK Link downstream processing, particularly with Gemini and settlement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kern="1200" dirty="0">
                          <a:solidFill>
                            <a:schemeClr val="tx1"/>
                          </a:solidFill>
                          <a:effectLst/>
                          <a:latin typeface="+mj-lt"/>
                          <a:ea typeface="+mn-ea"/>
                          <a:cs typeface="+mn-cs"/>
                        </a:rPr>
                        <a:t>This is being raised with REC and relevant Ofgem stakeholders</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rtl="0" fontAlgn="ctr"/>
                      <a:r>
                        <a:rPr lang="en-US" sz="650" b="0" i="0" u="none" strike="noStrike" dirty="0">
                          <a:solidFill>
                            <a:schemeClr val="tx1"/>
                          </a:solidFill>
                          <a:effectLst/>
                          <a:latin typeface="+mj-lt"/>
                        </a:rPr>
                        <a:t>Awaiting updates </a:t>
                      </a:r>
                      <a:r>
                        <a:rPr lang="en-US" sz="650" b="0" i="0" u="none" strike="noStrike" dirty="0" err="1">
                          <a:solidFill>
                            <a:schemeClr val="tx1"/>
                          </a:solidFill>
                          <a:effectLst/>
                          <a:latin typeface="+mj-lt"/>
                        </a:rPr>
                        <a:t>re.RTO</a:t>
                      </a:r>
                      <a:r>
                        <a:rPr lang="en-US" sz="650" b="0" i="0" u="none" strike="noStrike" dirty="0">
                          <a:solidFill>
                            <a:schemeClr val="tx1"/>
                          </a:solidFill>
                          <a:effectLst/>
                          <a:latin typeface="+mj-lt"/>
                        </a:rPr>
                        <a:t>. Conversation also had with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Coordinator around this risk</a:t>
                      </a:r>
                      <a:endParaRPr lang="en-GB" sz="650" b="0" i="0" u="none" strike="noStrike" dirty="0">
                        <a:solidFill>
                          <a:schemeClr val="tx1"/>
                        </a:solidFill>
                        <a:effectLst/>
                        <a:latin typeface="+mj-lt"/>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fontAlgn="ctr"/>
                      <a:r>
                        <a:rPr lang="en-GB" sz="650" b="0" i="0" u="none" strike="noStrike" dirty="0">
                          <a:solidFill>
                            <a:schemeClr val="tx1"/>
                          </a:solidFill>
                          <a:effectLst/>
                          <a:latin typeface="+mj-lt"/>
                        </a:rPr>
                        <a:t>31/01/22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extLst>
                  <a:ext uri="{0D108BD9-81ED-4DB2-BD59-A6C34878D82A}">
                    <a16:rowId xmlns:a16="http://schemas.microsoft.com/office/drawing/2014/main" val="1099571287"/>
                  </a:ext>
                </a:extLst>
              </a:tr>
              <a:tr h="0">
                <a:tc>
                  <a:txBody>
                    <a:bodyPr/>
                    <a:lstStyle/>
                    <a:p>
                      <a:pPr algn="ctr" fontAlgn="b"/>
                      <a:r>
                        <a:rPr lang="en-GB" sz="650" b="1" i="0" u="none" strike="noStrike" kern="1200" dirty="0">
                          <a:solidFill>
                            <a:schemeClr val="tx1"/>
                          </a:solidFill>
                          <a:effectLst/>
                          <a:latin typeface="+mj-lt"/>
                          <a:ea typeface="+mn-ea"/>
                          <a:cs typeface="+mn-cs"/>
                        </a:rPr>
                        <a:t>66908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ctr" fontAlgn="b"/>
                      <a:r>
                        <a:rPr lang="en-GB" sz="650" b="0" i="0" u="none" strike="noStrike" kern="1200" dirty="0">
                          <a:solidFill>
                            <a:schemeClr val="tx1"/>
                          </a:solidFill>
                          <a:effectLst/>
                          <a:latin typeface="+mn-lt"/>
                          <a:ea typeface="+mn-ea"/>
                          <a:cs typeface="+mn-cs"/>
                        </a:rPr>
                        <a:t>Programme</a:t>
                      </a:r>
                      <a:endParaRPr lang="en-GB" sz="650" b="0" i="0" u="none" strike="noStrike" kern="1200" dirty="0">
                        <a:solidFill>
                          <a:schemeClr val="tx1"/>
                        </a:solidFill>
                        <a:effectLst/>
                        <a:latin typeface="+mj-lt"/>
                        <a:ea typeface="+mn-ea"/>
                        <a:cs typeface="+mn-cs"/>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dirty="0">
                          <a:solidFill>
                            <a:schemeClr val="tx1"/>
                          </a:solidFill>
                          <a:effectLst/>
                          <a:latin typeface="+mj-lt"/>
                        </a:rPr>
                        <a:t>There is a risk that the industry has not defined and agreed joint processes should key central components such as CSS go down during key times in the day (e.g. Gate Closure) because CSS BC/DR processes have been approved without addressing the queries and caveats called out during the consultation process leading to the possibility that should a DR event occur, downstream impacts are not understand or mitigated</a:t>
                      </a:r>
                    </a:p>
                    <a:p>
                      <a:pPr algn="l" fontAlgn="ctr"/>
                      <a:endParaRPr lang="en-US" sz="650" b="0" i="0" u="none" strike="noStrike" dirty="0">
                        <a:solidFill>
                          <a:schemeClr val="tx1"/>
                        </a:solidFill>
                        <a:effectLst/>
                        <a:latin typeface="+mj-lt"/>
                      </a:endParaRPr>
                    </a:p>
                    <a:p>
                      <a:pPr algn="l" fontAlgn="ctr"/>
                      <a:endParaRPr lang="en-US" sz="650" b="0" i="0" u="none" strike="noStrike" dirty="0">
                        <a:solidFill>
                          <a:schemeClr val="tx1"/>
                        </a:solidFill>
                        <a:effectLst/>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fontAlgn="ctr"/>
                      <a:r>
                        <a:rPr lang="en-US" sz="650" b="0" i="0" u="none" strike="noStrike" kern="1200" dirty="0">
                          <a:solidFill>
                            <a:schemeClr val="tx1"/>
                          </a:solidFill>
                          <a:effectLst/>
                          <a:latin typeface="+mj-lt"/>
                          <a:ea typeface="+mn-ea"/>
                          <a:cs typeface="+mn-cs"/>
                        </a:rPr>
                        <a:t>This will be raised with REC and Ofgem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l" rtl="0" fontAlgn="ctr"/>
                      <a:r>
                        <a:rPr lang="en-US" sz="650" b="0" i="0" u="none" strike="noStrike" dirty="0">
                          <a:solidFill>
                            <a:schemeClr val="tx1"/>
                          </a:solidFill>
                          <a:effectLst/>
                          <a:latin typeface="+mj-lt"/>
                        </a:rPr>
                        <a:t>Awaiting updates </a:t>
                      </a:r>
                      <a:r>
                        <a:rPr lang="en-US" sz="650" b="0" i="0" u="none" strike="noStrike" dirty="0" err="1">
                          <a:solidFill>
                            <a:schemeClr val="tx1"/>
                          </a:solidFill>
                          <a:effectLst/>
                          <a:latin typeface="+mj-lt"/>
                        </a:rPr>
                        <a:t>re.RTO</a:t>
                      </a:r>
                      <a:r>
                        <a:rPr lang="en-US" sz="650" b="0" i="0" u="none" strike="noStrike" dirty="0">
                          <a:solidFill>
                            <a:schemeClr val="tx1"/>
                          </a:solidFill>
                          <a:effectLst/>
                          <a:latin typeface="+mj-lt"/>
                        </a:rPr>
                        <a:t>. Conversation also had with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Coordinator around this risk</a:t>
                      </a:r>
                      <a:endParaRPr lang="en-GB" sz="650" b="0" i="0" u="none" strike="noStrike" dirty="0">
                        <a:solidFill>
                          <a:schemeClr val="tx1"/>
                        </a:solidFill>
                        <a:effectLst/>
                        <a:latin typeface="+mj-lt"/>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tc>
                  <a:txBody>
                    <a:bodyPr/>
                    <a:lstStyle/>
                    <a:p>
                      <a:pPr algn="ctr" fontAlgn="ctr"/>
                      <a:r>
                        <a:rPr lang="en-GB" sz="650" b="0" i="0" u="none" strike="noStrike" dirty="0">
                          <a:solidFill>
                            <a:schemeClr val="tx1"/>
                          </a:solidFill>
                          <a:effectLst/>
                          <a:latin typeface="+mj-lt"/>
                        </a:rPr>
                        <a:t>28/02/22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AF1"/>
                    </a:solidFill>
                  </a:tcPr>
                </a:tc>
                <a:extLst>
                  <a:ext uri="{0D108BD9-81ED-4DB2-BD59-A6C34878D82A}">
                    <a16:rowId xmlns:a16="http://schemas.microsoft.com/office/drawing/2014/main" val="2531195262"/>
                  </a:ext>
                </a:extLst>
              </a:tr>
            </a:tbl>
          </a:graphicData>
        </a:graphic>
      </p:graphicFrame>
    </p:spTree>
    <p:extLst>
      <p:ext uri="{BB962C8B-B14F-4D97-AF65-F5344CB8AC3E}">
        <p14:creationId xmlns:p14="http://schemas.microsoft.com/office/powerpoint/2010/main" val="3175627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EDBD9CC-8BE1-427A-97EA-91B018535AB2}"/>
              </a:ext>
            </a:extLst>
          </p:cNvPr>
          <p:cNvSpPr txBox="1">
            <a:spLocks/>
          </p:cNvSpPr>
          <p:nvPr/>
        </p:nvSpPr>
        <p:spPr>
          <a:xfrm>
            <a:off x="457200" y="774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High Level Plan</a:t>
            </a:r>
          </a:p>
        </p:txBody>
      </p:sp>
      <p:pic>
        <p:nvPicPr>
          <p:cNvPr id="4" name="Picture 3">
            <a:extLst>
              <a:ext uri="{FF2B5EF4-FFF2-40B4-BE49-F238E27FC236}">
                <a16:creationId xmlns:a16="http://schemas.microsoft.com/office/drawing/2014/main" id="{EA9EB250-EE39-44D4-9C68-EC8A8F1E2846}"/>
              </a:ext>
            </a:extLst>
          </p:cNvPr>
          <p:cNvPicPr>
            <a:picLocks/>
          </p:cNvPicPr>
          <p:nvPr/>
        </p:nvPicPr>
        <p:blipFill>
          <a:blip r:embed="rId3"/>
          <a:stretch>
            <a:fillRect/>
          </a:stretch>
        </p:blipFill>
        <p:spPr>
          <a:xfrm>
            <a:off x="243852" y="496301"/>
            <a:ext cx="8656296" cy="4653549"/>
          </a:xfrm>
          <a:prstGeom prst="rect">
            <a:avLst/>
          </a:prstGeom>
          <a:solidFill>
            <a:scrgbClr r="0" g="0" b="0"/>
          </a:solidFill>
        </p:spPr>
      </p:pic>
    </p:spTree>
    <p:extLst>
      <p:ext uri="{BB962C8B-B14F-4D97-AF65-F5344CB8AC3E}">
        <p14:creationId xmlns:p14="http://schemas.microsoft.com/office/powerpoint/2010/main" val="1464886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569649" y="-81503"/>
            <a:ext cx="7876975" cy="638401"/>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impacting </a:t>
            </a:r>
            <a:r>
              <a:rPr lang="en-GB" sz="1998" dirty="0" err="1">
                <a:solidFill>
                  <a:schemeClr val="accent1"/>
                </a:solidFill>
                <a:latin typeface="+mn-lt"/>
                <a:cs typeface="Arial"/>
              </a:rPr>
              <a:t>Xoserve</a:t>
            </a:r>
            <a:endParaRPr lang="en-GB" sz="1998" dirty="0">
              <a:solidFill>
                <a:schemeClr val="accent1"/>
              </a:solidFill>
              <a:latin typeface="+mn-lt"/>
              <a:cs typeface="Arial"/>
            </a:endParaRP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3293528512"/>
              </p:ext>
            </p:extLst>
          </p:nvPr>
        </p:nvGraphicFramePr>
        <p:xfrm>
          <a:off x="114506" y="396588"/>
          <a:ext cx="8960142" cy="4575455"/>
        </p:xfrm>
        <a:graphic>
          <a:graphicData uri="http://schemas.openxmlformats.org/drawingml/2006/table">
            <a:tbl>
              <a:tblPr firstRow="1" bandRow="1">
                <a:tableStyleId>{5C22544A-7EE6-4342-B048-85BDC9FD1C3A}</a:tableStyleId>
              </a:tblPr>
              <a:tblGrid>
                <a:gridCol w="4500486">
                  <a:extLst>
                    <a:ext uri="{9D8B030D-6E8A-4147-A177-3AD203B41FA5}">
                      <a16:colId xmlns:a16="http://schemas.microsoft.com/office/drawing/2014/main" val="997061046"/>
                    </a:ext>
                  </a:extLst>
                </a:gridCol>
                <a:gridCol w="838481">
                  <a:extLst>
                    <a:ext uri="{9D8B030D-6E8A-4147-A177-3AD203B41FA5}">
                      <a16:colId xmlns:a16="http://schemas.microsoft.com/office/drawing/2014/main" val="2723771934"/>
                    </a:ext>
                  </a:extLst>
                </a:gridCol>
                <a:gridCol w="831252">
                  <a:extLst>
                    <a:ext uri="{9D8B030D-6E8A-4147-A177-3AD203B41FA5}">
                      <a16:colId xmlns:a16="http://schemas.microsoft.com/office/drawing/2014/main" val="3830117845"/>
                    </a:ext>
                  </a:extLst>
                </a:gridCol>
                <a:gridCol w="744513">
                  <a:extLst>
                    <a:ext uri="{9D8B030D-6E8A-4147-A177-3AD203B41FA5}">
                      <a16:colId xmlns:a16="http://schemas.microsoft.com/office/drawing/2014/main" val="194189712"/>
                    </a:ext>
                  </a:extLst>
                </a:gridCol>
                <a:gridCol w="2045410">
                  <a:extLst>
                    <a:ext uri="{9D8B030D-6E8A-4147-A177-3AD203B41FA5}">
                      <a16:colId xmlns:a16="http://schemas.microsoft.com/office/drawing/2014/main" val="3065248341"/>
                    </a:ext>
                  </a:extLst>
                </a:gridCol>
              </a:tblGrid>
              <a:tr h="149079">
                <a:tc>
                  <a:txBody>
                    <a:bodyPr/>
                    <a:lstStyle/>
                    <a:p>
                      <a:pPr algn="l" rtl="0" fontAlgn="ctr"/>
                      <a:r>
                        <a:rPr lang="en-GB" sz="300" b="1" i="0" u="none" strike="noStrike" dirty="0">
                          <a:solidFill>
                            <a:srgbClr val="FFFFFF"/>
                          </a:solidFill>
                          <a:effectLst/>
                          <a:latin typeface="+mn-lt"/>
                          <a:cs typeface="Arial" panose="020B0604020202020204" pitchFamily="34" charset="0"/>
                        </a:rPr>
                        <a:t>CR Name</a:t>
                      </a:r>
                    </a:p>
                  </a:txBody>
                  <a:tcPr marL="4757" marR="4757" marT="4757" marB="0" anchor="ctr">
                    <a:lnB w="38100" cmpd="sng">
                      <a:noFill/>
                    </a:lnB>
                  </a:tcPr>
                </a:tc>
                <a:tc>
                  <a:txBody>
                    <a:bodyPr/>
                    <a:lstStyle/>
                    <a:p>
                      <a:pPr algn="l" rtl="0" fontAlgn="ctr"/>
                      <a:r>
                        <a:rPr lang="en-GB" sz="300" b="1" i="0" u="none" strike="noStrike" dirty="0">
                          <a:solidFill>
                            <a:srgbClr val="FFFFFF"/>
                          </a:solidFill>
                          <a:effectLst/>
                          <a:latin typeface="+mn-lt"/>
                          <a:cs typeface="Arial" panose="020B0604020202020204" pitchFamily="34" charset="0"/>
                        </a:rPr>
                        <a:t>CR Ref</a:t>
                      </a:r>
                    </a:p>
                  </a:txBody>
                  <a:tcPr marL="4757" marR="4757" marT="4757" marB="0" anchor="ctr">
                    <a:lnB w="38100" cmpd="sng">
                      <a:noFill/>
                    </a:lnB>
                  </a:tcPr>
                </a:tc>
                <a:tc>
                  <a:txBody>
                    <a:bodyPr/>
                    <a:lstStyle/>
                    <a:p>
                      <a:pPr algn="l" rtl="0" fontAlgn="ctr"/>
                      <a:r>
                        <a:rPr lang="en-US" sz="300" b="1" i="0" u="none" strike="noStrike" dirty="0">
                          <a:solidFill>
                            <a:srgbClr val="FFFFFF"/>
                          </a:solidFill>
                          <a:effectLst/>
                          <a:latin typeface="+mn-lt"/>
                          <a:cs typeface="Arial" panose="020B0604020202020204" pitchFamily="34" charset="0"/>
                        </a:rPr>
                        <a:t>High Level Cost IA Cost</a:t>
                      </a:r>
                    </a:p>
                  </a:txBody>
                  <a:tcPr marL="4757" marR="4757" marT="4757" marB="0" anchor="ctr">
                    <a:lnB w="38100" cmpd="sng">
                      <a:noFill/>
                    </a:lnB>
                  </a:tcPr>
                </a:tc>
                <a:tc>
                  <a:txBody>
                    <a:bodyPr/>
                    <a:lstStyle/>
                    <a:p>
                      <a:pPr algn="l" rtl="0" fontAlgn="ctr"/>
                      <a:r>
                        <a:rPr lang="en-GB" sz="300" b="1" i="0" u="none" strike="noStrike" dirty="0">
                          <a:solidFill>
                            <a:srgbClr val="FFFFFF"/>
                          </a:solidFill>
                          <a:effectLst/>
                          <a:latin typeface="+mn-lt"/>
                          <a:cs typeface="Arial" panose="020B0604020202020204" pitchFamily="34" charset="0"/>
                        </a:rPr>
                        <a:t>Date Raised</a:t>
                      </a:r>
                    </a:p>
                  </a:txBody>
                  <a:tcPr marL="4757" marR="4757" marT="4757" marB="0" anchor="ctr">
                    <a:lnB w="38100" cmpd="sng">
                      <a:noFill/>
                    </a:lnB>
                  </a:tcPr>
                </a:tc>
                <a:tc>
                  <a:txBody>
                    <a:bodyPr/>
                    <a:lstStyle/>
                    <a:p>
                      <a:pPr algn="l" rtl="0" fontAlgn="ctr"/>
                      <a:r>
                        <a:rPr lang="en-GB" sz="300" b="1" i="0" u="none" strike="noStrike" dirty="0">
                          <a:solidFill>
                            <a:srgbClr val="FFFFFF"/>
                          </a:solidFill>
                          <a:effectLst/>
                          <a:latin typeface="+mn-lt"/>
                          <a:cs typeface="Arial" panose="020B0604020202020204" pitchFamily="34" charset="0"/>
                        </a:rPr>
                        <a:t>Status</a:t>
                      </a:r>
                    </a:p>
                  </a:txBody>
                  <a:tcPr marL="4757" marR="4757" marT="4757" marB="0" anchor="ctr">
                    <a:lnB w="38100" cmpd="sng">
                      <a:noFill/>
                    </a:lnB>
                  </a:tcPr>
                </a:tc>
                <a:extLst>
                  <a:ext uri="{0D108BD9-81ED-4DB2-BD59-A6C34878D82A}">
                    <a16:rowId xmlns:a16="http://schemas.microsoft.com/office/drawing/2014/main" val="4029148686"/>
                  </a:ext>
                </a:extLst>
              </a:tr>
              <a:tr h="130678">
                <a:tc>
                  <a:txBody>
                    <a:bodyPr/>
                    <a:lstStyle/>
                    <a:p>
                      <a:pPr algn="l" fontAlgn="t"/>
                      <a:r>
                        <a:rPr lang="en-GB" sz="800" b="0" i="0" u="none" strike="noStrike" dirty="0">
                          <a:solidFill>
                            <a:srgbClr val="000000"/>
                          </a:solidFill>
                          <a:effectLst/>
                          <a:latin typeface="+mn-lt"/>
                        </a:rPr>
                        <a:t>Programme Plan Re-Baseline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dirty="0">
                          <a:solidFill>
                            <a:srgbClr val="000000"/>
                          </a:solidFill>
                          <a:effectLst/>
                          <a:latin typeface="+mn-lt"/>
                        </a:rPr>
                        <a:t>CR-D002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dirty="0">
                          <a:solidFill>
                            <a:srgbClr val="000000"/>
                          </a:solidFill>
                          <a:effectLst/>
                          <a:latin typeface="+mn-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800" b="0" i="0" u="none" strike="noStrike" dirty="0">
                          <a:solidFill>
                            <a:srgbClr val="000000"/>
                          </a:solidFill>
                          <a:effectLst/>
                          <a:latin typeface="+mn-lt"/>
                        </a:rPr>
                        <a:t>07/11/2019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800" b="0" i="0" u="none" strike="noStrike" dirty="0">
                          <a:solidFill>
                            <a:srgbClr val="000000"/>
                          </a:solidFill>
                          <a:effectLst/>
                          <a:latin typeface="+mn-lt"/>
                        </a:rPr>
                        <a:t>Approved - Complete</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1528655"/>
                  </a:ext>
                </a:extLst>
              </a:tr>
              <a:tr h="130678">
                <a:tc>
                  <a:txBody>
                    <a:bodyPr/>
                    <a:lstStyle/>
                    <a:p>
                      <a:pPr algn="l" fontAlgn="t"/>
                      <a:r>
                        <a:rPr lang="en-US" sz="800" b="0" i="0" u="none" strike="noStrike">
                          <a:solidFill>
                            <a:srgbClr val="000000"/>
                          </a:solidFill>
                          <a:effectLst/>
                          <a:latin typeface="+mn-lt"/>
                        </a:rPr>
                        <a:t>Updates to the CSS Physical Interface Design (PhID).</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CR-D008</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£17,250.00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800" b="0" i="0" u="none" strike="noStrike">
                          <a:solidFill>
                            <a:srgbClr val="000000"/>
                          </a:solidFill>
                          <a:effectLst/>
                          <a:latin typeface="+mn-lt"/>
                        </a:rPr>
                        <a:t>22/01/2020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800" b="0" i="0" u="none" strike="noStrike">
                          <a:solidFill>
                            <a:srgbClr val="000000"/>
                          </a:solidFill>
                          <a:effectLst/>
                          <a:latin typeface="+mn-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91000553"/>
                  </a:ext>
                </a:extLst>
              </a:tr>
              <a:tr h="130678">
                <a:tc>
                  <a:txBody>
                    <a:bodyPr/>
                    <a:lstStyle/>
                    <a:p>
                      <a:pPr algn="l" fontAlgn="t"/>
                      <a:r>
                        <a:rPr lang="en-GB" sz="800" b="0" i="0" u="none" strike="noStrike">
                          <a:solidFill>
                            <a:srgbClr val="000000"/>
                          </a:solidFill>
                          <a:effectLst/>
                          <a:latin typeface="+mn-lt"/>
                        </a:rPr>
                        <a:t>CSS_Exception_Handling_Strategy_v0.2</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CR-D014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800" b="0" i="0" u="none" strike="noStrike">
                          <a:solidFill>
                            <a:srgbClr val="000000"/>
                          </a:solidFill>
                          <a:effectLst/>
                          <a:latin typeface="+mn-lt"/>
                        </a:rPr>
                        <a:t>26/02/2020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800" b="0" i="0" u="none" strike="noStrike">
                          <a:solidFill>
                            <a:srgbClr val="000000"/>
                          </a:solidFill>
                          <a:effectLst/>
                          <a:latin typeface="+mn-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7258831"/>
                  </a:ext>
                </a:extLst>
              </a:tr>
              <a:tr h="130678">
                <a:tc>
                  <a:txBody>
                    <a:bodyPr/>
                    <a:lstStyle/>
                    <a:p>
                      <a:pPr algn="l" fontAlgn="t"/>
                      <a:r>
                        <a:rPr lang="en-US" sz="800" b="0" i="0" u="none" strike="noStrike">
                          <a:solidFill>
                            <a:srgbClr val="000000"/>
                          </a:solidFill>
                          <a:effectLst/>
                          <a:latin typeface="+mn-lt"/>
                        </a:rPr>
                        <a:t>Provide_CSS_RegistrationID_to_PUI_and_LPs</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CR-D016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£12,643.00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800" b="0" i="0" u="none" strike="noStrike">
                          <a:solidFill>
                            <a:srgbClr val="000000"/>
                          </a:solidFill>
                          <a:effectLst/>
                          <a:latin typeface="+mn-lt"/>
                        </a:rPr>
                        <a:t>07/08/2020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800" b="0" i="0" u="none" strike="noStrike">
                          <a:solidFill>
                            <a:srgbClr val="000000"/>
                          </a:solidFill>
                          <a:effectLst/>
                          <a:latin typeface="+mn-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9646371"/>
                  </a:ext>
                </a:extLst>
              </a:tr>
              <a:tr h="130678">
                <a:tc>
                  <a:txBody>
                    <a:bodyPr/>
                    <a:lstStyle/>
                    <a:p>
                      <a:pPr algn="l" fontAlgn="t"/>
                      <a:r>
                        <a:rPr lang="en-US" sz="800" b="0" i="0" u="none" strike="noStrike">
                          <a:solidFill>
                            <a:srgbClr val="000000"/>
                          </a:solidFill>
                          <a:effectLst/>
                          <a:latin typeface="+mn-lt"/>
                        </a:rPr>
                        <a:t>Licence Exempt Network Customer Identifier – ABACUS Data Model update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CR-E51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800" b="0" i="0" u="none" strike="noStrike">
                          <a:solidFill>
                            <a:srgbClr val="000000"/>
                          </a:solidFill>
                          <a:effectLst/>
                          <a:latin typeface="+mn-lt"/>
                        </a:rPr>
                        <a:t>29/10/2019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800" b="0" i="0" u="none" strike="noStrike">
                          <a:solidFill>
                            <a:srgbClr val="000000"/>
                          </a:solidFill>
                          <a:effectLst/>
                          <a:latin typeface="+mn-lt"/>
                        </a:rPr>
                        <a:t>Approved - Complete</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7945083"/>
                  </a:ext>
                </a:extLst>
              </a:tr>
              <a:tr h="130678">
                <a:tc>
                  <a:txBody>
                    <a:bodyPr/>
                    <a:lstStyle/>
                    <a:p>
                      <a:pPr algn="l" fontAlgn="t"/>
                      <a:r>
                        <a:rPr lang="en-US" sz="800" b="0" i="0" u="none" strike="noStrike">
                          <a:solidFill>
                            <a:srgbClr val="000000"/>
                          </a:solidFill>
                          <a:effectLst/>
                          <a:latin typeface="+mn-lt"/>
                        </a:rPr>
                        <a:t>Amendments to the DMS artefact suite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CR-D019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£6,500.00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800" b="0" i="0" u="none" strike="noStrike">
                          <a:solidFill>
                            <a:srgbClr val="000000"/>
                          </a:solidFill>
                          <a:effectLst/>
                          <a:latin typeface="+mn-lt"/>
                        </a:rPr>
                        <a:t>16/03/2020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800" b="0" i="0" u="none" strike="noStrike">
                          <a:solidFill>
                            <a:srgbClr val="000000"/>
                          </a:solidFill>
                          <a:effectLst/>
                          <a:latin typeface="+mn-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668744"/>
                  </a:ext>
                </a:extLst>
              </a:tr>
              <a:tr h="130678">
                <a:tc>
                  <a:txBody>
                    <a:bodyPr/>
                    <a:lstStyle/>
                    <a:p>
                      <a:pPr algn="l" fontAlgn="t"/>
                      <a:r>
                        <a:rPr lang="en-US" sz="800" b="0" i="0" u="none" strike="noStrike">
                          <a:solidFill>
                            <a:srgbClr val="000000"/>
                          </a:solidFill>
                          <a:effectLst/>
                          <a:latin typeface="+mn-lt"/>
                        </a:rPr>
                        <a:t>Migration of Terminated Gas RMPS</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CR-D022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800" b="0" i="0" u="none" strike="noStrike">
                          <a:solidFill>
                            <a:srgbClr val="000000"/>
                          </a:solidFill>
                          <a:effectLst/>
                          <a:latin typeface="+mn-lt"/>
                        </a:rPr>
                        <a:t>10/06/2020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800" b="0" i="0" u="none" strike="noStrike">
                          <a:solidFill>
                            <a:srgbClr val="000000"/>
                          </a:solidFill>
                          <a:effectLst/>
                          <a:latin typeface="+mn-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7033543"/>
                  </a:ext>
                </a:extLst>
              </a:tr>
              <a:tr h="130678">
                <a:tc>
                  <a:txBody>
                    <a:bodyPr/>
                    <a:lstStyle/>
                    <a:p>
                      <a:pPr algn="l" fontAlgn="t"/>
                      <a:r>
                        <a:rPr lang="en-US" sz="800" b="0" i="0" u="none" strike="noStrike">
                          <a:solidFill>
                            <a:srgbClr val="000000"/>
                          </a:solidFill>
                          <a:effectLst/>
                          <a:latin typeface="+mn-lt"/>
                        </a:rPr>
                        <a:t>Amendments to the NC-0079 for REL (Retail Energy Location) Data Migration and Reconciliation</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CR-D024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£20,000.00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800" b="0" i="0" u="none" strike="noStrike">
                          <a:solidFill>
                            <a:srgbClr val="000000"/>
                          </a:solidFill>
                          <a:effectLst/>
                          <a:latin typeface="+mn-lt"/>
                        </a:rPr>
                        <a:t>06/07/2020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800" b="0" i="0" u="none" strike="noStrike">
                          <a:solidFill>
                            <a:srgbClr val="000000"/>
                          </a:solidFill>
                          <a:effectLst/>
                          <a:latin typeface="+mn-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077588"/>
                  </a:ext>
                </a:extLst>
              </a:tr>
              <a:tr h="169818">
                <a:tc>
                  <a:txBody>
                    <a:bodyPr/>
                    <a:lstStyle/>
                    <a:p>
                      <a:pPr algn="l" fontAlgn="b"/>
                      <a:r>
                        <a:rPr lang="en-GB" sz="800" b="0" i="0" u="none" strike="noStrike">
                          <a:solidFill>
                            <a:srgbClr val="000000"/>
                          </a:solidFill>
                          <a:effectLst/>
                          <a:latin typeface="+mn-lt"/>
                        </a:rPr>
                        <a:t>DMS - PHID Alignment Parties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CR-D026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06/07/2020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3703546"/>
                  </a:ext>
                </a:extLst>
              </a:tr>
              <a:tr h="130678">
                <a:tc>
                  <a:txBody>
                    <a:bodyPr/>
                    <a:lstStyle/>
                    <a:p>
                      <a:pPr algn="l" fontAlgn="b"/>
                      <a:r>
                        <a:rPr lang="en-US" sz="800" b="0" i="0" u="none" strike="noStrike">
                          <a:solidFill>
                            <a:srgbClr val="000000"/>
                          </a:solidFill>
                          <a:effectLst/>
                          <a:latin typeface="+mn-lt"/>
                        </a:rPr>
                        <a:t>Request For a New or Upgraded DMT Environment</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CR-D027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£256,009.00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07/08/2020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5974469"/>
                  </a:ext>
                </a:extLst>
              </a:tr>
              <a:tr h="130678">
                <a:tc>
                  <a:txBody>
                    <a:bodyPr/>
                    <a:lstStyle/>
                    <a:p>
                      <a:pPr algn="l" fontAlgn="b"/>
                      <a:r>
                        <a:rPr lang="en-US" sz="800" b="0" i="0" u="none" strike="noStrike">
                          <a:solidFill>
                            <a:srgbClr val="000000"/>
                          </a:solidFill>
                          <a:effectLst/>
                          <a:latin typeface="+mn-lt"/>
                        </a:rPr>
                        <a:t>Enable TLS connection pooling for all directly connected parties to CSS]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CR-D028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£2,500.00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13/07/2020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3742555"/>
                  </a:ext>
                </a:extLst>
              </a:tr>
              <a:tr h="130678">
                <a:tc>
                  <a:txBody>
                    <a:bodyPr/>
                    <a:lstStyle/>
                    <a:p>
                      <a:pPr algn="l" fontAlgn="b"/>
                      <a:r>
                        <a:rPr lang="en-GB" sz="800" b="0" i="0" u="none" strike="noStrike">
                          <a:solidFill>
                            <a:srgbClr val="000000"/>
                          </a:solidFill>
                          <a:effectLst/>
                          <a:latin typeface="+mn-lt"/>
                        </a:rPr>
                        <a:t>Message Header Format for PKI Certificate Identification]</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CR-D029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£2,500.00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13/07/2020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3898194"/>
                  </a:ext>
                </a:extLst>
              </a:tr>
              <a:tr h="130678">
                <a:tc>
                  <a:txBody>
                    <a:bodyPr/>
                    <a:lstStyle/>
                    <a:p>
                      <a:pPr algn="l" fontAlgn="b"/>
                      <a:r>
                        <a:rPr lang="en-US" sz="800" b="0" i="0" u="none" strike="noStrike">
                          <a:solidFill>
                            <a:srgbClr val="000000"/>
                          </a:solidFill>
                          <a:effectLst/>
                          <a:latin typeface="+mn-lt"/>
                        </a:rPr>
                        <a:t>SIT Functional Test Re Plan  Enabling Parallel Testing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CR-D030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£56,000.00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20/07/2020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1377997"/>
                  </a:ext>
                </a:extLst>
              </a:tr>
              <a:tr h="130678">
                <a:tc>
                  <a:txBody>
                    <a:bodyPr/>
                    <a:lstStyle/>
                    <a:p>
                      <a:pPr algn="l" fontAlgn="b"/>
                      <a:r>
                        <a:rPr lang="fr-FR" sz="800" b="0" i="0" u="none" strike="noStrike">
                          <a:solidFill>
                            <a:srgbClr val="000000"/>
                          </a:solidFill>
                          <a:effectLst/>
                          <a:latin typeface="+mn-lt"/>
                        </a:rPr>
                        <a:t>DM_Validation Catalogue_Shipper_Effective_Date_Change_</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CR-D032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03/08/2020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708138"/>
                  </a:ext>
                </a:extLst>
              </a:tr>
              <a:tr h="130678">
                <a:tc>
                  <a:txBody>
                    <a:bodyPr/>
                    <a:lstStyle/>
                    <a:p>
                      <a:pPr algn="l" fontAlgn="b"/>
                      <a:r>
                        <a:rPr lang="en-GB" sz="800" b="0" i="0" u="none" strike="noStrike">
                          <a:solidFill>
                            <a:srgbClr val="000000"/>
                          </a:solidFill>
                          <a:effectLst/>
                          <a:latin typeface="+mn-lt"/>
                        </a:rPr>
                        <a:t>Compression During Data Migration</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CR-D034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09/09/2020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9725783"/>
                  </a:ext>
                </a:extLst>
              </a:tr>
              <a:tr h="130678">
                <a:tc>
                  <a:txBody>
                    <a:bodyPr/>
                    <a:lstStyle/>
                    <a:p>
                      <a:pPr algn="l" fontAlgn="b"/>
                      <a:r>
                        <a:rPr lang="en-US" sz="800" b="0" i="0" u="none" strike="noStrike">
                          <a:solidFill>
                            <a:srgbClr val="000000"/>
                          </a:solidFill>
                          <a:effectLst/>
                          <a:latin typeface="+mn-lt"/>
                        </a:rPr>
                        <a:t>Uplift to the CSS Interface Specifications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CR-D038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£70,000.00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07/10/2020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325048"/>
                  </a:ext>
                </a:extLst>
              </a:tr>
              <a:tr h="130678">
                <a:tc>
                  <a:txBody>
                    <a:bodyPr/>
                    <a:lstStyle/>
                    <a:p>
                      <a:pPr algn="l" fontAlgn="b"/>
                      <a:r>
                        <a:rPr lang="en-US" sz="800" b="0" i="0" u="none" strike="noStrike">
                          <a:solidFill>
                            <a:srgbClr val="000000"/>
                          </a:solidFill>
                          <a:effectLst/>
                          <a:latin typeface="+mn-lt"/>
                        </a:rPr>
                        <a:t>Uplift to Business Data Validation Rules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CR-D039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£20,000.00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25/09/2020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0169379"/>
                  </a:ext>
                </a:extLst>
              </a:tr>
              <a:tr h="130678">
                <a:tc>
                  <a:txBody>
                    <a:bodyPr/>
                    <a:lstStyle/>
                    <a:p>
                      <a:pPr algn="l" fontAlgn="b"/>
                      <a:r>
                        <a:rPr lang="en-GB" sz="800" b="0" i="0" u="none" strike="noStrike">
                          <a:solidFill>
                            <a:srgbClr val="000000"/>
                          </a:solidFill>
                          <a:effectLst/>
                          <a:latin typeface="+mn-lt"/>
                        </a:rPr>
                        <a:t>Programme Plan Re-Baseline</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CR-D042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£14,913,000.00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28/09/2020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9581709"/>
                  </a:ext>
                </a:extLst>
              </a:tr>
              <a:tr h="130678">
                <a:tc>
                  <a:txBody>
                    <a:bodyPr/>
                    <a:lstStyle/>
                    <a:p>
                      <a:pPr algn="l" fontAlgn="b"/>
                      <a:r>
                        <a:rPr lang="en-US" sz="800" b="0" i="0" u="none" strike="noStrike">
                          <a:solidFill>
                            <a:srgbClr val="000000"/>
                          </a:solidFill>
                          <a:effectLst/>
                          <a:latin typeface="+mn-lt"/>
                        </a:rPr>
                        <a:t>Changes to Support Energy Company Data</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CR-D059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£37,500.00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03/08/2021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6307551"/>
                  </a:ext>
                </a:extLst>
              </a:tr>
              <a:tr h="130678">
                <a:tc>
                  <a:txBody>
                    <a:bodyPr/>
                    <a:lstStyle/>
                    <a:p>
                      <a:pPr algn="l" fontAlgn="b"/>
                      <a:r>
                        <a:rPr lang="en-GB" sz="800" b="0" i="0" u="none" strike="noStrike">
                          <a:solidFill>
                            <a:srgbClr val="000000"/>
                          </a:solidFill>
                          <a:effectLst/>
                          <a:latin typeface="+mn-lt"/>
                        </a:rPr>
                        <a:t>Operational Choreography Detection 0.5</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CR-D060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£308,205.00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782153"/>
                  </a:ext>
                </a:extLst>
              </a:tr>
              <a:tr h="130678">
                <a:tc>
                  <a:txBody>
                    <a:bodyPr/>
                    <a:lstStyle/>
                    <a:p>
                      <a:pPr algn="l" fontAlgn="b"/>
                      <a:r>
                        <a:rPr lang="en-GB" sz="800" b="0" i="0" u="none" strike="noStrike">
                          <a:solidFill>
                            <a:srgbClr val="000000"/>
                          </a:solidFill>
                          <a:effectLst/>
                          <a:latin typeface="+mn-lt"/>
                        </a:rPr>
                        <a:t>Operational Choreography Rectification 0.3</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CR-D061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0541801"/>
                  </a:ext>
                </a:extLst>
              </a:tr>
              <a:tr h="261357">
                <a:tc>
                  <a:txBody>
                    <a:bodyPr/>
                    <a:lstStyle/>
                    <a:p>
                      <a:pPr algn="l" fontAlgn="b"/>
                      <a:r>
                        <a:rPr lang="en-US" sz="800" b="0" i="0" u="none" strike="noStrike">
                          <a:solidFill>
                            <a:srgbClr val="000000"/>
                          </a:solidFill>
                          <a:effectLst/>
                          <a:latin typeface="+mn-lt"/>
                        </a:rPr>
                        <a:t>Amendment of Data Migration Solution to Protect Programme Timescales - Removal of Transition Stage 1 Delta files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CR-D062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£83,490.00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25/02/2021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1576077"/>
                  </a:ext>
                </a:extLst>
              </a:tr>
              <a:tr h="169818">
                <a:tc>
                  <a:txBody>
                    <a:bodyPr/>
                    <a:lstStyle/>
                    <a:p>
                      <a:pPr algn="l" fontAlgn="b"/>
                      <a:r>
                        <a:rPr lang="en-US" sz="800" b="0" i="0" u="none" strike="noStrike">
                          <a:solidFill>
                            <a:srgbClr val="000000"/>
                          </a:solidFill>
                          <a:effectLst/>
                          <a:latin typeface="+mn-lt"/>
                        </a:rPr>
                        <a:t>Change to Management of In-Flight Switches Approach</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CR-D071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9267783"/>
                  </a:ext>
                </a:extLst>
              </a:tr>
              <a:tr h="130678">
                <a:tc>
                  <a:txBody>
                    <a:bodyPr/>
                    <a:lstStyle/>
                    <a:p>
                      <a:pPr algn="l" fontAlgn="t"/>
                      <a:r>
                        <a:rPr lang="en-US" sz="800" b="0" i="0" u="none" strike="noStrike" dirty="0">
                          <a:solidFill>
                            <a:srgbClr val="000000"/>
                          </a:solidFill>
                          <a:effectLst/>
                          <a:latin typeface="+mn-lt"/>
                        </a:rPr>
                        <a:t>Increase Cadence of Data cuts</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CR-D080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800" b="0" i="0" u="none" strike="noStrike">
                          <a:solidFill>
                            <a:srgbClr val="000000"/>
                          </a:solidFill>
                          <a:effectLst/>
                          <a:latin typeface="+mn-lt"/>
                        </a:rPr>
                        <a:t>£24,600.00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t"/>
                      <a:r>
                        <a:rPr lang="en-GB" sz="800" b="0" i="0" u="none" strike="noStrike">
                          <a:solidFill>
                            <a:srgbClr val="000000"/>
                          </a:solidFill>
                          <a:effectLst/>
                          <a:latin typeface="+mn-lt"/>
                        </a:rPr>
                        <a:t>10/05/2021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800" b="0" i="0" u="none" strike="noStrike">
                          <a:solidFill>
                            <a:srgbClr val="000000"/>
                          </a:solidFill>
                          <a:effectLst/>
                          <a:latin typeface="+mn-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9916139"/>
                  </a:ext>
                </a:extLst>
              </a:tr>
              <a:tr h="130678">
                <a:tc>
                  <a:txBody>
                    <a:bodyPr/>
                    <a:lstStyle/>
                    <a:p>
                      <a:pPr algn="l" fontAlgn="b"/>
                      <a:r>
                        <a:rPr lang="en-US" sz="800" b="0" i="0" u="none" strike="noStrike">
                          <a:solidFill>
                            <a:srgbClr val="000000"/>
                          </a:solidFill>
                          <a:effectLst/>
                          <a:latin typeface="+mn-lt"/>
                        </a:rPr>
                        <a:t>Amendment to Assumptions as a result of analysis undertaken during CP1 v0.4]</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CR-D083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24/05/2021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Approved - Complete</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0893854"/>
                  </a:ext>
                </a:extLst>
              </a:tr>
              <a:tr h="166397">
                <a:tc>
                  <a:txBody>
                    <a:bodyPr/>
                    <a:lstStyle/>
                    <a:p>
                      <a:pPr algn="l" fontAlgn="b"/>
                      <a:r>
                        <a:rPr lang="en-US" sz="800" b="0" i="0" u="none" strike="noStrike">
                          <a:solidFill>
                            <a:srgbClr val="000000"/>
                          </a:solidFill>
                          <a:effectLst/>
                          <a:latin typeface="+mn-lt"/>
                        </a:rPr>
                        <a:t>TT Remediation &amp; Paper-Based Testing Workshop</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CR-D095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£10,000.00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23/08/2021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Approved - Complete</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4170076"/>
                  </a:ext>
                </a:extLst>
              </a:tr>
              <a:tr h="261357">
                <a:tc>
                  <a:txBody>
                    <a:bodyPr/>
                    <a:lstStyle/>
                    <a:p>
                      <a:pPr algn="l" fontAlgn="b"/>
                      <a:r>
                        <a:rPr lang="en-US" sz="800" b="0" i="0" u="none" strike="noStrike">
                          <a:solidFill>
                            <a:srgbClr val="000000"/>
                          </a:solidFill>
                          <a:effectLst/>
                          <a:latin typeface="+mn-lt"/>
                        </a:rPr>
                        <a:t> Changes to DB4 document; “E2E Transition Plan – Implementation Approach’ to remove the requirement to expose the REL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CR-D105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31/08/2021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5997686"/>
                  </a:ext>
                </a:extLst>
              </a:tr>
              <a:tr h="130678">
                <a:tc>
                  <a:txBody>
                    <a:bodyPr/>
                    <a:lstStyle/>
                    <a:p>
                      <a:pPr algn="l" fontAlgn="b"/>
                      <a:r>
                        <a:rPr lang="en-GB" sz="800" b="0" i="0" u="none" strike="noStrike">
                          <a:solidFill>
                            <a:srgbClr val="000000"/>
                          </a:solidFill>
                          <a:effectLst/>
                          <a:latin typeface="+mn-lt"/>
                        </a:rPr>
                        <a:t>Additional Regression Testing cycles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CR-D113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£20,000.00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19/11/2021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5768496"/>
                  </a:ext>
                </a:extLst>
              </a:tr>
              <a:tr h="261357">
                <a:tc>
                  <a:txBody>
                    <a:bodyPr/>
                    <a:lstStyle/>
                    <a:p>
                      <a:pPr algn="l" fontAlgn="b"/>
                      <a:r>
                        <a:rPr lang="en-US" sz="800" b="0" i="0" u="none" strike="noStrike">
                          <a:solidFill>
                            <a:srgbClr val="000000"/>
                          </a:solidFill>
                          <a:effectLst/>
                          <a:latin typeface="+mn-lt"/>
                        </a:rPr>
                        <a:t>Amendments to NCD-0008 Data Cleansing Catalogue v1.5 to reflect newupdated data cleansing requirements following DA310 analysis of industry data cleansing progress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CR-D115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a:solidFill>
                            <a:srgbClr val="000000"/>
                          </a:solidFill>
                          <a:effectLst/>
                          <a:latin typeface="+mn-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a:solidFill>
                            <a:srgbClr val="000000"/>
                          </a:solidFill>
                          <a:effectLst/>
                          <a:latin typeface="+mn-lt"/>
                        </a:rPr>
                        <a:t>25/10/2021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a:solidFill>
                            <a:srgbClr val="000000"/>
                          </a:solidFill>
                          <a:effectLst/>
                          <a:latin typeface="+mn-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1458322"/>
                  </a:ext>
                </a:extLst>
              </a:tr>
              <a:tr h="130678">
                <a:tc>
                  <a:txBody>
                    <a:bodyPr/>
                    <a:lstStyle/>
                    <a:p>
                      <a:pPr algn="l" fontAlgn="b"/>
                      <a:r>
                        <a:rPr lang="en-US" sz="800" b="0" i="0" u="none" strike="noStrike" dirty="0">
                          <a:solidFill>
                            <a:srgbClr val="000000"/>
                          </a:solidFill>
                          <a:effectLst/>
                          <a:latin typeface="+mn-lt"/>
                        </a:rPr>
                        <a:t>Uplifting the CSS Business Data Validation Rules document to v1.3</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dirty="0">
                          <a:solidFill>
                            <a:srgbClr val="000000"/>
                          </a:solidFill>
                          <a:effectLst/>
                          <a:latin typeface="+mn-lt"/>
                        </a:rPr>
                        <a:t>CR-D124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800" b="0" i="0" u="none" strike="noStrike" dirty="0">
                          <a:solidFill>
                            <a:srgbClr val="000000"/>
                          </a:solidFill>
                          <a:effectLst/>
                          <a:latin typeface="+mn-lt"/>
                        </a:rPr>
                        <a:t>£18,500.00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800" b="0" i="0" u="none" strike="noStrike" dirty="0">
                          <a:solidFill>
                            <a:srgbClr val="000000"/>
                          </a:solidFill>
                          <a:effectLst/>
                          <a:latin typeface="+mn-lt"/>
                        </a:rPr>
                        <a:t>26/11/2021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800" b="0" i="0" u="none" strike="noStrike" dirty="0">
                          <a:solidFill>
                            <a:srgbClr val="000000"/>
                          </a:solidFill>
                          <a:effectLst/>
                          <a:latin typeface="+mn-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6498678"/>
                  </a:ext>
                </a:extLst>
              </a:tr>
            </a:tbl>
          </a:graphicData>
        </a:graphic>
      </p:graphicFrame>
    </p:spTree>
    <p:extLst>
      <p:ext uri="{BB962C8B-B14F-4D97-AF65-F5344CB8AC3E}">
        <p14:creationId xmlns:p14="http://schemas.microsoft.com/office/powerpoint/2010/main" val="566117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600" dirty="0">
                <a:solidFill>
                  <a:schemeClr val="accent1"/>
                </a:solidFill>
                <a:latin typeface="+mn-lt"/>
                <a:cs typeface="Arial"/>
              </a:rPr>
              <a:t>Switching Programme CR Position – CRs not impacting </a:t>
            </a:r>
            <a:r>
              <a:rPr lang="en-GB" sz="1600" dirty="0" err="1">
                <a:solidFill>
                  <a:schemeClr val="accent1"/>
                </a:solidFill>
                <a:latin typeface="+mn-lt"/>
                <a:cs typeface="Arial"/>
              </a:rPr>
              <a:t>Xoserve</a:t>
            </a:r>
            <a:r>
              <a:rPr lang="en-GB" sz="1600" dirty="0">
                <a:solidFill>
                  <a:schemeClr val="accent1"/>
                </a:solidFill>
                <a:latin typeface="+mn-lt"/>
                <a:cs typeface="Arial"/>
              </a:rPr>
              <a:t> (Cost Implication) </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2395803472"/>
              </p:ext>
            </p:extLst>
          </p:nvPr>
        </p:nvGraphicFramePr>
        <p:xfrm>
          <a:off x="5638" y="304897"/>
          <a:ext cx="9132724" cy="4841540"/>
        </p:xfrm>
        <a:graphic>
          <a:graphicData uri="http://schemas.openxmlformats.org/drawingml/2006/table">
            <a:tbl>
              <a:tblPr firstRow="1" bandRow="1">
                <a:tableStyleId>{5C22544A-7EE6-4342-B048-85BDC9FD1C3A}</a:tableStyleId>
              </a:tblPr>
              <a:tblGrid>
                <a:gridCol w="5734501">
                  <a:extLst>
                    <a:ext uri="{9D8B030D-6E8A-4147-A177-3AD203B41FA5}">
                      <a16:colId xmlns:a16="http://schemas.microsoft.com/office/drawing/2014/main" val="997061046"/>
                    </a:ext>
                  </a:extLst>
                </a:gridCol>
                <a:gridCol w="630088">
                  <a:extLst>
                    <a:ext uri="{9D8B030D-6E8A-4147-A177-3AD203B41FA5}">
                      <a16:colId xmlns:a16="http://schemas.microsoft.com/office/drawing/2014/main" val="2723771934"/>
                    </a:ext>
                  </a:extLst>
                </a:gridCol>
                <a:gridCol w="877874">
                  <a:extLst>
                    <a:ext uri="{9D8B030D-6E8A-4147-A177-3AD203B41FA5}">
                      <a16:colId xmlns:a16="http://schemas.microsoft.com/office/drawing/2014/main" val="194189712"/>
                    </a:ext>
                  </a:extLst>
                </a:gridCol>
                <a:gridCol w="1890261">
                  <a:extLst>
                    <a:ext uri="{9D8B030D-6E8A-4147-A177-3AD203B41FA5}">
                      <a16:colId xmlns:a16="http://schemas.microsoft.com/office/drawing/2014/main" val="3065248341"/>
                    </a:ext>
                  </a:extLst>
                </a:gridCol>
              </a:tblGrid>
              <a:tr h="178100">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136991">
                <a:tc>
                  <a:txBody>
                    <a:bodyPr/>
                    <a:lstStyle/>
                    <a:p>
                      <a:pPr marL="0" algn="l" fontAlgn="t"/>
                      <a:r>
                        <a:rPr lang="it-IT" sz="900" b="0" i="0" u="none" strike="noStrike" dirty="0">
                          <a:solidFill>
                            <a:srgbClr val="000000"/>
                          </a:solidFill>
                          <a:effectLst/>
                          <a:latin typeface="+mj-lt"/>
                          <a:ea typeface="+mn-ea"/>
                          <a:cs typeface="+mn-cs"/>
                        </a:rPr>
                        <a:t>Non_Mandatory_MPAS_Metered_Indicator_v0.4</a:t>
                      </a:r>
                    </a:p>
                  </a:txBody>
                  <a:tcPr marL="0" marR="0" marT="0" marB="0">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dirty="0">
                          <a:solidFill>
                            <a:srgbClr val="000000"/>
                          </a:solidFill>
                          <a:effectLst/>
                          <a:latin typeface="+mj-lt"/>
                          <a:ea typeface="+mn-ea"/>
                          <a:cs typeface="+mn-cs"/>
                        </a:rPr>
                        <a:t>CR-D001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27/01/2020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11819855"/>
                  </a:ext>
                </a:extLst>
              </a:tr>
              <a:tr h="136991">
                <a:tc>
                  <a:txBody>
                    <a:bodyPr/>
                    <a:lstStyle/>
                    <a:p>
                      <a:pPr marL="0" algn="l" fontAlgn="t"/>
                      <a:r>
                        <a:rPr lang="en-GB" sz="900" b="0" i="0" u="none" strike="noStrike" dirty="0">
                          <a:solidFill>
                            <a:srgbClr val="000000"/>
                          </a:solidFill>
                          <a:effectLst/>
                          <a:latin typeface="+mj-lt"/>
                          <a:ea typeface="+mn-ea"/>
                          <a:cs typeface="+mn-cs"/>
                        </a:rPr>
                        <a:t>REC Manager Procurement Timelines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02/12/2019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74087473"/>
                  </a:ext>
                </a:extLst>
              </a:tr>
              <a:tr h="136991">
                <a:tc>
                  <a:txBody>
                    <a:bodyPr/>
                    <a:lstStyle/>
                    <a:p>
                      <a:pPr marL="0" algn="l" fontAlgn="t"/>
                      <a:r>
                        <a:rPr lang="en-GB" sz="900" b="0" i="0" u="none" strike="noStrike" dirty="0">
                          <a:solidFill>
                            <a:srgbClr val="000000"/>
                          </a:solidFill>
                          <a:effectLst/>
                          <a:latin typeface="+mj-lt"/>
                          <a:ea typeface="+mn-ea"/>
                          <a:cs typeface="+mn-cs"/>
                        </a:rPr>
                        <a:t>MPAS Related MPAN Disconnection</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 </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8032825"/>
                  </a:ext>
                </a:extLst>
              </a:tr>
              <a:tr h="136991">
                <a:tc>
                  <a:txBody>
                    <a:bodyPr/>
                    <a:lstStyle/>
                    <a:p>
                      <a:pPr marL="0" algn="l" fontAlgn="t"/>
                      <a:r>
                        <a:rPr lang="en-US" sz="900" b="0" i="0" u="none" strike="noStrike" dirty="0">
                          <a:solidFill>
                            <a:srgbClr val="000000"/>
                          </a:solidFill>
                          <a:effectLst/>
                          <a:latin typeface="+mj-lt"/>
                          <a:ea typeface="+mn-ea"/>
                          <a:cs typeface="+mn-cs"/>
                        </a:rPr>
                        <a:t>Introduction of Validation Message to Logical Mode</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CR-D005</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25/11/2019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5213109"/>
                  </a:ext>
                </a:extLst>
              </a:tr>
              <a:tr h="136991">
                <a:tc>
                  <a:txBody>
                    <a:bodyPr/>
                    <a:lstStyle/>
                    <a:p>
                      <a:pPr marL="0" algn="l" fontAlgn="t"/>
                      <a:r>
                        <a:rPr lang="en-US" sz="900" b="0" i="0" u="none" strike="noStrike">
                          <a:solidFill>
                            <a:srgbClr val="000000"/>
                          </a:solidFill>
                          <a:effectLst/>
                          <a:latin typeface="+mj-lt"/>
                          <a:ea typeface="+mn-ea"/>
                          <a:cs typeface="+mn-cs"/>
                        </a:rPr>
                        <a:t>Modification of Related MPAN Cleanse Checkpoint Milestones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27/11/2019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0102098"/>
                  </a:ext>
                </a:extLst>
              </a:tr>
              <a:tr h="136991">
                <a:tc>
                  <a:txBody>
                    <a:bodyPr/>
                    <a:lstStyle/>
                    <a:p>
                      <a:pPr marL="0" algn="l" fontAlgn="t"/>
                      <a:r>
                        <a:rPr lang="en-GB" sz="900" b="0" i="0" u="none" strike="noStrike" dirty="0">
                          <a:solidFill>
                            <a:srgbClr val="000000"/>
                          </a:solidFill>
                          <a:effectLst/>
                          <a:latin typeface="+mj-lt"/>
                          <a:ea typeface="+mn-ea"/>
                          <a:cs typeface="+mn-cs"/>
                        </a:rPr>
                        <a:t>ABACUS Corrections and Re-alignments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CR-D007</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04/12/2019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632140284"/>
                  </a:ext>
                </a:extLst>
              </a:tr>
              <a:tr h="136991">
                <a:tc>
                  <a:txBody>
                    <a:bodyPr/>
                    <a:lstStyle/>
                    <a:p>
                      <a:pPr marL="0" algn="l" fontAlgn="t"/>
                      <a:r>
                        <a:rPr lang="en-GB" sz="900" b="0" i="0" u="none" strike="noStrike">
                          <a:solidFill>
                            <a:srgbClr val="000000"/>
                          </a:solidFill>
                          <a:effectLst/>
                          <a:latin typeface="+mj-lt"/>
                          <a:ea typeface="+mn-ea"/>
                          <a:cs typeface="+mn-cs"/>
                        </a:rPr>
                        <a:t>ECOES REL API Webmethod</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17/12/2019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58110140"/>
                  </a:ext>
                </a:extLst>
              </a:tr>
              <a:tr h="136991">
                <a:tc>
                  <a:txBody>
                    <a:bodyPr/>
                    <a:lstStyle/>
                    <a:p>
                      <a:pPr marL="0" algn="l" fontAlgn="t"/>
                      <a:r>
                        <a:rPr lang="en-GB" sz="900" b="0" i="0" u="none" strike="noStrike">
                          <a:solidFill>
                            <a:srgbClr val="000000"/>
                          </a:solidFill>
                          <a:effectLst/>
                          <a:latin typeface="+mj-lt"/>
                          <a:ea typeface="+mn-ea"/>
                          <a:cs typeface="+mn-cs"/>
                        </a:rPr>
                        <a:t>CSSIA Uplift to Implement IG Recommendations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17/12/2019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45035956"/>
                  </a:ext>
                </a:extLst>
              </a:tr>
              <a:tr h="136991">
                <a:tc>
                  <a:txBody>
                    <a:bodyPr/>
                    <a:lstStyle/>
                    <a:p>
                      <a:pPr marL="0" algn="l" fontAlgn="t"/>
                      <a:r>
                        <a:rPr lang="en-US" sz="900" b="0" i="0" u="none" strike="noStrike">
                          <a:solidFill>
                            <a:srgbClr val="000000"/>
                          </a:solidFill>
                          <a:effectLst/>
                          <a:latin typeface="+mj-lt"/>
                          <a:ea typeface="+mn-ea"/>
                          <a:cs typeface="+mn-cs"/>
                        </a:rPr>
                        <a:t>Update 3 E2Es to align to CSSIA</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10/06/2020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5348462"/>
                  </a:ext>
                </a:extLst>
              </a:tr>
              <a:tr h="136991">
                <a:tc>
                  <a:txBody>
                    <a:bodyPr/>
                    <a:lstStyle/>
                    <a:p>
                      <a:pPr marL="0" algn="l" fontAlgn="t"/>
                      <a:r>
                        <a:rPr lang="en-US" sz="900" b="0" i="0" u="none" strike="noStrike" dirty="0">
                          <a:solidFill>
                            <a:srgbClr val="000000"/>
                          </a:solidFill>
                          <a:effectLst/>
                          <a:latin typeface="+mj-lt"/>
                          <a:ea typeface="+mn-ea"/>
                          <a:cs typeface="+mn-cs"/>
                        </a:rPr>
                        <a:t>CSS_Physical_Interface_Design_Updates_mpxn_v0.2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30/01/2020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73975057"/>
                  </a:ext>
                </a:extLst>
              </a:tr>
              <a:tr h="136991">
                <a:tc>
                  <a:txBody>
                    <a:bodyPr/>
                    <a:lstStyle/>
                    <a:p>
                      <a:pPr marL="0" algn="l" fontAlgn="t"/>
                      <a:r>
                        <a:rPr lang="en-US" sz="900" b="0" i="0" u="none" strike="noStrike">
                          <a:solidFill>
                            <a:srgbClr val="000000"/>
                          </a:solidFill>
                          <a:effectLst/>
                          <a:latin typeface="+mj-lt"/>
                          <a:ea typeface="+mn-ea"/>
                          <a:cs typeface="+mn-cs"/>
                        </a:rPr>
                        <a:t>Messaging_Requirements_Revisions_REC_Code_Manager_and_CSS_v0.1 Clean</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28/01/2020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177690090"/>
                  </a:ext>
                </a:extLst>
              </a:tr>
              <a:tr h="136991">
                <a:tc>
                  <a:txBody>
                    <a:bodyPr/>
                    <a:lstStyle/>
                    <a:p>
                      <a:pPr marL="0" algn="l" fontAlgn="t"/>
                      <a:r>
                        <a:rPr lang="en-US" sz="900" b="0" i="0" u="none" strike="noStrike" dirty="0">
                          <a:solidFill>
                            <a:srgbClr val="000000"/>
                          </a:solidFill>
                          <a:effectLst/>
                          <a:latin typeface="+mj-lt"/>
                          <a:ea typeface="+mn-ea"/>
                          <a:cs typeface="+mn-cs"/>
                        </a:rPr>
                        <a:t>Amendment_of_Xoserve_Consequential_Change_Milestone_Delivery_Dates_v0.2[DRAFT]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CR-D015</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26/02/2020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46893484"/>
                  </a:ext>
                </a:extLst>
              </a:tr>
              <a:tr h="136991">
                <a:tc>
                  <a:txBody>
                    <a:bodyPr/>
                    <a:lstStyle/>
                    <a:p>
                      <a:pPr marL="0" algn="l" fontAlgn="t"/>
                      <a:r>
                        <a:rPr lang="en-US" sz="900" b="0" i="0" u="none" strike="noStrike" dirty="0">
                          <a:solidFill>
                            <a:srgbClr val="000000"/>
                          </a:solidFill>
                          <a:effectLst/>
                          <a:latin typeface="+mj-lt"/>
                          <a:ea typeface="+mn-ea"/>
                          <a:cs typeface="+mn-cs"/>
                        </a:rPr>
                        <a:t>CSS_Handling_of_MPAS_Business_Dates_v0.2[DRAFT]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CR-D017</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20/07/2020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66126654"/>
                  </a:ext>
                </a:extLst>
              </a:tr>
              <a:tr h="136991">
                <a:tc>
                  <a:txBody>
                    <a:bodyPr/>
                    <a:lstStyle/>
                    <a:p>
                      <a:pPr marL="0" algn="l" fontAlgn="t"/>
                      <a:r>
                        <a:rPr lang="en-GB" sz="900" b="0" i="0" u="none" strike="noStrike" dirty="0">
                          <a:solidFill>
                            <a:srgbClr val="000000"/>
                          </a:solidFill>
                          <a:effectLst/>
                          <a:latin typeface="+mj-lt"/>
                          <a:ea typeface="+mn-ea"/>
                          <a:cs typeface="+mn-cs"/>
                        </a:rPr>
                        <a:t>Confirmation_Responses_to_Outbound_Synchronisations_v0.2[DRAFT]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CR-D018</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02/03/2020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509274947"/>
                  </a:ext>
                </a:extLst>
              </a:tr>
              <a:tr h="136991">
                <a:tc>
                  <a:txBody>
                    <a:bodyPr/>
                    <a:lstStyle/>
                    <a:p>
                      <a:pPr marL="0" algn="l" fontAlgn="t"/>
                      <a:r>
                        <a:rPr lang="en-US" sz="900" b="0" i="0" u="none" strike="noStrike">
                          <a:solidFill>
                            <a:srgbClr val="000000"/>
                          </a:solidFill>
                          <a:effectLst/>
                          <a:latin typeface="+mj-lt"/>
                          <a:ea typeface="+mn-ea"/>
                          <a:cs typeface="+mn-cs"/>
                        </a:rPr>
                        <a:t>Regulatory Workstream – Programme Milestones Refresh </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dirty="0">
                          <a:solidFill>
                            <a:srgbClr val="000000"/>
                          </a:solidFill>
                          <a:effectLst/>
                          <a:latin typeface="+mj-lt"/>
                          <a:ea typeface="+mn-ea"/>
                          <a:cs typeface="+mn-cs"/>
                        </a:rPr>
                        <a:t>CR-D020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16/03/2020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67834030"/>
                  </a:ext>
                </a:extLst>
              </a:tr>
              <a:tr h="136991">
                <a:tc>
                  <a:txBody>
                    <a:bodyPr/>
                    <a:lstStyle/>
                    <a:p>
                      <a:pPr marL="0" algn="l" fontAlgn="t"/>
                      <a:r>
                        <a:rPr lang="en-GB" sz="900" b="0" i="0" u="none" strike="noStrike">
                          <a:solidFill>
                            <a:srgbClr val="000000"/>
                          </a:solidFill>
                          <a:effectLst/>
                          <a:latin typeface="+mj-lt"/>
                          <a:ea typeface="+mn-ea"/>
                          <a:cs typeface="+mn-cs"/>
                        </a:rPr>
                        <a:t>Remove MPAS Interface</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29/04/2020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10396467"/>
                  </a:ext>
                </a:extLst>
              </a:tr>
              <a:tr h="136991">
                <a:tc>
                  <a:txBody>
                    <a:bodyPr/>
                    <a:lstStyle/>
                    <a:p>
                      <a:pPr marL="0" algn="l" fontAlgn="t"/>
                      <a:r>
                        <a:rPr lang="en-US" sz="900" b="0" i="0" u="none" strike="noStrike">
                          <a:solidFill>
                            <a:srgbClr val="000000"/>
                          </a:solidFill>
                          <a:effectLst/>
                          <a:latin typeface="+mj-lt"/>
                          <a:ea typeface="+mn-ea"/>
                          <a:cs typeface="+mn-cs"/>
                        </a:rPr>
                        <a:t>DSP_Specific_ SIT_ Functional_Exit_Criteria</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CR-D023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29/05/2020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45421300"/>
                  </a:ext>
                </a:extLst>
              </a:tr>
              <a:tr h="136991">
                <a:tc>
                  <a:txBody>
                    <a:bodyPr/>
                    <a:lstStyle/>
                    <a:p>
                      <a:pPr marL="0" algn="l" fontAlgn="t"/>
                      <a:r>
                        <a:rPr lang="en-GB" sz="900" b="0" i="0" u="none" strike="noStrike">
                          <a:solidFill>
                            <a:srgbClr val="000000"/>
                          </a:solidFill>
                          <a:effectLst/>
                          <a:latin typeface="+mj-lt"/>
                          <a:ea typeface="+mn-ea"/>
                          <a:cs typeface="+mn-cs"/>
                        </a:rPr>
                        <a:t>Changes to support enhanced Solar arrangements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CR-D025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30068183"/>
                  </a:ext>
                </a:extLst>
              </a:tr>
              <a:tr h="136991">
                <a:tc>
                  <a:txBody>
                    <a:bodyPr/>
                    <a:lstStyle/>
                    <a:p>
                      <a:pPr marL="0" algn="l" fontAlgn="t"/>
                      <a:r>
                        <a:rPr lang="en-US" sz="900" b="0" i="0" u="none" strike="noStrike" dirty="0">
                          <a:solidFill>
                            <a:srgbClr val="000000"/>
                          </a:solidFill>
                          <a:effectLst/>
                          <a:latin typeface="+mj-lt"/>
                          <a:ea typeface="+mn-ea"/>
                          <a:cs typeface="+mn-cs"/>
                        </a:rPr>
                        <a:t>CSS Role-based access control (RBAC)</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24/07/2020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43314440"/>
                  </a:ext>
                </a:extLst>
              </a:tr>
              <a:tr h="136991">
                <a:tc>
                  <a:txBody>
                    <a:bodyPr/>
                    <a:lstStyle/>
                    <a:p>
                      <a:pPr marL="0" algn="l" fontAlgn="t"/>
                      <a:r>
                        <a:rPr lang="en-US" sz="900" b="0" i="0" u="none" strike="noStrike" dirty="0">
                          <a:solidFill>
                            <a:srgbClr val="000000"/>
                          </a:solidFill>
                          <a:effectLst/>
                          <a:latin typeface="+mj-lt"/>
                          <a:ea typeface="+mn-ea"/>
                          <a:cs typeface="+mn-cs"/>
                        </a:rPr>
                        <a:t>A Quality Analysis Activity of the Data being used for the DMT Non-Functional Test Phase​​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57581971"/>
                  </a:ext>
                </a:extLst>
              </a:tr>
              <a:tr h="136991">
                <a:tc>
                  <a:txBody>
                    <a:bodyPr/>
                    <a:lstStyle/>
                    <a:p>
                      <a:pPr marL="0" algn="l" fontAlgn="t"/>
                      <a:r>
                        <a:rPr lang="en-US" sz="900" b="0" i="0" u="none" strike="noStrike">
                          <a:solidFill>
                            <a:srgbClr val="000000"/>
                          </a:solidFill>
                          <a:effectLst/>
                          <a:latin typeface="+mj-lt"/>
                          <a:ea typeface="+mn-ea"/>
                          <a:cs typeface="+mn-cs"/>
                        </a:rPr>
                        <a:t>CSS Change from UTC to Local Time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22/09/2020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56559762"/>
                  </a:ext>
                </a:extLst>
              </a:tr>
              <a:tr h="136991">
                <a:tc>
                  <a:txBody>
                    <a:bodyPr/>
                    <a:lstStyle/>
                    <a:p>
                      <a:pPr marL="0" algn="l" fontAlgn="t"/>
                      <a:r>
                        <a:rPr lang="fr-FR" sz="900" b="0" i="0" u="none" strike="noStrike" dirty="0" err="1">
                          <a:solidFill>
                            <a:srgbClr val="000000"/>
                          </a:solidFill>
                          <a:effectLst/>
                          <a:latin typeface="+mj-lt"/>
                          <a:ea typeface="+mn-ea"/>
                          <a:cs typeface="+mn-cs"/>
                        </a:rPr>
                        <a:t>Xoserve</a:t>
                      </a:r>
                      <a:r>
                        <a:rPr lang="fr-FR" sz="900" b="0" i="0" u="none" strike="noStrike" dirty="0">
                          <a:solidFill>
                            <a:srgbClr val="000000"/>
                          </a:solidFill>
                          <a:effectLst/>
                          <a:latin typeface="+mj-lt"/>
                          <a:ea typeface="+mn-ea"/>
                          <a:cs typeface="+mn-cs"/>
                        </a:rPr>
                        <a:t> CR for DES AI Removal</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24/09/2020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30309836"/>
                  </a:ext>
                </a:extLst>
              </a:tr>
              <a:tr h="136991">
                <a:tc>
                  <a:txBody>
                    <a:bodyPr/>
                    <a:lstStyle/>
                    <a:p>
                      <a:pPr marL="0" algn="l" fontAlgn="t"/>
                      <a:r>
                        <a:rPr lang="en-US" sz="900" b="0" i="0" u="none" strike="noStrike">
                          <a:solidFill>
                            <a:srgbClr val="000000"/>
                          </a:solidFill>
                          <a:effectLst/>
                          <a:latin typeface="+mj-lt"/>
                          <a:ea typeface="+mn-ea"/>
                          <a:cs typeface="+mn-cs"/>
                        </a:rPr>
                        <a:t>Provide_CSS_RegistrationID_to_LPs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06/10/2020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85427181"/>
                  </a:ext>
                </a:extLst>
              </a:tr>
              <a:tr h="136991">
                <a:tc>
                  <a:txBody>
                    <a:bodyPr/>
                    <a:lstStyle/>
                    <a:p>
                      <a:pPr marL="0" algn="l" fontAlgn="t"/>
                      <a:r>
                        <a:rPr lang="en-GB" sz="900" b="0" i="0" u="none" strike="noStrike" dirty="0">
                          <a:solidFill>
                            <a:srgbClr val="000000"/>
                          </a:solidFill>
                          <a:effectLst/>
                          <a:latin typeface="+mj-lt"/>
                          <a:ea typeface="+mn-ea"/>
                          <a:cs typeface="+mn-cs"/>
                        </a:rPr>
                        <a:t>UEPT Tranche Regulatory Change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CR-D040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N/A</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6263028"/>
                  </a:ext>
                </a:extLst>
              </a:tr>
              <a:tr h="136991">
                <a:tc>
                  <a:txBody>
                    <a:bodyPr/>
                    <a:lstStyle/>
                    <a:p>
                      <a:pPr marL="0" algn="l" fontAlgn="t"/>
                      <a:r>
                        <a:rPr lang="en-US" sz="900" b="0" i="0" u="none" strike="noStrike">
                          <a:solidFill>
                            <a:srgbClr val="000000"/>
                          </a:solidFill>
                          <a:effectLst/>
                          <a:latin typeface="+mj-lt"/>
                          <a:ea typeface="+mn-ea"/>
                          <a:cs typeface="+mn-cs"/>
                        </a:rPr>
                        <a:t>NCT-0073 Functional Script Master Changes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CR-D041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25/09/2020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53268397"/>
                  </a:ext>
                </a:extLst>
              </a:tr>
              <a:tr h="136991">
                <a:tc>
                  <a:txBody>
                    <a:bodyPr/>
                    <a:lstStyle/>
                    <a:p>
                      <a:pPr marL="0" algn="l" fontAlgn="b"/>
                      <a:r>
                        <a:rPr lang="en-US" sz="900" b="0" i="0" u="none" strike="noStrike" dirty="0">
                          <a:solidFill>
                            <a:srgbClr val="000000"/>
                          </a:solidFill>
                          <a:effectLst/>
                          <a:latin typeface="+mj-lt"/>
                          <a:ea typeface="+mn-ea"/>
                          <a:cs typeface="+mn-cs"/>
                        </a:rPr>
                        <a:t> Update to the End to End Testing Plan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CR-D043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b"/>
                      <a:r>
                        <a:rPr lang="en-GB" sz="900" b="0" i="0" u="none" strike="noStrike" dirty="0">
                          <a:solidFill>
                            <a:srgbClr val="000000"/>
                          </a:solidFill>
                          <a:effectLst/>
                          <a:latin typeface="+mj-lt"/>
                          <a:ea typeface="+mn-ea"/>
                          <a:cs typeface="+mn-cs"/>
                        </a:rPr>
                        <a:t>05/10/2020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68158442"/>
                  </a:ext>
                </a:extLst>
              </a:tr>
              <a:tr h="136991">
                <a:tc>
                  <a:txBody>
                    <a:bodyPr/>
                    <a:lstStyle/>
                    <a:p>
                      <a:pPr algn="l" fontAlgn="b"/>
                      <a:r>
                        <a:rPr lang="en-US" sz="900" b="0" i="0" u="none" strike="noStrike" dirty="0">
                          <a:solidFill>
                            <a:srgbClr val="000000"/>
                          </a:solidFill>
                          <a:effectLst/>
                          <a:latin typeface="+mj-lt"/>
                          <a:ea typeface="+mn-ea"/>
                          <a:cs typeface="+mn-cs"/>
                        </a:rPr>
                        <a:t>Request For a New DMT Environment for DMT Live Rehearsal</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23/10/2020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33753599"/>
                  </a:ext>
                </a:extLst>
              </a:tr>
              <a:tr h="136991">
                <a:tc>
                  <a:txBody>
                    <a:bodyPr/>
                    <a:lstStyle/>
                    <a:p>
                      <a:pPr algn="l" fontAlgn="b"/>
                      <a:r>
                        <a:rPr lang="en-US" sz="900" b="0" i="0" u="none" strike="noStrike" dirty="0">
                          <a:solidFill>
                            <a:srgbClr val="000000"/>
                          </a:solidFill>
                          <a:effectLst/>
                          <a:latin typeface="+mj-lt"/>
                          <a:ea typeface="+mn-ea"/>
                          <a:cs typeface="+mn-cs"/>
                        </a:rPr>
                        <a:t>NC-0079 Adding Post Load Integrity Check Document</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07446940"/>
                  </a:ext>
                </a:extLst>
              </a:tr>
              <a:tr h="136991">
                <a:tc>
                  <a:txBody>
                    <a:bodyPr/>
                    <a:lstStyle/>
                    <a:p>
                      <a:pPr algn="l" fontAlgn="b"/>
                      <a:r>
                        <a:rPr lang="en-US" sz="900" b="0" i="0" u="none" strike="noStrike" dirty="0">
                          <a:solidFill>
                            <a:srgbClr val="000000"/>
                          </a:solidFill>
                          <a:effectLst/>
                          <a:latin typeface="+mj-lt"/>
                          <a:ea typeface="+mn-ea"/>
                          <a:cs typeface="+mn-cs"/>
                        </a:rPr>
                        <a:t>Uplift to the Code of Connection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CR-0046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96158325"/>
                  </a:ext>
                </a:extLst>
              </a:tr>
              <a:tr h="136991">
                <a:tc>
                  <a:txBody>
                    <a:bodyPr/>
                    <a:lstStyle/>
                    <a:p>
                      <a:pPr algn="l" fontAlgn="b"/>
                      <a:r>
                        <a:rPr lang="en-US" sz="900" b="0" i="0" u="none" strike="noStrike" dirty="0">
                          <a:solidFill>
                            <a:srgbClr val="000000"/>
                          </a:solidFill>
                          <a:effectLst/>
                          <a:latin typeface="+mj-lt"/>
                          <a:ea typeface="+mn-ea"/>
                          <a:cs typeface="+mn-cs"/>
                        </a:rPr>
                        <a:t>Correctional Changes to MAD Log v2.0 &amp; POAP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effectLst/>
                          <a:latin typeface="+mj-lt"/>
                          <a:ea typeface="+mn-ea"/>
                          <a:cs typeface="+mn-cs"/>
                        </a:rPr>
                        <a:t>CR-D047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13/11/2020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48710997"/>
                  </a:ext>
                </a:extLst>
              </a:tr>
              <a:tr h="136991">
                <a:tc>
                  <a:txBody>
                    <a:bodyPr/>
                    <a:lstStyle/>
                    <a:p>
                      <a:pPr algn="l" fontAlgn="b"/>
                      <a:r>
                        <a:rPr lang="en-US" sz="900" b="0" i="0" u="none" strike="noStrike" dirty="0">
                          <a:solidFill>
                            <a:srgbClr val="000000"/>
                          </a:solidFill>
                          <a:effectLst/>
                          <a:latin typeface="+mj-lt"/>
                          <a:ea typeface="+mn-ea"/>
                          <a:cs typeface="+mn-cs"/>
                        </a:rPr>
                        <a:t>Changes to Data Milestones in MAD Log v2.0 &amp; POAP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959222981"/>
                  </a:ext>
                </a:extLst>
              </a:tr>
              <a:tr h="136991">
                <a:tc>
                  <a:txBody>
                    <a:bodyPr/>
                    <a:lstStyle/>
                    <a:p>
                      <a:pPr algn="l" fontAlgn="b"/>
                      <a:r>
                        <a:rPr lang="en-US" sz="900" b="0" i="0" u="none" strike="noStrike">
                          <a:solidFill>
                            <a:srgbClr val="000000"/>
                          </a:solidFill>
                          <a:effectLst/>
                          <a:latin typeface="+mj-lt"/>
                          <a:ea typeface="+mn-ea"/>
                          <a:cs typeface="+mn-cs"/>
                        </a:rPr>
                        <a:t>Consequential Changes to Testing Milestones in MAD Log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13/11/2020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0372966"/>
                  </a:ext>
                </a:extLst>
              </a:tr>
              <a:tr h="136991">
                <a:tc>
                  <a:txBody>
                    <a:bodyPr/>
                    <a:lstStyle/>
                    <a:p>
                      <a:pPr algn="l" fontAlgn="b"/>
                      <a:r>
                        <a:rPr lang="en-US" sz="900" b="0" i="0" u="none" strike="noStrike">
                          <a:solidFill>
                            <a:srgbClr val="000000"/>
                          </a:solidFill>
                          <a:effectLst/>
                          <a:latin typeface="+mj-lt"/>
                          <a:ea typeface="+mn-ea"/>
                          <a:cs typeface="+mn-cs"/>
                        </a:rPr>
                        <a:t>CSS Environments for Faster Switching Enduring Service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837569194"/>
                  </a:ext>
                </a:extLst>
              </a:tr>
              <a:tr h="136991">
                <a:tc>
                  <a:txBody>
                    <a:bodyPr/>
                    <a:lstStyle/>
                    <a:p>
                      <a:pPr algn="l" fontAlgn="b"/>
                      <a:r>
                        <a:rPr lang="en-US" sz="900" b="0" i="0" u="none" strike="noStrike" dirty="0">
                          <a:solidFill>
                            <a:srgbClr val="000000"/>
                          </a:solidFill>
                          <a:effectLst/>
                          <a:latin typeface="+mj-lt"/>
                          <a:ea typeface="+mn-ea"/>
                          <a:cs typeface="+mn-cs"/>
                        </a:rPr>
                        <a:t>Changes to Data Validation Rules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l" fontAlgn="b"/>
                      <a:r>
                        <a:rPr lang="en-GB" sz="900" b="0" i="0" u="none" strike="noStrike" dirty="0">
                          <a:solidFill>
                            <a:srgbClr val="000000"/>
                          </a:solidFill>
                          <a:effectLst/>
                          <a:latin typeface="+mj-lt"/>
                          <a:ea typeface="+mn-ea"/>
                          <a:cs typeface="+mn-cs"/>
                        </a:rPr>
                        <a:t>CR-D051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30/11/2020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32388377"/>
                  </a:ext>
                </a:extLst>
              </a:tr>
            </a:tbl>
          </a:graphicData>
        </a:graphic>
      </p:graphicFrame>
    </p:spTree>
    <p:extLst>
      <p:ext uri="{BB962C8B-B14F-4D97-AF65-F5344CB8AC3E}">
        <p14:creationId xmlns:p14="http://schemas.microsoft.com/office/powerpoint/2010/main" val="3659283059"/>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Xoserve PowerPoint Template Clean">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7B0698-7858-46E1-88A6-B90D9483228B}"/>
</file>

<file path=customXml/itemProps2.xml><?xml version="1.0" encoding="utf-8"?>
<ds:datastoreItem xmlns:ds="http://schemas.openxmlformats.org/officeDocument/2006/customXml" ds:itemID="{F8545E1A-EA83-463B-B744-ADE3D05E8049}">
  <ds:schemaRefs>
    <ds:schemaRef ds:uri="b5d8c402-b464-4f85-b954-cddb3da0df20"/>
    <ds:schemaRef ds:uri="http://schemas.openxmlformats.org/package/2006/metadata/core-properties"/>
    <ds:schemaRef ds:uri="afe9fadc-cf94-4dd1-a692-a3c9fbf85351"/>
    <ds:schemaRef ds:uri="http://schemas.microsoft.com/office/infopath/2007/PartnerControls"/>
    <ds:schemaRef ds:uri="http://schemas.microsoft.com/office/2006/documentManagement/types"/>
    <ds:schemaRef ds:uri="http://www.w3.org/XML/1998/namespace"/>
    <ds:schemaRef ds:uri="http://schemas.microsoft.com/office/2006/metadata/properties"/>
    <ds:schemaRef ds:uri="http://purl.org/dc/terms/"/>
    <ds:schemaRef ds:uri="http://purl.org/dc/elements/1.1/"/>
    <ds:schemaRef ds:uri="http://purl.org/dc/dcmitype/"/>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7589</TotalTime>
  <Words>3545</Words>
  <Application>Microsoft Office PowerPoint</Application>
  <PresentationFormat>On-screen Show (16:9)</PresentationFormat>
  <Paragraphs>714</Paragraphs>
  <Slides>12</Slides>
  <Notes>5</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12</vt:i4>
      </vt:variant>
    </vt:vector>
  </HeadingPairs>
  <TitlesOfParts>
    <vt:vector size="20" baseType="lpstr">
      <vt:lpstr>ＭＳ Ｐゴシック</vt:lpstr>
      <vt:lpstr>Arial</vt:lpstr>
      <vt:lpstr>Calibri</vt:lpstr>
      <vt:lpstr>Wingdings</vt:lpstr>
      <vt:lpstr>xoserve templates</vt:lpstr>
      <vt:lpstr>Office Theme</vt:lpstr>
      <vt:lpstr>1_xoserve templates</vt:lpstr>
      <vt:lpstr>Xoserve PowerPoint Template Clean</vt:lpstr>
      <vt:lpstr>CSSC Programme Dashboard</vt:lpstr>
      <vt:lpstr>PowerPoint Presentation</vt:lpstr>
      <vt:lpstr>Green Workstream Updates</vt:lpstr>
      <vt:lpstr>Green Workstream Updates</vt:lpstr>
      <vt:lpstr>Key Programme Risks (1/2)</vt:lpstr>
      <vt:lpstr>Key Programme Risks (2/2)</vt:lpstr>
      <vt:lpstr>PowerPoint Presentation</vt:lpstr>
      <vt:lpstr>Switching Programme CR Position – CRs impacting Xoserve</vt:lpstr>
      <vt:lpstr>Switching Programme CR Position – CRs not impacting Xoserve (Cost Implication) </vt:lpstr>
      <vt:lpstr>Switching Programme CR Position – CRs not impacting Xoserve (Cost Implication)</vt:lpstr>
      <vt:lpstr>PowerPoint Presentation</vt:lpstr>
      <vt:lpstr>PowerPoint Presentation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Emma J Lyndon</cp:lastModifiedBy>
  <cp:revision>54</cp:revision>
  <cp:lastPrinted>2019-12-17T14:02:10Z</cp:lastPrinted>
  <dcterms:created xsi:type="dcterms:W3CDTF">2011-09-20T14:58:41Z</dcterms:created>
  <dcterms:modified xsi:type="dcterms:W3CDTF">2022-01-28T12:14:51Z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0x01010050FB9CDCC5328344A3162B2D7C8A4CE2</vt:lpwstr>
  </property>
</Properties>
</file>