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9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114" d="100"/>
          <a:sy n="114" d="100"/>
        </p:scale>
        <p:origin x="581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Mar-22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Mar-22%20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Mar-22%20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Mar-22%20v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DN</a:t>
            </a:r>
            <a:r>
              <a:rPr lang="en-US" sz="800" dirty="0"/>
              <a:t> Budget</a:t>
            </a:r>
            <a:r>
              <a:rPr lang="en-US" sz="800" baseline="0" dirty="0"/>
              <a:t> v Spend</a:t>
            </a:r>
            <a:r>
              <a:rPr lang="en-US" sz="8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39-43D2-925B-118565BA4BA5}"/>
              </c:ext>
            </c:extLst>
          </c:dPt>
          <c:cat>
            <c:strRef>
              <c:f>'[chmc-change-budget Jan-22 v1.xlsx]New Format BP21_22'!$D$2:$E$2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BP21_22'!$D$8:$E$8</c:f>
              <c:numCache>
                <c:formatCode>"£"#,##0</c:formatCode>
                <c:ptCount val="2"/>
                <c:pt idx="0">
                  <c:v>1248246.6200185358</c:v>
                </c:pt>
                <c:pt idx="1">
                  <c:v>1253245.8414882817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39-43D2-925B-118565BA4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2034607"/>
        <c:axId val="2043254719"/>
      </c:barChart>
      <c:catAx>
        <c:axId val="1972034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254719"/>
        <c:crosses val="autoZero"/>
        <c:auto val="1"/>
        <c:lblAlgn val="ctr"/>
        <c:lblOffset val="100"/>
        <c:noMultiLvlLbl val="0"/>
      </c:catAx>
      <c:valAx>
        <c:axId val="204325471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034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IGT</a:t>
            </a:r>
            <a:r>
              <a:rPr lang="en-GB" sz="800" dirty="0"/>
              <a:t> Budget v</a:t>
            </a:r>
            <a:r>
              <a:rPr lang="en-GB" sz="800" baseline="0" dirty="0"/>
              <a:t> Spend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EB-43C7-B920-A84106DEAF7A}"/>
              </c:ext>
            </c:extLst>
          </c:dPt>
          <c:cat>
            <c:strRef>
              <c:f>'[chmc-change-budget Jan-22 v1.xlsx]New Format BP21_22'!$F$2:$G$2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BP21_22'!$F$8:$G$8</c:f>
              <c:numCache>
                <c:formatCode>"£"#,##0</c:formatCode>
                <c:ptCount val="2"/>
                <c:pt idx="0">
                  <c:v>194765.16311399444</c:v>
                </c:pt>
                <c:pt idx="1">
                  <c:v>33874.262817999384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B-43C7-B920-A84106DEA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2037807"/>
        <c:axId val="2043258879"/>
      </c:barChart>
      <c:catAx>
        <c:axId val="1972037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258879"/>
        <c:crosses val="autoZero"/>
        <c:auto val="1"/>
        <c:lblAlgn val="ctr"/>
        <c:lblOffset val="100"/>
        <c:noMultiLvlLbl val="0"/>
      </c:catAx>
      <c:valAx>
        <c:axId val="204325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037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Total budget</a:t>
            </a:r>
            <a:r>
              <a:rPr lang="en-GB" baseline="0" dirty="0"/>
              <a:t> v</a:t>
            </a:r>
            <a:r>
              <a:rPr lang="en-GB" dirty="0"/>
              <a:t> committed spend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CC-41FB-8859-FDA6976399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'[chmc-change-budget Mar-22 v1.xlsx]BP21_22'!$J$2:$K$2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Mar-22 v1.xlsx]BP21_22'!$J$8:$K$8</c:f>
              <c:numCache>
                <c:formatCode>"£"#,##0</c:formatCode>
                <c:ptCount val="2"/>
                <c:pt idx="0">
                  <c:v>3589600</c:v>
                </c:pt>
                <c:pt idx="1">
                  <c:v>2697236.11663706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CC-41FB-8859-FDA6976399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1740751"/>
        <c:axId val="1836261055"/>
      </c:barChart>
      <c:catAx>
        <c:axId val="2091740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261055"/>
        <c:crosses val="autoZero"/>
        <c:auto val="1"/>
        <c:lblAlgn val="ctr"/>
        <c:lblOffset val="100"/>
        <c:noMultiLvlLbl val="0"/>
      </c:catAx>
      <c:valAx>
        <c:axId val="1836261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40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Shipper</a:t>
            </a:r>
            <a:r>
              <a:rPr lang="en-GB" sz="800" dirty="0"/>
              <a:t> Budget v Spend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A0F-4883-8510-140E83D626EA}"/>
              </c:ext>
            </c:extLst>
          </c:dPt>
          <c:cat>
            <c:strRef>
              <c:f>'[chmc-change-budget Mar-22 v1.xlsx]BP21_22'!$B$2:$C$2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Mar-22 v1.xlsx]BP21_22'!$B$8:$C$8</c:f>
              <c:numCache>
                <c:formatCode>"£"#,##0</c:formatCode>
                <c:ptCount val="2"/>
                <c:pt idx="0">
                  <c:v>2073012.3132530118</c:v>
                </c:pt>
                <c:pt idx="1">
                  <c:v>1389719.0123307791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0F-4883-8510-140E83D626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5238959"/>
        <c:axId val="1836254815"/>
      </c:barChart>
      <c:catAx>
        <c:axId val="2045238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254815"/>
        <c:crosses val="autoZero"/>
        <c:auto val="1"/>
        <c:lblAlgn val="ctr"/>
        <c:lblOffset val="100"/>
        <c:noMultiLvlLbl val="0"/>
      </c:catAx>
      <c:valAx>
        <c:axId val="1836254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5238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NTS</a:t>
            </a:r>
            <a:r>
              <a:rPr lang="en-GB" sz="800" dirty="0"/>
              <a:t> Budget v Spend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831-4F82-B5C1-D6729F5ABCDF}"/>
              </c:ext>
            </c:extLst>
          </c:dPt>
          <c:cat>
            <c:strRef>
              <c:f>'[chmc-change-budget Mar-22 v1.xlsx]BP21_22'!$H$2:$I$2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Mar-22 v1.xlsx]BP21_22'!$H$8:$I$8</c:f>
              <c:numCache>
                <c:formatCode>"£"#,##0</c:formatCode>
                <c:ptCount val="2"/>
                <c:pt idx="0">
                  <c:v>73575.903614457842</c:v>
                </c:pt>
                <c:pt idx="1">
                  <c:v>20397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31-4F82-B5C1-D6729F5ABC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5024031"/>
        <c:axId val="2043257215"/>
      </c:barChart>
      <c:catAx>
        <c:axId val="2135024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257215"/>
        <c:crosses val="autoZero"/>
        <c:auto val="1"/>
        <c:lblAlgn val="ctr"/>
        <c:lblOffset val="100"/>
        <c:noMultiLvlLbl val="0"/>
      </c:catAx>
      <c:valAx>
        <c:axId val="2043257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024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/>
              <a:t>Movement since last month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38-4560-96DD-9A069E7E758D}"/>
              </c:ext>
            </c:extLst>
          </c:dPt>
          <c:cat>
            <c:strRef>
              <c:f>'[chmc-change-budget Mar-22 v1.xlsx]BP21_22'!$B$19:$I$19</c:f>
              <c:strCache>
                <c:ptCount val="7"/>
                <c:pt idx="0">
                  <c:v>Shipper</c:v>
                </c:pt>
                <c:pt idx="2">
                  <c:v>DN</c:v>
                </c:pt>
                <c:pt idx="4">
                  <c:v>IGT</c:v>
                </c:pt>
                <c:pt idx="6">
                  <c:v>NTS</c:v>
                </c:pt>
              </c:strCache>
            </c:strRef>
          </c:cat>
          <c:val>
            <c:numRef>
              <c:f>'[chmc-change-budget Mar-22 v1.xlsx]BP21_22'!$B$20:$I$20</c:f>
              <c:numCache>
                <c:formatCode>General</c:formatCode>
                <c:ptCount val="8"/>
                <c:pt idx="0" formatCode="&quot;£&quot;#,##0">
                  <c:v>-60000</c:v>
                </c:pt>
                <c:pt idx="2" formatCode="&quot;£&quot;#,##0">
                  <c:v>0</c:v>
                </c:pt>
                <c:pt idx="4" formatCode="&quot;£&quot;#,##0">
                  <c:v>0</c:v>
                </c:pt>
                <c:pt idx="6" formatCode="&quot;£&quot;#,##0">
                  <c:v>-20397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38-4560-96DD-9A069E7E7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7974000"/>
        <c:axId val="2088556752"/>
      </c:barChart>
      <c:catAx>
        <c:axId val="121797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8556752"/>
        <c:crosses val="autoZero"/>
        <c:auto val="1"/>
        <c:lblAlgn val="ctr"/>
        <c:lblOffset val="100"/>
        <c:noMultiLvlLbl val="0"/>
      </c:catAx>
      <c:valAx>
        <c:axId val="208855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797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24/02/2022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s://umbraco.xoserve.com/media/43037/chmc-change-budget.xlsx" TargetMode="Externa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DSC Change Budget 21/22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635" y="11405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Committed Spend BP21/22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9AC967-D295-4EB5-8156-5F6765360120}"/>
              </a:ext>
            </a:extLst>
          </p:cNvPr>
          <p:cNvSpPr txBox="1"/>
          <p:nvPr/>
        </p:nvSpPr>
        <p:spPr>
          <a:xfrm>
            <a:off x="7572468" y="2456524"/>
            <a:ext cx="14036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Full view of budget saved </a:t>
            </a:r>
            <a:r>
              <a:rPr lang="en-GB" sz="1000" dirty="0">
                <a:hlinkClick r:id="rId2"/>
              </a:rPr>
              <a:t>here</a:t>
            </a:r>
            <a:r>
              <a:rPr lang="en-GB" sz="1000" dirty="0"/>
              <a:t>, including details of movement from last month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D1F122F2-340C-47D6-AD91-04EFE52402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264342"/>
              </p:ext>
            </p:extLst>
          </p:nvPr>
        </p:nvGraphicFramePr>
        <p:xfrm>
          <a:off x="2150939" y="699542"/>
          <a:ext cx="1643119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62E272D9-3FAE-41BC-A64E-4B603F103D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941729"/>
              </p:ext>
            </p:extLst>
          </p:nvPr>
        </p:nvGraphicFramePr>
        <p:xfrm>
          <a:off x="4104674" y="719727"/>
          <a:ext cx="1643119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0C7B00BC-D987-4E76-9438-36E751DDC91D}"/>
              </a:ext>
            </a:extLst>
          </p:cNvPr>
          <p:cNvSpPr txBox="1"/>
          <p:nvPr/>
        </p:nvSpPr>
        <p:spPr>
          <a:xfrm>
            <a:off x="7585937" y="699542"/>
            <a:ext cx="14036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At this stage, Shippers have committed 67% of approved BP21 Budget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DNs have committed 100%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IGTs have committed 17% and NTS 28%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5BE5B15-0C7E-48D6-A56C-6A746E46C6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179772"/>
              </p:ext>
            </p:extLst>
          </p:nvPr>
        </p:nvGraphicFramePr>
        <p:xfrm>
          <a:off x="267423" y="2216042"/>
          <a:ext cx="3767032" cy="2488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29864BA-670A-4A40-A473-66D6D57502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784681"/>
              </p:ext>
            </p:extLst>
          </p:nvPr>
        </p:nvGraphicFramePr>
        <p:xfrm>
          <a:off x="323528" y="719727"/>
          <a:ext cx="1827411" cy="1203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B794E5D-1D49-45F7-86D6-58797F52E6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059867"/>
              </p:ext>
            </p:extLst>
          </p:nvPr>
        </p:nvGraphicFramePr>
        <p:xfrm>
          <a:off x="5702421" y="719728"/>
          <a:ext cx="1818674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9803CA1-16F7-4A52-911A-D440D97B37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683948"/>
              </p:ext>
            </p:extLst>
          </p:nvPr>
        </p:nvGraphicFramePr>
        <p:xfrm>
          <a:off x="4070545" y="2276974"/>
          <a:ext cx="3234679" cy="231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B4AF02-E867-475E-B170-B266BCE76F29}"/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b50a422f-301f-4fa5-bbd4-d22046ec3c52"/>
    <ds:schemaRef ds:uri="http://schemas.microsoft.com/office/infopath/2007/PartnerControls"/>
    <ds:schemaRef ds:uri="http://schemas.microsoft.com/office/2006/documentManagement/types"/>
    <ds:schemaRef ds:uri="b554553c-748b-4189-a5a3-c522c630a41e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18880</TotalTime>
  <Words>76</Words>
  <Application>Microsoft Office PowerPoint</Application>
  <PresentationFormat>On-screen Show (16:9)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FR3 Comms Approach v1.0 221018</vt:lpstr>
      <vt:lpstr>DSC Change Budget 21/22 YTD</vt:lpstr>
      <vt:lpstr>Budget v Committed Spend BP21/22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116</cp:revision>
  <cp:lastPrinted>2020-09-03T10:38:05Z</cp:lastPrinted>
  <dcterms:created xsi:type="dcterms:W3CDTF">2018-10-22T13:17:46Z</dcterms:created>
  <dcterms:modified xsi:type="dcterms:W3CDTF">2022-02-24T12:20:12Z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