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55" r:id="rId7"/>
  </p:sldMasterIdLst>
  <p:notesMasterIdLst>
    <p:notesMasterId r:id="rId23"/>
  </p:notesMasterIdLst>
  <p:handoutMasterIdLst>
    <p:handoutMasterId r:id="rId24"/>
  </p:handoutMasterIdLst>
  <p:sldIdLst>
    <p:sldId id="352" r:id="rId8"/>
    <p:sldId id="829" r:id="rId9"/>
    <p:sldId id="3618" r:id="rId10"/>
    <p:sldId id="826" r:id="rId11"/>
    <p:sldId id="3621" r:id="rId12"/>
    <p:sldId id="3622" r:id="rId13"/>
    <p:sldId id="3623" r:id="rId14"/>
    <p:sldId id="794" r:id="rId15"/>
    <p:sldId id="3616" r:id="rId16"/>
    <p:sldId id="3614" r:id="rId17"/>
    <p:sldId id="831" r:id="rId18"/>
    <p:sldId id="830" r:id="rId19"/>
    <p:sldId id="3611" r:id="rId20"/>
    <p:sldId id="3612" r:id="rId21"/>
    <p:sldId id="3617" r:id="rId22"/>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 id="3" name="Smitha Pichrikat" initials="SP" lastIdx="1" clrIdx="2">
    <p:extLst>
      <p:ext uri="{19B8F6BF-5375-455C-9EA6-DF929625EA0E}">
        <p15:presenceInfo xmlns:p15="http://schemas.microsoft.com/office/powerpoint/2012/main" userId="S-1-5-21-4145888014-839675345-3125187760-3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412"/>
    <a:srgbClr val="F09F0E"/>
    <a:srgbClr val="CED1E2"/>
    <a:srgbClr val="FFCC00"/>
    <a:srgbClr val="E8EAF1"/>
    <a:srgbClr val="CED1E1"/>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4D7650-23A5-44F8-8CF2-B3BA7C18016F}" v="10314" dt="2022-02-28T10:08:39.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1" autoAdjust="0"/>
    <p:restoredTop sz="94796" autoAdjust="0"/>
  </p:normalViewPr>
  <p:slideViewPr>
    <p:cSldViewPr snapToGrid="0">
      <p:cViewPr>
        <p:scale>
          <a:sx n="90" d="100"/>
          <a:sy n="90" d="100"/>
        </p:scale>
        <p:origin x="456" y="6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J Lyndon" userId="fefd1f69-c297-4970-add2-0b667d1abc1f" providerId="ADAL" clId="{25AB1F24-78F5-4668-98D0-8DCD2A7D4FC7}"/>
    <pc:docChg chg="undo custSel addSld delSld modSld sldOrd">
      <pc:chgData name="Emma J Lyndon" userId="fefd1f69-c297-4970-add2-0b667d1abc1f" providerId="ADAL" clId="{25AB1F24-78F5-4668-98D0-8DCD2A7D4FC7}" dt="2022-02-28T10:08:39.528" v="10306" actId="2696"/>
      <pc:docMkLst>
        <pc:docMk/>
      </pc:docMkLst>
      <pc:sldChg chg="modSp">
        <pc:chgData name="Emma J Lyndon" userId="fefd1f69-c297-4970-add2-0b667d1abc1f" providerId="ADAL" clId="{25AB1F24-78F5-4668-98D0-8DCD2A7D4FC7}" dt="2022-02-25T12:14:33.662" v="12" actId="20577"/>
        <pc:sldMkLst>
          <pc:docMk/>
          <pc:sldMk cId="3324695576" sldId="352"/>
        </pc:sldMkLst>
        <pc:spChg chg="mod">
          <ac:chgData name="Emma J Lyndon" userId="fefd1f69-c297-4970-add2-0b667d1abc1f" providerId="ADAL" clId="{25AB1F24-78F5-4668-98D0-8DCD2A7D4FC7}" dt="2022-02-25T12:14:33.662" v="12" actId="20577"/>
          <ac:spMkLst>
            <pc:docMk/>
            <pc:sldMk cId="3324695576" sldId="352"/>
            <ac:spMk id="5" creationId="{00000000-0000-0000-0000-000000000000}"/>
          </ac:spMkLst>
        </pc:spChg>
      </pc:sldChg>
      <pc:sldChg chg="delSp modSp">
        <pc:chgData name="Emma J Lyndon" userId="fefd1f69-c297-4970-add2-0b667d1abc1f" providerId="ADAL" clId="{25AB1F24-78F5-4668-98D0-8DCD2A7D4FC7}" dt="2022-02-28T10:07:11.595" v="10218" actId="20577"/>
        <pc:sldMkLst>
          <pc:docMk/>
          <pc:sldMk cId="1330211914" sldId="826"/>
        </pc:sldMkLst>
        <pc:spChg chg="mod">
          <ac:chgData name="Emma J Lyndon" userId="fefd1f69-c297-4970-add2-0b667d1abc1f" providerId="ADAL" clId="{25AB1F24-78F5-4668-98D0-8DCD2A7D4FC7}" dt="2022-02-28T09:36:10.289" v="7783" actId="20577"/>
          <ac:spMkLst>
            <pc:docMk/>
            <pc:sldMk cId="1330211914" sldId="826"/>
            <ac:spMk id="2" creationId="{00000000-0000-0000-0000-000000000000}"/>
          </ac:spMkLst>
        </pc:spChg>
        <pc:graphicFrameChg chg="del mod modGraphic">
          <ac:chgData name="Emma J Lyndon" userId="fefd1f69-c297-4970-add2-0b667d1abc1f" providerId="ADAL" clId="{25AB1F24-78F5-4668-98D0-8DCD2A7D4FC7}" dt="2022-02-28T09:35:04.507" v="7584"/>
          <ac:graphicFrameMkLst>
            <pc:docMk/>
            <pc:sldMk cId="1330211914" sldId="826"/>
            <ac:graphicFrameMk id="3" creationId="{60891054-65EC-4FDA-8B8B-043880AD5D36}"/>
          </ac:graphicFrameMkLst>
        </pc:graphicFrameChg>
        <pc:graphicFrameChg chg="mod modGraphic">
          <ac:chgData name="Emma J Lyndon" userId="fefd1f69-c297-4970-add2-0b667d1abc1f" providerId="ADAL" clId="{25AB1F24-78F5-4668-98D0-8DCD2A7D4FC7}" dt="2022-02-28T10:07:11.595" v="10218" actId="20577"/>
          <ac:graphicFrameMkLst>
            <pc:docMk/>
            <pc:sldMk cId="1330211914" sldId="826"/>
            <ac:graphicFrameMk id="5" creationId="{219FB592-139D-4CB0-9645-9CA8D04940FF}"/>
          </ac:graphicFrameMkLst>
        </pc:graphicFrameChg>
      </pc:sldChg>
      <pc:sldChg chg="modSp">
        <pc:chgData name="Emma J Lyndon" userId="fefd1f69-c297-4970-add2-0b667d1abc1f" providerId="ADAL" clId="{25AB1F24-78F5-4668-98D0-8DCD2A7D4FC7}" dt="2022-02-25T16:24:55.006" v="3383" actId="5793"/>
        <pc:sldMkLst>
          <pc:docMk/>
          <pc:sldMk cId="326600112" sldId="829"/>
        </pc:sldMkLst>
        <pc:spChg chg="mod">
          <ac:chgData name="Emma J Lyndon" userId="fefd1f69-c297-4970-add2-0b667d1abc1f" providerId="ADAL" clId="{25AB1F24-78F5-4668-98D0-8DCD2A7D4FC7}" dt="2022-02-25T12:28:58.473" v="39" actId="27636"/>
          <ac:spMkLst>
            <pc:docMk/>
            <pc:sldMk cId="326600112" sldId="829"/>
            <ac:spMk id="28" creationId="{92070F57-5BF2-480D-AD38-A4FF278A71D4}"/>
          </ac:spMkLst>
        </pc:spChg>
        <pc:graphicFrameChg chg="mod modGraphic">
          <ac:chgData name="Emma J Lyndon" userId="fefd1f69-c297-4970-add2-0b667d1abc1f" providerId="ADAL" clId="{25AB1F24-78F5-4668-98D0-8DCD2A7D4FC7}" dt="2022-02-25T16:24:55.006" v="3383" actId="5793"/>
          <ac:graphicFrameMkLst>
            <pc:docMk/>
            <pc:sldMk cId="326600112" sldId="829"/>
            <ac:graphicFrameMk id="4" creationId="{00000000-0000-0000-0000-000000000000}"/>
          </ac:graphicFrameMkLst>
        </pc:graphicFrameChg>
      </pc:sldChg>
      <pc:sldChg chg="addSp delSp modSp">
        <pc:chgData name="Emma J Lyndon" userId="fefd1f69-c297-4970-add2-0b667d1abc1f" providerId="ADAL" clId="{25AB1F24-78F5-4668-98D0-8DCD2A7D4FC7}" dt="2022-02-28T10:07:43.750" v="10304" actId="20577"/>
        <pc:sldMkLst>
          <pc:docMk/>
          <pc:sldMk cId="3651624517" sldId="3618"/>
        </pc:sldMkLst>
        <pc:spChg chg="add del">
          <ac:chgData name="Emma J Lyndon" userId="fefd1f69-c297-4970-add2-0b667d1abc1f" providerId="ADAL" clId="{25AB1F24-78F5-4668-98D0-8DCD2A7D4FC7}" dt="2022-02-28T08:52:23.332" v="5885"/>
          <ac:spMkLst>
            <pc:docMk/>
            <pc:sldMk cId="3651624517" sldId="3618"/>
            <ac:spMk id="3" creationId="{27804730-5BB4-4F15-819B-7B5231549EFB}"/>
          </ac:spMkLst>
        </pc:spChg>
        <pc:graphicFrameChg chg="mod modGraphic">
          <ac:chgData name="Emma J Lyndon" userId="fefd1f69-c297-4970-add2-0b667d1abc1f" providerId="ADAL" clId="{25AB1F24-78F5-4668-98D0-8DCD2A7D4FC7}" dt="2022-02-28T10:07:43.750" v="10304" actId="20577"/>
          <ac:graphicFrameMkLst>
            <pc:docMk/>
            <pc:sldMk cId="3651624517" sldId="3618"/>
            <ac:graphicFrameMk id="5" creationId="{219FB592-139D-4CB0-9645-9CA8D04940FF}"/>
          </ac:graphicFrameMkLst>
        </pc:graphicFrameChg>
      </pc:sldChg>
      <pc:sldChg chg="del">
        <pc:chgData name="Emma J Lyndon" userId="fefd1f69-c297-4970-add2-0b667d1abc1f" providerId="ADAL" clId="{25AB1F24-78F5-4668-98D0-8DCD2A7D4FC7}" dt="2022-02-28T10:08:39.528" v="10306" actId="2696"/>
        <pc:sldMkLst>
          <pc:docMk/>
          <pc:sldMk cId="2918203144" sldId="3619"/>
        </pc:sldMkLst>
      </pc:sldChg>
      <pc:sldChg chg="modSp add del ord">
        <pc:chgData name="Emma J Lyndon" userId="fefd1f69-c297-4970-add2-0b667d1abc1f" providerId="ADAL" clId="{25AB1F24-78F5-4668-98D0-8DCD2A7D4FC7}" dt="2022-02-28T10:08:22.353" v="10305" actId="2696"/>
        <pc:sldMkLst>
          <pc:docMk/>
          <pc:sldMk cId="2644542654" sldId="3620"/>
        </pc:sldMkLst>
        <pc:graphicFrameChg chg="modGraphic">
          <ac:chgData name="Emma J Lyndon" userId="fefd1f69-c297-4970-add2-0b667d1abc1f" providerId="ADAL" clId="{25AB1F24-78F5-4668-98D0-8DCD2A7D4FC7}" dt="2022-02-28T10:04:29.767" v="10035" actId="20577"/>
          <ac:graphicFrameMkLst>
            <pc:docMk/>
            <pc:sldMk cId="2644542654" sldId="3620"/>
            <ac:graphicFrameMk id="5" creationId="{219FB592-139D-4CB0-9645-9CA8D04940FF}"/>
          </ac:graphicFrameMkLst>
        </pc:graphicFrameChg>
      </pc:sldChg>
      <pc:sldChg chg="addSp modSp add">
        <pc:chgData name="Emma J Lyndon" userId="fefd1f69-c297-4970-add2-0b667d1abc1f" providerId="ADAL" clId="{25AB1F24-78F5-4668-98D0-8DCD2A7D4FC7}" dt="2022-02-28T10:06:09.489" v="10134" actId="20577"/>
        <pc:sldMkLst>
          <pc:docMk/>
          <pc:sldMk cId="2188896848" sldId="3621"/>
        </pc:sldMkLst>
        <pc:graphicFrameChg chg="add mod modGraphic">
          <ac:chgData name="Emma J Lyndon" userId="fefd1f69-c297-4970-add2-0b667d1abc1f" providerId="ADAL" clId="{25AB1F24-78F5-4668-98D0-8DCD2A7D4FC7}" dt="2022-02-28T09:54:40.254" v="9248" actId="20577"/>
          <ac:graphicFrameMkLst>
            <pc:docMk/>
            <pc:sldMk cId="2188896848" sldId="3621"/>
            <ac:graphicFrameMk id="3" creationId="{F3EE4070-1E0E-43EC-8240-D57C29F44E59}"/>
          </ac:graphicFrameMkLst>
        </pc:graphicFrameChg>
        <pc:graphicFrameChg chg="add mod modGraphic">
          <ac:chgData name="Emma J Lyndon" userId="fefd1f69-c297-4970-add2-0b667d1abc1f" providerId="ADAL" clId="{25AB1F24-78F5-4668-98D0-8DCD2A7D4FC7}" dt="2022-02-28T09:56:56.665" v="9394" actId="20577"/>
          <ac:graphicFrameMkLst>
            <pc:docMk/>
            <pc:sldMk cId="2188896848" sldId="3621"/>
            <ac:graphicFrameMk id="4" creationId="{72C5B7DC-B944-44B7-A24B-EB6EA060C945}"/>
          </ac:graphicFrameMkLst>
        </pc:graphicFrameChg>
        <pc:graphicFrameChg chg="mod modGraphic">
          <ac:chgData name="Emma J Lyndon" userId="fefd1f69-c297-4970-add2-0b667d1abc1f" providerId="ADAL" clId="{25AB1F24-78F5-4668-98D0-8DCD2A7D4FC7}" dt="2022-02-28T10:06:09.489" v="10134" actId="20577"/>
          <ac:graphicFrameMkLst>
            <pc:docMk/>
            <pc:sldMk cId="2188896848" sldId="3621"/>
            <ac:graphicFrameMk id="5" creationId="{219FB592-139D-4CB0-9645-9CA8D04940FF}"/>
          </ac:graphicFrameMkLst>
        </pc:graphicFrameChg>
      </pc:sldChg>
      <pc:sldChg chg="modSp add del">
        <pc:chgData name="Emma J Lyndon" userId="fefd1f69-c297-4970-add2-0b667d1abc1f" providerId="ADAL" clId="{25AB1F24-78F5-4668-98D0-8DCD2A7D4FC7}" dt="2022-02-28T09:36:43.150" v="7784" actId="2696"/>
        <pc:sldMkLst>
          <pc:docMk/>
          <pc:sldMk cId="3451245885" sldId="3621"/>
        </pc:sldMkLst>
        <pc:graphicFrameChg chg="modGraphic">
          <ac:chgData name="Emma J Lyndon" userId="fefd1f69-c297-4970-add2-0b667d1abc1f" providerId="ADAL" clId="{25AB1F24-78F5-4668-98D0-8DCD2A7D4FC7}" dt="2022-02-28T09:11:59.199" v="6657" actId="20577"/>
          <ac:graphicFrameMkLst>
            <pc:docMk/>
            <pc:sldMk cId="3451245885" sldId="3621"/>
            <ac:graphicFrameMk id="5" creationId="{219FB592-139D-4CB0-9645-9CA8D04940FF}"/>
          </ac:graphicFrameMkLst>
        </pc:graphicFrameChg>
      </pc:sldChg>
      <pc:sldChg chg="modSp add">
        <pc:chgData name="Emma J Lyndon" userId="fefd1f69-c297-4970-add2-0b667d1abc1f" providerId="ADAL" clId="{25AB1F24-78F5-4668-98D0-8DCD2A7D4FC7}" dt="2022-02-28T10:05:01.066" v="10042" actId="20577"/>
        <pc:sldMkLst>
          <pc:docMk/>
          <pc:sldMk cId="4125565058" sldId="3622"/>
        </pc:sldMkLst>
        <pc:graphicFrameChg chg="mod modGraphic">
          <ac:chgData name="Emma J Lyndon" userId="fefd1f69-c297-4970-add2-0b667d1abc1f" providerId="ADAL" clId="{25AB1F24-78F5-4668-98D0-8DCD2A7D4FC7}" dt="2022-02-28T10:05:01.066" v="10042" actId="20577"/>
          <ac:graphicFrameMkLst>
            <pc:docMk/>
            <pc:sldMk cId="4125565058" sldId="3622"/>
            <ac:graphicFrameMk id="5" creationId="{219FB592-139D-4CB0-9645-9CA8D04940FF}"/>
          </ac:graphicFrameMkLst>
        </pc:graphicFrameChg>
      </pc:sldChg>
      <pc:sldChg chg="modSp add">
        <pc:chgData name="Emma J Lyndon" userId="fefd1f69-c297-4970-add2-0b667d1abc1f" providerId="ADAL" clId="{25AB1F24-78F5-4668-98D0-8DCD2A7D4FC7}" dt="2022-02-28T10:04:15.555" v="10033" actId="20577"/>
        <pc:sldMkLst>
          <pc:docMk/>
          <pc:sldMk cId="4150386916" sldId="3623"/>
        </pc:sldMkLst>
        <pc:graphicFrameChg chg="mod modGraphic">
          <ac:chgData name="Emma J Lyndon" userId="fefd1f69-c297-4970-add2-0b667d1abc1f" providerId="ADAL" clId="{25AB1F24-78F5-4668-98D0-8DCD2A7D4FC7}" dt="2022-02-28T10:04:15.555" v="10033" actId="20577"/>
          <ac:graphicFrameMkLst>
            <pc:docMk/>
            <pc:sldMk cId="4150386916" sldId="3623"/>
            <ac:graphicFrameMk id="5" creationId="{219FB592-139D-4CB0-9645-9CA8D04940FF}"/>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25/02/2022</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25/02/2022</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7478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79539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255255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7984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March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EA9EB250-EE39-44D4-9C68-EC8A8F1E2846}"/>
              </a:ext>
            </a:extLst>
          </p:cNvPr>
          <p:cNvPicPr>
            <a:picLocks/>
          </p:cNvPicPr>
          <p:nvPr/>
        </p:nvPicPr>
        <p:blipFill>
          <a:blip r:embed="rId3"/>
          <a:stretch>
            <a:fillRect/>
          </a:stretch>
        </p:blipFill>
        <p:spPr>
          <a:xfrm>
            <a:off x="243852" y="496301"/>
            <a:ext cx="8656296" cy="4653549"/>
          </a:xfrm>
          <a:prstGeom prst="rect">
            <a:avLst/>
          </a:prstGeom>
          <a:solidFill>
            <a:scrgbClr r="0" g="0" b="0"/>
          </a:solidFill>
        </p:spPr>
      </p:pic>
    </p:spTree>
    <p:extLst>
      <p:ext uri="{BB962C8B-B14F-4D97-AF65-F5344CB8AC3E}">
        <p14:creationId xmlns:p14="http://schemas.microsoft.com/office/powerpoint/2010/main" val="146488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293528512"/>
              </p:ext>
            </p:extLst>
          </p:nvPr>
        </p:nvGraphicFramePr>
        <p:xfrm>
          <a:off x="114506" y="396588"/>
          <a:ext cx="8960142" cy="4575455"/>
        </p:xfrm>
        <a:graphic>
          <a:graphicData uri="http://schemas.openxmlformats.org/drawingml/2006/table">
            <a:tbl>
              <a:tblPr firstRow="1" bandRow="1">
                <a:tableStyleId>{5C22544A-7EE6-4342-B048-85BDC9FD1C3A}</a:tableStyleId>
              </a:tblPr>
              <a:tblGrid>
                <a:gridCol w="4500486">
                  <a:extLst>
                    <a:ext uri="{9D8B030D-6E8A-4147-A177-3AD203B41FA5}">
                      <a16:colId xmlns:a16="http://schemas.microsoft.com/office/drawing/2014/main" val="997061046"/>
                    </a:ext>
                  </a:extLst>
                </a:gridCol>
                <a:gridCol w="838481">
                  <a:extLst>
                    <a:ext uri="{9D8B030D-6E8A-4147-A177-3AD203B41FA5}">
                      <a16:colId xmlns:a16="http://schemas.microsoft.com/office/drawing/2014/main" val="2723771934"/>
                    </a:ext>
                  </a:extLst>
                </a:gridCol>
                <a:gridCol w="831252">
                  <a:extLst>
                    <a:ext uri="{9D8B030D-6E8A-4147-A177-3AD203B41FA5}">
                      <a16:colId xmlns:a16="http://schemas.microsoft.com/office/drawing/2014/main" val="3830117845"/>
                    </a:ext>
                  </a:extLst>
                </a:gridCol>
                <a:gridCol w="744513">
                  <a:extLst>
                    <a:ext uri="{9D8B030D-6E8A-4147-A177-3AD203B41FA5}">
                      <a16:colId xmlns:a16="http://schemas.microsoft.com/office/drawing/2014/main" val="194189712"/>
                    </a:ext>
                  </a:extLst>
                </a:gridCol>
                <a:gridCol w="2045410">
                  <a:extLst>
                    <a:ext uri="{9D8B030D-6E8A-4147-A177-3AD203B41FA5}">
                      <a16:colId xmlns:a16="http://schemas.microsoft.com/office/drawing/2014/main" val="3065248341"/>
                    </a:ext>
                  </a:extLst>
                </a:gridCol>
              </a:tblGrid>
              <a:tr h="149079">
                <a:tc>
                  <a:txBody>
                    <a:bodyPr/>
                    <a:lstStyle/>
                    <a:p>
                      <a:pPr algn="l" rtl="0" fontAlgn="ctr"/>
                      <a:r>
                        <a:rPr lang="en-GB" sz="300" b="1" i="0" u="none" strike="noStrike" dirty="0">
                          <a:solidFill>
                            <a:srgbClr val="FFFFFF"/>
                          </a:solidFill>
                          <a:effectLst/>
                          <a:latin typeface="+mn-lt"/>
                          <a:cs typeface="Arial" panose="020B0604020202020204" pitchFamily="34" charset="0"/>
                        </a:rPr>
                        <a:t>CR Name</a:t>
                      </a:r>
                    </a:p>
                  </a:txBody>
                  <a:tcPr marL="4757" marR="4757" marT="4757" marB="0" anchor="ctr">
                    <a:lnB w="38100" cmpd="sng">
                      <a:noFill/>
                    </a:lnB>
                  </a:tcPr>
                </a:tc>
                <a:tc>
                  <a:txBody>
                    <a:bodyPr/>
                    <a:lstStyle/>
                    <a:p>
                      <a:pPr algn="l" rtl="0" fontAlgn="ctr"/>
                      <a:r>
                        <a:rPr lang="en-GB" sz="300" b="1" i="0" u="none" strike="noStrike" dirty="0">
                          <a:solidFill>
                            <a:srgbClr val="FFFFFF"/>
                          </a:solidFill>
                          <a:effectLst/>
                          <a:latin typeface="+mn-lt"/>
                          <a:cs typeface="Arial" panose="020B0604020202020204" pitchFamily="34" charset="0"/>
                        </a:rPr>
                        <a:t>CR Ref</a:t>
                      </a:r>
                    </a:p>
                  </a:txBody>
                  <a:tcPr marL="4757" marR="4757" marT="4757" marB="0" anchor="ctr">
                    <a:lnB w="38100" cmpd="sng">
                      <a:noFill/>
                    </a:lnB>
                  </a:tcPr>
                </a:tc>
                <a:tc>
                  <a:txBody>
                    <a:bodyPr/>
                    <a:lstStyle/>
                    <a:p>
                      <a:pPr algn="l" rtl="0" fontAlgn="ctr"/>
                      <a:r>
                        <a:rPr lang="en-US" sz="300" b="1" i="0" u="none" strike="noStrike" dirty="0">
                          <a:solidFill>
                            <a:srgbClr val="FFFFFF"/>
                          </a:solidFill>
                          <a:effectLst/>
                          <a:latin typeface="+mn-lt"/>
                          <a:cs typeface="Arial" panose="020B0604020202020204" pitchFamily="34" charset="0"/>
                        </a:rPr>
                        <a:t>High Level Cost IA Cost</a:t>
                      </a:r>
                    </a:p>
                  </a:txBody>
                  <a:tcPr marL="4757" marR="4757" marT="4757" marB="0" anchor="ctr">
                    <a:lnB w="38100" cmpd="sng">
                      <a:noFill/>
                    </a:lnB>
                  </a:tcPr>
                </a:tc>
                <a:tc>
                  <a:txBody>
                    <a:bodyPr/>
                    <a:lstStyle/>
                    <a:p>
                      <a:pPr algn="l" rtl="0" fontAlgn="ctr"/>
                      <a:r>
                        <a:rPr lang="en-GB" sz="300" b="1" i="0" u="none" strike="noStrike" dirty="0">
                          <a:solidFill>
                            <a:srgbClr val="FFFFFF"/>
                          </a:solidFill>
                          <a:effectLst/>
                          <a:latin typeface="+mn-lt"/>
                          <a:cs typeface="Arial" panose="020B0604020202020204" pitchFamily="34" charset="0"/>
                        </a:rPr>
                        <a:t>Date Raised</a:t>
                      </a:r>
                    </a:p>
                  </a:txBody>
                  <a:tcPr marL="4757" marR="4757" marT="4757" marB="0" anchor="ctr">
                    <a:lnB w="38100" cmpd="sng">
                      <a:noFill/>
                    </a:lnB>
                  </a:tcPr>
                </a:tc>
                <a:tc>
                  <a:txBody>
                    <a:bodyPr/>
                    <a:lstStyle/>
                    <a:p>
                      <a:pPr algn="l" rtl="0" fontAlgn="ctr"/>
                      <a:r>
                        <a:rPr lang="en-GB" sz="300" b="1" i="0" u="none" strike="noStrike" dirty="0">
                          <a:solidFill>
                            <a:srgbClr val="FFFFFF"/>
                          </a:solidFill>
                          <a:effectLst/>
                          <a:latin typeface="+mn-lt"/>
                          <a:cs typeface="Arial" panose="020B0604020202020204" pitchFamily="34" charset="0"/>
                        </a:rPr>
                        <a:t>Status</a:t>
                      </a:r>
                    </a:p>
                  </a:txBody>
                  <a:tcPr marL="4757" marR="4757" marT="4757" marB="0" anchor="ctr">
                    <a:lnB w="38100" cmpd="sng">
                      <a:noFill/>
                    </a:lnB>
                  </a:tcPr>
                </a:tc>
                <a:extLst>
                  <a:ext uri="{0D108BD9-81ED-4DB2-BD59-A6C34878D82A}">
                    <a16:rowId xmlns:a16="http://schemas.microsoft.com/office/drawing/2014/main" val="4029148686"/>
                  </a:ext>
                </a:extLst>
              </a:tr>
              <a:tr h="130678">
                <a:tc>
                  <a:txBody>
                    <a:bodyPr/>
                    <a:lstStyle/>
                    <a:p>
                      <a:pPr algn="l" fontAlgn="t"/>
                      <a:r>
                        <a:rPr lang="en-GB" sz="800" b="0" i="0" u="none" strike="noStrike" dirty="0">
                          <a:solidFill>
                            <a:srgbClr val="000000"/>
                          </a:solidFill>
                          <a:effectLst/>
                          <a:latin typeface="+mn-lt"/>
                        </a:rPr>
                        <a:t>Programme Plan Re-Baseline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n-lt"/>
                        </a:rPr>
                        <a:t>CR-D002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n-lt"/>
                        </a:rPr>
                        <a:t>07/11/2019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n-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130678">
                <a:tc>
                  <a:txBody>
                    <a:bodyPr/>
                    <a:lstStyle/>
                    <a:p>
                      <a:pPr algn="l" fontAlgn="t"/>
                      <a:r>
                        <a:rPr lang="en-US" sz="800" b="0" i="0" u="none" strike="noStrike">
                          <a:solidFill>
                            <a:srgbClr val="000000"/>
                          </a:solidFill>
                          <a:effectLst/>
                          <a:latin typeface="+mn-lt"/>
                        </a:rPr>
                        <a:t>Updates to the CSS Physical Interface Design (PhID).</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CR-D008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£17,250.00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22/01/2020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1000553"/>
                  </a:ext>
                </a:extLst>
              </a:tr>
              <a:tr h="130678">
                <a:tc>
                  <a:txBody>
                    <a:bodyPr/>
                    <a:lstStyle/>
                    <a:p>
                      <a:pPr algn="l" fontAlgn="t"/>
                      <a:r>
                        <a:rPr lang="en-GB" sz="800" b="0" i="0" u="none" strike="noStrike">
                          <a:solidFill>
                            <a:srgbClr val="000000"/>
                          </a:solidFill>
                          <a:effectLst/>
                          <a:latin typeface="+mn-lt"/>
                        </a:rPr>
                        <a:t>CSS_Exception_Handling_Strategy_v0.2</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CR-D014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130678">
                <a:tc>
                  <a:txBody>
                    <a:bodyPr/>
                    <a:lstStyle/>
                    <a:p>
                      <a:pPr algn="l" fontAlgn="t"/>
                      <a:r>
                        <a:rPr lang="en-US" sz="800" b="0" i="0" u="none" strike="noStrike">
                          <a:solidFill>
                            <a:srgbClr val="000000"/>
                          </a:solidFill>
                          <a:effectLst/>
                          <a:latin typeface="+mn-lt"/>
                        </a:rPr>
                        <a:t>Provide_CSS_RegistrationID_to_PUI_and_LPs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CR-D016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£12,643.00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07/08/2020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130678">
                <a:tc>
                  <a:txBody>
                    <a:bodyPr/>
                    <a:lstStyle/>
                    <a:p>
                      <a:pPr algn="l" fontAlgn="t"/>
                      <a:r>
                        <a:rPr lang="en-US" sz="800" b="0" i="0" u="none" strike="noStrike">
                          <a:solidFill>
                            <a:srgbClr val="000000"/>
                          </a:solidFill>
                          <a:effectLst/>
                          <a:latin typeface="+mn-lt"/>
                        </a:rPr>
                        <a:t>Licence Exempt Network Customer Identifier – ABACUS Data Model update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CR-E51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29/10/2019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130678">
                <a:tc>
                  <a:txBody>
                    <a:bodyPr/>
                    <a:lstStyle/>
                    <a:p>
                      <a:pPr algn="l" fontAlgn="t"/>
                      <a:r>
                        <a:rPr lang="en-US" sz="800" b="0" i="0" u="none" strike="noStrike">
                          <a:solidFill>
                            <a:srgbClr val="000000"/>
                          </a:solidFill>
                          <a:effectLst/>
                          <a:latin typeface="+mn-lt"/>
                        </a:rPr>
                        <a:t>Amendments to the DMS artefact suite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£6,500.00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130678">
                <a:tc>
                  <a:txBody>
                    <a:bodyPr/>
                    <a:lstStyle/>
                    <a:p>
                      <a:pPr algn="l" fontAlgn="t"/>
                      <a:r>
                        <a:rPr lang="en-US" sz="800" b="0" i="0" u="none" strike="noStrike">
                          <a:solidFill>
                            <a:srgbClr val="000000"/>
                          </a:solidFill>
                          <a:effectLst/>
                          <a:latin typeface="+mn-lt"/>
                        </a:rPr>
                        <a:t>Migration of Terminated Gas RMPS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CR-D022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130678">
                <a:tc>
                  <a:txBody>
                    <a:bodyPr/>
                    <a:lstStyle/>
                    <a:p>
                      <a:pPr algn="l" fontAlgn="t"/>
                      <a:r>
                        <a:rPr lang="en-US" sz="800" b="0" i="0" u="none" strike="noStrike">
                          <a:solidFill>
                            <a:srgbClr val="000000"/>
                          </a:solidFill>
                          <a:effectLst/>
                          <a:latin typeface="+mn-lt"/>
                        </a:rPr>
                        <a:t>Amendments to the NC-0079 for REL (Retail Energy Location) Data Migration and Reconciliation</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CR-D024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06/07/2020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169818">
                <a:tc>
                  <a:txBody>
                    <a:bodyPr/>
                    <a:lstStyle/>
                    <a:p>
                      <a:pPr algn="l" fontAlgn="b"/>
                      <a:r>
                        <a:rPr lang="en-GB" sz="800" b="0" i="0" u="none" strike="noStrike">
                          <a:solidFill>
                            <a:srgbClr val="000000"/>
                          </a:solidFill>
                          <a:effectLst/>
                          <a:latin typeface="+mn-lt"/>
                        </a:rPr>
                        <a:t>DMS - PHID Alignment Parties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06/07/2020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130678">
                <a:tc>
                  <a:txBody>
                    <a:bodyPr/>
                    <a:lstStyle/>
                    <a:p>
                      <a:pPr algn="l" fontAlgn="b"/>
                      <a:r>
                        <a:rPr lang="en-US" sz="800" b="0" i="0" u="none" strike="noStrike">
                          <a:solidFill>
                            <a:srgbClr val="000000"/>
                          </a:solidFill>
                          <a:effectLst/>
                          <a:latin typeface="+mn-lt"/>
                        </a:rPr>
                        <a:t>Request For a New or Upgraded DMT Environment</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£256,009.00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07/08/2020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130678">
                <a:tc>
                  <a:txBody>
                    <a:bodyPr/>
                    <a:lstStyle/>
                    <a:p>
                      <a:pPr algn="l" fontAlgn="b"/>
                      <a:r>
                        <a:rPr lang="en-US" sz="800" b="0" i="0" u="none" strike="noStrike">
                          <a:solidFill>
                            <a:srgbClr val="000000"/>
                          </a:solidFill>
                          <a:effectLst/>
                          <a:latin typeface="+mn-lt"/>
                        </a:rPr>
                        <a:t>Enable TLS connection pooling for all directly connected parties to CSS]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130678">
                <a:tc>
                  <a:txBody>
                    <a:bodyPr/>
                    <a:lstStyle/>
                    <a:p>
                      <a:pPr algn="l" fontAlgn="b"/>
                      <a:r>
                        <a:rPr lang="en-GB" sz="800" b="0" i="0" u="none" strike="noStrike">
                          <a:solidFill>
                            <a:srgbClr val="000000"/>
                          </a:solidFill>
                          <a:effectLst/>
                          <a:latin typeface="+mn-lt"/>
                        </a:rPr>
                        <a:t>Message Header Format for PKI Certificate Identification]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130678">
                <a:tc>
                  <a:txBody>
                    <a:bodyPr/>
                    <a:lstStyle/>
                    <a:p>
                      <a:pPr algn="l" fontAlgn="b"/>
                      <a:r>
                        <a:rPr lang="en-US" sz="800" b="0" i="0" u="none" strike="noStrike">
                          <a:solidFill>
                            <a:srgbClr val="000000"/>
                          </a:solidFill>
                          <a:effectLst/>
                          <a:latin typeface="+mn-lt"/>
                        </a:rPr>
                        <a:t>SIT Functional Test Re Plan  Enabling Parallel Testing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£56,000.00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20/07/2020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130678">
                <a:tc>
                  <a:txBody>
                    <a:bodyPr/>
                    <a:lstStyle/>
                    <a:p>
                      <a:pPr algn="l" fontAlgn="b"/>
                      <a:r>
                        <a:rPr lang="fr-FR" sz="800" b="0" i="0" u="none" strike="noStrike">
                          <a:solidFill>
                            <a:srgbClr val="000000"/>
                          </a:solidFill>
                          <a:effectLst/>
                          <a:latin typeface="+mn-lt"/>
                        </a:rPr>
                        <a:t>DM_Validation Catalogue_Shipper_Effective_Date_Change_</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03/08/2020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130678">
                <a:tc>
                  <a:txBody>
                    <a:bodyPr/>
                    <a:lstStyle/>
                    <a:p>
                      <a:pPr algn="l" fontAlgn="b"/>
                      <a:r>
                        <a:rPr lang="en-GB" sz="800" b="0" i="0" u="none" strike="noStrike">
                          <a:solidFill>
                            <a:srgbClr val="000000"/>
                          </a:solidFill>
                          <a:effectLst/>
                          <a:latin typeface="+mn-lt"/>
                        </a:rPr>
                        <a:t>Compression During Data Migration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09/09/2020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130678">
                <a:tc>
                  <a:txBody>
                    <a:bodyPr/>
                    <a:lstStyle/>
                    <a:p>
                      <a:pPr algn="l" fontAlgn="b"/>
                      <a:r>
                        <a:rPr lang="en-US" sz="800" b="0" i="0" u="none" strike="noStrike">
                          <a:solidFill>
                            <a:srgbClr val="000000"/>
                          </a:solidFill>
                          <a:effectLst/>
                          <a:latin typeface="+mn-lt"/>
                        </a:rPr>
                        <a:t>Uplift to the CSS Interface Specifications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£70,000.00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07/10/2020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130678">
                <a:tc>
                  <a:txBody>
                    <a:bodyPr/>
                    <a:lstStyle/>
                    <a:p>
                      <a:pPr algn="l" fontAlgn="b"/>
                      <a:r>
                        <a:rPr lang="en-US" sz="800" b="0" i="0" u="none" strike="noStrike">
                          <a:solidFill>
                            <a:srgbClr val="000000"/>
                          </a:solidFill>
                          <a:effectLst/>
                          <a:latin typeface="+mn-lt"/>
                        </a:rPr>
                        <a:t>Uplift to Business Data Validation Rules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130678">
                <a:tc>
                  <a:txBody>
                    <a:bodyPr/>
                    <a:lstStyle/>
                    <a:p>
                      <a:pPr algn="l" fontAlgn="b"/>
                      <a:r>
                        <a:rPr lang="en-GB" sz="800" b="0" i="0" u="none" strike="noStrike">
                          <a:solidFill>
                            <a:srgbClr val="000000"/>
                          </a:solidFill>
                          <a:effectLst/>
                          <a:latin typeface="+mn-lt"/>
                        </a:rPr>
                        <a:t>Programme Plan Re-Baseline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CR-D042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£14,913,000.00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28/09/2020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130678">
                <a:tc>
                  <a:txBody>
                    <a:bodyPr/>
                    <a:lstStyle/>
                    <a:p>
                      <a:pPr algn="l" fontAlgn="b"/>
                      <a:r>
                        <a:rPr lang="en-US" sz="800" b="0" i="0" u="none" strike="noStrike">
                          <a:solidFill>
                            <a:srgbClr val="000000"/>
                          </a:solidFill>
                          <a:effectLst/>
                          <a:latin typeface="+mn-lt"/>
                        </a:rPr>
                        <a:t>Changes to Support Energy Company Data</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CR-D059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£37,500.00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130678">
                <a:tc>
                  <a:txBody>
                    <a:bodyPr/>
                    <a:lstStyle/>
                    <a:p>
                      <a:pPr algn="l" fontAlgn="b"/>
                      <a:r>
                        <a:rPr lang="en-GB" sz="800" b="0" i="0" u="none" strike="noStrike">
                          <a:solidFill>
                            <a:srgbClr val="000000"/>
                          </a:solidFill>
                          <a:effectLst/>
                          <a:latin typeface="+mn-lt"/>
                        </a:rPr>
                        <a:t>Operational Choreography Detection 0.5</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CR-D060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£308,205.00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130678">
                <a:tc>
                  <a:txBody>
                    <a:bodyPr/>
                    <a:lstStyle/>
                    <a:p>
                      <a:pPr algn="l" fontAlgn="b"/>
                      <a:r>
                        <a:rPr lang="en-GB" sz="800" b="0" i="0" u="none" strike="noStrike">
                          <a:solidFill>
                            <a:srgbClr val="000000"/>
                          </a:solidFill>
                          <a:effectLst/>
                          <a:latin typeface="+mn-lt"/>
                        </a:rPr>
                        <a:t>Operational Choreography Rectification 0.3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CR-D061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261357">
                <a:tc>
                  <a:txBody>
                    <a:bodyPr/>
                    <a:lstStyle/>
                    <a:p>
                      <a:pPr algn="l" fontAlgn="b"/>
                      <a:r>
                        <a:rPr lang="en-US" sz="800" b="0" i="0" u="none" strike="noStrike">
                          <a:solidFill>
                            <a:srgbClr val="000000"/>
                          </a:solidFill>
                          <a:effectLst/>
                          <a:latin typeface="+mn-lt"/>
                        </a:rPr>
                        <a:t>Amendment of Data Migration Solution to Protect Programme Timescales - Removal of Transition Stage 1 Delta files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CR-D062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£83,490.00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169818">
                <a:tc>
                  <a:txBody>
                    <a:bodyPr/>
                    <a:lstStyle/>
                    <a:p>
                      <a:pPr algn="l" fontAlgn="b"/>
                      <a:r>
                        <a:rPr lang="en-US" sz="800" b="0" i="0" u="none" strike="noStrike">
                          <a:solidFill>
                            <a:srgbClr val="000000"/>
                          </a:solidFill>
                          <a:effectLst/>
                          <a:latin typeface="+mn-lt"/>
                        </a:rPr>
                        <a:t>Change to Management of In-Flight Switches Approach</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CR-D071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130678">
                <a:tc>
                  <a:txBody>
                    <a:bodyPr/>
                    <a:lstStyle/>
                    <a:p>
                      <a:pPr algn="l" fontAlgn="t"/>
                      <a:r>
                        <a:rPr lang="en-US" sz="800" b="0" i="0" u="none" strike="noStrike" dirty="0">
                          <a:solidFill>
                            <a:srgbClr val="000000"/>
                          </a:solidFill>
                          <a:effectLst/>
                          <a:latin typeface="+mn-lt"/>
                        </a:rPr>
                        <a:t>Increase Cadence of Data cuts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CR-D080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£24,600.00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10/05/2021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130678">
                <a:tc>
                  <a:txBody>
                    <a:bodyPr/>
                    <a:lstStyle/>
                    <a:p>
                      <a:pPr algn="l" fontAlgn="b"/>
                      <a:r>
                        <a:rPr lang="en-US" sz="800" b="0" i="0" u="none" strike="noStrike">
                          <a:solidFill>
                            <a:srgbClr val="000000"/>
                          </a:solidFill>
                          <a:effectLst/>
                          <a:latin typeface="+mn-lt"/>
                        </a:rPr>
                        <a:t>Amendment to Assumptions as a result of analysis undertaken during CP1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CR-D083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Complete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893854"/>
                  </a:ext>
                </a:extLst>
              </a:tr>
              <a:tr h="166397">
                <a:tc>
                  <a:txBody>
                    <a:bodyPr/>
                    <a:lstStyle/>
                    <a:p>
                      <a:pPr algn="l" fontAlgn="b"/>
                      <a:r>
                        <a:rPr lang="en-US" sz="800" b="0" i="0" u="none" strike="noStrike">
                          <a:solidFill>
                            <a:srgbClr val="000000"/>
                          </a:solidFill>
                          <a:effectLst/>
                          <a:latin typeface="+mn-lt"/>
                        </a:rPr>
                        <a:t>TT Remediation &amp; Paper-Based Testing Workshop</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CR-D095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£10,000.00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Complete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170076"/>
                  </a:ext>
                </a:extLst>
              </a:tr>
              <a:tr h="261357">
                <a:tc>
                  <a:txBody>
                    <a:bodyPr/>
                    <a:lstStyle/>
                    <a:p>
                      <a:pPr algn="l" fontAlgn="b"/>
                      <a:r>
                        <a:rPr lang="en-US" sz="800" b="0" i="0" u="none" strike="noStrike">
                          <a:solidFill>
                            <a:srgbClr val="000000"/>
                          </a:solidFill>
                          <a:effectLst/>
                          <a:latin typeface="+mn-lt"/>
                        </a:rPr>
                        <a:t> Changes to DB4 document; “E2E Transition Plan – Implementation Approach’ to remove the requirement to expose the REL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CR-D105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31/08/2021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5997686"/>
                  </a:ext>
                </a:extLst>
              </a:tr>
              <a:tr h="130678">
                <a:tc>
                  <a:txBody>
                    <a:bodyPr/>
                    <a:lstStyle/>
                    <a:p>
                      <a:pPr algn="l" fontAlgn="b"/>
                      <a:r>
                        <a:rPr lang="en-GB" sz="800" b="0" i="0" u="none" strike="noStrike">
                          <a:solidFill>
                            <a:srgbClr val="000000"/>
                          </a:solidFill>
                          <a:effectLst/>
                          <a:latin typeface="+mn-lt"/>
                        </a:rPr>
                        <a:t>Additional Regression Testing cycles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CR-D113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£20,000.00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19/11/2021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5768496"/>
                  </a:ext>
                </a:extLst>
              </a:tr>
              <a:tr h="261357">
                <a:tc>
                  <a:txBody>
                    <a:bodyPr/>
                    <a:lstStyle/>
                    <a:p>
                      <a:pPr algn="l" fontAlgn="b"/>
                      <a:r>
                        <a:rPr lang="en-US" sz="800" b="0" i="0" u="none" strike="noStrike">
                          <a:solidFill>
                            <a:srgbClr val="000000"/>
                          </a:solidFill>
                          <a:effectLst/>
                          <a:latin typeface="+mn-lt"/>
                        </a:rPr>
                        <a:t>Amendments to NCD-0008 Data Cleansing Catalogue v1.5 to reflect newupdated data cleansing requirements following DA310 analysis of industry data cleansing progress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CR-D115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458322"/>
                  </a:ext>
                </a:extLst>
              </a:tr>
              <a:tr h="130678">
                <a:tc>
                  <a:txBody>
                    <a:bodyPr/>
                    <a:lstStyle/>
                    <a:p>
                      <a:pPr algn="l" fontAlgn="b"/>
                      <a:r>
                        <a:rPr lang="en-US" sz="800" b="0" i="0" u="none" strike="noStrike" dirty="0">
                          <a:solidFill>
                            <a:srgbClr val="000000"/>
                          </a:solidFill>
                          <a:effectLst/>
                          <a:latin typeface="+mn-lt"/>
                        </a:rPr>
                        <a:t>Uplifting the CSS Business Data Validation Rules document to v1.3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n-lt"/>
                        </a:rPr>
                        <a:t>CR-D124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n-lt"/>
                        </a:rPr>
                        <a:t>£18,500.00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n-lt"/>
                        </a:rPr>
                        <a:t>26/11/2021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49867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a:t>
            </a:r>
            <a:r>
              <a:rPr lang="en-GB" sz="1600" dirty="0" err="1">
                <a:solidFill>
                  <a:schemeClr val="accent1"/>
                </a:solidFill>
                <a:latin typeface="+mn-lt"/>
                <a:cs typeface="Arial"/>
              </a:rPr>
              <a:t>Xoserve</a:t>
            </a:r>
            <a:r>
              <a:rPr lang="en-GB" sz="1600" dirty="0">
                <a:solidFill>
                  <a:schemeClr val="accent1"/>
                </a:solidFill>
                <a:latin typeface="+mn-lt"/>
                <a:cs typeface="Arial"/>
              </a:rPr>
              <a:t> (Cost Implication)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2395803472"/>
              </p:ext>
            </p:extLst>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36991">
                <a:tc>
                  <a:txBody>
                    <a:bodyPr/>
                    <a:lstStyle/>
                    <a:p>
                      <a:pPr marL="0" algn="l" fontAlgn="t"/>
                      <a:r>
                        <a:rPr lang="it-IT" sz="900" b="0" i="0" u="none" strike="noStrike" dirty="0">
                          <a:solidFill>
                            <a:srgbClr val="000000"/>
                          </a:solidFill>
                          <a:effectLst/>
                          <a:latin typeface="+mj-lt"/>
                          <a:ea typeface="+mn-ea"/>
                          <a:cs typeface="+mn-cs"/>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6991">
                <a:tc>
                  <a:txBody>
                    <a:bodyPr/>
                    <a:lstStyle/>
                    <a:p>
                      <a:pPr marL="0" algn="l" fontAlgn="t"/>
                      <a:r>
                        <a:rPr lang="en-GB" sz="900" b="0" i="0" u="none" strike="noStrike" dirty="0">
                          <a:solidFill>
                            <a:srgbClr val="000000"/>
                          </a:solidFill>
                          <a:effectLst/>
                          <a:latin typeface="+mj-lt"/>
                          <a:ea typeface="+mn-ea"/>
                          <a:cs typeface="+mn-cs"/>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36991">
                <a:tc>
                  <a:txBody>
                    <a:bodyPr/>
                    <a:lstStyle/>
                    <a:p>
                      <a:pPr marL="0" algn="l" fontAlgn="t"/>
                      <a:r>
                        <a:rPr lang="en-GB" sz="900" b="0" i="0" u="none" strike="noStrike" dirty="0">
                          <a:solidFill>
                            <a:srgbClr val="000000"/>
                          </a:solidFill>
                          <a:effectLst/>
                          <a:latin typeface="+mj-lt"/>
                          <a:ea typeface="+mn-ea"/>
                          <a:cs typeface="+mn-cs"/>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36991">
                <a:tc>
                  <a:txBody>
                    <a:bodyPr/>
                    <a:lstStyle/>
                    <a:p>
                      <a:pPr marL="0" algn="l" fontAlgn="t"/>
                      <a:r>
                        <a:rPr lang="en-US" sz="900" b="0" i="0" u="none" strike="noStrike" dirty="0">
                          <a:solidFill>
                            <a:srgbClr val="000000"/>
                          </a:solidFill>
                          <a:effectLst/>
                          <a:latin typeface="+mj-lt"/>
                          <a:ea typeface="+mn-ea"/>
                          <a:cs typeface="+mn-cs"/>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36991">
                <a:tc>
                  <a:txBody>
                    <a:bodyPr/>
                    <a:lstStyle/>
                    <a:p>
                      <a:pPr marL="0" algn="l" fontAlgn="t"/>
                      <a:r>
                        <a:rPr lang="en-US" sz="900" b="0" i="0" u="none" strike="noStrike">
                          <a:solidFill>
                            <a:srgbClr val="000000"/>
                          </a:solidFill>
                          <a:effectLst/>
                          <a:latin typeface="+mj-lt"/>
                          <a:ea typeface="+mn-ea"/>
                          <a:cs typeface="+mn-cs"/>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36991">
                <a:tc>
                  <a:txBody>
                    <a:bodyPr/>
                    <a:lstStyle/>
                    <a:p>
                      <a:pPr marL="0" algn="l" fontAlgn="t"/>
                      <a:r>
                        <a:rPr lang="en-GB" sz="900" b="0" i="0" u="none" strike="noStrike" dirty="0">
                          <a:solidFill>
                            <a:srgbClr val="000000"/>
                          </a:solidFill>
                          <a:effectLst/>
                          <a:latin typeface="+mj-lt"/>
                          <a:ea typeface="+mn-ea"/>
                          <a:cs typeface="+mn-cs"/>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36991">
                <a:tc>
                  <a:txBody>
                    <a:bodyPr/>
                    <a:lstStyle/>
                    <a:p>
                      <a:pPr marL="0" algn="l" fontAlgn="t"/>
                      <a:r>
                        <a:rPr lang="en-GB" sz="900" b="0" i="0" u="none" strike="noStrike">
                          <a:solidFill>
                            <a:srgbClr val="000000"/>
                          </a:solidFill>
                          <a:effectLst/>
                          <a:latin typeface="+mj-lt"/>
                          <a:ea typeface="+mn-ea"/>
                          <a:cs typeface="+mn-cs"/>
                        </a:rPr>
                        <a:t>ECOES REL API Webmethod</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36991">
                <a:tc>
                  <a:txBody>
                    <a:bodyPr/>
                    <a:lstStyle/>
                    <a:p>
                      <a:pPr marL="0" algn="l" fontAlgn="t"/>
                      <a:r>
                        <a:rPr lang="en-GB" sz="900" b="0" i="0" u="none" strike="noStrike">
                          <a:solidFill>
                            <a:srgbClr val="000000"/>
                          </a:solidFill>
                          <a:effectLst/>
                          <a:latin typeface="+mj-lt"/>
                          <a:ea typeface="+mn-ea"/>
                          <a:cs typeface="+mn-cs"/>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36991">
                <a:tc>
                  <a:txBody>
                    <a:bodyPr/>
                    <a:lstStyle/>
                    <a:p>
                      <a:pPr marL="0" algn="l" fontAlgn="t"/>
                      <a:r>
                        <a:rPr lang="en-US" sz="900" b="0" i="0" u="none" strike="noStrike">
                          <a:solidFill>
                            <a:srgbClr val="000000"/>
                          </a:solidFill>
                          <a:effectLst/>
                          <a:latin typeface="+mj-lt"/>
                          <a:ea typeface="+mn-ea"/>
                          <a:cs typeface="+mn-cs"/>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marL="0" algn="l" fontAlgn="t"/>
                      <a:r>
                        <a:rPr lang="en-US" sz="900" b="0" i="0" u="none" strike="noStrike" dirty="0">
                          <a:solidFill>
                            <a:srgbClr val="000000"/>
                          </a:solidFill>
                          <a:effectLst/>
                          <a:latin typeface="+mj-lt"/>
                          <a:ea typeface="+mn-ea"/>
                          <a:cs typeface="+mn-cs"/>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36991">
                <a:tc>
                  <a:txBody>
                    <a:bodyPr/>
                    <a:lstStyle/>
                    <a:p>
                      <a:pPr marL="0" algn="l" fontAlgn="t"/>
                      <a:r>
                        <a:rPr lang="en-US" sz="900" b="0" i="0" u="none" strike="noStrike" dirty="0">
                          <a:solidFill>
                            <a:srgbClr val="000000"/>
                          </a:solidFill>
                          <a:effectLst/>
                          <a:latin typeface="+mj-lt"/>
                          <a:ea typeface="+mn-ea"/>
                          <a:cs typeface="+mn-cs"/>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36991">
                <a:tc>
                  <a:txBody>
                    <a:bodyPr/>
                    <a:lstStyle/>
                    <a:p>
                      <a:pPr marL="0" algn="l" fontAlgn="t"/>
                      <a:r>
                        <a:rPr lang="en-US" sz="900" b="0" i="0" u="none" strike="noStrike" dirty="0">
                          <a:solidFill>
                            <a:srgbClr val="000000"/>
                          </a:solidFill>
                          <a:effectLst/>
                          <a:latin typeface="+mj-lt"/>
                          <a:ea typeface="+mn-ea"/>
                          <a:cs typeface="+mn-cs"/>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136991">
                <a:tc>
                  <a:txBody>
                    <a:bodyPr/>
                    <a:lstStyle/>
                    <a:p>
                      <a:pPr marL="0" algn="l" fontAlgn="t"/>
                      <a:r>
                        <a:rPr lang="en-GB" sz="900" b="0" i="0" u="none" strike="noStrike" dirty="0">
                          <a:solidFill>
                            <a:srgbClr val="000000"/>
                          </a:solidFill>
                          <a:effectLst/>
                          <a:latin typeface="+mj-lt"/>
                          <a:ea typeface="+mn-ea"/>
                          <a:cs typeface="+mn-cs"/>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36991">
                <a:tc>
                  <a:txBody>
                    <a:bodyPr/>
                    <a:lstStyle/>
                    <a:p>
                      <a:pPr marL="0" algn="l" fontAlgn="t"/>
                      <a:r>
                        <a:rPr lang="en-GB" sz="900" b="0" i="0" u="none" strike="noStrike">
                          <a:solidFill>
                            <a:srgbClr val="000000"/>
                          </a:solidFill>
                          <a:effectLst/>
                          <a:latin typeface="+mj-lt"/>
                          <a:ea typeface="+mn-ea"/>
                          <a:cs typeface="+mn-cs"/>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36991">
                <a:tc>
                  <a:txBody>
                    <a:bodyPr/>
                    <a:lstStyle/>
                    <a:p>
                      <a:pPr marL="0" algn="l" fontAlgn="t"/>
                      <a:r>
                        <a:rPr lang="en-US" sz="900" b="0" i="0" u="none" strike="noStrike">
                          <a:solidFill>
                            <a:srgbClr val="000000"/>
                          </a:solidFill>
                          <a:effectLst/>
                          <a:latin typeface="+mj-lt"/>
                          <a:ea typeface="+mn-ea"/>
                          <a:cs typeface="+mn-cs"/>
                        </a:rPr>
                        <a:t>DSP_Specific_ SIT_ Functional_Exit_Criteria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36991">
                <a:tc>
                  <a:txBody>
                    <a:bodyPr/>
                    <a:lstStyle/>
                    <a:p>
                      <a:pPr marL="0" algn="l" fontAlgn="t"/>
                      <a:r>
                        <a:rPr lang="en-GB" sz="900" b="0" i="0" u="none" strike="noStrike">
                          <a:solidFill>
                            <a:srgbClr val="000000"/>
                          </a:solidFill>
                          <a:effectLst/>
                          <a:latin typeface="+mj-lt"/>
                          <a:ea typeface="+mn-ea"/>
                          <a:cs typeface="+mn-cs"/>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36991">
                <a:tc>
                  <a:txBody>
                    <a:bodyPr/>
                    <a:lstStyle/>
                    <a:p>
                      <a:pPr marL="0" algn="l" fontAlgn="t"/>
                      <a:r>
                        <a:rPr lang="en-US" sz="900" b="0" i="0" u="none" strike="noStrike" dirty="0">
                          <a:solidFill>
                            <a:srgbClr val="000000"/>
                          </a:solidFill>
                          <a:effectLst/>
                          <a:latin typeface="+mj-lt"/>
                          <a:ea typeface="+mn-ea"/>
                          <a:cs typeface="+mn-cs"/>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t"/>
                      <a:r>
                        <a:rPr lang="en-US" sz="900" b="0" i="0" u="none" strike="noStrike" dirty="0">
                          <a:solidFill>
                            <a:srgbClr val="000000"/>
                          </a:solidFill>
                          <a:effectLst/>
                          <a:latin typeface="+mj-lt"/>
                          <a:ea typeface="+mn-ea"/>
                          <a:cs typeface="+mn-cs"/>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t"/>
                      <a:r>
                        <a:rPr lang="fr-FR" sz="900" b="0" i="0" u="none" strike="noStrike" dirty="0" err="1">
                          <a:solidFill>
                            <a:srgbClr val="000000"/>
                          </a:solidFill>
                          <a:effectLst/>
                          <a:latin typeface="+mj-lt"/>
                          <a:ea typeface="+mn-ea"/>
                          <a:cs typeface="+mn-cs"/>
                        </a:rPr>
                        <a:t>Xoserve</a:t>
                      </a:r>
                      <a:r>
                        <a:rPr lang="fr-FR" sz="900" b="0" i="0" u="none" strike="noStrike" dirty="0">
                          <a:solidFill>
                            <a:srgbClr val="000000"/>
                          </a:solidFill>
                          <a:effectLst/>
                          <a:latin typeface="+mj-lt"/>
                          <a:ea typeface="+mn-ea"/>
                          <a:cs typeface="+mn-cs"/>
                        </a:rPr>
                        <a:t>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36991">
                <a:tc>
                  <a:txBody>
                    <a:bodyPr/>
                    <a:lstStyle/>
                    <a:p>
                      <a:pPr marL="0" algn="l" fontAlgn="t"/>
                      <a:r>
                        <a:rPr lang="en-GB" sz="900" b="0" i="0" u="none" strike="noStrike" dirty="0">
                          <a:solidFill>
                            <a:srgbClr val="000000"/>
                          </a:solidFill>
                          <a:effectLst/>
                          <a:latin typeface="+mj-lt"/>
                          <a:ea typeface="+mn-ea"/>
                          <a:cs typeface="+mn-cs"/>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36991">
                <a:tc>
                  <a:txBody>
                    <a:bodyPr/>
                    <a:lstStyle/>
                    <a:p>
                      <a:pPr marL="0" algn="l" fontAlgn="b"/>
                      <a:r>
                        <a:rPr lang="en-US" sz="900" b="0" i="0" u="none" strike="noStrike" dirty="0">
                          <a:solidFill>
                            <a:srgbClr val="000000"/>
                          </a:solidFill>
                          <a:effectLst/>
                          <a:latin typeface="+mj-lt"/>
                          <a:ea typeface="+mn-ea"/>
                          <a:cs typeface="+mn-cs"/>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36991">
                <a:tc>
                  <a:txBody>
                    <a:bodyPr/>
                    <a:lstStyle/>
                    <a:p>
                      <a:pPr algn="l" fontAlgn="b"/>
                      <a:r>
                        <a:rPr lang="en-US" sz="900" b="0" i="0" u="none" strike="noStrike" dirty="0">
                          <a:solidFill>
                            <a:srgbClr val="000000"/>
                          </a:solidFill>
                          <a:effectLst/>
                          <a:latin typeface="+mj-lt"/>
                          <a:ea typeface="+mn-ea"/>
                          <a:cs typeface="+mn-cs"/>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r h="136991">
                <a:tc>
                  <a:txBody>
                    <a:bodyPr/>
                    <a:lstStyle/>
                    <a:p>
                      <a:pPr algn="l" fontAlgn="b"/>
                      <a:r>
                        <a:rPr lang="en-US" sz="900" b="0" i="0" u="none" strike="noStrike" dirty="0">
                          <a:solidFill>
                            <a:srgbClr val="000000"/>
                          </a:solidFill>
                          <a:effectLst/>
                          <a:latin typeface="+mj-lt"/>
                          <a:ea typeface="+mn-ea"/>
                          <a:cs typeface="+mn-cs"/>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36991">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6991">
                <a:tc>
                  <a:txBody>
                    <a:bodyPr/>
                    <a:lstStyle/>
                    <a:p>
                      <a:pPr algn="l" fontAlgn="b"/>
                      <a:r>
                        <a:rPr lang="en-US" sz="900" b="0" i="0" u="none" strike="noStrike" dirty="0">
                          <a:solidFill>
                            <a:srgbClr val="000000"/>
                          </a:solidFill>
                          <a:effectLst/>
                          <a:latin typeface="+mj-lt"/>
                          <a:ea typeface="+mn-ea"/>
                          <a:cs typeface="+mn-cs"/>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6991">
                <a:tc>
                  <a:txBody>
                    <a:bodyPr/>
                    <a:lstStyle/>
                    <a:p>
                      <a:pPr algn="l" fontAlgn="b"/>
                      <a:r>
                        <a:rPr lang="en-US" sz="900" b="0" i="0" u="none" strike="noStrike" dirty="0">
                          <a:solidFill>
                            <a:srgbClr val="000000"/>
                          </a:solidFill>
                          <a:effectLst/>
                          <a:latin typeface="+mj-lt"/>
                          <a:ea typeface="+mn-ea"/>
                          <a:cs typeface="+mn-cs"/>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6991">
                <a:tc>
                  <a:txBody>
                    <a:bodyPr/>
                    <a:lstStyle/>
                    <a:p>
                      <a:pPr algn="l" fontAlgn="b"/>
                      <a:r>
                        <a:rPr lang="en-US" sz="900" b="0" i="0" u="none" strike="noStrike" dirty="0">
                          <a:solidFill>
                            <a:srgbClr val="000000"/>
                          </a:solidFill>
                          <a:effectLst/>
                          <a:latin typeface="+mj-lt"/>
                          <a:ea typeface="+mn-ea"/>
                          <a:cs typeface="+mn-cs"/>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l" fontAlgn="b"/>
                      <a:r>
                        <a:rPr lang="en-GB" sz="900" b="0" i="0" u="none" strike="noStrike" dirty="0">
                          <a:solidFill>
                            <a:srgbClr val="000000"/>
                          </a:solidFill>
                          <a:effectLst/>
                          <a:latin typeface="+mj-lt"/>
                          <a:ea typeface="+mn-ea"/>
                          <a:cs typeface="+mn-cs"/>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Xoserve (Cost Implication)</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749380279"/>
              </p:ext>
            </p:extLst>
          </p:nvPr>
        </p:nvGraphicFramePr>
        <p:xfrm>
          <a:off x="5638" y="421011"/>
          <a:ext cx="9132724" cy="4422773"/>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111306">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52328">
                <a:tc>
                  <a:txBody>
                    <a:bodyPr/>
                    <a:lstStyle/>
                    <a:p>
                      <a:pPr algn="l" fontAlgn="b"/>
                      <a:r>
                        <a:rPr lang="en-US" sz="900" b="0" i="0" u="none" strike="noStrike" dirty="0">
                          <a:solidFill>
                            <a:srgbClr val="000000"/>
                          </a:solidFill>
                          <a:effectLst/>
                          <a:latin typeface="+mj-lt"/>
                          <a:ea typeface="+mn-ea"/>
                          <a:cs typeface="+mn-cs"/>
                        </a:rPr>
                        <a:t>Additional and Further Correctional Changes to MAD Log v2.0</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CR-D052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dirty="0">
                          <a:solidFill>
                            <a:srgbClr val="000000"/>
                          </a:solidFill>
                          <a:effectLst/>
                          <a:latin typeface="+mj-lt"/>
                          <a:ea typeface="+mn-ea"/>
                          <a:cs typeface="+mn-cs"/>
                        </a:rPr>
                        <a:t>05/12/2020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52328">
                <a:tc>
                  <a:txBody>
                    <a:bodyPr/>
                    <a:lstStyle/>
                    <a:p>
                      <a:pPr algn="l" fontAlgn="b"/>
                      <a:r>
                        <a:rPr lang="en-US" sz="900" b="0" i="0" u="none" strike="noStrike" dirty="0">
                          <a:solidFill>
                            <a:srgbClr val="000000"/>
                          </a:solidFill>
                          <a:effectLst/>
                          <a:latin typeface="+mj-lt"/>
                          <a:ea typeface="+mn-ea"/>
                          <a:cs typeface="+mn-cs"/>
                        </a:rPr>
                        <a:t> Additional Onward Dependencies for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52328">
                <a:tc>
                  <a:txBody>
                    <a:bodyPr/>
                    <a:lstStyle/>
                    <a:p>
                      <a:pPr algn="l" fontAlgn="b"/>
                      <a:r>
                        <a:rPr lang="en-US" sz="900" b="0" i="0" u="none" strike="noStrike">
                          <a:solidFill>
                            <a:srgbClr val="000000"/>
                          </a:solidFill>
                          <a:effectLst/>
                          <a:latin typeface="+mj-lt"/>
                          <a:ea typeface="+mn-ea"/>
                          <a:cs typeface="+mn-cs"/>
                        </a:rPr>
                        <a:t>Changing from GetOrganised to Landmark SFTP for SI receiving files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52328">
                <a:tc>
                  <a:txBody>
                    <a:bodyPr/>
                    <a:lstStyle/>
                    <a:p>
                      <a:pPr algn="l" fontAlgn="b"/>
                      <a:r>
                        <a:rPr lang="en-US" sz="900" b="0" i="0" u="none" strike="noStrike">
                          <a:solidFill>
                            <a:srgbClr val="000000"/>
                          </a:solidFill>
                          <a:effectLst/>
                          <a:latin typeface="+mj-lt"/>
                          <a:ea typeface="+mn-ea"/>
                          <a:cs typeface="+mn-cs"/>
                        </a:rPr>
                        <a:t>Amendments to the Data Cleansing Catalogue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52328">
                <a:tc>
                  <a:txBody>
                    <a:bodyPr/>
                    <a:lstStyle/>
                    <a:p>
                      <a:pPr algn="l" fontAlgn="b"/>
                      <a:r>
                        <a:rPr lang="en-GB" sz="900" b="0" i="0" u="none" strike="noStrike">
                          <a:solidFill>
                            <a:srgbClr val="000000"/>
                          </a:solidFill>
                          <a:effectLst/>
                          <a:latin typeface="+mj-lt"/>
                          <a:ea typeface="+mn-ea"/>
                          <a:cs typeface="+mn-cs"/>
                        </a:rPr>
                        <a:t>MAD Log Changes for UIT Environment Verification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52328">
                <a:tc>
                  <a:txBody>
                    <a:bodyPr/>
                    <a:lstStyle/>
                    <a:p>
                      <a:pPr algn="l" fontAlgn="b"/>
                      <a:r>
                        <a:rPr lang="en-GB" sz="900" b="0" i="0" u="none" strike="noStrike">
                          <a:solidFill>
                            <a:srgbClr val="000000"/>
                          </a:solidFill>
                          <a:effectLst/>
                          <a:latin typeface="+mj-lt"/>
                          <a:ea typeface="+mn-ea"/>
                          <a:cs typeface="+mn-cs"/>
                        </a:rPr>
                        <a:t>Discontinuance of Xoserve Consequential Change Market Trials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52328">
                <a:tc>
                  <a:txBody>
                    <a:bodyPr/>
                    <a:lstStyle/>
                    <a:p>
                      <a:pPr algn="l" fontAlgn="b"/>
                      <a:r>
                        <a:rPr lang="en-GB" sz="900" b="0" i="0" u="none" strike="noStrike">
                          <a:solidFill>
                            <a:srgbClr val="000000"/>
                          </a:solidFill>
                          <a:effectLst/>
                          <a:latin typeface="+mj-lt"/>
                          <a:ea typeface="+mn-ea"/>
                          <a:cs typeface="+mn-cs"/>
                        </a:rPr>
                        <a:t>Uplift to SMS CoCo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52328">
                <a:tc>
                  <a:txBody>
                    <a:bodyPr/>
                    <a:lstStyle/>
                    <a:p>
                      <a:pPr algn="l" fontAlgn="b"/>
                      <a:r>
                        <a:rPr lang="en-US" sz="900" b="0" i="0" u="none" strike="noStrike">
                          <a:solidFill>
                            <a:srgbClr val="000000"/>
                          </a:solidFill>
                          <a:effectLst/>
                          <a:latin typeface="+mj-lt"/>
                          <a:ea typeface="+mn-ea"/>
                          <a:cs typeface="+mn-cs"/>
                        </a:rPr>
                        <a:t>Changes to SIT Functional Test Scenarios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52328">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algn="l" fontAlgn="b"/>
                      <a:r>
                        <a:rPr lang="en-GB" sz="900" b="0" i="0" u="none" strike="noStrike" dirty="0">
                          <a:solidFill>
                            <a:srgbClr val="000000"/>
                          </a:solidFill>
                          <a:effectLst/>
                          <a:latin typeface="+mj-lt"/>
                          <a:ea typeface="+mn-ea"/>
                          <a:cs typeface="+mn-cs"/>
                        </a:rPr>
                        <a:t>In-Flight Reg ID Dissemination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52328">
                <a:tc>
                  <a:txBody>
                    <a:bodyPr/>
                    <a:lstStyle/>
                    <a:p>
                      <a:pPr algn="l" fontAlgn="b"/>
                      <a:r>
                        <a:rPr lang="en-US" sz="900" b="0" i="0" u="none" strike="noStrike">
                          <a:solidFill>
                            <a:srgbClr val="000000"/>
                          </a:solidFill>
                          <a:effectLst/>
                          <a:latin typeface="+mj-lt"/>
                          <a:ea typeface="+mn-ea"/>
                          <a:cs typeface="+mn-cs"/>
                        </a:rPr>
                        <a:t>Uplift to the CSS Business Data Validation Rules Doc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52328">
                <a:tc>
                  <a:txBody>
                    <a:bodyPr/>
                    <a:lstStyle/>
                    <a:p>
                      <a:pPr algn="l" fontAlgn="b"/>
                      <a:r>
                        <a:rPr lang="en-US" sz="900" b="0" i="0" u="none" strike="noStrike">
                          <a:solidFill>
                            <a:srgbClr val="000000"/>
                          </a:solidFill>
                          <a:effectLst/>
                          <a:latin typeface="+mj-lt"/>
                          <a:ea typeface="+mn-ea"/>
                          <a:cs typeface="+mn-cs"/>
                        </a:rPr>
                        <a:t>Uplift to the CSS Interface Specification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52328">
                <a:tc>
                  <a:txBody>
                    <a:bodyPr/>
                    <a:lstStyle/>
                    <a:p>
                      <a:pPr algn="l" fontAlgn="b"/>
                      <a:r>
                        <a:rPr lang="en-US" sz="900" b="0" i="0" u="none" strike="noStrike">
                          <a:solidFill>
                            <a:srgbClr val="000000"/>
                          </a:solidFill>
                          <a:effectLst/>
                          <a:latin typeface="+mj-lt"/>
                          <a:ea typeface="+mn-ea"/>
                          <a:cs typeface="+mn-cs"/>
                        </a:rPr>
                        <a:t>REL Dissemination to iDNO and DNO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273982">
                <a:tc>
                  <a:txBody>
                    <a:bodyPr/>
                    <a:lstStyle/>
                    <a:p>
                      <a:pPr algn="l" fontAlgn="b"/>
                      <a:r>
                        <a:rPr lang="en-US" sz="9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52328">
                <a:tc>
                  <a:txBody>
                    <a:bodyPr/>
                    <a:lstStyle/>
                    <a:p>
                      <a:pPr algn="l" fontAlgn="b"/>
                      <a:r>
                        <a:rPr lang="en-US" sz="900" b="0" i="0" u="none" strike="noStrike">
                          <a:solidFill>
                            <a:srgbClr val="000000"/>
                          </a:solidFill>
                          <a:effectLst/>
                          <a:latin typeface="+mj-lt"/>
                          <a:ea typeface="+mn-ea"/>
                          <a:cs typeface="+mn-cs"/>
                        </a:rPr>
                        <a:t>Re-align Switching Programme Response SLAs with Xoserve response SLAs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07/05/2021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52328">
                <a:tc>
                  <a:txBody>
                    <a:bodyPr/>
                    <a:lstStyle/>
                    <a:p>
                      <a:pPr algn="l" fontAlgn="b"/>
                      <a:r>
                        <a:rPr lang="en-US" sz="900" b="0" i="0" u="none" strike="noStrike">
                          <a:solidFill>
                            <a:srgbClr val="000000"/>
                          </a:solidFill>
                          <a:effectLst/>
                          <a:latin typeface="+mj-lt"/>
                          <a:ea typeface="+mn-ea"/>
                          <a:cs typeface="+mn-cs"/>
                        </a:rPr>
                        <a:t>Changes to MAD Log v2.2 to rectify incorrect milestone descriptions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52328">
                <a:tc>
                  <a:txBody>
                    <a:bodyPr/>
                    <a:lstStyle/>
                    <a:p>
                      <a:pPr algn="l" fontAlgn="t"/>
                      <a:r>
                        <a:rPr lang="en-GB" sz="900" b="0" i="0" u="none" strike="noStrike" dirty="0">
                          <a:solidFill>
                            <a:srgbClr val="000000"/>
                          </a:solidFill>
                          <a:effectLst/>
                          <a:latin typeface="+mj-lt"/>
                          <a:ea typeface="+mn-ea"/>
                          <a:cs typeface="+mn-cs"/>
                        </a:rPr>
                        <a:t>Update Service Management Baseline Requirement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900" b="0" i="0" u="none" strike="noStrike">
                          <a:solidFill>
                            <a:srgbClr val="000000"/>
                          </a:solidFill>
                          <a:effectLst/>
                          <a:latin typeface="+mj-lt"/>
                          <a:ea typeface="+mn-ea"/>
                          <a:cs typeface="+mn-cs"/>
                        </a:rPr>
                        <a:t>CR-D076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900" b="0" i="0" u="none" strike="noStrike">
                          <a:solidFill>
                            <a:srgbClr val="000000"/>
                          </a:solidFill>
                          <a:effectLst/>
                          <a:latin typeface="+mj-lt"/>
                          <a:ea typeface="+mn-ea"/>
                          <a:cs typeface="+mn-cs"/>
                        </a:rPr>
                        <a:t>20/04/2021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52328">
                <a:tc>
                  <a:txBody>
                    <a:bodyPr/>
                    <a:lstStyle/>
                    <a:p>
                      <a:pPr algn="l" fontAlgn="b"/>
                      <a:r>
                        <a:rPr lang="en-US" sz="900" b="0" i="0" u="none" strike="noStrike">
                          <a:solidFill>
                            <a:srgbClr val="000000"/>
                          </a:solidFill>
                          <a:effectLst/>
                          <a:latin typeface="+mj-lt"/>
                          <a:ea typeface="+mn-ea"/>
                          <a:cs typeface="+mn-cs"/>
                        </a:rPr>
                        <a:t>Amend the Transition Testing Milestones TR210 &amp; TR220 for PUI Production Data Cuts v0.4</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CR-D078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52328">
                <a:tc>
                  <a:txBody>
                    <a:bodyPr/>
                    <a:lstStyle/>
                    <a:p>
                      <a:pPr marL="0" algn="l" fontAlgn="b"/>
                      <a:r>
                        <a:rPr lang="en-US" sz="900" b="0" i="0" u="none" strike="noStrike" dirty="0">
                          <a:solidFill>
                            <a:srgbClr val="000000"/>
                          </a:solidFill>
                          <a:effectLst/>
                          <a:latin typeface="+mj-lt"/>
                          <a:ea typeface="+mn-ea"/>
                          <a:cs typeface="+mn-cs"/>
                        </a:rPr>
                        <a:t>Removal of SMS005 from UEPT Test Scenarios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b"/>
                      <a:r>
                        <a:rPr lang="en-US" sz="900" b="0" i="0" u="none" strike="noStrike" dirty="0">
                          <a:solidFill>
                            <a:srgbClr val="000000"/>
                          </a:solidFill>
                          <a:effectLst/>
                          <a:latin typeface="+mj-lt"/>
                          <a:ea typeface="+mn-ea"/>
                          <a:cs typeface="+mn-cs"/>
                        </a:rPr>
                        <a:t> Engagement for Early E2E Testing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52328">
                <a:tc>
                  <a:txBody>
                    <a:bodyPr/>
                    <a:lstStyle/>
                    <a:p>
                      <a:pPr marL="0" algn="l" fontAlgn="b"/>
                      <a:r>
                        <a:rPr lang="en-US" sz="900" b="0" i="0" u="none" strike="noStrike" dirty="0">
                          <a:solidFill>
                            <a:srgbClr val="000000"/>
                          </a:solidFill>
                          <a:effectLst/>
                          <a:latin typeface="+mj-lt"/>
                          <a:ea typeface="+mn-ea"/>
                          <a:cs typeface="+mn-cs"/>
                        </a:rPr>
                        <a:t>Change to Transition Stage 3 File-Based Migration Sequencing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26/05/2021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b"/>
                      <a:r>
                        <a:rPr lang="en-US" sz="900" b="0" i="0" u="none" strike="noStrike" dirty="0">
                          <a:solidFill>
                            <a:srgbClr val="000000"/>
                          </a:solidFill>
                          <a:effectLst/>
                          <a:latin typeface="+mj-lt"/>
                          <a:ea typeface="+mn-ea"/>
                          <a:cs typeface="+mn-cs"/>
                        </a:rPr>
                        <a:t>Request for an additional Data Reconciliation Activity at the end of DMT Live Rehearsal Cycle 2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273982">
                <a:tc>
                  <a:txBody>
                    <a:bodyPr/>
                    <a:lstStyle/>
                    <a:p>
                      <a:pPr marL="0" algn="l" fontAlgn="b"/>
                      <a:r>
                        <a:rPr lang="en-US" sz="900" b="0" i="0" u="none" strike="noStrike" dirty="0">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17/06/2021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52328">
                <a:tc>
                  <a:txBody>
                    <a:bodyPr/>
                    <a:lstStyle/>
                    <a:p>
                      <a:pPr marL="0" algn="l" fontAlgn="b"/>
                      <a:r>
                        <a:rPr lang="en-US" sz="900" b="0" i="0" u="none" strike="noStrike">
                          <a:solidFill>
                            <a:srgbClr val="000000"/>
                          </a:solidFill>
                          <a:effectLst/>
                          <a:latin typeface="+mj-lt"/>
                          <a:ea typeface="+mn-ea"/>
                          <a:cs typeface="+mn-cs"/>
                        </a:rPr>
                        <a:t>Elevation of L2-TR070 (Transition Stage 1 Start) to a L1 milestone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52328">
                <a:tc>
                  <a:txBody>
                    <a:bodyPr/>
                    <a:lstStyle/>
                    <a:p>
                      <a:pPr marL="0" algn="l" fontAlgn="b"/>
                      <a:r>
                        <a:rPr lang="en-US" sz="900" b="0" i="0" u="none" strike="noStrike">
                          <a:solidFill>
                            <a:srgbClr val="000000"/>
                          </a:solidFill>
                          <a:effectLst/>
                          <a:latin typeface="+mj-lt"/>
                          <a:ea typeface="+mn-ea"/>
                          <a:cs typeface="+mn-cs"/>
                        </a:rPr>
                        <a:t>NC-0107 Master Handover Pack Purpose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52328">
                <a:tc>
                  <a:txBody>
                    <a:bodyPr/>
                    <a:lstStyle/>
                    <a:p>
                      <a:pPr marL="0" algn="l" fontAlgn="b"/>
                      <a:r>
                        <a:rPr lang="en-GB" sz="900" b="0" i="0" u="none" strike="noStrike">
                          <a:solidFill>
                            <a:srgbClr val="000000"/>
                          </a:solidFill>
                          <a:effectLst/>
                          <a:latin typeface="+mj-lt"/>
                          <a:ea typeface="+mn-ea"/>
                          <a:cs typeface="+mn-cs"/>
                        </a:rPr>
                        <a:t>REC Code Manager Market Intelligence Reporting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52328">
                <a:tc>
                  <a:txBody>
                    <a:bodyPr/>
                    <a:lstStyle/>
                    <a:p>
                      <a:pPr marL="0" algn="l" fontAlgn="b"/>
                      <a:r>
                        <a:rPr lang="en-US" sz="900" b="0" i="0" u="none" strike="noStrike" dirty="0">
                          <a:solidFill>
                            <a:srgbClr val="000000"/>
                          </a:solidFill>
                          <a:effectLst/>
                          <a:latin typeface="+mj-lt"/>
                          <a:ea typeface="+mn-ea"/>
                          <a:cs typeface="+mn-cs"/>
                        </a:rPr>
                        <a:t>Removal of Transition Test Artefacts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bl>
          </a:graphicData>
        </a:graphic>
      </p:graphicFrame>
    </p:spTree>
    <p:extLst>
      <p:ext uri="{BB962C8B-B14F-4D97-AF65-F5344CB8AC3E}">
        <p14:creationId xmlns:p14="http://schemas.microsoft.com/office/powerpoint/2010/main" val="414742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DA7ADCF-F3B8-4033-A306-6FD935F25AC3}"/>
              </a:ext>
            </a:extLst>
          </p:cNvPr>
          <p:cNvGraphicFramePr>
            <a:graphicFrameLocks noGrp="1"/>
          </p:cNvGraphicFramePr>
          <p:nvPr>
            <p:extLst>
              <p:ext uri="{D42A27DB-BD31-4B8C-83A1-F6EECF244321}">
                <p14:modId xmlns:p14="http://schemas.microsoft.com/office/powerpoint/2010/main" val="1405412721"/>
              </p:ext>
            </p:extLst>
          </p:nvPr>
        </p:nvGraphicFramePr>
        <p:xfrm>
          <a:off x="47625" y="471758"/>
          <a:ext cx="9048750" cy="4462185"/>
        </p:xfrm>
        <a:graphic>
          <a:graphicData uri="http://schemas.openxmlformats.org/drawingml/2006/table">
            <a:tbl>
              <a:tblPr firstRow="1" bandRow="1">
                <a:tableStyleId>{5C22544A-7EE6-4342-B048-85BDC9FD1C3A}</a:tableStyleId>
              </a:tblPr>
              <a:tblGrid>
                <a:gridCol w="5981700">
                  <a:extLst>
                    <a:ext uri="{9D8B030D-6E8A-4147-A177-3AD203B41FA5}">
                      <a16:colId xmlns:a16="http://schemas.microsoft.com/office/drawing/2014/main" val="997061046"/>
                    </a:ext>
                  </a:extLst>
                </a:gridCol>
                <a:gridCol w="641350">
                  <a:extLst>
                    <a:ext uri="{9D8B030D-6E8A-4147-A177-3AD203B41FA5}">
                      <a16:colId xmlns:a16="http://schemas.microsoft.com/office/drawing/2014/main" val="2723771934"/>
                    </a:ext>
                  </a:extLst>
                </a:gridCol>
                <a:gridCol w="692150">
                  <a:extLst>
                    <a:ext uri="{9D8B030D-6E8A-4147-A177-3AD203B41FA5}">
                      <a16:colId xmlns:a16="http://schemas.microsoft.com/office/drawing/2014/main" val="194189712"/>
                    </a:ext>
                  </a:extLst>
                </a:gridCol>
                <a:gridCol w="1733550">
                  <a:extLst>
                    <a:ext uri="{9D8B030D-6E8A-4147-A177-3AD203B41FA5}">
                      <a16:colId xmlns:a16="http://schemas.microsoft.com/office/drawing/2014/main" val="3065248341"/>
                    </a:ext>
                  </a:extLst>
                </a:gridCol>
              </a:tblGrid>
              <a:tr h="121605">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299351">
                <a:tc>
                  <a:txBody>
                    <a:bodyPr/>
                    <a:lstStyle/>
                    <a:p>
                      <a:pPr algn="l" fontAlgn="b"/>
                      <a:r>
                        <a:rPr lang="en-US" sz="900" b="0" i="0" u="none" strike="noStrike" kern="1200" dirty="0">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CR-D093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dirty="0">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79419128"/>
                  </a:ext>
                </a:extLst>
              </a:tr>
              <a:tr h="149675">
                <a:tc>
                  <a:txBody>
                    <a:bodyPr/>
                    <a:lstStyle/>
                    <a:p>
                      <a:pPr algn="l" fontAlgn="b"/>
                      <a:r>
                        <a:rPr lang="en-GB" sz="900" b="0" i="0" u="none" strike="noStrike" kern="1200" dirty="0">
                          <a:solidFill>
                            <a:srgbClr val="000000"/>
                          </a:solidFill>
                          <a:effectLst/>
                          <a:latin typeface="+mj-lt"/>
                          <a:ea typeface="+mn-ea"/>
                          <a:cs typeface="+mn-cs"/>
                        </a:rPr>
                        <a:t>Changes to Operational Testing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dirty="0">
                          <a:solidFill>
                            <a:srgbClr val="000000"/>
                          </a:solidFill>
                          <a:effectLst/>
                          <a:latin typeface="+mj-lt"/>
                          <a:ea typeface="+mn-ea"/>
                          <a:cs typeface="+mn-cs"/>
                        </a:rPr>
                        <a:t>CR-D094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82526511"/>
                  </a:ext>
                </a:extLst>
              </a:tr>
              <a:tr h="149675">
                <a:tc>
                  <a:txBody>
                    <a:bodyPr/>
                    <a:lstStyle/>
                    <a:p>
                      <a:pPr algn="l" fontAlgn="b"/>
                      <a:r>
                        <a:rPr lang="en-US" sz="900" b="0" i="0" u="none" strike="noStrike" kern="1200" dirty="0">
                          <a:solidFill>
                            <a:srgbClr val="000000"/>
                          </a:solidFill>
                          <a:effectLst/>
                          <a:latin typeface="+mj-lt"/>
                          <a:ea typeface="+mn-ea"/>
                          <a:cs typeface="+mn-cs"/>
                        </a:rPr>
                        <a:t>Changes to milestone date for L3-TE720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CR-D096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29/07/2021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62993142"/>
                  </a:ext>
                </a:extLst>
              </a:tr>
              <a:tr h="149675">
                <a:tc>
                  <a:txBody>
                    <a:bodyPr/>
                    <a:lstStyle/>
                    <a:p>
                      <a:pPr algn="l" fontAlgn="b"/>
                      <a:r>
                        <a:rPr lang="en-US" sz="900" b="0" i="0" u="none" strike="noStrike" kern="1200">
                          <a:solidFill>
                            <a:srgbClr val="000000"/>
                          </a:solidFill>
                          <a:effectLst/>
                          <a:latin typeface="+mj-lt"/>
                          <a:ea typeface="+mn-ea"/>
                          <a:cs typeface="+mn-cs"/>
                        </a:rPr>
                        <a:t>Continuation of support for UEPT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CR-D098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dirty="0">
                          <a:solidFill>
                            <a:srgbClr val="000000"/>
                          </a:solidFill>
                          <a:effectLst/>
                          <a:latin typeface="+mj-lt"/>
                          <a:ea typeface="+mn-ea"/>
                          <a:cs typeface="+mn-cs"/>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54373012"/>
                  </a:ext>
                </a:extLst>
              </a:tr>
              <a:tr h="149675">
                <a:tc>
                  <a:txBody>
                    <a:bodyPr/>
                    <a:lstStyle/>
                    <a:p>
                      <a:pPr algn="l" fontAlgn="b"/>
                      <a:r>
                        <a:rPr lang="en-US" sz="900" b="0" i="0" u="none" strike="noStrike" kern="1200" dirty="0">
                          <a:solidFill>
                            <a:srgbClr val="000000"/>
                          </a:solidFill>
                          <a:effectLst/>
                          <a:latin typeface="+mj-lt"/>
                          <a:ea typeface="+mn-ea"/>
                          <a:cs typeface="+mn-cs"/>
                        </a:rPr>
                        <a:t>Further </a:t>
                      </a:r>
                      <a:r>
                        <a:rPr lang="en-US" sz="900" b="0" i="0" u="none" strike="noStrike" kern="1200" dirty="0" err="1">
                          <a:solidFill>
                            <a:srgbClr val="000000"/>
                          </a:solidFill>
                          <a:effectLst/>
                          <a:latin typeface="+mj-lt"/>
                          <a:ea typeface="+mn-ea"/>
                          <a:cs typeface="+mn-cs"/>
                        </a:rPr>
                        <a:t>consquential</a:t>
                      </a:r>
                      <a:r>
                        <a:rPr lang="en-US" sz="900" b="0" i="0" u="none" strike="noStrike" kern="1200" dirty="0">
                          <a:solidFill>
                            <a:srgbClr val="000000"/>
                          </a:solidFill>
                          <a:effectLst/>
                          <a:latin typeface="+mj-lt"/>
                          <a:ea typeface="+mn-ea"/>
                          <a:cs typeface="+mn-cs"/>
                        </a:rPr>
                        <a:t> changes to DB4 and related artefacts following CR-D071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06/08/2021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81456191"/>
                  </a:ext>
                </a:extLst>
              </a:tr>
              <a:tr h="149675">
                <a:tc>
                  <a:txBody>
                    <a:bodyPr/>
                    <a:lstStyle/>
                    <a:p>
                      <a:pPr algn="l" fontAlgn="b"/>
                      <a:r>
                        <a:rPr lang="en-US" sz="900" b="0" i="0" u="none" strike="noStrike" kern="1200">
                          <a:solidFill>
                            <a:srgbClr val="000000"/>
                          </a:solidFill>
                          <a:effectLst/>
                          <a:latin typeface="+mj-lt"/>
                          <a:ea typeface="+mn-ea"/>
                          <a:cs typeface="+mn-cs"/>
                        </a:rPr>
                        <a:t>CSS Stage 1 ECOES Interface Specification Uplift to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89099527"/>
                  </a:ext>
                </a:extLst>
              </a:tr>
              <a:tr h="299351">
                <a:tc>
                  <a:txBody>
                    <a:bodyPr/>
                    <a:lstStyle/>
                    <a:p>
                      <a:pPr algn="l" fontAlgn="b"/>
                      <a:r>
                        <a:rPr lang="en-US" sz="900" b="0" i="0" u="none" strike="noStrike" kern="1200" dirty="0">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42698065"/>
                  </a:ext>
                </a:extLst>
              </a:tr>
              <a:tr h="149675">
                <a:tc>
                  <a:txBody>
                    <a:bodyPr/>
                    <a:lstStyle/>
                    <a:p>
                      <a:pPr algn="l" fontAlgn="b"/>
                      <a:r>
                        <a:rPr lang="en-GB" sz="900" b="0" i="0" u="none" strike="noStrike" kern="1200">
                          <a:solidFill>
                            <a:srgbClr val="000000"/>
                          </a:solidFill>
                          <a:effectLst/>
                          <a:latin typeface="+mj-lt"/>
                          <a:ea typeface="+mn-ea"/>
                          <a:cs typeface="+mn-cs"/>
                        </a:rPr>
                        <a:t>Elaborations for Service Management Requirements DB4</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06544330"/>
                  </a:ext>
                </a:extLst>
              </a:tr>
              <a:tr h="149675">
                <a:tc>
                  <a:txBody>
                    <a:bodyPr/>
                    <a:lstStyle/>
                    <a:p>
                      <a:pPr algn="l" fontAlgn="b"/>
                      <a:r>
                        <a:rPr lang="en-US" sz="900" b="0" i="0" u="none" strike="noStrike" kern="1200" dirty="0">
                          <a:solidFill>
                            <a:srgbClr val="000000"/>
                          </a:solidFill>
                          <a:effectLst/>
                          <a:latin typeface="+mj-lt"/>
                          <a:ea typeface="+mn-ea"/>
                          <a:cs typeface="+mn-cs"/>
                        </a:rPr>
                        <a:t>Update of the Code of Connection Document to reflect the Enduring PKI Process Updates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22/09/2021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6304627"/>
                  </a:ext>
                </a:extLst>
              </a:tr>
              <a:tr h="149675">
                <a:tc>
                  <a:txBody>
                    <a:bodyPr/>
                    <a:lstStyle/>
                    <a:p>
                      <a:pPr algn="l" fontAlgn="b"/>
                      <a:r>
                        <a:rPr lang="en-US" sz="900" b="0" i="0" u="none" strike="noStrike" kern="1200" dirty="0">
                          <a:solidFill>
                            <a:srgbClr val="000000"/>
                          </a:solidFill>
                          <a:effectLst/>
                          <a:latin typeface="+mj-lt"/>
                          <a:ea typeface="+mn-ea"/>
                          <a:cs typeface="+mn-cs"/>
                        </a:rPr>
                        <a:t>Addition of assumption on MAD Log in relation to earliest possible Go-Live date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55498381"/>
                  </a:ext>
                </a:extLst>
              </a:tr>
              <a:tr h="149675">
                <a:tc>
                  <a:txBody>
                    <a:bodyPr/>
                    <a:lstStyle/>
                    <a:p>
                      <a:pPr algn="l" fontAlgn="b"/>
                      <a:r>
                        <a:rPr lang="en-US" sz="900" b="0" i="0" u="none" strike="noStrike" kern="1200">
                          <a:solidFill>
                            <a:srgbClr val="000000"/>
                          </a:solidFill>
                          <a:effectLst/>
                          <a:latin typeface="+mj-lt"/>
                          <a:ea typeface="+mn-ea"/>
                          <a:cs typeface="+mn-cs"/>
                        </a:rPr>
                        <a:t>Change to Data Migration and Transition artefacts following the completion of CR-D093</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64564953"/>
                  </a:ext>
                </a:extLst>
              </a:tr>
              <a:tr h="299351">
                <a:tc>
                  <a:txBody>
                    <a:bodyPr/>
                    <a:lstStyle/>
                    <a:p>
                      <a:pPr algn="l" fontAlgn="b"/>
                      <a:r>
                        <a:rPr lang="en-US" sz="900" b="0" i="0" u="none" strike="noStrike" kern="1200">
                          <a:solidFill>
                            <a:srgbClr val="000000"/>
                          </a:solidFill>
                          <a:effectLst/>
                          <a:latin typeface="+mj-lt"/>
                          <a:ea typeface="+mn-ea"/>
                          <a:cs typeface="+mn-cs"/>
                        </a:rPr>
                        <a:t>Change to EES requirements to bring REL search and retrieval into closer alignment with GES and assessment of programme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dirty="0">
                          <a:solidFill>
                            <a:srgbClr val="000000"/>
                          </a:solidFill>
                          <a:effectLst/>
                          <a:latin typeface="+mj-lt"/>
                          <a:ea typeface="+mn-ea"/>
                          <a:cs typeface="+mn-cs"/>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29301264"/>
                  </a:ext>
                </a:extLst>
              </a:tr>
              <a:tr h="149675">
                <a:tc>
                  <a:txBody>
                    <a:bodyPr/>
                    <a:lstStyle/>
                    <a:p>
                      <a:pPr algn="l" fontAlgn="b"/>
                      <a:r>
                        <a:rPr lang="en-US" sz="900" b="0" i="0" u="none" strike="noStrike" kern="1200">
                          <a:solidFill>
                            <a:srgbClr val="000000"/>
                          </a:solidFill>
                          <a:effectLst/>
                          <a:latin typeface="+mj-lt"/>
                          <a:ea typeface="+mn-ea"/>
                          <a:cs typeface="+mn-cs"/>
                        </a:rPr>
                        <a:t>Changes and additions to PIWG and CWG governed MAD Log v2.4 milestones to address timing and clarity issues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22/09/2021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091817545"/>
                  </a:ext>
                </a:extLst>
              </a:tr>
              <a:tr h="299351">
                <a:tc>
                  <a:txBody>
                    <a:bodyPr/>
                    <a:lstStyle/>
                    <a:p>
                      <a:pPr algn="l" fontAlgn="b"/>
                      <a:r>
                        <a:rPr lang="en-US" sz="900" b="0" i="0" u="none" strike="noStrike" kern="1200" dirty="0">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14/10/2021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49675">
                <a:tc>
                  <a:txBody>
                    <a:bodyPr/>
                    <a:lstStyle/>
                    <a:p>
                      <a:pPr algn="l" fontAlgn="b"/>
                      <a:r>
                        <a:rPr lang="en-US" sz="900" b="0" i="0" u="none" strike="noStrike" kern="1200" dirty="0">
                          <a:solidFill>
                            <a:srgbClr val="000000"/>
                          </a:solidFill>
                          <a:effectLst/>
                          <a:latin typeface="+mj-lt"/>
                          <a:ea typeface="+mn-ea"/>
                          <a:cs typeface="+mn-cs"/>
                        </a:rPr>
                        <a:t>End to End Test Exit Criteria refinement and clarification of the decision making process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01/10/2021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299351">
                <a:tc>
                  <a:txBody>
                    <a:bodyPr/>
                    <a:lstStyle/>
                    <a:p>
                      <a:pPr algn="l" fontAlgn="b"/>
                      <a:r>
                        <a:rPr lang="en-US" sz="900" b="0" i="0" u="none" strike="noStrike" kern="1200">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15/11/2021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49675">
                <a:tc>
                  <a:txBody>
                    <a:bodyPr/>
                    <a:lstStyle/>
                    <a:p>
                      <a:pPr algn="l" fontAlgn="b"/>
                      <a:r>
                        <a:rPr lang="en-US" sz="900" b="0" i="0" u="none" strike="noStrike" kern="1200">
                          <a:solidFill>
                            <a:srgbClr val="000000"/>
                          </a:solidFill>
                          <a:effectLst/>
                          <a:latin typeface="+mj-lt"/>
                          <a:ea typeface="+mn-ea"/>
                          <a:cs typeface="+mn-cs"/>
                        </a:rPr>
                        <a:t>Update to E2E Transition Inflight Switches Management Approach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27/10/2021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49675">
                <a:tc>
                  <a:txBody>
                    <a:bodyPr/>
                    <a:lstStyle/>
                    <a:p>
                      <a:pPr algn="l" fontAlgn="b"/>
                      <a:r>
                        <a:rPr lang="en-US" sz="900" b="0" i="0" u="none" strike="noStrike" kern="1200" dirty="0">
                          <a:solidFill>
                            <a:srgbClr val="000000"/>
                          </a:solidFill>
                          <a:effectLst/>
                          <a:latin typeface="+mj-lt"/>
                          <a:ea typeface="+mn-ea"/>
                          <a:cs typeface="+mn-cs"/>
                        </a:rPr>
                        <a:t>Operational Change Window and Type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25/10/2021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851594187"/>
                  </a:ext>
                </a:extLst>
              </a:tr>
              <a:tr h="149675">
                <a:tc>
                  <a:txBody>
                    <a:bodyPr/>
                    <a:lstStyle/>
                    <a:p>
                      <a:pPr algn="l" fontAlgn="b"/>
                      <a:r>
                        <a:rPr lang="en-US" sz="900" b="0" i="0" u="none" strike="noStrike" kern="1200" dirty="0">
                          <a:solidFill>
                            <a:srgbClr val="000000"/>
                          </a:solidFill>
                          <a:effectLst/>
                          <a:latin typeface="+mj-lt"/>
                          <a:ea typeface="+mn-ea"/>
                          <a:cs typeface="+mn-cs"/>
                        </a:rPr>
                        <a:t>Change to effect a Gas Supplier of Last Resort (</a:t>
                      </a:r>
                      <a:r>
                        <a:rPr lang="en-US" sz="900" b="0" i="0" u="none" strike="noStrike" kern="1200" dirty="0" err="1">
                          <a:solidFill>
                            <a:srgbClr val="000000"/>
                          </a:solidFill>
                          <a:effectLst/>
                          <a:latin typeface="+mj-lt"/>
                          <a:ea typeface="+mn-ea"/>
                          <a:cs typeface="+mn-cs"/>
                        </a:rPr>
                        <a:t>SoLR</a:t>
                      </a:r>
                      <a:r>
                        <a:rPr lang="en-US" sz="900" b="0" i="0" u="none" strike="noStrike" kern="1200" dirty="0">
                          <a:solidFill>
                            <a:srgbClr val="000000"/>
                          </a:solidFill>
                          <a:effectLst/>
                          <a:latin typeface="+mj-lt"/>
                          <a:ea typeface="+mn-ea"/>
                          <a:cs typeface="+mn-cs"/>
                        </a:rPr>
                        <a: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dirty="0">
                          <a:solidFill>
                            <a:srgbClr val="000000"/>
                          </a:solidFill>
                          <a:effectLst/>
                          <a:latin typeface="+mj-lt"/>
                          <a:ea typeface="+mn-ea"/>
                          <a:cs typeface="+mn-cs"/>
                        </a:rPr>
                        <a:t>CR-D118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03/11/2021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09111085"/>
                  </a:ext>
                </a:extLst>
              </a:tr>
              <a:tr h="149675">
                <a:tc>
                  <a:txBody>
                    <a:bodyPr/>
                    <a:lstStyle/>
                    <a:p>
                      <a:pPr algn="l" fontAlgn="b"/>
                      <a:r>
                        <a:rPr lang="en-GB" sz="900" b="0" i="0" u="none" strike="noStrike" kern="1200" dirty="0">
                          <a:solidFill>
                            <a:srgbClr val="000000"/>
                          </a:solidFill>
                          <a:effectLst/>
                          <a:latin typeface="+mj-lt"/>
                          <a:ea typeface="+mn-ea"/>
                          <a:cs typeface="+mn-cs"/>
                        </a:rPr>
                        <a:t>GES Data Refresh SLA</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10/11/2021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759879539"/>
                  </a:ext>
                </a:extLst>
              </a:tr>
              <a:tr h="149675">
                <a:tc>
                  <a:txBody>
                    <a:bodyPr/>
                    <a:lstStyle/>
                    <a:p>
                      <a:pPr algn="l" fontAlgn="b"/>
                      <a:r>
                        <a:rPr lang="en-US" sz="900" b="0" i="0" u="none" strike="noStrike" kern="1200" dirty="0">
                          <a:solidFill>
                            <a:srgbClr val="000000"/>
                          </a:solidFill>
                          <a:effectLst/>
                          <a:latin typeface="+mj-lt"/>
                          <a:ea typeface="+mn-ea"/>
                          <a:cs typeface="+mn-cs"/>
                        </a:rPr>
                        <a:t>Updates to NCT-0188 REL Testing Gap Analysis Report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10/11/2021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74628538"/>
                  </a:ext>
                </a:extLst>
              </a:tr>
              <a:tr h="149675">
                <a:tc>
                  <a:txBody>
                    <a:bodyPr/>
                    <a:lstStyle/>
                    <a:p>
                      <a:pPr algn="l" fontAlgn="b"/>
                      <a:r>
                        <a:rPr lang="en-GB" sz="900" b="0" i="0" u="none" strike="noStrike" kern="1200">
                          <a:solidFill>
                            <a:srgbClr val="000000"/>
                          </a:solidFill>
                          <a:effectLst/>
                          <a:latin typeface="+mj-lt"/>
                          <a:ea typeface="+mn-ea"/>
                          <a:cs typeface="+mn-cs"/>
                        </a:rPr>
                        <a:t>Additional CSS Non-functional Requirements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11/01/2022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175519646"/>
                  </a:ext>
                </a:extLst>
              </a:tr>
              <a:tr h="149675">
                <a:tc>
                  <a:txBody>
                    <a:bodyPr/>
                    <a:lstStyle/>
                    <a:p>
                      <a:pPr algn="l" fontAlgn="b"/>
                      <a:r>
                        <a:rPr lang="en-US" sz="900" b="0" i="0" u="none" strike="noStrike" kern="1200" dirty="0">
                          <a:solidFill>
                            <a:srgbClr val="000000"/>
                          </a:solidFill>
                          <a:effectLst/>
                          <a:latin typeface="+mj-lt"/>
                          <a:ea typeface="+mn-ea"/>
                          <a:cs typeface="+mn-cs"/>
                        </a:rPr>
                        <a:t>ServiceNow Data Model Development - DNO/</a:t>
                      </a:r>
                      <a:r>
                        <a:rPr lang="en-US" sz="900" b="0" i="0" u="none" strike="noStrike" kern="1200" dirty="0" err="1">
                          <a:solidFill>
                            <a:srgbClr val="000000"/>
                          </a:solidFill>
                          <a:effectLst/>
                          <a:latin typeface="+mj-lt"/>
                          <a:ea typeface="+mn-ea"/>
                          <a:cs typeface="+mn-cs"/>
                        </a:rPr>
                        <a:t>iDNO</a:t>
                      </a:r>
                      <a:r>
                        <a:rPr lang="en-US" sz="900" b="0" i="0" u="none" strike="noStrike" kern="1200" dirty="0">
                          <a:solidFill>
                            <a:srgbClr val="000000"/>
                          </a:solidFill>
                          <a:effectLst/>
                          <a:latin typeface="+mj-lt"/>
                          <a:ea typeface="+mn-ea"/>
                          <a:cs typeface="+mn-cs"/>
                        </a:rPr>
                        <a:t> Adaptors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11/01/2022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14859115"/>
                  </a:ext>
                </a:extLst>
              </a:tr>
              <a:tr h="149675">
                <a:tc>
                  <a:txBody>
                    <a:bodyPr/>
                    <a:lstStyle/>
                    <a:p>
                      <a:pPr algn="l" fontAlgn="b"/>
                      <a:r>
                        <a:rPr lang="en-US" sz="900" b="0" i="0" u="none" strike="noStrike" kern="1200">
                          <a:solidFill>
                            <a:srgbClr val="000000"/>
                          </a:solidFill>
                          <a:effectLst/>
                          <a:latin typeface="+mj-lt"/>
                          <a:ea typeface="+mn-ea"/>
                          <a:cs typeface="+mn-cs"/>
                        </a:rPr>
                        <a:t>Addition of Network Operator Market Share to CSS Billing Report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26/11/2021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14442281"/>
                  </a:ext>
                </a:extLst>
              </a:tr>
            </a:tbl>
          </a:graphicData>
        </a:graphic>
      </p:graphicFrame>
      <p:sp>
        <p:nvSpPr>
          <p:cNvPr id="5" name="Title 1">
            <a:extLst>
              <a:ext uri="{FF2B5EF4-FFF2-40B4-BE49-F238E27FC236}">
                <a16:creationId xmlns:a16="http://schemas.microsoft.com/office/drawing/2014/main" id="{B5F4CFBB-6E36-4A6F-9055-5E323705E668}"/>
              </a:ext>
            </a:extLst>
          </p:cNvPr>
          <p:cNvSpPr txBox="1">
            <a:spLocks/>
          </p:cNvSpPr>
          <p:nvPr/>
        </p:nvSpPr>
        <p:spPr>
          <a:xfrm>
            <a:off x="187853" y="-109081"/>
            <a:ext cx="8641293" cy="802206"/>
          </a:xfrm>
          <a:prstGeom prst="rect">
            <a:avLst/>
          </a:prstGeom>
        </p:spPr>
        <p:txBody>
          <a:bodyPr vert="horz" lIns="91325" tIns="45663" rIns="91325" bIns="45663"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913281" fontAlgn="auto">
              <a:spcAft>
                <a:spcPts val="0"/>
              </a:spcAft>
            </a:pPr>
            <a:r>
              <a:rPr lang="en-GB" sz="1600" dirty="0">
                <a:solidFill>
                  <a:schemeClr val="accent1"/>
                </a:solidFill>
                <a:latin typeface="+mn-lt"/>
                <a:cs typeface="Arial"/>
              </a:rPr>
              <a:t>Switching Programme CR Position – CRs not impacting Xoserve (Cost Implication)</a:t>
            </a:r>
          </a:p>
        </p:txBody>
      </p:sp>
    </p:spTree>
    <p:extLst>
      <p:ext uri="{BB962C8B-B14F-4D97-AF65-F5344CB8AC3E}">
        <p14:creationId xmlns:p14="http://schemas.microsoft.com/office/powerpoint/2010/main" val="762531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DA7ADCF-F3B8-4033-A306-6FD935F25AC3}"/>
              </a:ext>
            </a:extLst>
          </p:cNvPr>
          <p:cNvGraphicFramePr>
            <a:graphicFrameLocks noGrp="1"/>
          </p:cNvGraphicFramePr>
          <p:nvPr>
            <p:extLst>
              <p:ext uri="{D42A27DB-BD31-4B8C-83A1-F6EECF244321}">
                <p14:modId xmlns:p14="http://schemas.microsoft.com/office/powerpoint/2010/main" val="849898105"/>
              </p:ext>
            </p:extLst>
          </p:nvPr>
        </p:nvGraphicFramePr>
        <p:xfrm>
          <a:off x="47625" y="471758"/>
          <a:ext cx="9048750" cy="934397"/>
        </p:xfrm>
        <a:graphic>
          <a:graphicData uri="http://schemas.openxmlformats.org/drawingml/2006/table">
            <a:tbl>
              <a:tblPr firstRow="1" bandRow="1">
                <a:tableStyleId>{5C22544A-7EE6-4342-B048-85BDC9FD1C3A}</a:tableStyleId>
              </a:tblPr>
              <a:tblGrid>
                <a:gridCol w="5981700">
                  <a:extLst>
                    <a:ext uri="{9D8B030D-6E8A-4147-A177-3AD203B41FA5}">
                      <a16:colId xmlns:a16="http://schemas.microsoft.com/office/drawing/2014/main" val="997061046"/>
                    </a:ext>
                  </a:extLst>
                </a:gridCol>
                <a:gridCol w="641350">
                  <a:extLst>
                    <a:ext uri="{9D8B030D-6E8A-4147-A177-3AD203B41FA5}">
                      <a16:colId xmlns:a16="http://schemas.microsoft.com/office/drawing/2014/main" val="2723771934"/>
                    </a:ext>
                  </a:extLst>
                </a:gridCol>
                <a:gridCol w="692150">
                  <a:extLst>
                    <a:ext uri="{9D8B030D-6E8A-4147-A177-3AD203B41FA5}">
                      <a16:colId xmlns:a16="http://schemas.microsoft.com/office/drawing/2014/main" val="194189712"/>
                    </a:ext>
                  </a:extLst>
                </a:gridCol>
                <a:gridCol w="1733550">
                  <a:extLst>
                    <a:ext uri="{9D8B030D-6E8A-4147-A177-3AD203B41FA5}">
                      <a16:colId xmlns:a16="http://schemas.microsoft.com/office/drawing/2014/main" val="3065248341"/>
                    </a:ext>
                  </a:extLst>
                </a:gridCol>
              </a:tblGrid>
              <a:tr h="98661">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Uplifting the CSS Interface Specification document to v8.7</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26/11/2021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68237227"/>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Updates to the MAD Log v2.5 following RA110 Proposal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07/12/2021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4627666"/>
                  </a:ext>
                </a:extLst>
              </a:tr>
              <a:tr h="113272">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E2E Remove invalid test scenarios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03/12/2021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44377199"/>
                  </a:ext>
                </a:extLst>
              </a:tr>
              <a:tr h="113272">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Proposal for the implementation of Failed Supplier Portfolio report within CSS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07/12/2021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04005493"/>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Clarification of Performance NFRs for Operational Readiness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17/12/2021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12383628"/>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Updates to the MAD Log V2.5 for Data and Regulatory Milestones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CR-D132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23/12/2021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67756566"/>
                  </a:ext>
                </a:extLst>
              </a:tr>
            </a:tbl>
          </a:graphicData>
        </a:graphic>
      </p:graphicFrame>
      <p:sp>
        <p:nvSpPr>
          <p:cNvPr id="5" name="Title 1">
            <a:extLst>
              <a:ext uri="{FF2B5EF4-FFF2-40B4-BE49-F238E27FC236}">
                <a16:creationId xmlns:a16="http://schemas.microsoft.com/office/drawing/2014/main" id="{B5F4CFBB-6E36-4A6F-9055-5E323705E668}"/>
              </a:ext>
            </a:extLst>
          </p:cNvPr>
          <p:cNvSpPr txBox="1">
            <a:spLocks/>
          </p:cNvSpPr>
          <p:nvPr/>
        </p:nvSpPr>
        <p:spPr>
          <a:xfrm>
            <a:off x="187853" y="-109081"/>
            <a:ext cx="8641293" cy="802206"/>
          </a:xfrm>
          <a:prstGeom prst="rect">
            <a:avLst/>
          </a:prstGeom>
        </p:spPr>
        <p:txBody>
          <a:bodyPr vert="horz" lIns="91325" tIns="45663" rIns="91325" bIns="45663"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913281" fontAlgn="auto">
              <a:spcAft>
                <a:spcPts val="0"/>
              </a:spcAft>
            </a:pPr>
            <a:r>
              <a:rPr lang="en-GB" sz="1600" dirty="0">
                <a:solidFill>
                  <a:schemeClr val="accent1"/>
                </a:solidFill>
                <a:latin typeface="+mn-lt"/>
                <a:cs typeface="Arial"/>
              </a:rPr>
              <a:t>Switching Programme CR Position – CRs not impacting Xoserve (Cost Implication)</a:t>
            </a:r>
          </a:p>
        </p:txBody>
      </p:sp>
    </p:spTree>
    <p:extLst>
      <p:ext uri="{BB962C8B-B14F-4D97-AF65-F5344CB8AC3E}">
        <p14:creationId xmlns:p14="http://schemas.microsoft.com/office/powerpoint/2010/main" val="2399182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12049106"/>
              </p:ext>
            </p:extLst>
          </p:nvPr>
        </p:nvGraphicFramePr>
        <p:xfrm>
          <a:off x="61088" y="36562"/>
          <a:ext cx="9036000" cy="486859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92375">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9F0E"/>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reflective of an Amber status due to very close proximity and dependency on the M2C Programme.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two Programmes are working hand in hand with joint plans in place to ensure joint Programme dependencies are continuously tracked as we move to the implementation of M2C.  Contingency scenario planning with mitigations are in place.</a:t>
                      </a: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9F0E"/>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15032">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highlight>
                            <a:srgbClr val="F09F0E"/>
                          </a:highligh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9F0E"/>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773180">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33372">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824567">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Potential Mismatch Between CSS &amp; UK Link &amp; Gemini</a:t>
                      </a:r>
                      <a:r>
                        <a:rPr lang="en-GB" sz="900" b="0" i="0" u="none" strike="noStrike" kern="1200" baseline="0" dirty="0">
                          <a:solidFill>
                            <a:schemeClr val="tx1"/>
                          </a:solidFill>
                          <a:latin typeface="+mn-lt"/>
                          <a:ea typeface="+mn-ea"/>
                          <a:cs typeface="+mn-cs"/>
                        </a:rPr>
                        <a:t>:</a:t>
                      </a: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We are continuing to liaise with the Central Programme for CR-D130 and CR-D129.  We have had an initial meeting with Ofgem to walkthrough our workaround process should the issue of ‘missing messages’.  We are going to continue discussion with DCC to understand their actions and then we will joining meet with Ofgem and approve the way forward for these CR’s.</a:t>
                      </a: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a:lnSpc>
                          <a:spcPct val="100000"/>
                        </a:lnSpc>
                        <a:spcBef>
                          <a:spcPts val="0"/>
                        </a:spcBef>
                        <a:spcAft>
                          <a:spcPts val="0"/>
                        </a:spcAft>
                        <a:buFont typeface="Arial" panose="020B0604020202020204" pitchFamily="34" charset="0"/>
                        <a:buNone/>
                      </a:pPr>
                      <a:r>
                        <a:rPr lang="en-GB" sz="900" b="0" i="0" u="none" strike="noStrike" kern="1200" baseline="0" dirty="0">
                          <a:solidFill>
                            <a:schemeClr val="tx1"/>
                          </a:solidFill>
                          <a:latin typeface="+mn-lt"/>
                          <a:ea typeface="+mn-ea"/>
                          <a:cs typeface="+mn-cs"/>
                        </a:rPr>
                        <a:t>We have over the last couple of weeks raised a number of design issues to understand CSSP functionality.  Once we have an understanding of the system and downstream processes this will feed into our understand and workaround process.  We will also either enhance CR-D129 or raise a new CR in order for us to request the ‘re-send’ of a secured active message</a:t>
                      </a:r>
                    </a:p>
                    <a:p>
                      <a:pPr marL="0" marR="0" lvl="0" indent="0" algn="l">
                        <a:lnSpc>
                          <a:spcPct val="100000"/>
                        </a:lnSpc>
                        <a:spcBef>
                          <a:spcPts val="0"/>
                        </a:spcBef>
                        <a:spcAft>
                          <a:spcPts val="0"/>
                        </a:spcAft>
                        <a:buFont typeface="Arial" panose="020B0604020202020204" pitchFamily="34" charset="0"/>
                        <a:buNone/>
                      </a:pPr>
                      <a:endParaRPr lang="en-US" sz="1000" b="0" dirty="0">
                        <a:solidFill>
                          <a:schemeClr val="tx1"/>
                        </a:solidFil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900" b="1" kern="1200" dirty="0">
                          <a:solidFill>
                            <a:schemeClr val="tx1"/>
                          </a:solidFill>
                          <a:effectLst/>
                          <a:latin typeface="+mn-lt"/>
                          <a:ea typeface="+mn-ea"/>
                          <a:cs typeface="+mn-cs"/>
                        </a:rPr>
                        <a:t>Transition</a:t>
                      </a:r>
                      <a:r>
                        <a:rPr lang="en-GB" sz="900" b="0" kern="1200" dirty="0">
                          <a:solidFill>
                            <a:schemeClr val="tx1"/>
                          </a:solidFill>
                          <a:effectLst/>
                          <a:latin typeface="+mn-lt"/>
                          <a:ea typeface="+mn-ea"/>
                          <a:cs typeface="+mn-cs"/>
                        </a:rPr>
                        <a:t>:</a:t>
                      </a:r>
                      <a:r>
                        <a:rPr lang="en-US" sz="900" b="0" i="0" u="none" strike="noStrike" kern="1200" baseline="0" dirty="0">
                          <a:solidFill>
                            <a:schemeClr val="tx1"/>
                          </a:solidFill>
                          <a:latin typeface="+mn-lt"/>
                          <a:ea typeface="+mn-ea"/>
                          <a:cs typeface="+mn-cs"/>
                        </a:rPr>
                        <a:t> </a:t>
                      </a:r>
                      <a:r>
                        <a:rPr lang="en-US" sz="800" b="0" i="0" u="none" strike="noStrike" kern="1200" baseline="0" dirty="0">
                          <a:solidFill>
                            <a:schemeClr val="tx1"/>
                          </a:solidFill>
                          <a:latin typeface="+mn-lt"/>
                          <a:ea typeface="+mn-ea"/>
                          <a:cs typeface="+mn-cs"/>
                        </a:rPr>
                        <a:t> </a:t>
                      </a:r>
                      <a:endParaRPr lang="en-US" sz="900" b="0" i="0" u="none" strike="noStrike" kern="1200" baseline="0" dirty="0">
                        <a:solidFill>
                          <a:schemeClr val="tx1"/>
                        </a:solidFill>
                        <a:latin typeface="+mn-lt"/>
                        <a:ea typeface="+mn-ea"/>
                        <a:cs typeface="+mn-cs"/>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US" sz="900" b="0" i="0" u="none" strike="noStrike" kern="1200" baseline="0" dirty="0">
                          <a:solidFill>
                            <a:schemeClr val="tx1"/>
                          </a:solidFill>
                          <a:latin typeface="+mn-lt"/>
                          <a:ea typeface="+mn-ea"/>
                          <a:cs typeface="+mn-cs"/>
                        </a:rPr>
                        <a:t>Transition testing phase 2  has completed and we are on track for preparation activities to commence transition testing stage 3.  </a:t>
                      </a:r>
                    </a:p>
                    <a:p>
                      <a:pPr marL="0" marR="0" lvl="0" indent="0" algn="l" rtl="0" eaLnBrk="1" fontAlgn="auto" latinLnBrk="0" hangingPunct="1">
                        <a:lnSpc>
                          <a:spcPct val="100000"/>
                        </a:lnSpc>
                        <a:spcBef>
                          <a:spcPts val="0"/>
                        </a:spcBef>
                        <a:spcAft>
                          <a:spcPts val="0"/>
                        </a:spcAft>
                        <a:buFont typeface="Arial" panose="020B0604020202020204" pitchFamily="34" charset="0"/>
                        <a:buNone/>
                      </a:pPr>
                      <a:endParaRPr lang="en-US" sz="900" b="0" i="0" u="none" strike="noStrike" kern="1200" baseline="0" dirty="0">
                        <a:solidFill>
                          <a:schemeClr val="tx1"/>
                        </a:solidFill>
                        <a:latin typeface="+mn-lt"/>
                        <a:ea typeface="+mn-ea"/>
                        <a:cs typeface="+mn-cs"/>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US" sz="900" b="0" i="0" u="none" strike="noStrike" kern="1200" baseline="0" dirty="0">
                          <a:solidFill>
                            <a:schemeClr val="tx1"/>
                          </a:solidFill>
                          <a:latin typeface="+mn-lt"/>
                          <a:ea typeface="+mn-ea"/>
                          <a:cs typeface="+mn-cs"/>
                        </a:rPr>
                        <a:t>We are rapidly moving towards the data cut for the Transition Stage 1, all of our prep activities are on track and we have received an internal Go decision to move to this Programme Phase.  </a:t>
                      </a:r>
                      <a:endParaRPr lang="en-GB" sz="900" b="1" kern="1200" dirty="0">
                        <a:solidFill>
                          <a:schemeClr val="tx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i="0" u="none" strike="noStrike" kern="1200" dirty="0">
                          <a:solidFill>
                            <a:schemeClr val="tx1"/>
                          </a:solidFill>
                          <a:effectLst/>
                          <a:latin typeface="+mn-lt"/>
                          <a:ea typeface="+mn-ea"/>
                          <a:cs typeface="+mn-cs"/>
                        </a:rPr>
                        <a:t>Transition</a:t>
                      </a:r>
                      <a:r>
                        <a:rPr lang="en-GB" sz="1000" b="0" i="0" u="none" strike="noStrike" kern="1200" dirty="0">
                          <a:solidFill>
                            <a:schemeClr val="tx1"/>
                          </a:solidFill>
                          <a:effectLst/>
                          <a:latin typeface="+mn-lt"/>
                          <a:ea typeface="+mn-ea"/>
                          <a:cs typeface="+mn-cs"/>
                        </a:rPr>
                        <a:t>: Completion of transition testing stage 2 and commencement of stage 3.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preparation activities for Transition Stage 1</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Defect management process and readiness for TS1 being put in place</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32660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3814176220"/>
              </p:ext>
            </p:extLst>
          </p:nvPr>
        </p:nvGraphicFramePr>
        <p:xfrm>
          <a:off x="0" y="446380"/>
          <a:ext cx="9125999" cy="4493984"/>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Previous 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Transition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6213" marR="0" lvl="0" indent="-176213" algn="l" defTabSz="914400" rtl="0" eaLnBrk="1" fontAlgn="auto" latinLnBrk="0" hangingPunct="1">
                        <a:lnSpc>
                          <a:spcPct val="107000"/>
                        </a:lnSpc>
                        <a:spcBef>
                          <a:spcPts val="0"/>
                        </a:spcBef>
                        <a:spcAft>
                          <a:spcPts val="0"/>
                        </a:spcAft>
                        <a:buClrTx/>
                        <a:buSzTx/>
                        <a:buFont typeface="Wingdings" panose="05000000000000000000" pitchFamily="2" charset="2"/>
                        <a:buChar char=""/>
                        <a:tabLst>
                          <a:tab pos="457200" algn="l"/>
                        </a:tabLst>
                        <a:defRPr/>
                      </a:pPr>
                      <a:r>
                        <a:rPr lang="en-GB" sz="800" b="0" i="0" u="none" strike="noStrike" kern="1200" dirty="0">
                          <a:solidFill>
                            <a:schemeClr val="tx1"/>
                          </a:solidFill>
                          <a:effectLst/>
                          <a:latin typeface="+mn-lt"/>
                          <a:ea typeface="+mn-ea"/>
                          <a:cs typeface="+mn-cs"/>
                        </a:rPr>
                        <a:t>Activities to provision Environments for transition testing stage 3 in progress</a:t>
                      </a:r>
                    </a:p>
                    <a:p>
                      <a:pPr marL="176213" marR="0" lvl="0" indent="-176213" algn="l" defTabSz="914400" rtl="0" eaLnBrk="1" fontAlgn="auto" latinLnBrk="0" hangingPunct="1">
                        <a:lnSpc>
                          <a:spcPct val="107000"/>
                        </a:lnSpc>
                        <a:spcBef>
                          <a:spcPts val="0"/>
                        </a:spcBef>
                        <a:spcAft>
                          <a:spcPts val="0"/>
                        </a:spcAft>
                        <a:buClrTx/>
                        <a:buSzTx/>
                        <a:buFont typeface="Wingdings" panose="05000000000000000000" pitchFamily="2" charset="2"/>
                        <a:buChar char=""/>
                        <a:tabLst>
                          <a:tab pos="457200" algn="l"/>
                        </a:tabLst>
                        <a:defRPr/>
                      </a:pPr>
                      <a:r>
                        <a:rPr lang="en-GB" sz="800" b="0" i="0" u="none" strike="noStrike" kern="1200" dirty="0">
                          <a:solidFill>
                            <a:schemeClr val="tx1"/>
                          </a:solidFill>
                          <a:effectLst/>
                          <a:latin typeface="+mn-lt"/>
                          <a:ea typeface="+mn-ea"/>
                          <a:cs typeface="+mn-cs"/>
                        </a:rPr>
                        <a:t>Transition test phase 2 on concluded on 18/02/22 with no further defects </a:t>
                      </a:r>
                    </a:p>
                    <a:p>
                      <a:pPr marL="176213" marR="0" lvl="0" indent="-176213" algn="l" defTabSz="914400" rtl="0" eaLnBrk="1" fontAlgn="auto" latinLnBrk="0" hangingPunct="1">
                        <a:lnSpc>
                          <a:spcPct val="107000"/>
                        </a:lnSpc>
                        <a:spcBef>
                          <a:spcPts val="0"/>
                        </a:spcBef>
                        <a:spcAft>
                          <a:spcPts val="0"/>
                        </a:spcAft>
                        <a:buClrTx/>
                        <a:buSzTx/>
                        <a:buFont typeface="Wingdings" panose="05000000000000000000" pitchFamily="2" charset="2"/>
                        <a:buChar char=""/>
                        <a:tabLst>
                          <a:tab pos="457200" algn="l"/>
                        </a:tabLst>
                        <a:defRPr/>
                      </a:pPr>
                      <a:r>
                        <a:rPr lang="en-GB" sz="800" b="0" i="0" u="none" strike="noStrike" kern="1200" dirty="0">
                          <a:solidFill>
                            <a:schemeClr val="tx1"/>
                          </a:solidFill>
                          <a:effectLst/>
                          <a:latin typeface="+mn-lt"/>
                          <a:ea typeface="+mn-ea"/>
                          <a:cs typeface="+mn-cs"/>
                        </a:rPr>
                        <a:t>Detailed planning refinements are being undertaken for Transition Stages 2 &amp; 3</a:t>
                      </a:r>
                    </a:p>
                    <a:p>
                      <a:pPr marL="176213" lvl="0" indent="-176213">
                        <a:lnSpc>
                          <a:spcPct val="107000"/>
                        </a:lnSpc>
                        <a:spcAft>
                          <a:spcPts val="0"/>
                        </a:spcAft>
                        <a:buFont typeface="Wingdings" panose="05000000000000000000" pitchFamily="2" charset="2"/>
                        <a:buChar char=""/>
                        <a:tabLst>
                          <a:tab pos="457200" algn="l"/>
                        </a:tabLst>
                      </a:pPr>
                      <a:r>
                        <a:rPr lang="en-US" sz="800" b="0" i="0" u="none" strike="noStrike" kern="1200" dirty="0">
                          <a:solidFill>
                            <a:schemeClr val="tx1"/>
                          </a:solidFill>
                          <a:effectLst/>
                          <a:latin typeface="+mn-lt"/>
                          <a:ea typeface="+mn-ea"/>
                          <a:cs typeface="+mn-cs"/>
                        </a:rPr>
                        <a:t>All activities for Transition Stage 1 are in progress and on track.  These activities commence on the 8</a:t>
                      </a:r>
                      <a:r>
                        <a:rPr lang="en-US" sz="800" b="0" i="0" u="none" strike="noStrike" kern="1200" baseline="30000" dirty="0">
                          <a:solidFill>
                            <a:schemeClr val="tx1"/>
                          </a:solidFill>
                          <a:effectLst/>
                          <a:latin typeface="+mn-lt"/>
                          <a:ea typeface="+mn-ea"/>
                          <a:cs typeface="+mn-cs"/>
                        </a:rPr>
                        <a:t>th</a:t>
                      </a:r>
                      <a:r>
                        <a:rPr lang="en-US" sz="800" b="0" i="0" u="none" strike="noStrike" kern="1200" dirty="0">
                          <a:solidFill>
                            <a:schemeClr val="tx1"/>
                          </a:solidFill>
                          <a:effectLst/>
                          <a:latin typeface="+mn-lt"/>
                          <a:ea typeface="+mn-ea"/>
                          <a:cs typeface="+mn-cs"/>
                        </a:rPr>
                        <a:t> March with the bulk data cut</a:t>
                      </a:r>
                    </a:p>
                    <a:p>
                      <a:pPr marL="176213" lvl="0" indent="-176213">
                        <a:lnSpc>
                          <a:spcPct val="107000"/>
                        </a:lnSpc>
                        <a:spcAft>
                          <a:spcPts val="0"/>
                        </a:spcAft>
                        <a:buFont typeface="Wingdings" panose="05000000000000000000" pitchFamily="2" charset="2"/>
                        <a:buChar char=""/>
                        <a:tabLst>
                          <a:tab pos="457200" algn="l"/>
                        </a:tabLst>
                      </a:pPr>
                      <a:r>
                        <a:rPr lang="en-US" sz="800" b="0" i="0" u="none" strike="noStrike" kern="1200" dirty="0">
                          <a:solidFill>
                            <a:schemeClr val="tx1"/>
                          </a:solidFill>
                          <a:effectLst/>
                          <a:latin typeface="+mn-lt"/>
                          <a:ea typeface="+mn-ea"/>
                          <a:cs typeface="+mn-cs"/>
                        </a:rPr>
                        <a:t>Collaborative planning and combined execution continue with M2C Programme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800" b="1" i="0" u="none" strike="noStrike" kern="1200" dirty="0">
                          <a:solidFill>
                            <a:srgbClr val="1E1246"/>
                          </a:solidFill>
                          <a:effectLst/>
                          <a:latin typeface="+mn-lt"/>
                          <a:ea typeface="+mn-ea"/>
                          <a:cs typeface="+mn-cs"/>
                        </a:rPr>
                        <a:t>Secondary API Testing </a:t>
                      </a:r>
                      <a:r>
                        <a:rPr lang="en-US" sz="800" b="0" i="0" u="none" strike="noStrike" kern="1200" dirty="0">
                          <a:solidFill>
                            <a:srgbClr val="1E1246"/>
                          </a:solidFill>
                          <a:effectLst/>
                          <a:latin typeface="+mn-lt"/>
                          <a:ea typeface="+mn-ea"/>
                          <a:cs typeface="+mn-cs"/>
                        </a:rPr>
                        <a:t>- working with DES/API workstream for Secondary Portal functionality handover</a:t>
                      </a:r>
                      <a:endParaRPr lang="en-US" sz="800" kern="1200" dirty="0">
                        <a:solidFill>
                          <a:srgbClr val="1E1246"/>
                        </a:solidFill>
                        <a:latin typeface="+mn-lt"/>
                        <a:ea typeface="+mn-ea"/>
                        <a:cs typeface="+mn-cs"/>
                      </a:endParaRPr>
                    </a:p>
                    <a:p>
                      <a:pPr marL="171450" marR="0" lvl="0" indent="-171450" algn="l" defTabSz="389392" rtl="0" eaLnBrk="0" fontAlgn="auto" latinLnBrk="0" hangingPunct="0">
                        <a:lnSpc>
                          <a:spcPct val="100000"/>
                        </a:lnSpc>
                        <a:spcBef>
                          <a:spcPts val="85"/>
                        </a:spcBef>
                        <a:spcAft>
                          <a:spcPts val="85"/>
                        </a:spcAft>
                        <a:buClrTx/>
                        <a:buSzTx/>
                        <a:buFont typeface="Wingdings" panose="05000000000000000000" pitchFamily="2" charset="2"/>
                        <a:buChar char="§"/>
                        <a:tabLst>
                          <a:tab pos="225929" algn="l"/>
                        </a:tabLst>
                        <a:defRPr/>
                      </a:pPr>
                      <a:r>
                        <a:rPr lang="en-US" sz="800" b="1" i="0" u="none" strike="noStrike" kern="1200" dirty="0">
                          <a:solidFill>
                            <a:srgbClr val="1E1246"/>
                          </a:solidFill>
                          <a:effectLst/>
                          <a:latin typeface="+mn-lt"/>
                          <a:ea typeface="+mn-ea"/>
                          <a:cs typeface="+mn-cs"/>
                        </a:rPr>
                        <a:t>DES4 DES Parallel Testing</a:t>
                      </a:r>
                      <a:r>
                        <a:rPr lang="en-US" sz="800" b="0" i="0" u="none" strike="noStrike" kern="1200" dirty="0">
                          <a:solidFill>
                            <a:srgbClr val="1E1246"/>
                          </a:solidFill>
                          <a:effectLst/>
                          <a:latin typeface="+mn-lt"/>
                          <a:ea typeface="+mn-ea"/>
                          <a:cs typeface="+mn-cs"/>
                        </a:rPr>
                        <a:t> completed on PPTE3,</a:t>
                      </a:r>
                      <a:r>
                        <a:rPr lang="en-US" sz="800" kern="1200" dirty="0">
                          <a:solidFill>
                            <a:srgbClr val="1E1246"/>
                          </a:solidFill>
                          <a:latin typeface="+mn-lt"/>
                          <a:ea typeface="+mn-ea"/>
                          <a:cs typeface="+mn-cs"/>
                        </a:rPr>
                        <a:t> </a:t>
                      </a:r>
                      <a:endParaRPr lang="en-US" sz="800" b="0" i="0" u="none" strike="noStrike" kern="1200" dirty="0">
                        <a:solidFill>
                          <a:srgbClr val="1E1246"/>
                        </a:solidFill>
                        <a:effectLst/>
                        <a:latin typeface="+mn-lt"/>
                        <a:ea typeface="+mn-ea"/>
                        <a:cs typeface="Poppins Light"/>
                      </a:endParaRP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800" b="1" i="0" u="none" strike="noStrike" kern="1200" dirty="0">
                          <a:solidFill>
                            <a:srgbClr val="1E1246"/>
                          </a:solidFill>
                          <a:effectLst/>
                          <a:latin typeface="+mn-lt"/>
                          <a:ea typeface="+mn-ea"/>
                          <a:cs typeface="+mn-cs"/>
                        </a:rPr>
                        <a:t>UAT Test Completion Report </a:t>
                      </a:r>
                      <a:r>
                        <a:rPr lang="en-US" sz="800" b="0" i="0" u="none" strike="noStrike" kern="1200" dirty="0">
                          <a:solidFill>
                            <a:srgbClr val="1E1246"/>
                          </a:solidFill>
                          <a:effectLst/>
                          <a:latin typeface="+mn-lt"/>
                          <a:ea typeface="+mn-ea"/>
                          <a:cs typeface="+mn-cs"/>
                        </a:rPr>
                        <a:t>second draft review has been completed. Awaiting baselined approved document</a:t>
                      </a:r>
                      <a:endParaRPr lang="en-US" sz="800" b="0" i="0" u="none" strike="noStrike" kern="1200" dirty="0">
                        <a:solidFill>
                          <a:srgbClr val="1E1246"/>
                        </a:solidFill>
                        <a:effectLst/>
                        <a:latin typeface="+mn-lt"/>
                        <a:ea typeface="+mn-ea"/>
                        <a:cs typeface="Poppins Light"/>
                      </a:endParaRP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800" b="1" i="0" u="none" strike="noStrike" kern="1200" dirty="0">
                          <a:solidFill>
                            <a:srgbClr val="1E1246"/>
                          </a:solidFill>
                          <a:effectLst/>
                          <a:latin typeface="+mn-lt"/>
                          <a:ea typeface="+mn-ea"/>
                          <a:cs typeface="+mn-cs"/>
                        </a:rPr>
                        <a:t>External UEPT Test Execution Bespoke E2E </a:t>
                      </a:r>
                      <a:r>
                        <a:rPr lang="en-US" sz="800" b="0" i="0" u="none" strike="noStrike" kern="1200" dirty="0">
                          <a:solidFill>
                            <a:srgbClr val="1E1246"/>
                          </a:solidFill>
                          <a:effectLst/>
                          <a:latin typeface="+mn-lt"/>
                          <a:ea typeface="+mn-ea"/>
                          <a:cs typeface="+mn-cs"/>
                        </a:rPr>
                        <a:t>– Testing extended by 1 week in the UIT1 environment – there are 2 defects that will be delivered during release 6.</a:t>
                      </a:r>
                      <a:r>
                        <a:rPr lang="en-US" sz="800" kern="1200" dirty="0">
                          <a:solidFill>
                            <a:srgbClr val="1E1246"/>
                          </a:solidFill>
                          <a:latin typeface="+mn-lt"/>
                          <a:ea typeface="+mn-ea"/>
                          <a:cs typeface="+mn-cs"/>
                        </a:rPr>
                        <a:t> </a:t>
                      </a:r>
                      <a:endParaRPr lang="en-US" sz="800" b="0" i="0" u="none" strike="noStrike" kern="1200" dirty="0">
                        <a:solidFill>
                          <a:srgbClr val="1E1246"/>
                        </a:solidFill>
                        <a:effectLst/>
                        <a:latin typeface="+mn-lt"/>
                        <a:ea typeface="+mn-ea"/>
                        <a:cs typeface="Poppins Light"/>
                      </a:endParaRP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800" b="1" i="0" u="none" strike="noStrike" kern="1200" dirty="0">
                          <a:solidFill>
                            <a:srgbClr val="1E1246"/>
                          </a:solidFill>
                          <a:effectLst/>
                          <a:latin typeface="+mn-lt"/>
                          <a:ea typeface="+mn-ea"/>
                          <a:cs typeface="+mn-cs"/>
                        </a:rPr>
                        <a:t>Transition SIT (Regression) Functional testing </a:t>
                      </a:r>
                      <a:r>
                        <a:rPr lang="en-US" sz="800" b="0" i="0" u="none" strike="noStrike" kern="1200" dirty="0">
                          <a:solidFill>
                            <a:srgbClr val="1E1246"/>
                          </a:solidFill>
                          <a:effectLst/>
                          <a:latin typeface="+mn-lt"/>
                          <a:ea typeface="+mn-ea"/>
                          <a:cs typeface="+mn-cs"/>
                        </a:rPr>
                        <a:t>planned for 28/02 additional testing activities have been agreed covering SME requested scenario’s</a:t>
                      </a:r>
                      <a:endParaRPr lang="en-US" sz="800" b="0" i="0" u="none" strike="noStrike" kern="1200" dirty="0">
                        <a:solidFill>
                          <a:srgbClr val="1E1246"/>
                        </a:solidFill>
                        <a:effectLst/>
                        <a:latin typeface="+mn-lt"/>
                        <a:ea typeface="+mn-ea"/>
                        <a:cs typeface="Poppins Light"/>
                      </a:endParaRP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800" b="1" i="0" u="none" strike="noStrike" kern="1200" dirty="0">
                          <a:solidFill>
                            <a:srgbClr val="1E1246"/>
                          </a:solidFill>
                          <a:effectLst/>
                          <a:latin typeface="+mn-lt"/>
                          <a:ea typeface="+mn-ea"/>
                          <a:cs typeface="+mn-cs"/>
                        </a:rPr>
                        <a:t>Change Request </a:t>
                      </a:r>
                      <a:r>
                        <a:rPr lang="en-US" sz="800" b="0" i="0" u="none" strike="noStrike" kern="1200" dirty="0">
                          <a:solidFill>
                            <a:srgbClr val="1E1246"/>
                          </a:solidFill>
                          <a:effectLst/>
                          <a:latin typeface="+mn-lt"/>
                          <a:ea typeface="+mn-ea"/>
                          <a:cs typeface="+mn-cs"/>
                        </a:rPr>
                        <a:t>- CR113 Testing in progress, critical path CR’s Testing in progress for Transition Stage</a:t>
                      </a:r>
                      <a:endParaRPr lang="en-US" sz="800" b="0" u="none" strike="noStrike" dirty="0">
                        <a:solidFill>
                          <a:srgbClr val="FF0000"/>
                        </a:solidFill>
                        <a:effectLst/>
                        <a:latin typeface="+mn-lt"/>
                        <a:cs typeface="Poppins Light"/>
                      </a:endParaRPr>
                    </a:p>
                    <a:p>
                      <a:pPr marL="0" indent="0">
                        <a:buFont typeface="Arial" panose="020B0604020202020204" pitchFamily="34" charset="0"/>
                        <a:buNone/>
                      </a:pPr>
                      <a:endParaRPr lang="en-US" sz="800" b="0" i="0" u="none" strike="noStrike" kern="1200" noProof="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F0E"/>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dirty="0">
                          <a:solidFill>
                            <a:schemeClr val="tx1"/>
                          </a:solidFill>
                        </a:rPr>
                        <a:t>Non-Functional Test</a:t>
                      </a:r>
                      <a:r>
                        <a:rPr lang="en-GB" sz="800" b="1" dirty="0">
                          <a:solidFill>
                            <a:schemeClr val="tx1"/>
                          </a:solidFill>
                        </a:rPr>
                        <a:t> (Performance, operational acceptance testing and operational testing)</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endParaRPr kumimoji="0" lang="en-GB" sz="10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fontAlgn="base"/>
                      <a:r>
                        <a:rPr lang="en-US" sz="700" b="0" u="none" strike="noStrike" kern="1200" dirty="0">
                          <a:solidFill>
                            <a:srgbClr val="1E1246"/>
                          </a:solidFill>
                          <a:effectLst/>
                          <a:latin typeface="+mn-lt"/>
                          <a:ea typeface="+mn-ea"/>
                          <a:cs typeface="+mn-cs"/>
                        </a:rPr>
                        <a:t>OAT Stream 4 (DR) Test execution is three weeks behind schedule due to </a:t>
                      </a:r>
                      <a:r>
                        <a:rPr lang="en-US" sz="700" kern="1200" dirty="0">
                          <a:solidFill>
                            <a:srgbClr val="1E1246"/>
                          </a:solidFill>
                          <a:latin typeface="+mn-lt"/>
                          <a:ea typeface="+mn-ea"/>
                          <a:cs typeface="+mn-cs"/>
                        </a:rPr>
                        <a:t>previous SAP</a:t>
                      </a:r>
                      <a:r>
                        <a:rPr lang="en-US" sz="700" b="0" u="none" strike="noStrike" kern="1200" dirty="0">
                          <a:solidFill>
                            <a:srgbClr val="1E1246"/>
                          </a:solidFill>
                          <a:effectLst/>
                          <a:latin typeface="+mn-lt"/>
                          <a:ea typeface="+mn-ea"/>
                          <a:cs typeface="+mn-cs"/>
                        </a:rPr>
                        <a:t> </a:t>
                      </a:r>
                      <a:r>
                        <a:rPr lang="en-US" sz="700" kern="1200" dirty="0">
                          <a:solidFill>
                            <a:srgbClr val="1E1246"/>
                          </a:solidFill>
                          <a:latin typeface="+mn-lt"/>
                          <a:ea typeface="+mn-ea"/>
                          <a:cs typeface="+mn-cs"/>
                        </a:rPr>
                        <a:t>PO/ISU Environment defect which has now been </a:t>
                      </a:r>
                      <a:r>
                        <a:rPr lang="en-US" sz="700" b="0" u="none" strike="noStrike" kern="1200" dirty="0">
                          <a:solidFill>
                            <a:srgbClr val="1E1246"/>
                          </a:solidFill>
                          <a:effectLst/>
                          <a:latin typeface="+mn-lt"/>
                          <a:ea typeface="+mn-ea"/>
                          <a:cs typeface="+mn-cs"/>
                        </a:rPr>
                        <a:t>resolved</a:t>
                      </a:r>
                      <a:r>
                        <a:rPr lang="en-US" sz="700" kern="1200" dirty="0">
                          <a:solidFill>
                            <a:srgbClr val="1E1246"/>
                          </a:solidFill>
                          <a:latin typeface="+mn-lt"/>
                          <a:ea typeface="+mn-ea"/>
                          <a:cs typeface="+mn-cs"/>
                        </a:rPr>
                        <a:t>, </a:t>
                      </a:r>
                      <a:r>
                        <a:rPr lang="en-US" sz="700" b="0" u="none" strike="noStrike" kern="1200" dirty="0">
                          <a:solidFill>
                            <a:srgbClr val="1E1246"/>
                          </a:solidFill>
                          <a:effectLst/>
                          <a:latin typeface="+mn-lt"/>
                          <a:ea typeface="+mn-ea"/>
                          <a:cs typeface="+mn-cs"/>
                        </a:rPr>
                        <a:t>however a </a:t>
                      </a:r>
                      <a:r>
                        <a:rPr lang="en-US" sz="700" kern="1200" dirty="0">
                          <a:solidFill>
                            <a:srgbClr val="1E1246"/>
                          </a:solidFill>
                          <a:latin typeface="+mn-lt"/>
                          <a:ea typeface="+mn-ea"/>
                          <a:cs typeface="+mn-cs"/>
                        </a:rPr>
                        <a:t>new AMT</a:t>
                      </a:r>
                      <a:r>
                        <a:rPr lang="en-US" sz="700" b="0" u="none" strike="noStrike" kern="1200" dirty="0">
                          <a:solidFill>
                            <a:srgbClr val="1E1246"/>
                          </a:solidFill>
                          <a:effectLst/>
                          <a:latin typeface="+mn-lt"/>
                          <a:ea typeface="+mn-ea"/>
                          <a:cs typeface="+mn-cs"/>
                        </a:rPr>
                        <a:t> </a:t>
                      </a:r>
                      <a:r>
                        <a:rPr lang="en-US" sz="700" kern="1200" dirty="0">
                          <a:solidFill>
                            <a:srgbClr val="1E1246"/>
                          </a:solidFill>
                          <a:latin typeface="+mn-lt"/>
                          <a:ea typeface="+mn-ea"/>
                          <a:cs typeface="+mn-cs"/>
                        </a:rPr>
                        <a:t>issue has impacted testing</a:t>
                      </a:r>
                      <a:r>
                        <a:rPr lang="en-US" sz="700" b="0" u="none" strike="noStrike" kern="1200" dirty="0">
                          <a:solidFill>
                            <a:srgbClr val="1E1246"/>
                          </a:solidFill>
                          <a:effectLst/>
                          <a:latin typeface="+mn-lt"/>
                          <a:ea typeface="+mn-ea"/>
                          <a:cs typeface="+mn-cs"/>
                        </a:rPr>
                        <a:t>. The </a:t>
                      </a:r>
                      <a:r>
                        <a:rPr lang="en-US" sz="700" kern="1200" dirty="0">
                          <a:solidFill>
                            <a:srgbClr val="1E1246"/>
                          </a:solidFill>
                          <a:latin typeface="+mn-lt"/>
                          <a:ea typeface="+mn-ea"/>
                          <a:cs typeface="+mn-cs"/>
                        </a:rPr>
                        <a:t>AMT issue can only be resolved after 28/02/22 (B.A.U. Nov</a:t>
                      </a:r>
                      <a:r>
                        <a:rPr lang="en-US" sz="700" b="0" u="none" strike="noStrike" kern="1200" dirty="0">
                          <a:solidFill>
                            <a:srgbClr val="1E1246"/>
                          </a:solidFill>
                          <a:effectLst/>
                          <a:latin typeface="+mn-lt"/>
                          <a:ea typeface="+mn-ea"/>
                          <a:cs typeface="+mn-cs"/>
                        </a:rPr>
                        <a:t> 21 </a:t>
                      </a:r>
                      <a:r>
                        <a:rPr lang="en-US" sz="700" kern="1200" dirty="0">
                          <a:solidFill>
                            <a:srgbClr val="1E1246"/>
                          </a:solidFill>
                          <a:latin typeface="+mn-lt"/>
                          <a:ea typeface="+mn-ea"/>
                          <a:cs typeface="+mn-cs"/>
                        </a:rPr>
                        <a:t>issue takes</a:t>
                      </a:r>
                      <a:r>
                        <a:rPr lang="en-US" sz="700" b="0" u="none" strike="noStrike" kern="1200" dirty="0">
                          <a:solidFill>
                            <a:srgbClr val="1E1246"/>
                          </a:solidFill>
                          <a:effectLst/>
                          <a:latin typeface="+mn-lt"/>
                          <a:ea typeface="+mn-ea"/>
                          <a:cs typeface="+mn-cs"/>
                        </a:rPr>
                        <a:t> </a:t>
                      </a:r>
                      <a:r>
                        <a:rPr lang="en-US" sz="700" kern="1200" dirty="0">
                          <a:solidFill>
                            <a:srgbClr val="1E1246"/>
                          </a:solidFill>
                          <a:latin typeface="+mn-lt"/>
                          <a:ea typeface="+mn-ea"/>
                          <a:cs typeface="+mn-cs"/>
                        </a:rPr>
                        <a:t>precedence) </a:t>
                      </a:r>
                      <a:endParaRPr lang="en-US" sz="700" b="0" u="none" strike="noStrike" kern="1200" dirty="0">
                        <a:solidFill>
                          <a:srgbClr val="1E1246"/>
                        </a:solidFill>
                        <a:effectLst/>
                        <a:latin typeface="+mn-lt"/>
                        <a:ea typeface="+mn-ea"/>
                        <a:cs typeface="+mn-cs"/>
                      </a:endParaRPr>
                    </a:p>
                    <a:p>
                      <a:pPr>
                        <a:defRPr/>
                      </a:pPr>
                      <a:endParaRPr lang="en-US" sz="700" i="1" kern="1200" dirty="0">
                        <a:solidFill>
                          <a:srgbClr val="1E1246"/>
                        </a:solidFill>
                        <a:latin typeface="+mn-lt"/>
                        <a:ea typeface="+mn-ea"/>
                        <a:cs typeface="+mn-cs"/>
                      </a:endParaRPr>
                    </a:p>
                    <a:p>
                      <a:pPr marL="171450" marR="0" lvl="0" indent="-171450" algn="l" defTabSz="914400" rtl="0" eaLnBrk="0" fontAlgn="auto" latinLnBrk="0" hangingPunct="0">
                        <a:lnSpc>
                          <a:spcPct val="100000"/>
                        </a:lnSpc>
                        <a:spcBef>
                          <a:spcPts val="85"/>
                        </a:spcBef>
                        <a:spcAft>
                          <a:spcPts val="85"/>
                        </a:spcAft>
                        <a:buClrTx/>
                        <a:buSzTx/>
                        <a:buFont typeface="Arial" panose="05000000000000000000" pitchFamily="2" charset="2"/>
                        <a:buChar char="•"/>
                        <a:tabLst/>
                        <a:defRPr/>
                      </a:pPr>
                      <a:r>
                        <a:rPr lang="en-US" sz="700" b="1" i="0" u="none" strike="noStrike" kern="1200" dirty="0">
                          <a:solidFill>
                            <a:srgbClr val="1E1246"/>
                          </a:solidFill>
                          <a:effectLst/>
                          <a:latin typeface="+mn-lt"/>
                          <a:ea typeface="+mn-ea"/>
                          <a:cs typeface="+mn-cs"/>
                        </a:rPr>
                        <a:t>PT – Phase 3 – DES Release 4 </a:t>
                      </a:r>
                      <a:r>
                        <a:rPr lang="en-US" sz="700" b="0" i="0" u="none" strike="noStrike" kern="1200" dirty="0">
                          <a:solidFill>
                            <a:srgbClr val="1E1246"/>
                          </a:solidFill>
                          <a:effectLst/>
                          <a:latin typeface="+mn-lt"/>
                          <a:ea typeface="+mn-ea"/>
                          <a:cs typeface="+mn-cs"/>
                        </a:rPr>
                        <a:t>- DES PT testing currently blocked by above AMT server issue, awaiting resolution before continuing with Meter Reads replication testing.</a:t>
                      </a:r>
                      <a:endParaRPr lang="en-US" sz="700" b="0" i="0" u="none" strike="noStrike" kern="1200" dirty="0">
                        <a:solidFill>
                          <a:srgbClr val="1E1246"/>
                        </a:solidFill>
                        <a:effectLst/>
                        <a:latin typeface="+mn-lt"/>
                        <a:ea typeface="+mn-ea"/>
                        <a:cs typeface="Poppins Light"/>
                      </a:endParaRPr>
                    </a:p>
                    <a:p>
                      <a:pPr marL="171450" indent="-171450" eaLnBrk="0" hangingPunct="0">
                        <a:spcBef>
                          <a:spcPts val="85"/>
                        </a:spcBef>
                        <a:spcAft>
                          <a:spcPts val="85"/>
                        </a:spcAft>
                        <a:buFont typeface="Arial" panose="05000000000000000000" pitchFamily="2" charset="2"/>
                        <a:buChar char="•"/>
                        <a:defRPr/>
                      </a:pPr>
                      <a:r>
                        <a:rPr lang="en-US" sz="700" kern="1200" dirty="0">
                          <a:solidFill>
                            <a:srgbClr val="1E1246"/>
                          </a:solidFill>
                          <a:latin typeface="+mn-lt"/>
                          <a:ea typeface="+mn-ea"/>
                          <a:cs typeface="+mn-cs"/>
                        </a:rPr>
                        <a:t> </a:t>
                      </a:r>
                      <a:r>
                        <a:rPr lang="en-US" sz="700" b="1" i="0" u="none" strike="noStrike" kern="1200" dirty="0">
                          <a:solidFill>
                            <a:srgbClr val="1E1246"/>
                          </a:solidFill>
                          <a:effectLst/>
                          <a:latin typeface="+mn-lt"/>
                          <a:ea typeface="+mn-ea"/>
                          <a:cs typeface="+mn-cs"/>
                        </a:rPr>
                        <a:t>PT – Phase 3 – Secondary APIs </a:t>
                      </a:r>
                      <a:r>
                        <a:rPr lang="en-US" sz="700" b="0" i="0" u="none" strike="noStrike" kern="1200" dirty="0">
                          <a:solidFill>
                            <a:srgbClr val="1E1246"/>
                          </a:solidFill>
                          <a:effectLst/>
                          <a:latin typeface="+mn-lt"/>
                          <a:ea typeface="+mn-ea"/>
                          <a:cs typeface="+mn-cs"/>
                        </a:rPr>
                        <a:t>– Test Plan and Workload model approved. secondary API PT started, but currently blocked by 2 performance defects</a:t>
                      </a:r>
                      <a:endParaRPr lang="en-US" sz="700" b="0" i="0" u="none" strike="noStrike" kern="1200" dirty="0">
                        <a:solidFill>
                          <a:srgbClr val="1E1246"/>
                        </a:solidFill>
                        <a:effectLst/>
                        <a:latin typeface="+mn-lt"/>
                        <a:ea typeface="+mn-ea"/>
                        <a:cs typeface="Poppins Light"/>
                      </a:endParaRPr>
                    </a:p>
                    <a:p>
                      <a:pPr marL="171450" indent="-171450" eaLnBrk="0" hangingPunct="0">
                        <a:spcBef>
                          <a:spcPts val="85"/>
                        </a:spcBef>
                        <a:spcAft>
                          <a:spcPts val="85"/>
                        </a:spcAft>
                        <a:buFont typeface="Arial" panose="05000000000000000000" pitchFamily="2" charset="2"/>
                        <a:buChar char="•"/>
                        <a:defRPr/>
                      </a:pPr>
                      <a:r>
                        <a:rPr lang="en-US" sz="700" b="1" i="0" u="none" strike="noStrike" kern="1200" dirty="0">
                          <a:solidFill>
                            <a:srgbClr val="1E1246"/>
                          </a:solidFill>
                          <a:effectLst/>
                          <a:latin typeface="+mn-lt"/>
                          <a:ea typeface="+mn-ea"/>
                          <a:cs typeface="+mn-cs"/>
                        </a:rPr>
                        <a:t>OT – Test Report </a:t>
                      </a:r>
                      <a:r>
                        <a:rPr lang="en-US" sz="700" b="0" i="0" u="none" strike="noStrike" kern="1200" dirty="0">
                          <a:solidFill>
                            <a:srgbClr val="1E1246"/>
                          </a:solidFill>
                          <a:effectLst/>
                          <a:latin typeface="+mn-lt"/>
                          <a:ea typeface="+mn-ea"/>
                          <a:cs typeface="+mn-cs"/>
                        </a:rPr>
                        <a:t>– Programme SI has approved, awaiting final internal CSSC Programme approval</a:t>
                      </a:r>
                      <a:endParaRPr lang="en-US" sz="700" b="0" i="0" u="none" strike="noStrike" kern="1200" dirty="0">
                        <a:solidFill>
                          <a:srgbClr val="1E1246"/>
                        </a:solidFill>
                        <a:effectLst/>
                        <a:latin typeface="+mn-lt"/>
                        <a:ea typeface="+mn-ea"/>
                        <a:cs typeface="Poppins Light"/>
                      </a:endParaRPr>
                    </a:p>
                    <a:p>
                      <a:pPr marL="171450" indent="-171450" eaLnBrk="0" hangingPunct="0">
                        <a:spcBef>
                          <a:spcPts val="85"/>
                        </a:spcBef>
                        <a:spcAft>
                          <a:spcPts val="85"/>
                        </a:spcAft>
                        <a:buFont typeface="Arial" panose="05000000000000000000" pitchFamily="2" charset="2"/>
                        <a:buChar char="•"/>
                        <a:defRPr/>
                      </a:pPr>
                      <a:r>
                        <a:rPr lang="en-US" sz="700" b="1" i="0" u="none" strike="noStrike" kern="1200" dirty="0">
                          <a:solidFill>
                            <a:srgbClr val="1E1246"/>
                          </a:solidFill>
                          <a:effectLst/>
                          <a:latin typeface="+mn-lt"/>
                          <a:ea typeface="+mn-ea"/>
                          <a:cs typeface="+mn-cs"/>
                        </a:rPr>
                        <a:t>OAT – All OAT tests for </a:t>
                      </a:r>
                      <a:r>
                        <a:rPr lang="en-US" sz="700" b="0" i="0" u="none" strike="noStrike" kern="1200" dirty="0">
                          <a:solidFill>
                            <a:srgbClr val="1E1246"/>
                          </a:solidFill>
                          <a:effectLst/>
                          <a:latin typeface="+mn-lt"/>
                          <a:ea typeface="+mn-ea"/>
                          <a:cs typeface="+mn-cs"/>
                        </a:rPr>
                        <a:t>CSS switching  API, DES, Secondary APIs and SS delivered</a:t>
                      </a:r>
                      <a:endParaRPr lang="en-US" sz="700" b="0" i="0" u="none" strike="noStrike" kern="1200" dirty="0">
                        <a:solidFill>
                          <a:srgbClr val="1E1246"/>
                        </a:solidFill>
                        <a:effectLst/>
                        <a:latin typeface="+mn-lt"/>
                        <a:ea typeface="+mn-ea"/>
                        <a:cs typeface="Poppins Light"/>
                      </a:endParaRPr>
                    </a:p>
                    <a:p>
                      <a:pPr marL="171450" indent="-171450" eaLnBrk="0" hangingPunct="0">
                        <a:spcBef>
                          <a:spcPts val="85"/>
                        </a:spcBef>
                        <a:spcAft>
                          <a:spcPts val="85"/>
                        </a:spcAft>
                        <a:buFont typeface="Arial" panose="05000000000000000000" pitchFamily="2" charset="2"/>
                        <a:buChar char="•"/>
                        <a:defRPr/>
                      </a:pPr>
                      <a:r>
                        <a:rPr lang="en-US" sz="700" b="1" i="0" u="none" strike="noStrike" kern="1200" dirty="0">
                          <a:solidFill>
                            <a:srgbClr val="1E1246"/>
                          </a:solidFill>
                          <a:effectLst/>
                          <a:latin typeface="+mn-lt"/>
                          <a:ea typeface="+mn-ea"/>
                          <a:cs typeface="+mn-cs"/>
                        </a:rPr>
                        <a:t>Stream 1 (Security) </a:t>
                      </a:r>
                      <a:r>
                        <a:rPr lang="en-US" sz="700" b="0" i="0" u="none" strike="noStrike" kern="1200" dirty="0">
                          <a:solidFill>
                            <a:srgbClr val="1E1246"/>
                          </a:solidFill>
                          <a:effectLst/>
                          <a:latin typeface="+mn-lt"/>
                          <a:ea typeface="+mn-ea"/>
                          <a:cs typeface="+mn-cs"/>
                        </a:rPr>
                        <a:t>defect resolution in progress.- 40% complete, mitigations and re-testing planned with no impact to plan (monitoring closely)</a:t>
                      </a:r>
                      <a:endParaRPr lang="en-US" sz="700" b="0" i="0" u="none" strike="noStrike" kern="1200" dirty="0">
                        <a:solidFill>
                          <a:srgbClr val="1E1246"/>
                        </a:solidFill>
                        <a:effectLst/>
                        <a:latin typeface="+mn-lt"/>
                        <a:ea typeface="+mn-ea"/>
                        <a:cs typeface="Poppins Light"/>
                      </a:endParaRPr>
                    </a:p>
                    <a:p>
                      <a:pPr marL="171450" indent="-171450" eaLnBrk="0" hangingPunct="0">
                        <a:spcBef>
                          <a:spcPts val="85"/>
                        </a:spcBef>
                        <a:spcAft>
                          <a:spcPts val="85"/>
                        </a:spcAft>
                        <a:buFont typeface="Arial" panose="05000000000000000000" pitchFamily="2" charset="2"/>
                        <a:buChar char="•"/>
                        <a:defRPr/>
                      </a:pPr>
                      <a:r>
                        <a:rPr lang="en-US" sz="700" b="1" i="0" u="none" strike="noStrike" kern="1200" dirty="0">
                          <a:solidFill>
                            <a:srgbClr val="1E1246"/>
                          </a:solidFill>
                          <a:effectLst/>
                          <a:latin typeface="+mn-lt"/>
                          <a:ea typeface="+mn-ea"/>
                          <a:cs typeface="+mn-cs"/>
                        </a:rPr>
                        <a:t>Stream 2 (Serv Man) </a:t>
                      </a:r>
                      <a:r>
                        <a:rPr lang="en-US" sz="700" b="0" i="0" u="none" strike="noStrike" kern="1200" dirty="0">
                          <a:solidFill>
                            <a:srgbClr val="1E1246"/>
                          </a:solidFill>
                          <a:effectLst/>
                          <a:latin typeface="+mn-lt"/>
                          <a:ea typeface="+mn-ea"/>
                          <a:cs typeface="+mn-cs"/>
                        </a:rPr>
                        <a:t>to be </a:t>
                      </a:r>
                      <a:r>
                        <a:rPr lang="en-US" sz="700" b="0" i="0" u="none" strike="noStrike" kern="1200" dirty="0" err="1">
                          <a:solidFill>
                            <a:srgbClr val="1E1246"/>
                          </a:solidFill>
                          <a:effectLst/>
                          <a:latin typeface="+mn-lt"/>
                          <a:ea typeface="+mn-ea"/>
                          <a:cs typeface="+mn-cs"/>
                        </a:rPr>
                        <a:t>replanned</a:t>
                      </a:r>
                      <a:r>
                        <a:rPr lang="en-US" sz="700" b="0" i="0" u="none" strike="noStrike" kern="1200" dirty="0">
                          <a:solidFill>
                            <a:srgbClr val="1E1246"/>
                          </a:solidFill>
                          <a:effectLst/>
                          <a:latin typeface="+mn-lt"/>
                          <a:ea typeface="+mn-ea"/>
                          <a:cs typeface="+mn-cs"/>
                        </a:rPr>
                        <a:t> upon eDocs/ServiceNow, Design and Deployment dates being announced</a:t>
                      </a:r>
                      <a:endParaRPr lang="en-US" sz="700" b="0" i="0" u="none" strike="noStrike" kern="1200" dirty="0">
                        <a:solidFill>
                          <a:srgbClr val="1E1246"/>
                        </a:solidFill>
                        <a:effectLst/>
                        <a:latin typeface="+mn-lt"/>
                        <a:ea typeface="+mn-ea"/>
                        <a:cs typeface="Poppins Light"/>
                      </a:endParaRPr>
                    </a:p>
                    <a:p>
                      <a:pPr marL="171450" indent="-171450" eaLnBrk="0" hangingPunct="0">
                        <a:spcBef>
                          <a:spcPts val="85"/>
                        </a:spcBef>
                        <a:spcAft>
                          <a:spcPts val="85"/>
                        </a:spcAft>
                        <a:buFont typeface="Arial" panose="05000000000000000000" pitchFamily="2" charset="2"/>
                        <a:buChar char="•"/>
                        <a:defRPr/>
                      </a:pPr>
                      <a:r>
                        <a:rPr lang="en-US" sz="700" b="1" i="0" u="none" strike="noStrike" kern="1200" dirty="0">
                          <a:solidFill>
                            <a:srgbClr val="1E1246"/>
                          </a:solidFill>
                          <a:effectLst/>
                          <a:latin typeface="+mn-lt"/>
                          <a:ea typeface="+mn-ea"/>
                          <a:cs typeface="+mn-cs"/>
                        </a:rPr>
                        <a:t>Stream 3 (NFR’s) </a:t>
                      </a:r>
                      <a:r>
                        <a:rPr lang="en-US" sz="700" b="0" i="0" u="none" strike="noStrike" kern="1200" dirty="0">
                          <a:solidFill>
                            <a:srgbClr val="1E1246"/>
                          </a:solidFill>
                          <a:effectLst/>
                          <a:latin typeface="+mn-lt"/>
                          <a:ea typeface="+mn-ea"/>
                          <a:cs typeface="+mn-cs"/>
                        </a:rPr>
                        <a:t>awaiting Exception handling functional testing and Lazarus function deployment in to PPTE4</a:t>
                      </a:r>
                      <a:endParaRPr lang="en-US" sz="700" b="0" i="0" u="none" strike="noStrike" kern="1200" dirty="0">
                        <a:solidFill>
                          <a:srgbClr val="1E1246"/>
                        </a:solidFill>
                        <a:effectLst/>
                        <a:latin typeface="+mn-lt"/>
                        <a:ea typeface="+mn-ea"/>
                        <a:cs typeface="Poppins Light"/>
                      </a:endParaRPr>
                    </a:p>
                    <a:p>
                      <a:pPr marL="171450" indent="-171450" eaLnBrk="0" hangingPunct="0">
                        <a:spcBef>
                          <a:spcPts val="85"/>
                        </a:spcBef>
                        <a:spcAft>
                          <a:spcPts val="85"/>
                        </a:spcAft>
                        <a:buFont typeface="Arial" panose="05000000000000000000" pitchFamily="2" charset="2"/>
                        <a:buChar char="•"/>
                        <a:defRPr/>
                      </a:pPr>
                      <a:r>
                        <a:rPr lang="en-US" sz="700" b="1" i="0" u="none" strike="noStrike" kern="1200" dirty="0">
                          <a:solidFill>
                            <a:srgbClr val="1E1246"/>
                          </a:solidFill>
                          <a:effectLst/>
                          <a:latin typeface="+mn-lt"/>
                          <a:ea typeface="+mn-ea"/>
                          <a:cs typeface="+mn-cs"/>
                        </a:rPr>
                        <a:t>Stream 4 (DR) </a:t>
                      </a:r>
                      <a:r>
                        <a:rPr lang="en-US" sz="700" b="0" i="0" u="none" strike="noStrike" kern="1200" dirty="0">
                          <a:solidFill>
                            <a:srgbClr val="1E1246"/>
                          </a:solidFill>
                          <a:effectLst/>
                          <a:latin typeface="+mn-lt"/>
                          <a:ea typeface="+mn-ea"/>
                          <a:cs typeface="+mn-cs"/>
                        </a:rPr>
                        <a:t>CSS API DR tests 52% complete – encountered DR defect (we revoked failure and DR didn’t respond), re-test is planned</a:t>
                      </a:r>
                      <a:endParaRPr lang="en-US" sz="700" b="0" i="0" u="none" strike="noStrike" kern="1200" dirty="0">
                        <a:solidFill>
                          <a:srgbClr val="1E1246"/>
                        </a:solidFill>
                        <a:effectLst/>
                        <a:latin typeface="+mn-lt"/>
                        <a:ea typeface="+mn-ea"/>
                        <a:cs typeface="Poppins Light"/>
                      </a:endParaRPr>
                    </a:p>
                    <a:p>
                      <a:pPr marL="0" lvl="0" indent="0">
                        <a:buFont typeface="Arial" panose="020B0604020202020204" pitchFamily="34" charset="0"/>
                        <a:buNone/>
                      </a:pPr>
                      <a:endParaRPr lang="en-GB" sz="800" b="0" dirty="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62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1700900597"/>
              </p:ext>
            </p:extLst>
          </p:nvPr>
        </p:nvGraphicFramePr>
        <p:xfrm>
          <a:off x="0" y="900021"/>
          <a:ext cx="9125999" cy="3784904"/>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endParaRPr lang="en-GB" sz="800" dirty="0">
                        <a:latin typeface="+mn-lt"/>
                      </a:endParaRPr>
                    </a:p>
                    <a:p>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284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dirty="0">
                          <a:solidFill>
                            <a:schemeClr val="tx1"/>
                          </a:solidFill>
                        </a:rPr>
                        <a:t>CSSC –</a:t>
                      </a:r>
                      <a:r>
                        <a:rPr lang="en-GB" sz="1050" b="1" baseline="0" dirty="0">
                          <a:solidFill>
                            <a:schemeClr val="tx1"/>
                          </a:solidFill>
                        </a:rPr>
                        <a:t> UK Link</a:t>
                      </a: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1E1246"/>
                          </a:solidFill>
                          <a:effectLst/>
                          <a:uLnTx/>
                          <a:uFillTx/>
                          <a:latin typeface="+mn-lt"/>
                          <a:ea typeface="+mn-ea"/>
                          <a:cs typeface="+mn-cs"/>
                        </a:rPr>
                        <a:t>All critical path change requests required for Transition Stage 1 has been delivered</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1E1246"/>
                          </a:solidFill>
                          <a:effectLst/>
                          <a:uLnTx/>
                          <a:uFillTx/>
                          <a:latin typeface="+mn-lt"/>
                          <a:ea typeface="+mn-ea"/>
                          <a:cs typeface="+mn-cs"/>
                        </a:rPr>
                        <a:t>Walkthrough held with SMEs for CRD124 -Uplifting the CSS Business Data Validation Rules. FS Design documents have been issued to SMEs for review and approval. Build activities in progress for CRD124 and CR152 Meter Reads Prime and Sub</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1E1246"/>
                          </a:solidFill>
                          <a:effectLst/>
                          <a:uLnTx/>
                          <a:uFillTx/>
                          <a:latin typeface="+mn-lt"/>
                          <a:ea typeface="+mn-ea"/>
                          <a:cs typeface="+mn-cs"/>
                        </a:rPr>
                        <a:t>AREL Data provision to CSSP is being planned for 17/03</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1E1246"/>
                          </a:solidFill>
                          <a:effectLst/>
                          <a:uLnTx/>
                          <a:uFillTx/>
                          <a:latin typeface="+mn-lt"/>
                          <a:ea typeface="+mn-ea"/>
                          <a:cs typeface="+mn-cs"/>
                        </a:rPr>
                        <a:t>Change request approval pending for CR0196 Notification of outstanding pending registrations post CSS gate closure and CR210BAU Retrofit till 31st Jan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1E1246"/>
                          </a:solidFill>
                          <a:effectLst/>
                          <a:uLnTx/>
                          <a:uFillTx/>
                          <a:latin typeface="+mn-lt"/>
                          <a:ea typeface="+mn-ea"/>
                          <a:cs typeface="+mn-cs"/>
                        </a:rPr>
                        <a:t>Session planned with Tech Ops and key Programme stakeholders to define CSSC Triage group and process which would align with internal Change Freeze proposal</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1E1246"/>
                          </a:solidFill>
                          <a:effectLst/>
                          <a:uLnTx/>
                          <a:uFillTx/>
                          <a:latin typeface="+mn-lt"/>
                          <a:ea typeface="+mn-ea"/>
                          <a:cs typeface="+mn-cs"/>
                        </a:rPr>
                        <a:t>CSS alignment to Manual Reads screens - Walkthrough held with SMEs on the Manual workaround option recommended. Actions and next steps agreed to ensure approval is obtained from the Business on the workaround solution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1E1246"/>
                          </a:solidFill>
                          <a:effectLst/>
                          <a:uLnTx/>
                          <a:uFillTx/>
                          <a:latin typeface="+mn-lt"/>
                          <a:ea typeface="+mn-ea"/>
                          <a:cs typeface="+mn-cs"/>
                        </a:rPr>
                        <a:t>Workshop held with Tech Ops and SMEs on the new exceptions that have emerged from CRD124 and CR110 . Additional session planned to discuss Existing Exception and solution approach for CR110 with SMEs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1E1246"/>
                          </a:solidFill>
                          <a:effectLst/>
                          <a:uLnTx/>
                          <a:uFillTx/>
                          <a:latin typeface="+mn-lt"/>
                          <a:ea typeface="+mn-ea"/>
                          <a:cs typeface="+mn-cs"/>
                        </a:rPr>
                        <a:t> Programme team to confirm approach for outstanding SLA discussions required with wider Correla audience</a:t>
                      </a:r>
                      <a:endParaRPr lang="en-US" sz="8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F0E"/>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CSSC –</a:t>
                      </a:r>
                      <a:r>
                        <a:rPr lang="en-GB" sz="1050" b="1" baseline="0" dirty="0">
                          <a:solidFill>
                            <a:schemeClr val="tx1"/>
                          </a:solidFill>
                        </a:rPr>
                        <a:t> API</a:t>
                      </a:r>
                      <a:endParaRPr lang="en-GB" sz="105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rgbClr val="002060"/>
                          </a:solidFill>
                          <a:effectLst/>
                          <a:latin typeface="+mn-lt"/>
                          <a:ea typeface="+mn-ea"/>
                          <a:cs typeface="+mn-cs"/>
                        </a:rPr>
                        <a:t>Workstream at an amber status due to the potential incorporation of two additional API’s that will need to be planned into workload and sprints</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rgbClr val="002060"/>
                          </a:solidFill>
                          <a:effectLst/>
                          <a:latin typeface="+mn-lt"/>
                          <a:ea typeface="+mn-ea"/>
                          <a:cs typeface="+mn-cs"/>
                        </a:rPr>
                        <a:t>Customer Testing Support for QUERY APIs continues</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rgbClr val="002060"/>
                          </a:solidFill>
                          <a:effectLst/>
                          <a:latin typeface="+mn-lt"/>
                          <a:ea typeface="+mn-ea"/>
                          <a:cs typeface="+mn-cs"/>
                        </a:rPr>
                        <a:t>Automated retry of APIs due to a “non API” failure solution is on track to complete in the current sprint and be rolled out – on 25/2</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rgbClr val="002060"/>
                          </a:solidFill>
                          <a:effectLst/>
                          <a:latin typeface="+mn-lt"/>
                          <a:ea typeface="+mn-ea"/>
                          <a:cs typeface="+mn-cs"/>
                        </a:rPr>
                        <a:t>Incorporation of the revised alerting solution</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rgbClr val="002060"/>
                          </a:solidFill>
                          <a:effectLst/>
                          <a:latin typeface="+mn-lt"/>
                          <a:ea typeface="+mn-ea"/>
                          <a:cs typeface="+mn-cs"/>
                        </a:rPr>
                        <a:t>Detailed implementation planning in flight with the transition workstream</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rgbClr val="002060"/>
                          </a:solidFill>
                          <a:effectLst/>
                          <a:latin typeface="+mn-lt"/>
                          <a:ea typeface="+mn-ea"/>
                          <a:cs typeface="+mn-cs"/>
                        </a:rPr>
                        <a:t>General bug fix support continues </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rgbClr val="002060"/>
                          </a:solidFill>
                          <a:effectLst/>
                          <a:latin typeface="+mn-lt"/>
                          <a:ea typeface="+mn-ea"/>
                          <a:cs typeface="+mn-cs"/>
                        </a:rPr>
                        <a:t>System support documentation ongoing</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rgbClr val="002060"/>
                          </a:solidFill>
                          <a:effectLst/>
                          <a:latin typeface="+mn-lt"/>
                          <a:ea typeface="+mn-ea"/>
                          <a:cs typeface="+mn-cs"/>
                        </a:rPr>
                        <a:t>Implementation planning</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rgbClr val="002060"/>
                          </a:solidFill>
                          <a:effectLst/>
                          <a:latin typeface="+mn-lt"/>
                          <a:ea typeface="+mn-ea"/>
                          <a:cs typeface="+mn-cs"/>
                        </a:rPr>
                        <a:t>Secondary Portal development continues and currently on track to deliver</a:t>
                      </a:r>
                      <a:endParaRPr lang="en-GB" sz="800" b="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1401768335"/>
              </p:ext>
            </p:extLst>
          </p:nvPr>
        </p:nvGraphicFramePr>
        <p:xfrm>
          <a:off x="0" y="900021"/>
          <a:ext cx="9125999" cy="2514904"/>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endParaRPr lang="en-GB" sz="800" dirty="0">
                        <a:latin typeface="+mn-lt"/>
                      </a:endParaRPr>
                    </a:p>
                    <a:p>
                      <a:r>
                        <a:rPr lang="en-GB" sz="800" dirty="0">
                          <a:latin typeface="+mn-lt"/>
                        </a:rPr>
                        <a:t>RAG</a:t>
                      </a:r>
                    </a:p>
                    <a:p>
                      <a:r>
                        <a:rPr lang="en-GB" sz="800" dirty="0">
                          <a:latin typeface="+mn-lt"/>
                        </a:rPr>
                        <a:t>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284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dirty="0">
                          <a:solidFill>
                            <a:schemeClr val="tx1"/>
                          </a:solidFill>
                        </a:rPr>
                        <a:t>Service Management</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Preparations are ongoing and on track for Transition Phase 1 (T1)</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Service Now licences required and procurement is underway</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Full engagement with the Switching Programme continues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Questions and knowledge transfer is occurring on a weekly basis via the SI led drop in sessions in readiness for Transition Phase (T1)</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Engagement happening with the Service Management Team within Tech Ops to get appropriate resolver groups set up to support T1 this is required by the 4</a:t>
                      </a:r>
                      <a:r>
                        <a:rPr lang="en-GB" sz="800" b="0" kern="1200" baseline="30000" dirty="0">
                          <a:solidFill>
                            <a:schemeClr val="tx1"/>
                          </a:solidFill>
                          <a:latin typeface="+mn-lt"/>
                          <a:ea typeface="+mn-ea"/>
                          <a:cs typeface="Arial"/>
                        </a:rPr>
                        <a:t>th</a:t>
                      </a:r>
                      <a:r>
                        <a:rPr lang="en-GB" sz="800" b="0" kern="1200" baseline="0" dirty="0">
                          <a:solidFill>
                            <a:schemeClr val="tx1"/>
                          </a:solidFill>
                          <a:latin typeface="+mn-lt"/>
                          <a:ea typeface="+mn-ea"/>
                          <a:cs typeface="Arial"/>
                        </a:rPr>
                        <a:t> March</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Interim defect management process to support T1 is underway</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Two amber items on Transition Phase Confidence relate to Service Now procurement process but workstream overall at green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Early life support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PIS readiness ongoing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Business Continuity Planning has started and is expected to be complete by end of March with the BCM Plan being shared across the wider business for review and approval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Internal weekly workshop scheduled and on track for all internal business areas</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endParaRPr lang="en-GB" sz="800" b="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graphicFrame>
        <p:nvGraphicFramePr>
          <p:cNvPr id="3" name="Table 2">
            <a:extLst>
              <a:ext uri="{FF2B5EF4-FFF2-40B4-BE49-F238E27FC236}">
                <a16:creationId xmlns:a16="http://schemas.microsoft.com/office/drawing/2014/main" id="{F3EE4070-1E0E-43EC-8240-D57C29F44E59}"/>
              </a:ext>
            </a:extLst>
          </p:cNvPr>
          <p:cNvGraphicFramePr>
            <a:graphicFrameLocks noGrp="1"/>
          </p:cNvGraphicFramePr>
          <p:nvPr>
            <p:extLst>
              <p:ext uri="{D42A27DB-BD31-4B8C-83A1-F6EECF244321}">
                <p14:modId xmlns:p14="http://schemas.microsoft.com/office/powerpoint/2010/main" val="326006659"/>
              </p:ext>
            </p:extLst>
          </p:nvPr>
        </p:nvGraphicFramePr>
        <p:xfrm>
          <a:off x="1912" y="3419815"/>
          <a:ext cx="9125999" cy="57626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893232155"/>
                    </a:ext>
                  </a:extLst>
                </a:gridCol>
                <a:gridCol w="574855">
                  <a:extLst>
                    <a:ext uri="{9D8B030D-6E8A-4147-A177-3AD203B41FA5}">
                      <a16:colId xmlns:a16="http://schemas.microsoft.com/office/drawing/2014/main" val="842102717"/>
                    </a:ext>
                  </a:extLst>
                </a:gridCol>
                <a:gridCol w="1149371">
                  <a:extLst>
                    <a:ext uri="{9D8B030D-6E8A-4147-A177-3AD203B41FA5}">
                      <a16:colId xmlns:a16="http://schemas.microsoft.com/office/drawing/2014/main" val="2676991946"/>
                    </a:ext>
                  </a:extLst>
                </a:gridCol>
                <a:gridCol w="6767428">
                  <a:extLst>
                    <a:ext uri="{9D8B030D-6E8A-4147-A177-3AD203B41FA5}">
                      <a16:colId xmlns:a16="http://schemas.microsoft.com/office/drawing/2014/main" val="1879545216"/>
                    </a:ext>
                  </a:extLst>
                </a:gridCol>
              </a:tblGrid>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Environments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r>
                        <a:rPr lang="en-US" sz="800" b="0" i="0" u="none" strike="noStrike" kern="1200" noProof="0" dirty="0">
                          <a:solidFill>
                            <a:schemeClr val="tx1"/>
                          </a:solidFill>
                          <a:effectLst/>
                          <a:latin typeface="+mn-lt"/>
                          <a:ea typeface="+mn-ea"/>
                          <a:cs typeface="Arial"/>
                        </a:rPr>
                        <a:t>The high number of environment issues recently encountered has subsided and all issues fixed</a:t>
                      </a:r>
                      <a:endParaRPr lang="en-US" sz="800" b="0" i="0" u="none" strike="noStrike" kern="1200" dirty="0">
                        <a:solidFill>
                          <a:schemeClr val="tx1"/>
                        </a:solidFill>
                        <a:effectLst/>
                        <a:latin typeface="+mn-lt"/>
                        <a:ea typeface="+mn-ea"/>
                        <a:cs typeface="Arial"/>
                      </a:endParaRPr>
                    </a:p>
                    <a:p>
                      <a:pPr marL="171450" marR="0" lvl="0" indent="-171450" algn="l">
                        <a:lnSpc>
                          <a:spcPct val="100000"/>
                        </a:lnSpc>
                        <a:spcBef>
                          <a:spcPts val="85"/>
                        </a:spcBef>
                        <a:spcAft>
                          <a:spcPts val="85"/>
                        </a:spcAft>
                        <a:buFont typeface="Wingdings" panose="05000000000000000000" pitchFamily="2" charset="2"/>
                        <a:buChar char="§"/>
                      </a:pPr>
                      <a:r>
                        <a:rPr lang="en-US" sz="800" b="0" i="0" u="none" strike="noStrike" kern="1200" noProof="0" dirty="0">
                          <a:solidFill>
                            <a:schemeClr val="tx1"/>
                          </a:solidFill>
                          <a:effectLst/>
                          <a:latin typeface="+mn-lt"/>
                          <a:ea typeface="+mn-ea"/>
                          <a:cs typeface="Arial"/>
                        </a:rPr>
                        <a:t>AMT for PPTE5/Transition has been delivered; EFT configuration in progress.</a:t>
                      </a:r>
                      <a:endParaRPr lang="en-US" sz="800" b="0" i="0" u="none" strike="noStrike" kern="1200" dirty="0">
                        <a:solidFill>
                          <a:schemeClr val="tx1"/>
                        </a:solidFill>
                        <a:effectLst/>
                        <a:latin typeface="+mn-lt"/>
                        <a:ea typeface="+mn-ea"/>
                        <a:cs typeface="Arial"/>
                      </a:endParaRPr>
                    </a:p>
                    <a:p>
                      <a:pPr marL="171450" marR="0" lvl="0" indent="-171450" algn="l" defTabSz="914400" rtl="0" eaLnBrk="0" fontAlgn="auto" latinLnBrk="0" hangingPunct="0">
                        <a:lnSpc>
                          <a:spcPct val="100000"/>
                        </a:lnSpc>
                        <a:spcBef>
                          <a:spcPts val="85"/>
                        </a:spcBef>
                        <a:spcAft>
                          <a:spcPts val="85"/>
                        </a:spcAft>
                        <a:buClrTx/>
                        <a:buSzTx/>
                        <a:buFont typeface="Wingdings" panose="05000000000000000000" pitchFamily="2" charset="2"/>
                        <a:buChar char="§"/>
                        <a:tabLst/>
                        <a:defRPr/>
                      </a:pPr>
                      <a:r>
                        <a:rPr lang="en-US" sz="800" b="0" i="0" u="none" strike="noStrike" kern="1200" dirty="0">
                          <a:solidFill>
                            <a:schemeClr val="tx1"/>
                          </a:solidFill>
                          <a:effectLst/>
                          <a:latin typeface="+mn-lt"/>
                          <a:ea typeface="+mn-ea"/>
                          <a:cs typeface="Arial" panose="020B0604020202020204" pitchFamily="34" charset="0"/>
                        </a:rPr>
                        <a:t>Consolidated Release Schedule is in progress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754692"/>
                  </a:ext>
                </a:extLst>
              </a:tr>
            </a:tbl>
          </a:graphicData>
        </a:graphic>
      </p:graphicFrame>
      <p:graphicFrame>
        <p:nvGraphicFramePr>
          <p:cNvPr id="4" name="Table 3">
            <a:extLst>
              <a:ext uri="{FF2B5EF4-FFF2-40B4-BE49-F238E27FC236}">
                <a16:creationId xmlns:a16="http://schemas.microsoft.com/office/drawing/2014/main" id="{72C5B7DC-B944-44B7-A24B-EB6EA060C945}"/>
              </a:ext>
            </a:extLst>
          </p:cNvPr>
          <p:cNvGraphicFramePr>
            <a:graphicFrameLocks noGrp="1"/>
          </p:cNvGraphicFramePr>
          <p:nvPr>
            <p:extLst>
              <p:ext uri="{D42A27DB-BD31-4B8C-83A1-F6EECF244321}">
                <p14:modId xmlns:p14="http://schemas.microsoft.com/office/powerpoint/2010/main" val="3965683415"/>
              </p:ext>
            </p:extLst>
          </p:nvPr>
        </p:nvGraphicFramePr>
        <p:xfrm>
          <a:off x="3551" y="4000538"/>
          <a:ext cx="9125999" cy="1046480"/>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131464956"/>
                    </a:ext>
                  </a:extLst>
                </a:gridCol>
                <a:gridCol w="574855">
                  <a:extLst>
                    <a:ext uri="{9D8B030D-6E8A-4147-A177-3AD203B41FA5}">
                      <a16:colId xmlns:a16="http://schemas.microsoft.com/office/drawing/2014/main" val="4049484156"/>
                    </a:ext>
                  </a:extLst>
                </a:gridCol>
                <a:gridCol w="1149371">
                  <a:extLst>
                    <a:ext uri="{9D8B030D-6E8A-4147-A177-3AD203B41FA5}">
                      <a16:colId xmlns:a16="http://schemas.microsoft.com/office/drawing/2014/main" val="2385829572"/>
                    </a:ext>
                  </a:extLst>
                </a:gridCol>
                <a:gridCol w="6767428">
                  <a:extLst>
                    <a:ext uri="{9D8B030D-6E8A-4147-A177-3AD203B41FA5}">
                      <a16:colId xmlns:a16="http://schemas.microsoft.com/office/drawing/2014/main" val="3471229608"/>
                    </a:ext>
                  </a:extLst>
                </a:gridCol>
              </a:tblGrid>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Batch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dirty="0">
                          <a:solidFill>
                            <a:schemeClr val="tx1"/>
                          </a:solidFill>
                          <a:latin typeface="+mn-lt"/>
                          <a:ea typeface="+mn-ea"/>
                          <a:cs typeface="Arial"/>
                        </a:rPr>
                        <a:t>All E2E documents have been drafted, including the evidences and baseline documents these are currently under quality assurance checks ahead of being circulated for formal review</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dirty="0">
                          <a:solidFill>
                            <a:schemeClr val="tx1"/>
                          </a:solidFill>
                          <a:latin typeface="+mn-lt"/>
                          <a:ea typeface="+mn-ea"/>
                          <a:cs typeface="Arial"/>
                        </a:rPr>
                        <a:t>The team are attending weekly huddles on the EFT Upgrade to obtain updates on the progress of the project and mitigate risk 66113</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dirty="0">
                          <a:solidFill>
                            <a:schemeClr val="tx1"/>
                          </a:solidFill>
                          <a:latin typeface="+mn-lt"/>
                          <a:ea typeface="+mn-ea"/>
                          <a:cs typeface="Arial"/>
                        </a:rPr>
                        <a:t>The batch jobs for PPTE4 have been configured but the team are awaiting confirmation for when these can be scheduled</a:t>
                      </a: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altLang="en-US" sz="800" b="0" i="0" kern="1200" baseline="0" dirty="0">
                          <a:solidFill>
                            <a:schemeClr val="tx1"/>
                          </a:solidFill>
                          <a:latin typeface="+mn-lt"/>
                          <a:ea typeface="+mn-ea"/>
                          <a:cs typeface="Arial"/>
                        </a:rPr>
                        <a:t>The team are waiting for the new EFT FOF environment to be delivered to commence the relevant configuration for PPTE4 Performance testing. An access request </a:t>
                      </a:r>
                      <a:r>
                        <a:rPr lang="en-US" altLang="en-US" sz="800" b="1" i="0" kern="1200" baseline="0" dirty="0">
                          <a:solidFill>
                            <a:schemeClr val="bg1"/>
                          </a:solidFill>
                          <a:latin typeface="+mn-lt"/>
                          <a:ea typeface="+mn-ea"/>
                          <a:cs typeface="Arial"/>
                        </a:rPr>
                        <a:t>for this environment has been raised and completed</a:t>
                      </a:r>
                    </a:p>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endParaRPr lang="en-US" sz="800" b="0" i="0" u="none" strike="noStrike" kern="1200" dirty="0">
                        <a:solidFill>
                          <a:schemeClr val="tx1"/>
                        </a:solidFill>
                        <a:effectLst/>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07715"/>
                  </a:ext>
                </a:extLst>
              </a:tr>
            </a:tbl>
          </a:graphicData>
        </a:graphic>
      </p:graphicFrame>
    </p:spTree>
    <p:extLst>
      <p:ext uri="{BB962C8B-B14F-4D97-AF65-F5344CB8AC3E}">
        <p14:creationId xmlns:p14="http://schemas.microsoft.com/office/powerpoint/2010/main" val="218889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129815870"/>
              </p:ext>
            </p:extLst>
          </p:nvPr>
        </p:nvGraphicFramePr>
        <p:xfrm>
          <a:off x="9000" y="1027612"/>
          <a:ext cx="9125999" cy="3805224"/>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pPr algn="l"/>
                      <a:endParaRPr lang="en-GB" sz="800" dirty="0">
                        <a:latin typeface="+mn-lt"/>
                      </a:endParaRPr>
                    </a:p>
                    <a:p>
                      <a:pPr algn="l"/>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284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Business Change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indent="-171450" rtl="0" fontAlgn="base">
                        <a:buFont typeface="Arial" panose="020B0604020202020204" pitchFamily="34" charset="0"/>
                        <a:buChar char="•"/>
                      </a:pPr>
                      <a:r>
                        <a:rPr lang="en-GB" sz="800" b="0" i="0" u="none" strike="noStrike" kern="1200" dirty="0">
                          <a:solidFill>
                            <a:schemeClr val="tx1"/>
                          </a:solidFill>
                          <a:effectLst/>
                          <a:latin typeface="+mn-lt"/>
                          <a:ea typeface="+mn-ea"/>
                          <a:cs typeface="+mn-cs"/>
                        </a:rPr>
                        <a:t>Overall status remains at amber due to </a:t>
                      </a:r>
                      <a:r>
                        <a:rPr lang="en-US" sz="800" b="0" i="0" kern="1200" dirty="0">
                          <a:solidFill>
                            <a:schemeClr val="tx1"/>
                          </a:solidFill>
                          <a:effectLst/>
                          <a:latin typeface="+mn-lt"/>
                          <a:ea typeface="+mn-ea"/>
                          <a:cs typeface="+mn-cs"/>
                        </a:rPr>
                        <a:t>​</a:t>
                      </a:r>
                      <a:r>
                        <a:rPr lang="en-GB" sz="800" b="0" i="0" u="none" strike="noStrike" kern="1200" dirty="0">
                          <a:solidFill>
                            <a:schemeClr val="tx1"/>
                          </a:solidFill>
                          <a:effectLst/>
                          <a:latin typeface="+mn-lt"/>
                          <a:ea typeface="+mn-ea"/>
                          <a:cs typeface="+mn-cs"/>
                        </a:rPr>
                        <a:t>concerns raised by the business over some of the edge cases that may take play (Quality)</a:t>
                      </a:r>
                      <a:r>
                        <a:rPr lang="en-US" sz="800" b="0" i="0" kern="1200" dirty="0">
                          <a:solidFill>
                            <a:schemeClr val="tx1"/>
                          </a:solidFill>
                          <a:effectLst/>
                          <a:latin typeface="+mn-lt"/>
                          <a:ea typeface="+mn-ea"/>
                          <a:cs typeface="+mn-cs"/>
                        </a:rPr>
                        <a:t>​​ This will continue at amber until the first analysis of the unhappy path scenarios.  Discussion ongoing with the Central Programme for these escalations</a:t>
                      </a:r>
                    </a:p>
                    <a:p>
                      <a:pPr marL="182563" indent="-171450" rtl="0" fontAlgn="base">
                        <a:buFont typeface="Arial" panose="020B0604020202020204" pitchFamily="34" charset="0"/>
                        <a:buChar char="•"/>
                      </a:pPr>
                      <a:r>
                        <a:rPr lang="en-GB" sz="800" b="0" i="0" u="none" strike="noStrike" kern="1200" dirty="0">
                          <a:solidFill>
                            <a:schemeClr val="tx1"/>
                          </a:solidFill>
                          <a:effectLst/>
                          <a:latin typeface="+mn-lt"/>
                          <a:ea typeface="+mn-ea"/>
                          <a:cs typeface="+mn-cs"/>
                        </a:rPr>
                        <a:t>There are approximately 23 Business Change/Testing risks have been raised in RTC by the business/CSSC, reviewed, challenged and accepted by the programme. These should shortly be coming to a close on the back of the Unhappy Path solution approval, current proximity end dates are 28</a:t>
                      </a:r>
                      <a:r>
                        <a:rPr lang="en-GB" sz="800" b="0" i="0" u="none" strike="noStrike" kern="1200" baseline="30000" dirty="0">
                          <a:solidFill>
                            <a:schemeClr val="tx1"/>
                          </a:solidFill>
                          <a:effectLst/>
                          <a:latin typeface="+mn-lt"/>
                          <a:ea typeface="+mn-ea"/>
                          <a:cs typeface="+mn-cs"/>
                        </a:rPr>
                        <a:t>th</a:t>
                      </a:r>
                      <a:r>
                        <a:rPr lang="en-GB" sz="800" b="0" i="0" u="none" strike="noStrike" kern="1200" dirty="0">
                          <a:solidFill>
                            <a:schemeClr val="tx1"/>
                          </a:solidFill>
                          <a:effectLst/>
                          <a:latin typeface="+mn-lt"/>
                          <a:ea typeface="+mn-ea"/>
                          <a:cs typeface="+mn-cs"/>
                        </a:rPr>
                        <a:t> Feb for all risks.</a:t>
                      </a:r>
                      <a:endParaRPr lang="en-US" sz="8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800" b="0" i="0" u="none" strike="noStrike" kern="1200" dirty="0">
                          <a:solidFill>
                            <a:schemeClr val="tx1"/>
                          </a:solidFill>
                          <a:effectLst/>
                          <a:latin typeface="+mn-lt"/>
                          <a:ea typeface="+mn-ea"/>
                          <a:cs typeface="+mn-cs"/>
                        </a:rPr>
                        <a:t>Focused workshops were completed in December with the business around unhappy path, the unhappy path solution options have been agreed and are being progressed and there are some steps that need to be confirmed before we can have a solid confirmation on all solutions, this is currently being worked through with the business</a:t>
                      </a:r>
                    </a:p>
                    <a:p>
                      <a:pPr marL="171450" indent="-171450" rtl="0" fontAlgn="base">
                        <a:buFont typeface="Arial" panose="020B0604020202020204" pitchFamily="34" charset="0"/>
                        <a:buChar char="•"/>
                      </a:pPr>
                      <a:r>
                        <a:rPr lang="en-GB" sz="800" b="0" i="0" u="none" strike="noStrike" kern="1200" dirty="0">
                          <a:solidFill>
                            <a:schemeClr val="tx1"/>
                          </a:solidFill>
                          <a:effectLst/>
                          <a:latin typeface="+mn-lt"/>
                          <a:ea typeface="+mn-ea"/>
                          <a:cs typeface="+mn-cs"/>
                        </a:rPr>
                        <a:t>Exceptions workshops are in flight, these workshops have gone through and reviewed all existing and new exceptions, the final sessions are now around a query raised by the business CR110 and also a new exception that has been raised. The final action which is currently sat with the Business Change workstream is SLA confirmation</a:t>
                      </a:r>
                    </a:p>
                    <a:p>
                      <a:pPr marL="171450" indent="-171450" rtl="0" fontAlgn="base">
                        <a:buFont typeface="Arial" panose="020B0604020202020204" pitchFamily="34" charset="0"/>
                        <a:buChar char="•"/>
                      </a:pPr>
                      <a:r>
                        <a:rPr lang="en-GB" sz="800" b="0" i="0" u="none" strike="noStrike" kern="1200" dirty="0">
                          <a:solidFill>
                            <a:schemeClr val="tx1"/>
                          </a:solidFill>
                          <a:effectLst/>
                          <a:latin typeface="+mn-lt"/>
                          <a:ea typeface="+mn-ea"/>
                          <a:cs typeface="+mn-cs"/>
                        </a:rPr>
                        <a:t>Bus Change actions log stats: </a:t>
                      </a:r>
                      <a:r>
                        <a:rPr lang="en-US" sz="800" b="0" i="0" u="none" strike="noStrike" kern="1200" dirty="0">
                          <a:solidFill>
                            <a:schemeClr val="tx1"/>
                          </a:solidFill>
                          <a:effectLst/>
                          <a:latin typeface="+mn-lt"/>
                          <a:ea typeface="+mn-ea"/>
                          <a:cs typeface="+mn-cs"/>
                        </a:rPr>
                        <a:t>90 actions to date identified  and logged</a:t>
                      </a:r>
                    </a:p>
                    <a:p>
                      <a:pPr marL="171450" indent="-171450" rtl="0" fontAlgn="base">
                        <a:buFont typeface="Arial" panose="020B0604020202020204" pitchFamily="34" charset="0"/>
                        <a:buChar char="•"/>
                      </a:pPr>
                      <a:r>
                        <a:rPr lang="en-US" sz="800" b="0" i="0" u="none" strike="noStrike" kern="1200" dirty="0">
                          <a:solidFill>
                            <a:schemeClr val="tx1"/>
                          </a:solidFill>
                          <a:effectLst/>
                          <a:latin typeface="+mn-lt"/>
                          <a:ea typeface="+mn-ea"/>
                          <a:cs typeface="+mn-cs"/>
                        </a:rPr>
                        <a:t>All activities in the plan have been lined against the relevant transition and ELS stages. These are currently reporting green and on track, no issues or concerns to date. No immediate impact on TS1, first </a:t>
                      </a:r>
                      <a:r>
                        <a:rPr lang="en-US" sz="800" b="0" i="0" u="none" strike="noStrike" kern="1200" dirty="0" err="1">
                          <a:solidFill>
                            <a:schemeClr val="tx1"/>
                          </a:solidFill>
                          <a:effectLst/>
                          <a:latin typeface="+mn-lt"/>
                          <a:ea typeface="+mn-ea"/>
                          <a:cs typeface="+mn-cs"/>
                        </a:rPr>
                        <a:t>iimpact</a:t>
                      </a:r>
                      <a:r>
                        <a:rPr lang="en-US" sz="800" b="0" i="0" u="none" strike="noStrike" kern="1200" dirty="0">
                          <a:solidFill>
                            <a:schemeClr val="tx1"/>
                          </a:solidFill>
                          <a:effectLst/>
                          <a:latin typeface="+mn-lt"/>
                          <a:ea typeface="+mn-ea"/>
                          <a:cs typeface="+mn-cs"/>
                        </a:rPr>
                        <a:t> is seen on TS2.</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Gemini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i="0" kern="1200" baseline="0" dirty="0">
                          <a:solidFill>
                            <a:schemeClr val="tx1"/>
                          </a:solidFill>
                          <a:latin typeface="+mn-lt"/>
                          <a:ea typeface="+mn-ea"/>
                          <a:cs typeface="Arial"/>
                        </a:rPr>
                        <a:t>Confirmation has been received that the Gemini annual file flow will be tested until EFT during the Performance Testing phase, currently planned for early Match</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i="0" kern="1200" baseline="0" dirty="0">
                          <a:solidFill>
                            <a:schemeClr val="tx1"/>
                          </a:solidFill>
                          <a:latin typeface="+mn-lt"/>
                          <a:ea typeface="+mn-ea"/>
                          <a:cs typeface="Arial"/>
                        </a:rPr>
                        <a:t>Awaiting further conversations on late messages to progress with CR0043. If this change goes ahead communications will be planned with internal and external customers due to impacts to other systems</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i="0" kern="1200" baseline="0" dirty="0">
                          <a:solidFill>
                            <a:schemeClr val="tx1"/>
                          </a:solidFill>
                          <a:latin typeface="+mn-lt"/>
                          <a:ea typeface="+mn-ea"/>
                          <a:cs typeface="Arial"/>
                        </a:rPr>
                        <a:t>Requests have been raised with the environments team for the relevant code and data to be deployment on to Gemini UT3 environment for Transition Stage 3 </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i="0" kern="1200" baseline="0" dirty="0">
                          <a:solidFill>
                            <a:schemeClr val="tx1"/>
                          </a:solidFill>
                          <a:latin typeface="+mn-lt"/>
                          <a:ea typeface="+mn-ea"/>
                          <a:cs typeface="Arial"/>
                        </a:rPr>
                        <a:t>Connectivity test with UK Link will be planned for next week to ensure connectivity before Transition Testing Go Live</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endParaRPr lang="en-GB" sz="800" b="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4125565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1025477639"/>
              </p:ext>
            </p:extLst>
          </p:nvPr>
        </p:nvGraphicFramePr>
        <p:xfrm>
          <a:off x="9000" y="1027612"/>
          <a:ext cx="9125999" cy="2090724"/>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endParaRPr lang="en-GB" sz="800" dirty="0">
                        <a:latin typeface="+mn-lt"/>
                      </a:endParaRPr>
                    </a:p>
                    <a:p>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284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DES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sz="700" b="0" i="0" u="none" strike="noStrike" kern="1200" dirty="0">
                          <a:solidFill>
                            <a:srgbClr val="1E1246"/>
                          </a:solidFill>
                          <a:effectLst/>
                          <a:latin typeface="+mn-lt"/>
                          <a:ea typeface="+mn-ea"/>
                          <a:cs typeface="+mn-cs"/>
                        </a:rPr>
                        <a:t>Overall DES is still Amber but on track to be moving to green in the next reporting window.  Scope is now Green, whilst planning remains AMBER due to M2C activities</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endParaRPr lang="en-US" sz="700" b="0" i="0" u="none" strike="noStrike" kern="1200" dirty="0">
                        <a:solidFill>
                          <a:srgbClr val="1E1246"/>
                        </a:solidFill>
                        <a:effectLst/>
                        <a:latin typeface="+mn-lt"/>
                        <a:ea typeface="+mn-ea"/>
                        <a:cs typeface="+mn-cs"/>
                      </a:endParaRP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a:solidFill>
                            <a:srgbClr val="1E1246"/>
                          </a:solidFill>
                          <a:effectLst/>
                          <a:latin typeface="+mn-lt"/>
                          <a:ea typeface="+mn-ea"/>
                          <a:cs typeface="+mn-cs"/>
                        </a:rPr>
                        <a:t>Development of the DES switching elements tested and completed. It is being planned to be rolled out to all environments at the end of the current sprint</a:t>
                      </a: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a:solidFill>
                            <a:srgbClr val="1E1246"/>
                          </a:solidFill>
                          <a:effectLst/>
                          <a:latin typeface="+mn-lt"/>
                          <a:ea typeface="+mn-ea"/>
                          <a:cs typeface="+mn-cs"/>
                        </a:rPr>
                        <a:t>M2C activities including the link between M2C and DES progressing. This is now forecast to complete mid March</a:t>
                      </a: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a:solidFill>
                            <a:srgbClr val="1E1246"/>
                          </a:solidFill>
                          <a:effectLst/>
                          <a:latin typeface="+mn-lt"/>
                          <a:ea typeface="+mn-ea"/>
                          <a:cs typeface="+mn-cs"/>
                        </a:rPr>
                        <a:t>Alerting is currently being built out and the revised solution will require minor changes if the enterprise wide version of Grafana is used</a:t>
                      </a: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a:solidFill>
                            <a:srgbClr val="1E1246"/>
                          </a:solidFill>
                          <a:effectLst/>
                          <a:latin typeface="+mn-lt"/>
                          <a:ea typeface="+mn-ea"/>
                          <a:cs typeface="+mn-cs"/>
                        </a:rPr>
                        <a:t>Analysis taking place on NFRs required for OAT. Once this is completed, it may require additional changes to be applied to environment configurations.  This is being monitored</a:t>
                      </a: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a:solidFill>
                            <a:srgbClr val="1E1246"/>
                          </a:solidFill>
                          <a:effectLst/>
                          <a:latin typeface="+mn-lt"/>
                          <a:ea typeface="+mn-ea"/>
                          <a:cs typeface="+mn-cs"/>
                        </a:rPr>
                        <a:t>DES User Guide has been re-written and issued for review, prior to being sent to Xoserve for review and then onto </a:t>
                      </a:r>
                      <a:r>
                        <a:rPr lang="en-US" sz="700" b="0" i="0" u="none" strike="noStrike" kern="1200" dirty="0" err="1">
                          <a:solidFill>
                            <a:srgbClr val="1E1246"/>
                          </a:solidFill>
                          <a:effectLst/>
                          <a:latin typeface="+mn-lt"/>
                          <a:ea typeface="+mn-ea"/>
                          <a:cs typeface="+mn-cs"/>
                        </a:rPr>
                        <a:t>RECco</a:t>
                      </a:r>
                      <a:r>
                        <a:rPr lang="en-US" sz="700" b="0" i="0" u="none" strike="noStrike" kern="1200" dirty="0">
                          <a:solidFill>
                            <a:srgbClr val="1E1246"/>
                          </a:solidFill>
                          <a:effectLst/>
                          <a:latin typeface="+mn-lt"/>
                          <a:ea typeface="+mn-ea"/>
                          <a:cs typeface="+mn-cs"/>
                        </a:rPr>
                        <a:t>. </a:t>
                      </a: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a:solidFill>
                            <a:srgbClr val="1E1246"/>
                          </a:solidFill>
                          <a:effectLst/>
                          <a:latin typeface="+mn-lt"/>
                          <a:ea typeface="+mn-ea"/>
                          <a:cs typeface="+mn-cs"/>
                        </a:rPr>
                        <a:t>Detailed Implementation planning started with Transition workstream</a:t>
                      </a: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a:solidFill>
                            <a:srgbClr val="1E1246"/>
                          </a:solidFill>
                          <a:effectLst/>
                          <a:latin typeface="+mn-lt"/>
                          <a:ea typeface="+mn-ea"/>
                          <a:cs typeface="+mn-cs"/>
                        </a:rPr>
                        <a:t>Planning updated to include 2 CRs (CR0131 and CR0136)</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4150386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(1/2)</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extLst>
              <p:ext uri="{D42A27DB-BD31-4B8C-83A1-F6EECF244321}">
                <p14:modId xmlns:p14="http://schemas.microsoft.com/office/powerpoint/2010/main" val="4179777142"/>
              </p:ext>
            </p:extLst>
          </p:nvPr>
        </p:nvGraphicFramePr>
        <p:xfrm>
          <a:off x="16809" y="637580"/>
          <a:ext cx="9127191" cy="338652"/>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709956">
                  <a:extLst>
                    <a:ext uri="{9D8B030D-6E8A-4147-A177-3AD203B41FA5}">
                      <a16:colId xmlns:a16="http://schemas.microsoft.com/office/drawing/2014/main" val="2939424069"/>
                    </a:ext>
                  </a:extLst>
                </a:gridCol>
                <a:gridCol w="2361506">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bl>
          </a:graphicData>
        </a:graphic>
      </p:graphicFrame>
      <p:graphicFrame>
        <p:nvGraphicFramePr>
          <p:cNvPr id="3" name="Table 2">
            <a:extLst>
              <a:ext uri="{FF2B5EF4-FFF2-40B4-BE49-F238E27FC236}">
                <a16:creationId xmlns:a16="http://schemas.microsoft.com/office/drawing/2014/main" id="{D5B527E8-4FB9-4B6B-AD3A-23B388C7596E}"/>
              </a:ext>
            </a:extLst>
          </p:cNvPr>
          <p:cNvGraphicFramePr>
            <a:graphicFrameLocks noGrp="1"/>
          </p:cNvGraphicFramePr>
          <p:nvPr>
            <p:extLst>
              <p:ext uri="{D42A27DB-BD31-4B8C-83A1-F6EECF244321}">
                <p14:modId xmlns:p14="http://schemas.microsoft.com/office/powerpoint/2010/main" val="1334509476"/>
              </p:ext>
            </p:extLst>
          </p:nvPr>
        </p:nvGraphicFramePr>
        <p:xfrm>
          <a:off x="16809" y="976232"/>
          <a:ext cx="9127191" cy="4067914"/>
        </p:xfrm>
        <a:graphic>
          <a:graphicData uri="http://schemas.openxmlformats.org/drawingml/2006/table">
            <a:tbl>
              <a:tblPr firstRow="1" bandRow="1">
                <a:tableStyleId>{5C22544A-7EE6-4342-B048-85BDC9FD1C3A}</a:tableStyleId>
              </a:tblPr>
              <a:tblGrid>
                <a:gridCol w="477461">
                  <a:extLst>
                    <a:ext uri="{9D8B030D-6E8A-4147-A177-3AD203B41FA5}">
                      <a16:colId xmlns:a16="http://schemas.microsoft.com/office/drawing/2014/main" val="2829503204"/>
                    </a:ext>
                  </a:extLst>
                </a:gridCol>
                <a:gridCol w="259492">
                  <a:extLst>
                    <a:ext uri="{9D8B030D-6E8A-4147-A177-3AD203B41FA5}">
                      <a16:colId xmlns:a16="http://schemas.microsoft.com/office/drawing/2014/main" val="2154220820"/>
                    </a:ext>
                  </a:extLst>
                </a:gridCol>
                <a:gridCol w="644733">
                  <a:extLst>
                    <a:ext uri="{9D8B030D-6E8A-4147-A177-3AD203B41FA5}">
                      <a16:colId xmlns:a16="http://schemas.microsoft.com/office/drawing/2014/main" val="1457576149"/>
                    </a:ext>
                  </a:extLst>
                </a:gridCol>
                <a:gridCol w="2703605">
                  <a:extLst>
                    <a:ext uri="{9D8B030D-6E8A-4147-A177-3AD203B41FA5}">
                      <a16:colId xmlns:a16="http://schemas.microsoft.com/office/drawing/2014/main" val="1029585687"/>
                    </a:ext>
                  </a:extLst>
                </a:gridCol>
                <a:gridCol w="2367857">
                  <a:extLst>
                    <a:ext uri="{9D8B030D-6E8A-4147-A177-3AD203B41FA5}">
                      <a16:colId xmlns:a16="http://schemas.microsoft.com/office/drawing/2014/main" val="3933464255"/>
                    </a:ext>
                  </a:extLst>
                </a:gridCol>
                <a:gridCol w="1958726">
                  <a:extLst>
                    <a:ext uri="{9D8B030D-6E8A-4147-A177-3AD203B41FA5}">
                      <a16:colId xmlns:a16="http://schemas.microsoft.com/office/drawing/2014/main" val="1665782537"/>
                    </a:ext>
                  </a:extLst>
                </a:gridCol>
                <a:gridCol w="715317">
                  <a:extLst>
                    <a:ext uri="{9D8B030D-6E8A-4147-A177-3AD203B41FA5}">
                      <a16:colId xmlns:a16="http://schemas.microsoft.com/office/drawing/2014/main" val="805381888"/>
                    </a:ext>
                  </a:extLst>
                </a:gridCol>
              </a:tblGrid>
              <a:tr h="530208">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a:endParaRPr lang="en-GB" sz="650" dirty="0">
                        <a:solidFill>
                          <a:schemeClr val="tx1"/>
                        </a:solidFill>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r>
                        <a:rPr lang="en-US" sz="650" b="0" i="0" u="none" strike="noStrike" kern="1200" dirty="0">
                          <a:solidFill>
                            <a:schemeClr val="tx1"/>
                          </a:solidFill>
                          <a:effectLst/>
                          <a:latin typeface="+mj-lt"/>
                          <a:ea typeface="+mn-ea"/>
                          <a:cs typeface="+mn-cs"/>
                        </a:rPr>
                        <a:t>Discussed at Delivery Group 25/01.  Minutes pending.</a:t>
                      </a:r>
                      <a:endParaRPr lang="en-GB" sz="650" b="0" i="0" u="none" strike="noStrike" kern="1200" dirty="0">
                        <a:solidFill>
                          <a:schemeClr val="tx1"/>
                        </a:solidFill>
                        <a:effectLst/>
                        <a:latin typeface="+mj-lt"/>
                        <a:ea typeface="+mn-ea"/>
                        <a:cs typeface="+mn-cs"/>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kern="1200" dirty="0">
                          <a:solidFill>
                            <a:schemeClr val="tx1"/>
                          </a:solidFill>
                          <a:effectLst/>
                          <a:latin typeface="+mj-lt"/>
                          <a:ea typeface="+mn-ea"/>
                          <a:cs typeface="+mn-cs"/>
                        </a:rPr>
                        <a:t>01/03/22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468297499"/>
                  </a:ext>
                </a:extLst>
              </a:tr>
              <a:tr h="402637">
                <a:tc>
                  <a:txBody>
                    <a:bodyPr/>
                    <a:lstStyle/>
                    <a:p>
                      <a:pPr algn="ctr" fontAlgn="ctr"/>
                      <a:r>
                        <a:rPr lang="en-GB" sz="650" b="1" i="0" u="none" strike="noStrike" dirty="0">
                          <a:solidFill>
                            <a:schemeClr val="tx1"/>
                          </a:solidFill>
                          <a:effectLst/>
                          <a:latin typeface="+mj-lt"/>
                        </a:rPr>
                        <a:t>64513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Data</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ea typeface="+mn-ea"/>
                          <a:cs typeface="+mn-cs"/>
                        </a:rPr>
                        <a:t>There is a risk that data cleansing requirements may not be met because </a:t>
                      </a: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are not responsible for the data in UK Link, and can't compel shippers / GTs / </a:t>
                      </a:r>
                      <a:r>
                        <a:rPr lang="en-US" sz="650" b="0" i="0" u="none" strike="noStrike" dirty="0" err="1">
                          <a:solidFill>
                            <a:schemeClr val="tx1"/>
                          </a:solidFill>
                          <a:effectLst/>
                          <a:latin typeface="+mj-lt"/>
                          <a:ea typeface="+mn-ea"/>
                          <a:cs typeface="+mn-cs"/>
                        </a:rPr>
                        <a:t>iGTs</a:t>
                      </a:r>
                      <a:r>
                        <a:rPr lang="en-US" sz="650" b="0" i="0" u="none" strike="noStrike" dirty="0">
                          <a:solidFill>
                            <a:schemeClr val="tx1"/>
                          </a:solidFill>
                          <a:effectLst/>
                          <a:latin typeface="+mj-lt"/>
                          <a:ea typeface="+mn-ea"/>
                          <a:cs typeface="+mn-cs"/>
                        </a:rPr>
                        <a:t> to correct their data leading to incorrect data at the point of go live.</a:t>
                      </a:r>
                      <a:endParaRPr lang="en-US" sz="650" b="0" i="0" u="none" strike="noStrike" dirty="0">
                        <a:solidFill>
                          <a:schemeClr val="tx1"/>
                        </a:solidFill>
                        <a:effectLst/>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Communicate requirements through DSG and track progress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ea typeface="+mn-ea"/>
                          <a:cs typeface="+mn-cs"/>
                        </a:rPr>
                        <a:t> MDD data cleansing is with Customer Advocates to process. Additionally, further work is ongoing on REL reports</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18/07/22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312046787"/>
                  </a:ext>
                </a:extLst>
              </a:tr>
              <a:tr h="582743">
                <a:tc>
                  <a:txBody>
                    <a:bodyPr/>
                    <a:lstStyle/>
                    <a:p>
                      <a:pPr algn="ctr" fontAlgn="b"/>
                      <a:r>
                        <a:rPr lang="en-GB" sz="650" b="1" i="0" u="none" strike="noStrike" kern="1200" dirty="0">
                          <a:solidFill>
                            <a:schemeClr val="tx1"/>
                          </a:solidFill>
                          <a:effectLst/>
                          <a:latin typeface="+mj-lt"/>
                          <a:ea typeface="+mn-ea"/>
                          <a:cs typeface="+mn-cs"/>
                        </a:rPr>
                        <a:t>63646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 DCC will be establishing a Service Review.  There is a risk that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will be misrepresented because the DCC have not confirmed what the reporting requirements are for this forum leading to </a:t>
                      </a:r>
                      <a:r>
                        <a:rPr lang="en-US" sz="650" b="0" i="0" u="none" strike="noStrike" dirty="0" err="1">
                          <a:solidFill>
                            <a:schemeClr val="tx1"/>
                          </a:solidFill>
                          <a:effectLst/>
                          <a:latin typeface="+mj-lt"/>
                        </a:rPr>
                        <a:t>to</a:t>
                      </a:r>
                      <a:r>
                        <a:rPr lang="en-US" sz="650" b="0" i="0" u="none" strike="noStrike" dirty="0">
                          <a:solidFill>
                            <a:schemeClr val="tx1"/>
                          </a:solidFill>
                          <a:effectLst/>
                          <a:latin typeface="+mj-lt"/>
                        </a:rPr>
                        <a:t> the Review not providing an accurate view to market participants and a reputation impact on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XOS will push DCC for clarity within the monthly forums.  We have requested that this is added as an agenda item within the October forum.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DCC engagement with DCC will  ramp up in 2022 we will ensure reporting requirements are on the agenda</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25/02/22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1099571287"/>
                  </a:ext>
                </a:extLst>
              </a:tr>
              <a:tr h="0">
                <a:tc>
                  <a:txBody>
                    <a:bodyPr/>
                    <a:lstStyle/>
                    <a:p>
                      <a:pPr algn="ctr" fontAlgn="b"/>
                      <a:r>
                        <a:rPr lang="en-GB" sz="650" b="1" i="0" u="none" strike="noStrike" kern="1200" dirty="0">
                          <a:solidFill>
                            <a:schemeClr val="tx1"/>
                          </a:solidFill>
                          <a:effectLst/>
                          <a:latin typeface="+mj-lt"/>
                          <a:ea typeface="+mn-ea"/>
                          <a:cs typeface="+mn-cs"/>
                        </a:rPr>
                        <a:t>64002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ongoing pipeline of customer driven and regulatory change within the industry could impact the CSSC and wider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because of technical conflict with the design of other changes and demand on resources across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and the customer teams involved in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leading to additional regression testing activity, CRs raised to modify solutions already developed and tested by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delays to the overall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therefore unplanned costs for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1. Discuss the potential for change moratoria with Ofgem that could restrict the volume of change being made and in particular mitigate some of this risk in relation to coding impacts</a:t>
                      </a:r>
                    </a:p>
                    <a:p>
                      <a:pPr algn="l" fontAlgn="ctr"/>
                      <a:endParaRPr lang="en-US" sz="650" b="0" i="0" u="none" strike="noStrike" kern="1200" dirty="0">
                        <a:solidFill>
                          <a:schemeClr val="tx1"/>
                        </a:solidFill>
                        <a:effectLst/>
                        <a:latin typeface="+mj-lt"/>
                        <a:ea typeface="+mn-ea"/>
                        <a:cs typeface="+mn-cs"/>
                      </a:endParaRPr>
                    </a:p>
                    <a:p>
                      <a:pPr algn="l" fontAlgn="ctr"/>
                      <a:r>
                        <a:rPr lang="en-US" sz="650" b="0" i="0" u="none" strike="noStrike" kern="1200" dirty="0">
                          <a:solidFill>
                            <a:schemeClr val="tx1"/>
                          </a:solidFill>
                          <a:effectLst/>
                          <a:latin typeface="+mj-lt"/>
                          <a:ea typeface="+mn-ea"/>
                          <a:cs typeface="+mn-cs"/>
                        </a:rPr>
                        <a:t>2. Investigate the availability of and if necessary invest in tooling to support more enhanced branching and merging in terms of development to mitigate the technical impact of any non-CSSC changes.</a:t>
                      </a:r>
                    </a:p>
                    <a:p>
                      <a:pPr algn="l" fontAlgn="ctr"/>
                      <a:endParaRPr lang="en-US" sz="650" b="0" i="0" u="none" strike="noStrike" kern="1200" dirty="0">
                        <a:solidFill>
                          <a:schemeClr val="tx1"/>
                        </a:solidFill>
                        <a:effectLst/>
                        <a:latin typeface="+mj-lt"/>
                        <a:ea typeface="+mn-ea"/>
                        <a:cs typeface="+mn-cs"/>
                      </a:endParaRPr>
                    </a:p>
                    <a:p>
                      <a:pPr algn="l" fontAlgn="ctr"/>
                      <a:r>
                        <a:rPr lang="en-US" sz="650" b="0" i="0" u="none" strike="noStrike" kern="1200" dirty="0">
                          <a:solidFill>
                            <a:schemeClr val="tx1"/>
                          </a:solidFill>
                          <a:effectLst/>
                          <a:latin typeface="+mj-lt"/>
                          <a:ea typeface="+mn-ea"/>
                          <a:cs typeface="+mn-cs"/>
                        </a:rPr>
                        <a:t>3. Work with the SI to monitor for any potential impact on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resources, including customer resources, that may result from change initiatives running in parallel with critical path Switching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phases.</a:t>
                      </a:r>
                    </a:p>
                    <a:p>
                      <a:pPr algn="l" fontAlgn="ctr"/>
                      <a:endParaRPr lang="en-US" sz="650" b="0" i="0" u="none" strike="noStrike" kern="1200" dirty="0">
                        <a:solidFill>
                          <a:schemeClr val="tx1"/>
                        </a:solidFill>
                        <a:effectLst/>
                        <a:latin typeface="+mj-lt"/>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impacts could manifest itself during the upcoming months - continues to be monitored</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31/03/22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531195262"/>
                  </a:ext>
                </a:extLst>
              </a:tr>
              <a:tr h="582743">
                <a:tc>
                  <a:txBody>
                    <a:bodyPr/>
                    <a:lstStyle/>
                    <a:p>
                      <a:pPr algn="ctr" fontAlgn="b"/>
                      <a:r>
                        <a:rPr lang="en-GB" sz="650" b="1" i="0" u="none" strike="noStrike" kern="1200" dirty="0">
                          <a:solidFill>
                            <a:schemeClr val="tx1"/>
                          </a:solidFill>
                          <a:effectLst/>
                          <a:latin typeface="+mj-lt"/>
                          <a:ea typeface="+mn-ea"/>
                          <a:cs typeface="+mn-cs"/>
                        </a:rPr>
                        <a:t>65122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algn="ctr" fontAlgn="b"/>
                      <a:r>
                        <a:rPr lang="en-GB" sz="650" b="0" i="0" u="none" strike="noStrike" kern="1200" dirty="0">
                          <a:solidFill>
                            <a:schemeClr val="tx1"/>
                          </a:solidFill>
                          <a:effectLst/>
                          <a:latin typeface="+mj-lt"/>
                          <a:ea typeface="+mn-ea"/>
                          <a:cs typeface="+mn-cs"/>
                        </a:rPr>
                        <a:t>Transition/ Cutover</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risk that additional Transitional changes could change scope of Transition because more changes are identified as Transition planning continues at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level leading to changes to the Transition plan and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planned activities.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are actively involved in all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work groups to monitor and mitigate this risk.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Continue to monitor, low exposure at this point</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28/02/22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224943096"/>
                  </a:ext>
                </a:extLst>
              </a:tr>
              <a:tr h="582743">
                <a:tc>
                  <a:txBody>
                    <a:bodyPr/>
                    <a:lstStyle/>
                    <a:p>
                      <a:pPr algn="ctr" fontAlgn="b"/>
                      <a:r>
                        <a:rPr lang="en-GB" sz="650" b="1" i="0" u="none" strike="noStrike" kern="1200" dirty="0">
                          <a:solidFill>
                            <a:schemeClr val="tx1"/>
                          </a:solidFill>
                          <a:effectLst/>
                          <a:latin typeface="+mj-lt"/>
                          <a:ea typeface="+mn-ea"/>
                          <a:cs typeface="+mn-cs"/>
                        </a:rPr>
                        <a:t>66480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Go Live date could be pushed out further because of the current market situation in the Gas Industry with suppliers going out of business leading to additional cost to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significant re-planning and impacts to other Correla initiatives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Regular communication with OFGEM to understand their strategy to address this issue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GB" sz="650" b="0" i="0" u="none" strike="noStrike" dirty="0">
                          <a:solidFill>
                            <a:schemeClr val="tx1"/>
                          </a:solidFill>
                          <a:effectLst/>
                          <a:latin typeface="+mj-lt"/>
                        </a:rPr>
                        <a:t>Continues to be monitored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21/01/22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575688691"/>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(2/2)</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extLst/>
          </p:nvPr>
        </p:nvGraphicFramePr>
        <p:xfrm>
          <a:off x="16809" y="637580"/>
          <a:ext cx="9127191" cy="338652"/>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709956">
                  <a:extLst>
                    <a:ext uri="{9D8B030D-6E8A-4147-A177-3AD203B41FA5}">
                      <a16:colId xmlns:a16="http://schemas.microsoft.com/office/drawing/2014/main" val="2939424069"/>
                    </a:ext>
                  </a:extLst>
                </a:gridCol>
                <a:gridCol w="2361506">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bl>
          </a:graphicData>
        </a:graphic>
      </p:graphicFrame>
      <p:graphicFrame>
        <p:nvGraphicFramePr>
          <p:cNvPr id="3" name="Table 2">
            <a:extLst>
              <a:ext uri="{FF2B5EF4-FFF2-40B4-BE49-F238E27FC236}">
                <a16:creationId xmlns:a16="http://schemas.microsoft.com/office/drawing/2014/main" id="{D5B527E8-4FB9-4B6B-AD3A-23B388C7596E}"/>
              </a:ext>
            </a:extLst>
          </p:cNvPr>
          <p:cNvGraphicFramePr>
            <a:graphicFrameLocks noGrp="1"/>
          </p:cNvGraphicFramePr>
          <p:nvPr>
            <p:extLst>
              <p:ext uri="{D42A27DB-BD31-4B8C-83A1-F6EECF244321}">
                <p14:modId xmlns:p14="http://schemas.microsoft.com/office/powerpoint/2010/main" val="4167633147"/>
              </p:ext>
            </p:extLst>
          </p:nvPr>
        </p:nvGraphicFramePr>
        <p:xfrm>
          <a:off x="16809" y="976232"/>
          <a:ext cx="9127191" cy="2476500"/>
        </p:xfrm>
        <a:graphic>
          <a:graphicData uri="http://schemas.openxmlformats.org/drawingml/2006/table">
            <a:tbl>
              <a:tblPr firstRow="1" bandRow="1">
                <a:tableStyleId>{5C22544A-7EE6-4342-B048-85BDC9FD1C3A}</a:tableStyleId>
              </a:tblPr>
              <a:tblGrid>
                <a:gridCol w="477461">
                  <a:extLst>
                    <a:ext uri="{9D8B030D-6E8A-4147-A177-3AD203B41FA5}">
                      <a16:colId xmlns:a16="http://schemas.microsoft.com/office/drawing/2014/main" val="2829503204"/>
                    </a:ext>
                  </a:extLst>
                </a:gridCol>
                <a:gridCol w="259492">
                  <a:extLst>
                    <a:ext uri="{9D8B030D-6E8A-4147-A177-3AD203B41FA5}">
                      <a16:colId xmlns:a16="http://schemas.microsoft.com/office/drawing/2014/main" val="2154220820"/>
                    </a:ext>
                  </a:extLst>
                </a:gridCol>
                <a:gridCol w="644733">
                  <a:extLst>
                    <a:ext uri="{9D8B030D-6E8A-4147-A177-3AD203B41FA5}">
                      <a16:colId xmlns:a16="http://schemas.microsoft.com/office/drawing/2014/main" val="1457576149"/>
                    </a:ext>
                  </a:extLst>
                </a:gridCol>
                <a:gridCol w="2703605">
                  <a:extLst>
                    <a:ext uri="{9D8B030D-6E8A-4147-A177-3AD203B41FA5}">
                      <a16:colId xmlns:a16="http://schemas.microsoft.com/office/drawing/2014/main" val="1029585687"/>
                    </a:ext>
                  </a:extLst>
                </a:gridCol>
                <a:gridCol w="2367857">
                  <a:extLst>
                    <a:ext uri="{9D8B030D-6E8A-4147-A177-3AD203B41FA5}">
                      <a16:colId xmlns:a16="http://schemas.microsoft.com/office/drawing/2014/main" val="3933464255"/>
                    </a:ext>
                  </a:extLst>
                </a:gridCol>
                <a:gridCol w="1958726">
                  <a:extLst>
                    <a:ext uri="{9D8B030D-6E8A-4147-A177-3AD203B41FA5}">
                      <a16:colId xmlns:a16="http://schemas.microsoft.com/office/drawing/2014/main" val="1665782537"/>
                    </a:ext>
                  </a:extLst>
                </a:gridCol>
                <a:gridCol w="715317">
                  <a:extLst>
                    <a:ext uri="{9D8B030D-6E8A-4147-A177-3AD203B41FA5}">
                      <a16:colId xmlns:a16="http://schemas.microsoft.com/office/drawing/2014/main" val="805381888"/>
                    </a:ext>
                  </a:extLst>
                </a:gridCol>
              </a:tblGrid>
              <a:tr h="530208">
                <a:tc>
                  <a:txBody>
                    <a:bodyPr/>
                    <a:lstStyle/>
                    <a:p>
                      <a:pPr algn="ctr" fontAlgn="b"/>
                      <a:r>
                        <a:rPr lang="en-GB" sz="650" b="1" i="0" u="none" strike="noStrike" kern="1200" dirty="0">
                          <a:solidFill>
                            <a:schemeClr val="tx1"/>
                          </a:solidFill>
                          <a:effectLst/>
                          <a:latin typeface="+mj-lt"/>
                          <a:ea typeface="+mn-ea"/>
                          <a:cs typeface="+mn-cs"/>
                        </a:rPr>
                        <a:t>66599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a:endParaRPr lang="en-GB" sz="650" dirty="0">
                        <a:solidFill>
                          <a:schemeClr val="tx1"/>
                        </a:solidFill>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Programme </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Transition phase of the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may be adversely impacted as a result of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activities consuming the focus and efforts of Business and Operational teams who had been planned to be focused on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Transition activities leading to a potential impact to Transitional activities as planned currently (March 2022)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Liaise with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stakeholders to agree mitigations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r>
                        <a:rPr lang="en-GB" sz="650" b="0" i="0" u="none" strike="noStrike" kern="1200" dirty="0">
                          <a:solidFill>
                            <a:schemeClr val="tx1"/>
                          </a:solidFill>
                          <a:effectLst/>
                          <a:latin typeface="+mj-lt"/>
                          <a:ea typeface="+mn-ea"/>
                          <a:cs typeface="+mn-cs"/>
                        </a:rPr>
                        <a:t>Continues to be monitored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kern="1200" dirty="0">
                          <a:solidFill>
                            <a:schemeClr val="tx1"/>
                          </a:solidFill>
                          <a:effectLst/>
                          <a:latin typeface="+mj-lt"/>
                          <a:ea typeface="+mn-ea"/>
                          <a:cs typeface="+mn-cs"/>
                        </a:rPr>
                        <a:t>28/02/22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468297499"/>
                  </a:ext>
                </a:extLst>
              </a:tr>
              <a:tr h="402637">
                <a:tc>
                  <a:txBody>
                    <a:bodyPr/>
                    <a:lstStyle/>
                    <a:p>
                      <a:pPr algn="ctr" fontAlgn="b"/>
                      <a:r>
                        <a:rPr lang="en-GB" sz="650" b="1" i="0" u="none" strike="noStrike" kern="1200" dirty="0">
                          <a:solidFill>
                            <a:schemeClr val="tx1"/>
                          </a:solidFill>
                          <a:effectLst/>
                          <a:latin typeface="+mj-lt"/>
                          <a:ea typeface="+mn-ea"/>
                          <a:cs typeface="+mn-cs"/>
                        </a:rPr>
                        <a:t>66906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650" b="0" i="0" u="none" strike="noStrike" kern="1200" dirty="0">
                          <a:solidFill>
                            <a:schemeClr val="tx1"/>
                          </a:solidFill>
                          <a:effectLst/>
                          <a:latin typeface="+mn-lt"/>
                          <a:ea typeface="+mn-ea"/>
                          <a:cs typeface="+mn-cs"/>
                        </a:rPr>
                        <a:t>Programme</a:t>
                      </a:r>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UK Link may become out of sync because CSS may send secure active messages later than expected (circa 5:35pm) because of any upstream delays from CSS leading to a data mismatches between UK Link and CSS and more importantly Gemini and settlement issues which are incredibly difficult to correct.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 </a:t>
                      </a: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have raised CR-D129 to mitigate this risk.</a:t>
                      </a:r>
                    </a:p>
                    <a:p>
                      <a:pPr algn="l" fontAlgn="ctr"/>
                      <a:r>
                        <a:rPr lang="en-US" sz="650" b="0" i="0" u="none" strike="noStrike" kern="1200" dirty="0">
                          <a:solidFill>
                            <a:schemeClr val="tx1"/>
                          </a:solidFill>
                          <a:effectLst/>
                          <a:latin typeface="+mj-lt"/>
                          <a:ea typeface="+mn-ea"/>
                          <a:cs typeface="+mn-cs"/>
                        </a:rPr>
                        <a:t>- Discussions ongoing with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stakeholders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Session undertaken with Ofgem with actions in place. This will be tracked until mitigation actions are completed</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31/01/22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312046787"/>
                  </a:ext>
                </a:extLst>
              </a:tr>
              <a:tr h="582743">
                <a:tc>
                  <a:txBody>
                    <a:bodyPr/>
                    <a:lstStyle/>
                    <a:p>
                      <a:pPr algn="ctr" fontAlgn="b"/>
                      <a:r>
                        <a:rPr lang="en-GB" sz="650" b="1" i="0" u="none" strike="noStrike" kern="1200" dirty="0">
                          <a:solidFill>
                            <a:schemeClr val="tx1"/>
                          </a:solidFill>
                          <a:effectLst/>
                          <a:latin typeface="+mj-lt"/>
                          <a:ea typeface="+mn-ea"/>
                          <a:cs typeface="+mn-cs"/>
                        </a:rPr>
                        <a:t>66907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n-lt"/>
                          <a:ea typeface="+mn-ea"/>
                          <a:cs typeface="+mn-cs"/>
                        </a:rPr>
                        <a:t>Programme</a:t>
                      </a:r>
                    </a:p>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SLAs stipulated with the CSS NFRs (1 </a:t>
                      </a:r>
                      <a:r>
                        <a:rPr lang="en-US" sz="650" b="0" i="0" u="none" strike="noStrike" dirty="0" err="1">
                          <a:solidFill>
                            <a:schemeClr val="tx1"/>
                          </a:solidFill>
                          <a:effectLst/>
                          <a:latin typeface="+mj-lt"/>
                        </a:rPr>
                        <a:t>Hr</a:t>
                      </a:r>
                      <a:r>
                        <a:rPr lang="en-US" sz="650" b="0" i="0" u="none" strike="noStrike" dirty="0">
                          <a:solidFill>
                            <a:schemeClr val="tx1"/>
                          </a:solidFill>
                          <a:effectLst/>
                          <a:latin typeface="+mj-lt"/>
                        </a:rPr>
                        <a:t> RTO) will not be met post CSS Go-live because REC is using the Switching BCDR document as the base for REC Service Definitions which has a 4 hour RTO defined with a maximum time of 8 hours for CSS to come back into operation leading to a massive impact on UK Link downstream processing, particularly with Gemini and settlement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This is being raised with REC and relevant Ofgem stakeholders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Awaiting updates </a:t>
                      </a:r>
                      <a:r>
                        <a:rPr lang="en-US" sz="650" b="0" i="0" u="none" strike="noStrike" dirty="0" err="1">
                          <a:solidFill>
                            <a:schemeClr val="tx1"/>
                          </a:solidFill>
                          <a:effectLst/>
                          <a:latin typeface="+mj-lt"/>
                        </a:rPr>
                        <a:t>re.RTO</a:t>
                      </a:r>
                      <a:r>
                        <a:rPr lang="en-US" sz="650" b="0" i="0" u="none" strike="noStrike" dirty="0">
                          <a:solidFill>
                            <a:schemeClr val="tx1"/>
                          </a:solidFill>
                          <a:effectLst/>
                          <a:latin typeface="+mj-lt"/>
                        </a:rPr>
                        <a:t>. Conversation also had with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Coordinator around this risk</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31/01/22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1099571287"/>
                  </a:ext>
                </a:extLst>
              </a:tr>
              <a:tr h="0">
                <a:tc>
                  <a:txBody>
                    <a:bodyPr/>
                    <a:lstStyle/>
                    <a:p>
                      <a:pPr algn="ctr" fontAlgn="b"/>
                      <a:r>
                        <a:rPr lang="en-GB" sz="650" b="1" i="0" u="none" strike="noStrike" kern="1200" dirty="0">
                          <a:solidFill>
                            <a:schemeClr val="tx1"/>
                          </a:solidFill>
                          <a:effectLst/>
                          <a:latin typeface="+mj-lt"/>
                          <a:ea typeface="+mn-ea"/>
                          <a:cs typeface="+mn-cs"/>
                        </a:rPr>
                        <a:t>66908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650" b="0" i="0" u="none" strike="noStrike" kern="1200" dirty="0">
                          <a:solidFill>
                            <a:schemeClr val="tx1"/>
                          </a:solidFill>
                          <a:effectLst/>
                          <a:latin typeface="+mn-lt"/>
                          <a:ea typeface="+mn-ea"/>
                          <a:cs typeface="+mn-cs"/>
                        </a:rPr>
                        <a:t>Programme</a:t>
                      </a:r>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industry has not defined and agreed joint processes should key central components such as CSS go down during key times in the day (e.g. Gate Closure) because CSS BC/DR processes have been approved without addressing the queries and caveats called out during the consultation process leading to the possibility that should a DR event occur, downstream impacts are not understand or mitigated</a:t>
                      </a:r>
                    </a:p>
                    <a:p>
                      <a:pPr algn="l" fontAlgn="ctr"/>
                      <a:endParaRPr lang="en-US" sz="650" b="0" i="0" u="none" strike="noStrike" dirty="0">
                        <a:solidFill>
                          <a:schemeClr val="tx1"/>
                        </a:solidFill>
                        <a:effectLst/>
                        <a:latin typeface="+mj-lt"/>
                      </a:endParaRPr>
                    </a:p>
                    <a:p>
                      <a:pPr algn="l" fontAlgn="ctr"/>
                      <a:endParaRPr lang="en-US" sz="650" b="0" i="0" u="none" strike="noStrike" dirty="0">
                        <a:solidFill>
                          <a:schemeClr val="tx1"/>
                        </a:solidFill>
                        <a:effectLst/>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This will be raised with REC and Ofgem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Awaiting updates </a:t>
                      </a:r>
                      <a:r>
                        <a:rPr lang="en-US" sz="650" b="0" i="0" u="none" strike="noStrike" dirty="0" err="1">
                          <a:solidFill>
                            <a:schemeClr val="tx1"/>
                          </a:solidFill>
                          <a:effectLst/>
                          <a:latin typeface="+mj-lt"/>
                        </a:rPr>
                        <a:t>re.RTO</a:t>
                      </a:r>
                      <a:r>
                        <a:rPr lang="en-US" sz="650" b="0" i="0" u="none" strike="noStrike" dirty="0">
                          <a:solidFill>
                            <a:schemeClr val="tx1"/>
                          </a:solidFill>
                          <a:effectLst/>
                          <a:latin typeface="+mj-lt"/>
                        </a:rPr>
                        <a:t>. Conversation also had with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Coordinator around this risk</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28/02/22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531195262"/>
                  </a:ext>
                </a:extLst>
              </a:tr>
            </a:tbl>
          </a:graphicData>
        </a:graphic>
      </p:graphicFrame>
    </p:spTree>
    <p:extLst>
      <p:ext uri="{BB962C8B-B14F-4D97-AF65-F5344CB8AC3E}">
        <p14:creationId xmlns:p14="http://schemas.microsoft.com/office/powerpoint/2010/main" val="3175627576"/>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4A46900855F54F8B1B4A69CC14CF6B" ma:contentTypeVersion="7" ma:contentTypeDescription="Create a new document." ma:contentTypeScope="" ma:versionID="cb23e439608fa62b7d4e34d18c2a6014">
  <xsd:schema xmlns:xsd="http://www.w3.org/2001/XMLSchema" xmlns:xs="http://www.w3.org/2001/XMLSchema" xmlns:p="http://schemas.microsoft.com/office/2006/metadata/properties" xmlns:ns2="11f1cc19-a6a2-4477-822b-8358f9edc374" xmlns:ns3="103fba77-31dd-4780-83f9-c54f26c3a260" targetNamespace="http://schemas.microsoft.com/office/2006/metadata/properties" ma:root="true" ma:fieldsID="8f8e5271f7d152bbf69cc47d21b266bc" ns2:_="" ns3:_="">
    <xsd:import namespace="11f1cc19-a6a2-4477-822b-8358f9edc374"/>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1cc19-a6a2-4477-822b-8358f9edc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E0FA25-E218-4F46-97BB-8464A8858C32}"/>
</file>

<file path=customXml/itemProps2.xml><?xml version="1.0" encoding="utf-8"?>
<ds:datastoreItem xmlns:ds="http://schemas.openxmlformats.org/officeDocument/2006/customXml" ds:itemID="{F8545E1A-EA83-463B-B744-ADE3D05E8049}">
  <ds:schemaRefs>
    <ds:schemaRef ds:uri="http://purl.org/dc/elements/1.1/"/>
    <ds:schemaRef ds:uri="http://www.w3.org/XML/1998/namespace"/>
    <ds:schemaRef ds:uri="http://schemas.microsoft.com/office/2006/metadata/properties"/>
    <ds:schemaRef ds:uri="http://purl.org/dc/terms/"/>
    <ds:schemaRef ds:uri="http://schemas.microsoft.com/office/2006/documentManagement/types"/>
    <ds:schemaRef ds:uri="http://purl.org/dc/dcmitype/"/>
    <ds:schemaRef ds:uri="b5d8c402-b464-4f85-b954-cddb3da0df20"/>
    <ds:schemaRef ds:uri="http://schemas.microsoft.com/office/infopath/2007/PartnerControls"/>
    <ds:schemaRef ds:uri="http://schemas.openxmlformats.org/package/2006/metadata/core-properties"/>
    <ds:schemaRef ds:uri="afe9fadc-cf94-4dd1-a692-a3c9fbf85351"/>
  </ds:schemaRefs>
</ds:datastoreItem>
</file>

<file path=customXml/itemProps3.xml><?xml version="1.0" encoding="utf-8"?>
<ds:datastoreItem xmlns:ds="http://schemas.openxmlformats.org/officeDocument/2006/customXml" ds:itemID="{48BF2A29-2C2F-44EF-BF41-193292EB7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11786</TotalTime>
  <Words>4475</Words>
  <Application>Microsoft Office PowerPoint</Application>
  <PresentationFormat>On-screen Show (16:9)</PresentationFormat>
  <Paragraphs>802</Paragraphs>
  <Slides>15</Slides>
  <Notes>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15</vt:i4>
      </vt:variant>
    </vt:vector>
  </HeadingPairs>
  <TitlesOfParts>
    <vt:vector size="24" baseType="lpstr">
      <vt:lpstr>MS PGothic</vt:lpstr>
      <vt:lpstr>Arial</vt:lpstr>
      <vt:lpstr>Calibri</vt:lpstr>
      <vt:lpstr>Poppins Light</vt:lpstr>
      <vt:lpstr>Wingdings</vt:lpstr>
      <vt:lpstr>xoserve templates</vt:lpstr>
      <vt:lpstr>Office Theme</vt:lpstr>
      <vt:lpstr>1_xoserve templates</vt:lpstr>
      <vt:lpstr>Xoserve PowerPoint Template Clean</vt:lpstr>
      <vt:lpstr>CSSC Programme Dashboard</vt:lpstr>
      <vt:lpstr>PowerPoint Presentation</vt:lpstr>
      <vt:lpstr>Green Workstream Updates</vt:lpstr>
      <vt:lpstr>Workstream Updates</vt:lpstr>
      <vt:lpstr>Workstream Updates</vt:lpstr>
      <vt:lpstr>Workstream Updates</vt:lpstr>
      <vt:lpstr>Workstream Updates</vt:lpstr>
      <vt:lpstr>Key Programme Risks (1/2)</vt:lpstr>
      <vt:lpstr>Key Programme Risks (2/2)</vt:lpstr>
      <vt:lpstr>PowerPoint Presentation</vt:lpstr>
      <vt:lpstr>Switching Programme CR Position – CRs impacting Xoserve</vt:lpstr>
      <vt:lpstr>Switching Programme CR Position – CRs not impacting Xoserve (Cost Implication) </vt:lpstr>
      <vt:lpstr>Switching Programme CR Position – CRs not impacting Xoserve (Cost Implication)</vt:lpstr>
      <vt:lpstr>PowerPoint Presentation</vt:lpstr>
      <vt:lpstr>PowerPoint Presentation</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55</cp:revision>
  <cp:lastPrinted>2019-12-17T14:02:10Z</cp:lastPrinted>
  <dcterms:created xsi:type="dcterms:W3CDTF">2011-09-20T14:58:41Z</dcterms:created>
  <dcterms:modified xsi:type="dcterms:W3CDTF">2022-02-28T10:08:48Z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0x010100BE4A46900855F54F8B1B4A69CC14CF6B</vt:lpwstr>
  </property>
</Properties>
</file>