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Lst>
  <p:notesMasterIdLst>
    <p:notesMasterId r:id="rId9"/>
  </p:notesMasterIdLst>
  <p:handoutMasterIdLst>
    <p:handoutMasterId r:id="rId10"/>
  </p:handoutMasterIdLst>
  <p:sldIdLst>
    <p:sldId id="352" r:id="rId7"/>
    <p:sldId id="829" r:id="rId8"/>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9F0E"/>
    <a:srgbClr val="26A412"/>
    <a:srgbClr val="CED1E2"/>
    <a:srgbClr val="FFCC00"/>
    <a:srgbClr val="E8EAF1"/>
    <a:srgbClr val="CED1E1"/>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0A3C89-85F9-40CB-892D-2B222D37B920}" v="3" dt="2022-02-28T17:26:32.9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31" autoAdjust="0"/>
    <p:restoredTop sz="94796" autoAdjust="0"/>
  </p:normalViewPr>
  <p:slideViewPr>
    <p:cSldViewPr snapToGrid="0">
      <p:cViewPr varScale="1">
        <p:scale>
          <a:sx n="58" d="100"/>
          <a:sy n="58" d="100"/>
        </p:scale>
        <p:origin x="67" y="53"/>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28/02/2022</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28/02/2022</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05420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Move to Cloud Programme Dashboard</a:t>
            </a:r>
          </a:p>
        </p:txBody>
      </p:sp>
      <p:sp>
        <p:nvSpPr>
          <p:cNvPr id="5" name="Subtitle 4"/>
          <p:cNvSpPr>
            <a:spLocks noGrp="1"/>
          </p:cNvSpPr>
          <p:nvPr>
            <p:ph type="subTitle" idx="1"/>
          </p:nvPr>
        </p:nvSpPr>
        <p:spPr>
          <a:xfrm>
            <a:off x="1371600" y="3266016"/>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March 2022</a:t>
            </a:r>
          </a:p>
        </p:txBody>
      </p:sp>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88156865"/>
              </p:ext>
            </p:extLst>
          </p:nvPr>
        </p:nvGraphicFramePr>
        <p:xfrm>
          <a:off x="61088" y="36562"/>
          <a:ext cx="9036000" cy="4874463"/>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392375">
                <a:tc gridSpan="3">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highlight>
                          <a:srgbClr val="CED1E2"/>
                        </a:highlight>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15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09F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09F0E"/>
                    </a:solidFill>
                  </a:tcPr>
                </a:tc>
                <a:tc rowSpan="4"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is reflective of an Amber status due to the timescales in the plan and the lack of contingency to deliver prior to CSSC transition start.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is currently in the middle of the second dress rehearsal which is proceeding to plan and successfully using all of the lessons learned from dress rehearsal one. A successful outcome to this will provide the necessary confidence that the Easter cutover is achievable and </a:t>
                      </a:r>
                      <a:r>
                        <a:rPr lang="en-GB" sz="900" b="0" kern="1200" baseline="0">
                          <a:solidFill>
                            <a:schemeClr val="tx1"/>
                          </a:solidFill>
                          <a:latin typeface="+mn-lt"/>
                          <a:ea typeface="+mn-ea"/>
                          <a:cs typeface="Arial"/>
                        </a:rPr>
                        <a:t>therefore a return </a:t>
                      </a:r>
                      <a:r>
                        <a:rPr lang="en-GB" sz="900" b="0" kern="1200" baseline="0" dirty="0">
                          <a:solidFill>
                            <a:schemeClr val="tx1"/>
                          </a:solidFill>
                          <a:latin typeface="+mn-lt"/>
                          <a:ea typeface="+mn-ea"/>
                          <a:cs typeface="Arial"/>
                        </a:rPr>
                        <a:t>to green. </a:t>
                      </a: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215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09F0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09F0E"/>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215032">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dk1"/>
                          </a:solidFill>
                          <a:effectLst/>
                          <a:uLnTx/>
                          <a:uFillTx/>
                          <a:latin typeface="+mn-lt"/>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773180">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33372">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2824567">
                <a:tc gridSpan="4">
                  <a:txBody>
                    <a:bodyPr/>
                    <a:lstStyle/>
                    <a:p>
                      <a:pPr marL="0" marR="0" lvl="0" indent="0" algn="l">
                        <a:lnSpc>
                          <a:spcPct val="100000"/>
                        </a:lnSpc>
                        <a:spcBef>
                          <a:spcPts val="0"/>
                        </a:spcBef>
                        <a:spcAft>
                          <a:spcPts val="0"/>
                        </a:spcAft>
                        <a:buFont typeface="Arial" panose="020B0604020202020204" pitchFamily="34" charset="0"/>
                        <a:buNone/>
                      </a:pPr>
                      <a:r>
                        <a:rPr lang="en-GB" sz="900" b="1" kern="1200" baseline="0" dirty="0">
                          <a:solidFill>
                            <a:schemeClr val="tx1"/>
                          </a:solidFill>
                          <a:latin typeface="+mn-lt"/>
                          <a:ea typeface="+mn-ea"/>
                          <a:cs typeface="Arial"/>
                        </a:rPr>
                        <a:t>Dress Rehearsals</a:t>
                      </a:r>
                      <a:endParaRPr lang="en-GB" sz="900" b="0" i="0" u="none" strike="noStrike" kern="1200" baseline="0" dirty="0">
                        <a:solidFill>
                          <a:schemeClr val="tx1"/>
                        </a:solidFill>
                        <a:latin typeface="+mn-lt"/>
                        <a:ea typeface="+mn-ea"/>
                        <a:cs typeface="+mn-cs"/>
                      </a:endParaRPr>
                    </a:p>
                    <a:p>
                      <a:pPr marL="0" marR="0" lvl="0" indent="0" algn="l">
                        <a:lnSpc>
                          <a:spcPct val="100000"/>
                        </a:lnSpc>
                        <a:spcBef>
                          <a:spcPts val="0"/>
                        </a:spcBef>
                        <a:spcAft>
                          <a:spcPts val="0"/>
                        </a:spcAft>
                        <a:buFont typeface="Arial" panose="020B0604020202020204" pitchFamily="34" charset="0"/>
                        <a:buNone/>
                      </a:pPr>
                      <a:endParaRPr lang="en-GB" sz="900" b="0" i="0" u="none" strike="noStrike" kern="1200" baseline="0" dirty="0">
                        <a:solidFill>
                          <a:schemeClr val="tx1"/>
                        </a:solidFill>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kern="1200" baseline="0" dirty="0">
                          <a:solidFill>
                            <a:schemeClr val="tx1"/>
                          </a:solidFill>
                          <a:latin typeface="+mn-lt"/>
                          <a:ea typeface="+mn-ea"/>
                          <a:cs typeface="Arial"/>
                        </a:rPr>
                        <a:t>Our first dress rehearsal was successful in proving the data quality of the migrated systems was 100% accurate. There were a number of lessons learned in the migration timings, assurance steps and critical batch file activity post cutover which have been incorporated into the plan for our second rehearsal.</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kern="1200" baseline="0" dirty="0">
                          <a:solidFill>
                            <a:schemeClr val="tx1"/>
                          </a:solidFill>
                          <a:latin typeface="+mn-lt"/>
                          <a:ea typeface="+mn-ea"/>
                          <a:cs typeface="Arial"/>
                        </a:rPr>
                        <a:t>The second dress rehearsal is now underway and is progressing well with all data migrations and pre-requisite activities being carried out to plan in preparation for our cutover simulation starting on 5</a:t>
                      </a:r>
                      <a:r>
                        <a:rPr lang="en-US" sz="900" b="0" kern="1200" baseline="30000" dirty="0">
                          <a:solidFill>
                            <a:schemeClr val="tx1"/>
                          </a:solidFill>
                          <a:latin typeface="+mn-lt"/>
                          <a:ea typeface="+mn-ea"/>
                          <a:cs typeface="Arial"/>
                        </a:rPr>
                        <a:t>th</a:t>
                      </a:r>
                      <a:r>
                        <a:rPr lang="en-US" sz="900" b="0" kern="1200" baseline="0" dirty="0">
                          <a:solidFill>
                            <a:schemeClr val="tx1"/>
                          </a:solidFill>
                          <a:latin typeface="+mn-lt"/>
                          <a:ea typeface="+mn-ea"/>
                          <a:cs typeface="Arial"/>
                        </a:rPr>
                        <a:t> March. </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kern="1200" baseline="0" dirty="0">
                          <a:solidFill>
                            <a:schemeClr val="tx1"/>
                          </a:solidFill>
                          <a:latin typeface="+mn-lt"/>
                          <a:ea typeface="+mn-ea"/>
                          <a:cs typeface="Arial"/>
                        </a:rPr>
                        <a:t>Testing</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dirty="0">
                        <a:solidFill>
                          <a:schemeClr val="tx1"/>
                        </a:solidFill>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kern="1200" baseline="0" dirty="0">
                          <a:solidFill>
                            <a:schemeClr val="tx1"/>
                          </a:solidFill>
                          <a:latin typeface="+mn-lt"/>
                          <a:ea typeface="+mn-ea"/>
                          <a:cs typeface="Arial"/>
                        </a:rPr>
                        <a:t>The final round of test cycles are close to being completed in our target production environment. Functional, UAT, performance and penetration testing are successfully finished. Gas day testing has also been carried out and we are now expanding this to test monthly, quarterly and annual jobs over the next couple of weeks. </a:t>
                      </a:r>
                    </a:p>
                    <a:p>
                      <a:pPr marL="0" marR="0" lvl="0" indent="0" algn="l" rtl="0" eaLnBrk="1" fontAlgn="auto" latinLnBrk="0" hangingPunct="1">
                        <a:lnSpc>
                          <a:spcPct val="100000"/>
                        </a:lnSpc>
                        <a:spcBef>
                          <a:spcPts val="0"/>
                        </a:spcBef>
                        <a:spcAft>
                          <a:spcPts val="0"/>
                        </a:spcAft>
                        <a:buFont typeface="Arial" panose="020B0604020202020204" pitchFamily="34" charset="0"/>
                        <a:buNone/>
                      </a:pPr>
                      <a:endParaRPr lang="en-US" sz="900" b="0" i="0" u="none" strike="noStrike" kern="1200" baseline="0" dirty="0">
                        <a:solidFill>
                          <a:schemeClr val="tx1"/>
                        </a:solidFill>
                        <a:latin typeface="+mn-lt"/>
                        <a:ea typeface="+mn-ea"/>
                        <a:cs typeface="+mn-cs"/>
                      </a:endParaRPr>
                    </a:p>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US" sz="900" b="1" i="0" u="none" strike="noStrike" kern="1200" baseline="0" dirty="0">
                          <a:solidFill>
                            <a:schemeClr val="tx1"/>
                          </a:solidFill>
                          <a:latin typeface="+mn-lt"/>
                          <a:ea typeface="+mn-ea"/>
                          <a:cs typeface="+mn-cs"/>
                        </a:rPr>
                        <a:t>Go Live</a:t>
                      </a:r>
                    </a:p>
                    <a:p>
                      <a:pPr marL="0" marR="0" lvl="0" indent="0" algn="l" rtl="0" eaLnBrk="1" fontAlgn="auto" latinLnBrk="0" hangingPunct="1">
                        <a:lnSpc>
                          <a:spcPct val="100000"/>
                        </a:lnSpc>
                        <a:spcBef>
                          <a:spcPts val="0"/>
                        </a:spcBef>
                        <a:spcAft>
                          <a:spcPts val="0"/>
                        </a:spcAft>
                        <a:buFont typeface="Arial" panose="020B0604020202020204" pitchFamily="34" charset="0"/>
                        <a:buNone/>
                      </a:pPr>
                      <a:endParaRPr lang="en-US" sz="900" b="1" i="0" u="none" strike="noStrike" kern="1200" baseline="0" dirty="0">
                        <a:solidFill>
                          <a:schemeClr val="tx1"/>
                        </a:solidFill>
                        <a:latin typeface="+mn-lt"/>
                        <a:ea typeface="+mn-ea"/>
                        <a:cs typeface="+mn-cs"/>
                      </a:endParaRPr>
                    </a:p>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US" sz="900" b="0" i="0" u="none" strike="noStrike" kern="1200" baseline="0" dirty="0">
                          <a:solidFill>
                            <a:schemeClr val="tx1"/>
                          </a:solidFill>
                          <a:latin typeface="+mn-lt"/>
                          <a:ea typeface="+mn-ea"/>
                          <a:cs typeface="+mn-cs"/>
                        </a:rPr>
                        <a:t>In order to complete the implementation and cutover activities for the move to the cloud as part of the UK Link roadmap, an extended outage is required from 09:00 on 15th April to 07:00 on 19th April 2022 BST. A timeline and dedicated page to share progress will be published on the </a:t>
                      </a:r>
                      <a:r>
                        <a:rPr lang="en-US" sz="900" b="0" i="0" u="none" strike="noStrike" kern="1200" baseline="0" dirty="0" err="1">
                          <a:solidFill>
                            <a:schemeClr val="tx1"/>
                          </a:solidFill>
                          <a:latin typeface="+mn-lt"/>
                          <a:ea typeface="+mn-ea"/>
                          <a:cs typeface="+mn-cs"/>
                        </a:rPr>
                        <a:t>Xoserve</a:t>
                      </a:r>
                      <a:r>
                        <a:rPr lang="en-US" sz="900" b="0" i="0" u="none" strike="noStrike" kern="1200" baseline="0" dirty="0">
                          <a:solidFill>
                            <a:schemeClr val="tx1"/>
                          </a:solidFill>
                          <a:latin typeface="+mn-lt"/>
                          <a:ea typeface="+mn-ea"/>
                          <a:cs typeface="+mn-cs"/>
                        </a:rPr>
                        <a:t> website w/c 7</a:t>
                      </a:r>
                      <a:r>
                        <a:rPr lang="en-US" sz="900" b="0" i="0" u="none" strike="noStrike" kern="1200" baseline="30000" dirty="0">
                          <a:solidFill>
                            <a:schemeClr val="tx1"/>
                          </a:solidFill>
                          <a:latin typeface="+mn-lt"/>
                          <a:ea typeface="+mn-ea"/>
                          <a:cs typeface="+mn-cs"/>
                        </a:rPr>
                        <a:t>th</a:t>
                      </a:r>
                      <a:r>
                        <a:rPr lang="en-US" sz="900" b="0" i="0" u="none" strike="noStrike" kern="1200" baseline="0" dirty="0">
                          <a:solidFill>
                            <a:schemeClr val="tx1"/>
                          </a:solidFill>
                          <a:latin typeface="+mn-lt"/>
                          <a:ea typeface="+mn-ea"/>
                          <a:cs typeface="+mn-cs"/>
                        </a:rPr>
                        <a:t> March 2022</a:t>
                      </a:r>
                      <a:endParaRPr lang="en-GB" sz="900" b="1" kern="1200" dirty="0">
                        <a:solidFill>
                          <a:schemeClr val="tx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Completion of second dress rehearsal</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Start of cutover cycle</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0" kern="1200" baseline="0" dirty="0">
                        <a:solidFill>
                          <a:schemeClr val="tx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36562"/>
            <a:ext cx="8229600" cy="395829"/>
          </a:xfrm>
          <a:prstGeom prst="rect">
            <a:avLst/>
          </a:prstGeom>
        </p:spPr>
        <p:txBody>
          <a:bodyPr>
            <a:normAutofit fontScale="92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e</a:t>
            </a:r>
          </a:p>
        </p:txBody>
      </p:sp>
    </p:spTree>
    <p:extLst>
      <p:ext uri="{BB962C8B-B14F-4D97-AF65-F5344CB8AC3E}">
        <p14:creationId xmlns:p14="http://schemas.microsoft.com/office/powerpoint/2010/main" val="326600112"/>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545E1A-EA83-463B-B744-ADE3D05E8049}">
  <ds:schemaRefs>
    <ds:schemaRef ds:uri="103fba77-31dd-4780-83f9-c54f26c3a260"/>
    <ds:schemaRef ds:uri="http://purl.org/dc/elements/1.1/"/>
    <ds:schemaRef ds:uri="http://purl.org/dc/dcmitype/"/>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schemas.microsoft.com/office/infopath/2007/PartnerControls"/>
    <ds:schemaRef ds:uri="11f1cc19-a6a2-4477-822b-8358f9edc374"/>
  </ds:schemaRefs>
</ds:datastoreItem>
</file>

<file path=customXml/itemProps2.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3.xml><?xml version="1.0" encoding="utf-8"?>
<ds:datastoreItem xmlns:ds="http://schemas.openxmlformats.org/officeDocument/2006/customXml" ds:itemID="{B24A127D-865B-4EFC-8379-51A0487DC5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11810</TotalTime>
  <Words>342</Words>
  <Application>Microsoft Office PowerPoint</Application>
  <PresentationFormat>On-screen Show (16:9)</PresentationFormat>
  <Paragraphs>43</Paragraphs>
  <Slides>2</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MS PGothic</vt:lpstr>
      <vt:lpstr>Arial</vt:lpstr>
      <vt:lpstr>Calibri</vt:lpstr>
      <vt:lpstr>Wingdings</vt:lpstr>
      <vt:lpstr>xoserve templates</vt:lpstr>
      <vt:lpstr>Office Theme</vt:lpstr>
      <vt:lpstr>1_xoserve templates</vt:lpstr>
      <vt:lpstr>Move to Cloud Programme Dashboard</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Rachel Taggart</cp:lastModifiedBy>
  <cp:revision>58</cp:revision>
  <cp:lastPrinted>2019-12-17T14:02:10Z</cp:lastPrinted>
  <dcterms:created xsi:type="dcterms:W3CDTF">2011-09-20T14:58:41Z</dcterms:created>
  <dcterms:modified xsi:type="dcterms:W3CDTF">2022-02-28T17:43:25Z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0x010100BE4A46900855F54F8B1B4A69CC14CF6B</vt:lpwstr>
  </property>
</Properties>
</file>