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67"/>
  </p:notesMasterIdLst>
  <p:sldIdLst>
    <p:sldId id="288" r:id="rId6"/>
    <p:sldId id="1759" r:id="rId7"/>
    <p:sldId id="1773" r:id="rId8"/>
    <p:sldId id="309" r:id="rId9"/>
    <p:sldId id="1826" r:id="rId10"/>
    <p:sldId id="3426" r:id="rId11"/>
    <p:sldId id="3427" r:id="rId12"/>
    <p:sldId id="1827" r:id="rId13"/>
    <p:sldId id="1828" r:id="rId14"/>
    <p:sldId id="3452" r:id="rId15"/>
    <p:sldId id="3715" r:id="rId16"/>
    <p:sldId id="3713" r:id="rId17"/>
    <p:sldId id="972" r:id="rId18"/>
    <p:sldId id="296" r:id="rId19"/>
    <p:sldId id="3711" r:id="rId20"/>
    <p:sldId id="1734" r:id="rId21"/>
    <p:sldId id="306" r:id="rId22"/>
    <p:sldId id="3671" r:id="rId23"/>
    <p:sldId id="3673" r:id="rId24"/>
    <p:sldId id="3674" r:id="rId25"/>
    <p:sldId id="3672" r:id="rId26"/>
    <p:sldId id="883" r:id="rId27"/>
    <p:sldId id="1840" r:id="rId28"/>
    <p:sldId id="885" r:id="rId29"/>
    <p:sldId id="3722" r:id="rId30"/>
    <p:sldId id="889" r:id="rId31"/>
    <p:sldId id="1848" r:id="rId32"/>
    <p:sldId id="3712" r:id="rId33"/>
    <p:sldId id="886" r:id="rId34"/>
    <p:sldId id="3721" r:id="rId35"/>
    <p:sldId id="299" r:id="rId36"/>
    <p:sldId id="1765" r:id="rId37"/>
    <p:sldId id="3723" r:id="rId38"/>
    <p:sldId id="829" r:id="rId39"/>
    <p:sldId id="352" r:id="rId40"/>
    <p:sldId id="3724" r:id="rId41"/>
    <p:sldId id="1541" r:id="rId42"/>
    <p:sldId id="3725" r:id="rId43"/>
    <p:sldId id="1766" r:id="rId44"/>
    <p:sldId id="3718" r:id="rId45"/>
    <p:sldId id="3714" r:id="rId46"/>
    <p:sldId id="3716" r:id="rId47"/>
    <p:sldId id="3717" r:id="rId48"/>
    <p:sldId id="1989" r:id="rId49"/>
    <p:sldId id="3685" r:id="rId50"/>
    <p:sldId id="2055" r:id="rId51"/>
    <p:sldId id="3719" r:id="rId52"/>
    <p:sldId id="3720" r:id="rId53"/>
    <p:sldId id="3618" r:id="rId54"/>
    <p:sldId id="826" r:id="rId55"/>
    <p:sldId id="3621" r:id="rId56"/>
    <p:sldId id="3622" r:id="rId57"/>
    <p:sldId id="3623" r:id="rId58"/>
    <p:sldId id="794" r:id="rId59"/>
    <p:sldId id="3616" r:id="rId60"/>
    <p:sldId id="3614" r:id="rId61"/>
    <p:sldId id="831" r:id="rId62"/>
    <p:sldId id="830" r:id="rId63"/>
    <p:sldId id="3611" r:id="rId64"/>
    <p:sldId id="3612" r:id="rId65"/>
    <p:sldId id="3617"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26A09-A676-488F-B23D-B6A5C19F2123}" v="1235" dt="2022-03-01T10:14:20.405"/>
    <p1510:client id="{553DFA40-81BF-494E-BF0D-92BF6D2EA2E0}" v="737" dt="2022-03-01T11:03:14.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0" autoAdjust="0"/>
    <p:restoredTop sz="94660"/>
  </p:normalViewPr>
  <p:slideViewPr>
    <p:cSldViewPr snapToGrid="0">
      <p:cViewPr>
        <p:scale>
          <a:sx n="100" d="100"/>
          <a:sy n="100" d="100"/>
        </p:scale>
        <p:origin x="-12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dirty="0"/>
              <a:t>DN</a:t>
            </a:r>
            <a:r>
              <a:rPr lang="en-US" sz="800" dirty="0"/>
              <a:t> Budget</a:t>
            </a:r>
            <a:r>
              <a:rPr lang="en-US" sz="800" baseline="0" dirty="0"/>
              <a:t> v Spend</a:t>
            </a:r>
            <a:r>
              <a:rPr lang="en-US"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4B39-43D2-925B-118565BA4BA5}"/>
              </c:ext>
            </c:extLst>
          </c:dPt>
          <c:cat>
            <c:strRef>
              <c:f>'[chmc-change-budget Jan-22 v1.xlsx]New Format BP21_22'!$D$2:$E$2</c:f>
              <c:strCache>
                <c:ptCount val="2"/>
                <c:pt idx="0">
                  <c:v>Budget</c:v>
                </c:pt>
                <c:pt idx="1">
                  <c:v>Spend</c:v>
                </c:pt>
              </c:strCache>
            </c:strRef>
          </c:cat>
          <c:val>
            <c:numRef>
              <c:f>'[chmc-change-budget Jan-22 v1.xlsx]New Format BP21_22'!$D$8:$E$8</c:f>
              <c:numCache>
                <c:formatCode>"£"#,##0</c:formatCode>
                <c:ptCount val="2"/>
                <c:pt idx="0">
                  <c:v>1248246.6200185358</c:v>
                </c:pt>
                <c:pt idx="1">
                  <c:v>1253245.8414882817</c:v>
                </c:pt>
              </c:numCache>
            </c:numRef>
          </c:val>
          <c:extLst>
            <c:ext xmlns:c16="http://schemas.microsoft.com/office/drawing/2014/chart" uri="{C3380CC4-5D6E-409C-BE32-E72D297353CC}">
              <c16:uniqueId val="{00000002-4B39-43D2-925B-118565BA4BA5}"/>
            </c:ext>
          </c:extLst>
        </c:ser>
        <c:dLbls>
          <c:showLegendKey val="0"/>
          <c:showVal val="0"/>
          <c:showCatName val="0"/>
          <c:showSerName val="0"/>
          <c:showPercent val="0"/>
          <c:showBubbleSize val="0"/>
        </c:dLbls>
        <c:gapWidth val="219"/>
        <c:overlap val="-27"/>
        <c:axId val="1972034607"/>
        <c:axId val="2043254719"/>
      </c:barChart>
      <c:catAx>
        <c:axId val="197203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4719"/>
        <c:crosses val="autoZero"/>
        <c:auto val="1"/>
        <c:lblAlgn val="ctr"/>
        <c:lblOffset val="100"/>
        <c:noMultiLvlLbl val="0"/>
      </c:catAx>
      <c:valAx>
        <c:axId val="20432547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4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Change KVI Survey:</a:t>
            </a:r>
            <a:r>
              <a:rPr lang="en-GB" baseline="0"/>
              <a:t> Rolling Performance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'Running Totals'!$A$2</c:f>
              <c:strCache>
                <c:ptCount val="1"/>
                <c:pt idx="0">
                  <c:v>% of positive answers per survey</c:v>
                </c:pt>
              </c:strCache>
            </c:strRef>
          </c:tx>
          <c:spPr>
            <a:ln w="28575" cap="rnd">
              <a:solidFill>
                <a:schemeClr val="accent1"/>
              </a:solidFill>
              <a:round/>
            </a:ln>
            <a:effectLst/>
          </c:spPr>
          <c:marker>
            <c:symbol val="none"/>
          </c:marker>
          <c:cat>
            <c:strRef>
              <c:f>'Running Totals'!$B$1:$G$1</c:f>
              <c:strCache>
                <c:ptCount val="6"/>
                <c:pt idx="0">
                  <c:v>Jul-20</c:v>
                </c:pt>
                <c:pt idx="1">
                  <c:v>Oct-20</c:v>
                </c:pt>
                <c:pt idx="2">
                  <c:v>Feb-21</c:v>
                </c:pt>
                <c:pt idx="3">
                  <c:v>Jul-21</c:v>
                </c:pt>
                <c:pt idx="4">
                  <c:v>Oct-21</c:v>
                </c:pt>
                <c:pt idx="5">
                  <c:v>Jan-22</c:v>
                </c:pt>
              </c:strCache>
            </c:strRef>
          </c:cat>
          <c:val>
            <c:numRef>
              <c:f>'Running Totals'!$B$2:$G$2</c:f>
              <c:numCache>
                <c:formatCode>0%</c:formatCode>
                <c:ptCount val="6"/>
                <c:pt idx="0">
                  <c:v>0.97</c:v>
                </c:pt>
                <c:pt idx="1">
                  <c:v>1</c:v>
                </c:pt>
                <c:pt idx="2">
                  <c:v>0.97</c:v>
                </c:pt>
                <c:pt idx="3">
                  <c:v>0.65</c:v>
                </c:pt>
                <c:pt idx="4">
                  <c:v>0.76</c:v>
                </c:pt>
                <c:pt idx="5">
                  <c:v>0.79</c:v>
                </c:pt>
              </c:numCache>
            </c:numRef>
          </c:val>
          <c:smooth val="0"/>
          <c:extLst>
            <c:ext xmlns:c16="http://schemas.microsoft.com/office/drawing/2014/chart" uri="{C3380CC4-5D6E-409C-BE32-E72D297353CC}">
              <c16:uniqueId val="{00000000-BF3F-4734-A15E-EBED4C159C59}"/>
            </c:ext>
          </c:extLst>
        </c:ser>
        <c:dLbls>
          <c:showLegendKey val="0"/>
          <c:showVal val="0"/>
          <c:showCatName val="0"/>
          <c:showSerName val="0"/>
          <c:showPercent val="0"/>
          <c:showBubbleSize val="0"/>
        </c:dLbls>
        <c:marker val="1"/>
        <c:smooth val="0"/>
        <c:axId val="1644539247"/>
        <c:axId val="1731598703"/>
      </c:lineChart>
      <c:lineChart>
        <c:grouping val="standard"/>
        <c:varyColors val="0"/>
        <c:ser>
          <c:idx val="1"/>
          <c:order val="1"/>
          <c:tx>
            <c:strRef>
              <c:f>'Running Totals'!$A$3</c:f>
              <c:strCache>
                <c:ptCount val="1"/>
                <c:pt idx="0">
                  <c:v># of responding organisations</c:v>
                </c:pt>
              </c:strCache>
            </c:strRef>
          </c:tx>
          <c:spPr>
            <a:ln w="28575" cap="rnd">
              <a:solidFill>
                <a:schemeClr val="accent2"/>
              </a:solidFill>
              <a:round/>
            </a:ln>
            <a:effectLst/>
          </c:spPr>
          <c:marker>
            <c:symbol val="none"/>
          </c:marker>
          <c:cat>
            <c:strRef>
              <c:f>'Running Totals'!$B$1:$G$1</c:f>
              <c:strCache>
                <c:ptCount val="6"/>
                <c:pt idx="0">
                  <c:v>Jul-20</c:v>
                </c:pt>
                <c:pt idx="1">
                  <c:v>Oct-20</c:v>
                </c:pt>
                <c:pt idx="2">
                  <c:v>Feb-21</c:v>
                </c:pt>
                <c:pt idx="3">
                  <c:v>Jul-21</c:v>
                </c:pt>
                <c:pt idx="4">
                  <c:v>Oct-21</c:v>
                </c:pt>
                <c:pt idx="5">
                  <c:v>Jan-22</c:v>
                </c:pt>
              </c:strCache>
            </c:strRef>
          </c:cat>
          <c:val>
            <c:numRef>
              <c:f>'Running Totals'!$B$3:$G$3</c:f>
              <c:numCache>
                <c:formatCode>General</c:formatCode>
                <c:ptCount val="6"/>
                <c:pt idx="0">
                  <c:v>10</c:v>
                </c:pt>
                <c:pt idx="1">
                  <c:v>8</c:v>
                </c:pt>
                <c:pt idx="2">
                  <c:v>5</c:v>
                </c:pt>
                <c:pt idx="3">
                  <c:v>5</c:v>
                </c:pt>
                <c:pt idx="4">
                  <c:v>3</c:v>
                </c:pt>
                <c:pt idx="5">
                  <c:v>9</c:v>
                </c:pt>
              </c:numCache>
            </c:numRef>
          </c:val>
          <c:smooth val="0"/>
          <c:extLst>
            <c:ext xmlns:c16="http://schemas.microsoft.com/office/drawing/2014/chart" uri="{C3380CC4-5D6E-409C-BE32-E72D297353CC}">
              <c16:uniqueId val="{00000001-BF3F-4734-A15E-EBED4C159C59}"/>
            </c:ext>
          </c:extLst>
        </c:ser>
        <c:dLbls>
          <c:showLegendKey val="0"/>
          <c:showVal val="0"/>
          <c:showCatName val="0"/>
          <c:showSerName val="0"/>
          <c:showPercent val="0"/>
          <c:showBubbleSize val="0"/>
        </c:dLbls>
        <c:marker val="1"/>
        <c:smooth val="0"/>
        <c:axId val="1592063135"/>
        <c:axId val="1679113983"/>
      </c:lineChart>
      <c:catAx>
        <c:axId val="1644539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1598703"/>
        <c:crosses val="autoZero"/>
        <c:auto val="1"/>
        <c:lblAlgn val="ctr"/>
        <c:lblOffset val="100"/>
        <c:noMultiLvlLbl val="0"/>
      </c:catAx>
      <c:valAx>
        <c:axId val="17315987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4539247"/>
        <c:crosses val="autoZero"/>
        <c:crossBetween val="between"/>
      </c:valAx>
      <c:valAx>
        <c:axId val="167911398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063135"/>
        <c:crosses val="max"/>
        <c:crossBetween val="between"/>
      </c:valAx>
      <c:catAx>
        <c:axId val="1592063135"/>
        <c:scaling>
          <c:orientation val="minMax"/>
        </c:scaling>
        <c:delete val="1"/>
        <c:axPos val="b"/>
        <c:numFmt formatCode="General" sourceLinked="1"/>
        <c:majorTickMark val="out"/>
        <c:minorTickMark val="none"/>
        <c:tickLblPos val="nextTo"/>
        <c:crossAx val="16791139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Budget v</a:t>
            </a:r>
            <a:r>
              <a:rPr lang="en-GB" sz="800" baseline="0" dirty="0"/>
              <a:t> Spend</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5DEB-43C7-B920-A84106DEAF7A}"/>
              </c:ext>
            </c:extLst>
          </c:dPt>
          <c:cat>
            <c:strRef>
              <c:f>'[chmc-change-budget Jan-22 v1.xlsx]New Format BP21_22'!$F$2:$G$2</c:f>
              <c:strCache>
                <c:ptCount val="2"/>
                <c:pt idx="0">
                  <c:v>Budget</c:v>
                </c:pt>
                <c:pt idx="1">
                  <c:v>Spend</c:v>
                </c:pt>
              </c:strCache>
            </c:strRef>
          </c:cat>
          <c:val>
            <c:numRef>
              <c:f>'[chmc-change-budget Jan-22 v1.xlsx]New Format BP21_22'!$F$8:$G$8</c:f>
              <c:numCache>
                <c:formatCode>"£"#,##0</c:formatCode>
                <c:ptCount val="2"/>
                <c:pt idx="0">
                  <c:v>194765.16311399444</c:v>
                </c:pt>
                <c:pt idx="1">
                  <c:v>33874.262817999384</c:v>
                </c:pt>
              </c:numCache>
            </c:numRef>
          </c:val>
          <c:extLst>
            <c:ext xmlns:c16="http://schemas.microsoft.com/office/drawing/2014/chart" uri="{C3380CC4-5D6E-409C-BE32-E72D297353CC}">
              <c16:uniqueId val="{00000002-5DEB-43C7-B920-A84106DEAF7A}"/>
            </c:ext>
          </c:extLst>
        </c:ser>
        <c:dLbls>
          <c:showLegendKey val="0"/>
          <c:showVal val="0"/>
          <c:showCatName val="0"/>
          <c:showSerName val="0"/>
          <c:showPercent val="0"/>
          <c:showBubbleSize val="0"/>
        </c:dLbls>
        <c:gapWidth val="219"/>
        <c:overlap val="-27"/>
        <c:axId val="1972037807"/>
        <c:axId val="2043258879"/>
      </c:barChart>
      <c:catAx>
        <c:axId val="197203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8879"/>
        <c:crosses val="autoZero"/>
        <c:auto val="1"/>
        <c:lblAlgn val="ctr"/>
        <c:lblOffset val="100"/>
        <c:noMultiLvlLbl val="0"/>
      </c:catAx>
      <c:valAx>
        <c:axId val="20432588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7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Total budget</a:t>
            </a:r>
            <a:r>
              <a:rPr lang="en-GB" baseline="0" dirty="0"/>
              <a:t> v</a:t>
            </a:r>
            <a:r>
              <a:rPr lang="en-GB" dirty="0"/>
              <a:t> committed spend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B5CC-41FB-8859-FDA6976399A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Mar-22 v1.xlsx]BP21_22'!$J$2:$K$2</c:f>
              <c:strCache>
                <c:ptCount val="2"/>
                <c:pt idx="0">
                  <c:v>Budget</c:v>
                </c:pt>
                <c:pt idx="1">
                  <c:v>Spend</c:v>
                </c:pt>
              </c:strCache>
            </c:strRef>
          </c:cat>
          <c:val>
            <c:numRef>
              <c:f>'[chmc-change-budget Mar-22 v1.xlsx]BP21_22'!$J$8:$K$8</c:f>
              <c:numCache>
                <c:formatCode>"£"#,##0</c:formatCode>
                <c:ptCount val="2"/>
                <c:pt idx="0">
                  <c:v>3589600</c:v>
                </c:pt>
                <c:pt idx="1">
                  <c:v>2697236.11663706</c:v>
                </c:pt>
              </c:numCache>
            </c:numRef>
          </c:val>
          <c:extLst>
            <c:ext xmlns:c16="http://schemas.microsoft.com/office/drawing/2014/chart" uri="{C3380CC4-5D6E-409C-BE32-E72D297353CC}">
              <c16:uniqueId val="{00000002-B5CC-41FB-8859-FDA6976399A4}"/>
            </c:ext>
          </c:extLst>
        </c:ser>
        <c:dLbls>
          <c:showLegendKey val="0"/>
          <c:showVal val="0"/>
          <c:showCatName val="0"/>
          <c:showSerName val="0"/>
          <c:showPercent val="0"/>
          <c:showBubbleSize val="0"/>
        </c:dLbls>
        <c:gapWidth val="219"/>
        <c:overlap val="-27"/>
        <c:axId val="2091740751"/>
        <c:axId val="1836261055"/>
      </c:barChart>
      <c:catAx>
        <c:axId val="209174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261055"/>
        <c:crosses val="autoZero"/>
        <c:auto val="1"/>
        <c:lblAlgn val="ctr"/>
        <c:lblOffset val="100"/>
        <c:noMultiLvlLbl val="0"/>
      </c:catAx>
      <c:valAx>
        <c:axId val="183626105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91740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AA0F-4883-8510-140E83D626EA}"/>
              </c:ext>
            </c:extLst>
          </c:dPt>
          <c:cat>
            <c:strRef>
              <c:f>'[chmc-change-budget Mar-22 v1.xlsx]BP21_22'!$B$2:$C$2</c:f>
              <c:strCache>
                <c:ptCount val="2"/>
                <c:pt idx="0">
                  <c:v>Budget</c:v>
                </c:pt>
                <c:pt idx="1">
                  <c:v>Spend</c:v>
                </c:pt>
              </c:strCache>
            </c:strRef>
          </c:cat>
          <c:val>
            <c:numRef>
              <c:f>'[chmc-change-budget Mar-22 v1.xlsx]BP21_22'!$B$8:$C$8</c:f>
              <c:numCache>
                <c:formatCode>"£"#,##0</c:formatCode>
                <c:ptCount val="2"/>
                <c:pt idx="0">
                  <c:v>2073012.3132530118</c:v>
                </c:pt>
                <c:pt idx="1">
                  <c:v>1389719.0123307791</c:v>
                </c:pt>
              </c:numCache>
            </c:numRef>
          </c:val>
          <c:extLst>
            <c:ext xmlns:c16="http://schemas.microsoft.com/office/drawing/2014/chart" uri="{C3380CC4-5D6E-409C-BE32-E72D297353CC}">
              <c16:uniqueId val="{00000002-AA0F-4883-8510-140E83D626EA}"/>
            </c:ext>
          </c:extLst>
        </c:ser>
        <c:dLbls>
          <c:showLegendKey val="0"/>
          <c:showVal val="0"/>
          <c:showCatName val="0"/>
          <c:showSerName val="0"/>
          <c:showPercent val="0"/>
          <c:showBubbleSize val="0"/>
        </c:dLbls>
        <c:gapWidth val="219"/>
        <c:overlap val="-27"/>
        <c:axId val="2045238959"/>
        <c:axId val="1836254815"/>
      </c:barChart>
      <c:catAx>
        <c:axId val="2045238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36254815"/>
        <c:crosses val="autoZero"/>
        <c:auto val="1"/>
        <c:lblAlgn val="ctr"/>
        <c:lblOffset val="100"/>
        <c:noMultiLvlLbl val="0"/>
      </c:catAx>
      <c:valAx>
        <c:axId val="18362548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045238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F831-4F82-B5C1-D6729F5ABCDF}"/>
              </c:ext>
            </c:extLst>
          </c:dPt>
          <c:cat>
            <c:strRef>
              <c:f>'[chmc-change-budget Mar-22 v1.xlsx]BP21_22'!$H$2:$I$2</c:f>
              <c:strCache>
                <c:ptCount val="2"/>
                <c:pt idx="0">
                  <c:v>Budget</c:v>
                </c:pt>
                <c:pt idx="1">
                  <c:v>Spend</c:v>
                </c:pt>
              </c:strCache>
            </c:strRef>
          </c:cat>
          <c:val>
            <c:numRef>
              <c:f>'[chmc-change-budget Mar-22 v1.xlsx]BP21_22'!$H$8:$I$8</c:f>
              <c:numCache>
                <c:formatCode>"£"#,##0</c:formatCode>
                <c:ptCount val="2"/>
                <c:pt idx="0">
                  <c:v>73575.903614457842</c:v>
                </c:pt>
                <c:pt idx="1">
                  <c:v>20397</c:v>
                </c:pt>
              </c:numCache>
            </c:numRef>
          </c:val>
          <c:extLst>
            <c:ext xmlns:c16="http://schemas.microsoft.com/office/drawing/2014/chart" uri="{C3380CC4-5D6E-409C-BE32-E72D297353CC}">
              <c16:uniqueId val="{00000002-F831-4F82-B5C1-D6729F5ABCDF}"/>
            </c:ext>
          </c:extLst>
        </c:ser>
        <c:dLbls>
          <c:showLegendKey val="0"/>
          <c:showVal val="0"/>
          <c:showCatName val="0"/>
          <c:showSerName val="0"/>
          <c:showPercent val="0"/>
          <c:showBubbleSize val="0"/>
        </c:dLbls>
        <c:gapWidth val="219"/>
        <c:overlap val="-27"/>
        <c:axId val="2135024031"/>
        <c:axId val="2043257215"/>
      </c:barChart>
      <c:catAx>
        <c:axId val="213502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7215"/>
        <c:crosses val="autoZero"/>
        <c:auto val="1"/>
        <c:lblAlgn val="ctr"/>
        <c:lblOffset val="100"/>
        <c:noMultiLvlLbl val="0"/>
      </c:catAx>
      <c:valAx>
        <c:axId val="20432572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135024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a:t>Movement since last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000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1-4938-4560-96DD-9A069E7E758D}"/>
              </c:ext>
            </c:extLst>
          </c:dPt>
          <c:cat>
            <c:strRef>
              <c:f>'[chmc-change-budget Mar-22 v1.xlsx]BP21_22'!$B$19:$I$19</c:f>
              <c:strCache>
                <c:ptCount val="7"/>
                <c:pt idx="0">
                  <c:v>Shipper</c:v>
                </c:pt>
                <c:pt idx="2">
                  <c:v>DN</c:v>
                </c:pt>
                <c:pt idx="4">
                  <c:v>IGT</c:v>
                </c:pt>
                <c:pt idx="6">
                  <c:v>NTS</c:v>
                </c:pt>
              </c:strCache>
            </c:strRef>
          </c:cat>
          <c:val>
            <c:numRef>
              <c:f>'[chmc-change-budget Mar-22 v1.xlsx]BP21_22'!$B$20:$I$20</c:f>
              <c:numCache>
                <c:formatCode>General</c:formatCode>
                <c:ptCount val="8"/>
                <c:pt idx="0" formatCode="&quot;£&quot;#,##0">
                  <c:v>-60000</c:v>
                </c:pt>
                <c:pt idx="2" formatCode="&quot;£&quot;#,##0">
                  <c:v>0</c:v>
                </c:pt>
                <c:pt idx="4" formatCode="&quot;£&quot;#,##0">
                  <c:v>0</c:v>
                </c:pt>
                <c:pt idx="6" formatCode="&quot;£&quot;#,##0">
                  <c:v>-20397</c:v>
                </c:pt>
              </c:numCache>
            </c:numRef>
          </c:val>
          <c:extLst>
            <c:ext xmlns:c16="http://schemas.microsoft.com/office/drawing/2014/chart" uri="{C3380CC4-5D6E-409C-BE32-E72D297353CC}">
              <c16:uniqueId val="{00000002-4938-4560-96DD-9A069E7E758D}"/>
            </c:ext>
          </c:extLst>
        </c:ser>
        <c:dLbls>
          <c:showLegendKey val="0"/>
          <c:showVal val="0"/>
          <c:showCatName val="0"/>
          <c:showSerName val="0"/>
          <c:showPercent val="0"/>
          <c:showBubbleSize val="0"/>
        </c:dLbls>
        <c:gapWidth val="219"/>
        <c:overlap val="-27"/>
        <c:axId val="1217974000"/>
        <c:axId val="2088556752"/>
      </c:barChart>
      <c:catAx>
        <c:axId val="121797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88556752"/>
        <c:crosses val="autoZero"/>
        <c:auto val="1"/>
        <c:lblAlgn val="ctr"/>
        <c:lblOffset val="100"/>
        <c:noMultiLvlLbl val="0"/>
      </c:catAx>
      <c:valAx>
        <c:axId val="20885567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974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March 2022.xlsx]In Delivery!PivotTable4</c:name>
    <c:fmtId val="3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3795-4E7F-8C32-630786A8B436}"/>
              </c:ext>
            </c:extLst>
          </c:dPt>
          <c:dPt>
            <c:idx val="1"/>
            <c:invertIfNegative val="0"/>
            <c:bubble3D val="0"/>
            <c:extLst>
              <c:ext xmlns:c16="http://schemas.microsoft.com/office/drawing/2014/chart" uri="{C3380CC4-5D6E-409C-BE32-E72D297353CC}">
                <c16:uniqueId val="{00000001-3795-4E7F-8C32-630786A8B436}"/>
              </c:ext>
            </c:extLst>
          </c:dPt>
          <c:dPt>
            <c:idx val="2"/>
            <c:invertIfNegative val="0"/>
            <c:bubble3D val="0"/>
            <c:extLst>
              <c:ext xmlns:c16="http://schemas.microsoft.com/office/drawing/2014/chart" uri="{C3380CC4-5D6E-409C-BE32-E72D297353CC}">
                <c16:uniqueId val="{00000002-3795-4E7F-8C32-630786A8B4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Delivery'!$I$7:$I$11</c:f>
              <c:strCache>
                <c:ptCount val="4"/>
                <c:pt idx="0">
                  <c:v>CSSC</c:v>
                </c:pt>
                <c:pt idx="1">
                  <c:v>Standalone</c:v>
                </c:pt>
                <c:pt idx="2">
                  <c:v>Unallocated</c:v>
                </c:pt>
                <c:pt idx="3">
                  <c:v>Proposed Nov 22</c:v>
                </c:pt>
              </c:strCache>
            </c:strRef>
          </c:cat>
          <c:val>
            <c:numRef>
              <c:f>'In Delivery'!$J$7:$J$11</c:f>
              <c:numCache>
                <c:formatCode>General</c:formatCode>
                <c:ptCount val="4"/>
                <c:pt idx="0">
                  <c:v>4</c:v>
                </c:pt>
                <c:pt idx="1">
                  <c:v>12</c:v>
                </c:pt>
                <c:pt idx="2">
                  <c:v>6</c:v>
                </c:pt>
                <c:pt idx="3">
                  <c:v>1</c:v>
                </c:pt>
              </c:numCache>
            </c:numRef>
          </c:val>
          <c:extLst>
            <c:ext xmlns:c16="http://schemas.microsoft.com/office/drawing/2014/chart" uri="{C3380CC4-5D6E-409C-BE32-E72D297353CC}">
              <c16:uniqueId val="{00000003-3795-4E7F-8C32-630786A8B436}"/>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March 2022.xlsx]Current Period Change!PivotTable3</c:name>
    <c:fmtId val="4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Change'!$G$4:$G$8</c:f>
              <c:strCache>
                <c:ptCount val="4"/>
                <c:pt idx="0">
                  <c:v>Capture</c:v>
                </c:pt>
                <c:pt idx="1">
                  <c:v>Initial Review</c:v>
                </c:pt>
                <c:pt idx="2">
                  <c:v>Pre-capture</c:v>
                </c:pt>
                <c:pt idx="3">
                  <c:v>Solution Review</c:v>
                </c:pt>
              </c:strCache>
            </c:strRef>
          </c:cat>
          <c:val>
            <c:numRef>
              <c:f>'Current Period Change'!$H$4:$H$8</c:f>
              <c:numCache>
                <c:formatCode>General</c:formatCode>
                <c:ptCount val="4"/>
                <c:pt idx="0">
                  <c:v>17</c:v>
                </c:pt>
                <c:pt idx="1">
                  <c:v>4</c:v>
                </c:pt>
                <c:pt idx="2">
                  <c:v>24</c:v>
                </c:pt>
                <c:pt idx="3">
                  <c:v>1</c:v>
                </c:pt>
              </c:numCache>
            </c:numRef>
          </c:val>
          <c:extLst>
            <c:ext xmlns:c16="http://schemas.microsoft.com/office/drawing/2014/chart" uri="{C3380CC4-5D6E-409C-BE32-E72D297353CC}">
              <c16:uniqueId val="{00000000-4336-44D8-A833-42399FB613DB}"/>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March 2022.xlsx]Period updates!PivotTable5</c:name>
    <c:fmtId val="42"/>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9999FF"/>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chemeClr val="accent2">
              <a:lumMod val="75000"/>
            </a:schemeClr>
          </a:solidFill>
          <a:ln w="19050">
            <a:solidFill>
              <a:schemeClr val="lt1"/>
            </a:solidFill>
          </a:ln>
          <a:effectLst/>
        </c:spPr>
      </c:pivotFmt>
      <c:pivotFmt>
        <c:idx val="20"/>
        <c:spPr>
          <a:solidFill>
            <a:srgbClr val="92D050"/>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9999FF"/>
          </a:solidFill>
          <a:ln w="19050">
            <a:solidFill>
              <a:schemeClr val="lt1"/>
            </a:solidFill>
          </a:ln>
          <a:effectLst/>
        </c:spPr>
      </c:pivotFmt>
      <c:pivotFmt>
        <c:idx val="23"/>
        <c:spPr>
          <a:solidFill>
            <a:srgbClr val="00B0F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chemeClr val="accent2"/>
          </a:solidFill>
          <a:ln w="19050">
            <a:solidFill>
              <a:schemeClr val="lt1"/>
            </a:solidFill>
          </a:ln>
          <a:effectLst/>
        </c:spPr>
      </c:pivotFmt>
      <c:pivotFmt>
        <c:idx val="26"/>
        <c:spPr>
          <a:solidFill>
            <a:srgbClr val="92D050"/>
          </a:solidFill>
          <a:ln w="19050">
            <a:solidFill>
              <a:schemeClr val="lt1"/>
            </a:solidFill>
          </a:ln>
          <a:effectLst/>
        </c:spPr>
      </c:pivotFmt>
      <c:pivotFmt>
        <c:idx val="27"/>
        <c:spPr>
          <a:solidFill>
            <a:srgbClr val="00B0F0"/>
          </a:solidFill>
          <a:ln w="19050">
            <a:solidFill>
              <a:schemeClr val="lt1"/>
            </a:solidFill>
          </a:ln>
          <a:effectLst/>
        </c:spPr>
      </c:pivotFmt>
      <c:pivotFmt>
        <c:idx val="28"/>
        <c:spPr>
          <a:solidFill>
            <a:schemeClr val="accent6"/>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rgbClr val="92D050"/>
          </a:solidFill>
          <a:ln w="19050">
            <a:solidFill>
              <a:schemeClr val="lt1"/>
            </a:solidFill>
          </a:ln>
          <a:effectLst/>
        </c:spPr>
      </c:pivotFmt>
      <c:pivotFmt>
        <c:idx val="31"/>
        <c:spPr>
          <a:solidFill>
            <a:srgbClr val="92D050"/>
          </a:solidFill>
          <a:ln w="19050">
            <a:solidFill>
              <a:schemeClr val="lt1"/>
            </a:solidFill>
          </a:ln>
          <a:effectLst/>
        </c:spPr>
      </c:pivotFmt>
      <c:pivotFmt>
        <c:idx val="32"/>
        <c:spPr>
          <a:solidFill>
            <a:schemeClr val="bg1">
              <a:lumMod val="65000"/>
            </a:schemeClr>
          </a:solidFill>
          <a:ln w="19050">
            <a:solidFill>
              <a:schemeClr val="lt1"/>
            </a:solidFill>
          </a:ln>
          <a:effectLst/>
        </c:spPr>
      </c:pivotFmt>
      <c:pivotFmt>
        <c:idx val="3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9999FF"/>
          </a:solidFill>
          <a:ln w="19050">
            <a:solidFill>
              <a:schemeClr val="lt1"/>
            </a:solidFill>
          </a:ln>
          <a:effectLst/>
        </c:spPr>
      </c:pivotFmt>
      <c:pivotFmt>
        <c:idx val="35"/>
        <c:spPr>
          <a:solidFill>
            <a:srgbClr val="7030A0"/>
          </a:solidFill>
          <a:ln w="19050">
            <a:solidFill>
              <a:schemeClr val="lt1"/>
            </a:solidFill>
          </a:ln>
          <a:effectLst/>
        </c:spPr>
      </c:pivotFmt>
      <c:pivotFmt>
        <c:idx val="36"/>
        <c:spPr>
          <a:solidFill>
            <a:srgbClr val="00B0F0"/>
          </a:solidFill>
          <a:ln w="19050">
            <a:solidFill>
              <a:schemeClr val="lt1"/>
            </a:solidFill>
          </a:ln>
          <a:effectLst/>
        </c:spPr>
      </c:pivotFmt>
      <c:pivotFmt>
        <c:idx val="37"/>
        <c:spPr>
          <a:solidFill>
            <a:schemeClr val="bg1">
              <a:lumMod val="65000"/>
            </a:schemeClr>
          </a:solidFill>
          <a:ln w="19050">
            <a:solidFill>
              <a:schemeClr val="lt1"/>
            </a:solidFill>
          </a:ln>
          <a:effectLst/>
        </c:spPr>
      </c:pivotFmt>
      <c:pivotFmt>
        <c:idx val="3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9"/>
        <c:spPr>
          <a:solidFill>
            <a:srgbClr val="9999FF"/>
          </a:solidFill>
          <a:ln w="19050">
            <a:solidFill>
              <a:schemeClr val="lt1"/>
            </a:solidFill>
          </a:ln>
          <a:effectLst/>
        </c:spPr>
      </c:pivotFmt>
      <c:pivotFmt>
        <c:idx val="40"/>
        <c:spPr>
          <a:solidFill>
            <a:srgbClr val="7030A0"/>
          </a:solidFill>
          <a:ln w="19050">
            <a:solidFill>
              <a:schemeClr val="lt1"/>
            </a:solidFill>
          </a:ln>
          <a:effectLst/>
        </c:spPr>
      </c:pivotFmt>
      <c:pivotFmt>
        <c:idx val="41"/>
        <c:spPr>
          <a:solidFill>
            <a:srgbClr val="00B0F0"/>
          </a:solidFill>
          <a:ln w="19050">
            <a:solidFill>
              <a:schemeClr val="lt1"/>
            </a:solidFill>
          </a:ln>
          <a:effectLst/>
        </c:spPr>
      </c:pivotFmt>
      <c:pivotFmt>
        <c:idx val="42"/>
        <c:spPr>
          <a:solidFill>
            <a:schemeClr val="bg1">
              <a:lumMod val="65000"/>
            </a:schemeClr>
          </a:solidFill>
          <a:ln w="19050">
            <a:solidFill>
              <a:schemeClr val="lt1"/>
            </a:solidFill>
          </a:ln>
          <a:effectLst/>
        </c:spPr>
      </c:pivotFmt>
    </c:pivotFmts>
    <c:plotArea>
      <c:layout/>
      <c:pieChart>
        <c:varyColors val="1"/>
        <c:ser>
          <c:idx val="0"/>
          <c:order val="0"/>
          <c:tx>
            <c:strRef>
              <c:f>'Period updates'!$B$29</c:f>
              <c:strCache>
                <c:ptCount val="1"/>
                <c:pt idx="0">
                  <c:v>Total</c:v>
                </c:pt>
              </c:strCache>
            </c:strRef>
          </c:tx>
          <c:dPt>
            <c:idx val="0"/>
            <c:bubble3D val="0"/>
            <c:spPr>
              <a:solidFill>
                <a:srgbClr val="9999FF"/>
              </a:solidFill>
              <a:ln w="19050">
                <a:solidFill>
                  <a:schemeClr val="lt1"/>
                </a:solidFill>
              </a:ln>
              <a:effectLst/>
            </c:spPr>
            <c:extLst>
              <c:ext xmlns:c16="http://schemas.microsoft.com/office/drawing/2014/chart" uri="{C3380CC4-5D6E-409C-BE32-E72D297353CC}">
                <c16:uniqueId val="{00000001-3D96-4A8F-8584-B453F157D31F}"/>
              </c:ext>
            </c:extLst>
          </c:dPt>
          <c:dPt>
            <c:idx val="1"/>
            <c:bubble3D val="0"/>
            <c:explosion val="2"/>
            <c:spPr>
              <a:solidFill>
                <a:srgbClr val="7030A0"/>
              </a:solidFill>
              <a:ln w="19050">
                <a:solidFill>
                  <a:schemeClr val="lt1"/>
                </a:solidFill>
              </a:ln>
              <a:effectLst/>
            </c:spPr>
            <c:extLst>
              <c:ext xmlns:c16="http://schemas.microsoft.com/office/drawing/2014/chart" uri="{C3380CC4-5D6E-409C-BE32-E72D297353CC}">
                <c16:uniqueId val="{00000003-3D96-4A8F-8584-B453F157D31F}"/>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3D96-4A8F-8584-B453F157D31F}"/>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3D96-4A8F-8584-B453F157D3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96-4A8F-8584-B453F157D3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updates'!$A$30:$A$34</c:f>
              <c:strCache>
                <c:ptCount val="4"/>
                <c:pt idx="0">
                  <c:v>New Mod</c:v>
                </c:pt>
                <c:pt idx="1">
                  <c:v>New CP</c:v>
                </c:pt>
                <c:pt idx="2">
                  <c:v>CP Implemented</c:v>
                </c:pt>
                <c:pt idx="3">
                  <c:v>Withdrawn</c:v>
                </c:pt>
              </c:strCache>
            </c:strRef>
          </c:cat>
          <c:val>
            <c:numRef>
              <c:f>'Period updates'!$B$30:$B$34</c:f>
              <c:numCache>
                <c:formatCode>General</c:formatCode>
                <c:ptCount val="4"/>
                <c:pt idx="0">
                  <c:v>5</c:v>
                </c:pt>
                <c:pt idx="1">
                  <c:v>2</c:v>
                </c:pt>
                <c:pt idx="2">
                  <c:v>1</c:v>
                </c:pt>
                <c:pt idx="3">
                  <c:v>4</c:v>
                </c:pt>
              </c:numCache>
            </c:numRef>
          </c:val>
          <c:extLst>
            <c:ext xmlns:c16="http://schemas.microsoft.com/office/drawing/2014/chart" uri="{C3380CC4-5D6E-409C-BE32-E72D297353CC}">
              <c16:uniqueId val="{0000000A-49E0-4D07-90AF-3DF84C3A214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361579879413548"/>
          <c:y val="0.35704131279706469"/>
          <c:w val="0.29343886981294737"/>
          <c:h val="0.43160843740729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24/02/2022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4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dirty="0"/>
          </a:p>
        </p:txBody>
      </p:sp>
    </p:spTree>
    <p:extLst>
      <p:ext uri="{BB962C8B-B14F-4D97-AF65-F5344CB8AC3E}">
        <p14:creationId xmlns:p14="http://schemas.microsoft.com/office/powerpoint/2010/main" val="170051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a:t>
            </a:r>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dirty="0"/>
          </a:p>
        </p:txBody>
      </p:sp>
    </p:spTree>
    <p:extLst>
      <p:ext uri="{BB962C8B-B14F-4D97-AF65-F5344CB8AC3E}">
        <p14:creationId xmlns:p14="http://schemas.microsoft.com/office/powerpoint/2010/main" val="273187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29</a:t>
            </a:fld>
            <a:endParaRPr lang="en-GB" dirty="0"/>
          </a:p>
        </p:txBody>
      </p:sp>
    </p:spTree>
    <p:extLst>
      <p:ext uri="{BB962C8B-B14F-4D97-AF65-F5344CB8AC3E}">
        <p14:creationId xmlns:p14="http://schemas.microsoft.com/office/powerpoint/2010/main" val="3832502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33</a:t>
            </a:fld>
            <a:endParaRPr lang="en-GB"/>
          </a:p>
        </p:txBody>
      </p:sp>
    </p:spTree>
    <p:extLst>
      <p:ext uri="{BB962C8B-B14F-4D97-AF65-F5344CB8AC3E}">
        <p14:creationId xmlns:p14="http://schemas.microsoft.com/office/powerpoint/2010/main" val="4151034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35</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47</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55255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50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79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17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318405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7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46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434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35982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6113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488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129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1629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86650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37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0269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2378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422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050829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482-replacement-of-reads-associated-to-a-meter-asset-technical-details-change-or-update-rgm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485-resource-to-support-the-retail-energy-code-re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roposals/xrn5484-new-service-line-for-sdt-v22/?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471-services-to-release-data-to-unc-parties/?return=/change/change-proposals/?customers=&amp;statuses=&amp;search=547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xoserve.com/change/change-packs/2973-mt-po-change-pack-february-202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acks/2934-rt-po-change-pack-november-202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xoserve.com/change/change-proposals/xrn-5236-reporting-valid-confirmed-theft-of-gas-into-central-systems-modification-0734/?return=/change/change-proposals/?customers=&amp;statuses=&amp;search=523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iew.officeapps.live.com/op/view.aspx?src=https://www.xoserve.com/media/43004/29741-mt-po-supply-point-switching-data-items-detailed-design.docx&amp;wdOrigin=BROWSELIN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view.officeapps.live.com/op/view.aspx?src=https://www.xoserve.com/media/43006/29742-mt-po-uk-link-manual-documentation-cssc-changes-detailed-design.docx&amp;wdOrigin=BROWSELINK"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view.officeapps.live.com/op/view.aspx?src=https://www.xoserve.com/media/43000/29733-mt-po-xrn5245-move-to-cloud-detailed-design.docx&amp;wdOrigin=BROWSELINK"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view.officeapps.live.com/op/view.aspx?src=https://www.xoserve.com/media/42996/29731-mt-po-notice-of-delivery-of-mod0785-aggregate-bacton-exit-interconnector-points-detailed-design.docx&amp;wdOrigin=BROWSELIN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xoserve.com/change/change-proposals/xrn5393-implementation-of-nts-capacity-related-unc-modifications-0752s-0759s-0755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package" Target="../embeddings/Microsoft_Word_Document.doc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umbraco.xoserve.com/media/43037/chmc-change-budget.xlsx"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package" Target="../embeddings/Microsoft_Word_Document4.docx"/><Relationship Id="rId7"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package" Target="../embeddings/Microsoft_Word_Document5.docx"/><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package" Target="../embeddings/Microsoft_Word_Document7.docx"/></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file:///C:\Users\molly.haley1\Xoserve%20Limited\T%20-%20DSC%20Industry%20Paper%20-%20Change%20Management%20Committee\2022\March\Section%204%20Design%20&amp;%20Delivery\PortfolioPOAP_v47_20220221.pdf"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9</a:t>
            </a:r>
            <a:r>
              <a:rPr lang="en-GB" baseline="30000" dirty="0">
                <a:latin typeface="Arial"/>
                <a:cs typeface="Arial"/>
              </a:rPr>
              <a:t>th</a:t>
            </a:r>
            <a:r>
              <a:rPr lang="en-GB" dirty="0">
                <a:latin typeface="Arial"/>
                <a:cs typeface="Arial"/>
              </a:rPr>
              <a:t> March 2022</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432"/>
            <a:ext cx="9143993" cy="502920"/>
          </a:xfrm>
        </p:spPr>
        <p:txBody>
          <a:bodyPr>
            <a:noAutofit/>
          </a:bodyPr>
          <a:lstStyle/>
          <a:p>
            <a:r>
              <a:rPr lang="en-US" sz="1800" dirty="0">
                <a:latin typeface="Arial"/>
                <a:cs typeface="Arial"/>
              </a:rPr>
              <a:t>XRN5482- Replacement of reads associated to a meter asset technical details change or update (RGMA)</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2499619542"/>
              </p:ext>
            </p:extLst>
          </p:nvPr>
        </p:nvGraphicFramePr>
        <p:xfrm>
          <a:off x="71478" y="2856071"/>
          <a:ext cx="3692688" cy="807909"/>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Service Area 4 - Meter Read/Asset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processing </a:t>
                      </a:r>
                      <a:endParaRPr lang="en-US" sz="1050" b="0" i="0" u="none" strike="noStrike" dirty="0">
                        <a:solidFill>
                          <a:schemeClr val="tx1"/>
                        </a:solidFill>
                        <a:effectLst/>
                        <a:latin typeface="+mn-lt"/>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267980100"/>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Scottish Power</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249116152"/>
              </p:ext>
            </p:extLst>
          </p:nvPr>
        </p:nvGraphicFramePr>
        <p:xfrm>
          <a:off x="3995936" y="860858"/>
          <a:ext cx="5076562" cy="3990823"/>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This change has been raised to investigate and develop the mechanism for Shipper Users to be able to replace an RGMA related read, actual or estimated, where that read is for a read date within their period of ownership.</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It is expected that any processes being proposed would align to the existing Updated Meter Read process which currently allows Shipper Users to update any read within their period of ownership, on or after the Code Cut Off Date (Line In the Sand (LIS)), not created as a result of an RGMA transaction. All Updated Meter Reads should continue to be subject to defined validations.</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396146819"/>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Non regulatory</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952778691"/>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432"/>
            <a:ext cx="9143993" cy="502920"/>
          </a:xfrm>
        </p:spPr>
        <p:txBody>
          <a:bodyPr>
            <a:noAutofit/>
          </a:bodyPr>
          <a:lstStyle/>
          <a:p>
            <a:r>
              <a:rPr lang="en-US" sz="1800">
                <a:latin typeface="Arial"/>
                <a:cs typeface="Arial"/>
              </a:rPr>
              <a:t>XRN5485 - Resource to support the Retail Energy Code (REC)</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1148746464"/>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endParaRPr lang="en-US" sz="1050" b="0" i="0" u="none" strike="noStrike" dirty="0">
                        <a:solidFill>
                          <a:schemeClr val="tx1"/>
                        </a:solidFill>
                        <a:effectLst/>
                        <a:latin typeface="+mn-lt"/>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30102197"/>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 </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759411539"/>
              </p:ext>
            </p:extLst>
          </p:nvPr>
        </p:nvGraphicFramePr>
        <p:xfrm>
          <a:off x="3995936" y="860858"/>
          <a:ext cx="5076562" cy="3990823"/>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pPr lvl="0" algn="l">
                        <a:lnSpc>
                          <a:spcPct val="100000"/>
                        </a:lnSpc>
                        <a:spcBef>
                          <a:spcPts val="0"/>
                        </a:spcBef>
                        <a:spcAft>
                          <a:spcPts val="0"/>
                        </a:spcAft>
                        <a:buNone/>
                      </a:pPr>
                      <a:endParaRPr lang="en-US" sz="12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dirty="0">
                          <a:latin typeface="Arial" panose="020B0604020202020204" pitchFamily="34" charset="0"/>
                          <a:cs typeface="Arial" panose="020B0604020202020204" pitchFamily="34" charset="0"/>
                        </a:rPr>
                        <a:t>When developing the 2022/23 Business Plan (BP), it was agreed by DSC Customers that there would be ring-fenced part of the DSC Change Budget to fund additional resources to support the REC.</a:t>
                      </a:r>
                    </a:p>
                    <a:p>
                      <a:pPr lvl="0" algn="l">
                        <a:lnSpc>
                          <a:spcPct val="100000"/>
                        </a:lnSpc>
                        <a:spcBef>
                          <a:spcPts val="0"/>
                        </a:spcBef>
                        <a:spcAft>
                          <a:spcPts val="0"/>
                        </a:spcAft>
                        <a:buNone/>
                      </a:pPr>
                      <a:endParaRPr lang="en-US" sz="12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dirty="0">
                          <a:latin typeface="Arial" panose="020B0604020202020204" pitchFamily="34" charset="0"/>
                          <a:cs typeface="Arial" panose="020B0604020202020204" pitchFamily="34" charset="0"/>
                        </a:rPr>
                        <a:t>With the BP for 2022/23 commencing in April, we have raised this Change Proposal to secure the resource to support the REC. </a:t>
                      </a:r>
                    </a:p>
                    <a:p>
                      <a:pPr lvl="0" algn="l">
                        <a:lnSpc>
                          <a:spcPct val="100000"/>
                        </a:lnSpc>
                        <a:spcBef>
                          <a:spcPts val="0"/>
                        </a:spcBef>
                        <a:spcAft>
                          <a:spcPts val="0"/>
                        </a:spcAft>
                        <a:buNone/>
                      </a:pPr>
                      <a:endParaRPr lang="en-US" sz="12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dirty="0">
                          <a:latin typeface="Arial" panose="020B0604020202020204" pitchFamily="34" charset="0"/>
                          <a:cs typeface="Arial" panose="020B0604020202020204" pitchFamily="34" charset="0"/>
                        </a:rPr>
                        <a:t>The resource funded under this Change Proposal will support the REC, specifically the development, assessment and delivery of REC change impacting central systems and processes. </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266272018"/>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highlight>
                            <a:srgbClr val="FFFFFF"/>
                          </a:highligh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895129610"/>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436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169"/>
            <a:ext cx="9143993" cy="502920"/>
          </a:xfrm>
        </p:spPr>
        <p:txBody>
          <a:bodyPr>
            <a:noAutofit/>
          </a:bodyPr>
          <a:lstStyle/>
          <a:p>
            <a:r>
              <a:rPr lang="en-US" sz="1800" dirty="0">
                <a:latin typeface="Arial"/>
                <a:cs typeface="Arial"/>
              </a:rPr>
              <a:t>XRN5484- New Service Line for SDT v22</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3613588996"/>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677278545"/>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 </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879327661"/>
              </p:ext>
            </p:extLst>
          </p:nvPr>
        </p:nvGraphicFramePr>
        <p:xfrm>
          <a:off x="3995936" y="860858"/>
          <a:ext cx="5076562" cy="3932122"/>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06030">
                <a:tc>
                  <a:txBody>
                    <a:bodyPr/>
                    <a:lstStyle/>
                    <a:p>
                      <a:r>
                        <a:rPr lang="en-GB" sz="1100" kern="1200" dirty="0">
                          <a:solidFill>
                            <a:schemeClr val="tx1"/>
                          </a:solidFill>
                          <a:effectLst/>
                          <a:latin typeface="+mn-lt"/>
                          <a:ea typeface="+mn-ea"/>
                          <a:cs typeface="+mn-cs"/>
                        </a:rPr>
                        <a:t>A new service line  has been created to support Mod 0788 – </a:t>
                      </a:r>
                    </a:p>
                    <a:p>
                      <a:r>
                        <a:rPr lang="en-GB" sz="1100" kern="1200" dirty="0">
                          <a:solidFill>
                            <a:schemeClr val="tx1"/>
                          </a:solidFill>
                          <a:effectLst/>
                          <a:latin typeface="+mn-lt"/>
                          <a:ea typeface="+mn-ea"/>
                          <a:cs typeface="+mn-cs"/>
                        </a:rPr>
                        <a:t>ASGT-NC-SA8-01 ‘Minimising the market impacts of ‘Supplier Undertaking’ operation. This is associated with XRN5450  which was raised to implement the solution required to be delivered as set out in the Mod.</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879628941"/>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Documentation</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N/A</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837687517"/>
              </p:ext>
            </p:extLst>
          </p:nvPr>
        </p:nvGraphicFramePr>
        <p:xfrm>
          <a:off x="71497" y="860859"/>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This will be presented for approval at </a:t>
                      </a:r>
                      <a:r>
                        <a:rPr lang="en-GB" sz="1050" b="1" kern="1200" baseline="0" dirty="0" err="1">
                          <a:solidFill>
                            <a:schemeClr val="tx1"/>
                          </a:solidFill>
                          <a:latin typeface="Arial"/>
                          <a:ea typeface="+mn-ea"/>
                          <a:cs typeface="Arial"/>
                        </a:rPr>
                        <a:t>CoMC</a:t>
                      </a:r>
                      <a:r>
                        <a:rPr lang="en-GB" sz="1050" b="1" kern="1200" baseline="0" dirty="0">
                          <a:solidFill>
                            <a:schemeClr val="tx1"/>
                          </a:solidFill>
                          <a:latin typeface="Arial"/>
                          <a:ea typeface="+mn-ea"/>
                          <a:cs typeface="Arial"/>
                        </a:rPr>
                        <a:t> on 16</a:t>
                      </a:r>
                      <a:r>
                        <a:rPr lang="en-GB" sz="1050" b="1" kern="1200" baseline="30000" dirty="0">
                          <a:solidFill>
                            <a:schemeClr val="tx1"/>
                          </a:solidFill>
                          <a:latin typeface="Arial"/>
                          <a:ea typeface="+mn-ea"/>
                          <a:cs typeface="Arial"/>
                        </a:rPr>
                        <a:t>th</a:t>
                      </a:r>
                      <a:r>
                        <a:rPr lang="en-GB" sz="1050" b="1" kern="1200" baseline="0" dirty="0">
                          <a:solidFill>
                            <a:schemeClr val="tx1"/>
                          </a:solidFill>
                          <a:latin typeface="Arial"/>
                          <a:ea typeface="+mn-ea"/>
                          <a:cs typeface="Arial"/>
                        </a:rPr>
                        <a:t> March</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CE6DDEBE-0274-4F56-BA21-C8933D3CC5F5}"/>
              </a:ext>
            </a:extLst>
          </p:cNvPr>
          <p:cNvGraphicFramePr>
            <a:graphicFrameLocks noGrp="1"/>
          </p:cNvGraphicFramePr>
          <p:nvPr>
            <p:extLst>
              <p:ext uri="{D42A27DB-BD31-4B8C-83A1-F6EECF244321}">
                <p14:modId xmlns:p14="http://schemas.microsoft.com/office/powerpoint/2010/main" val="3427270083"/>
              </p:ext>
            </p:extLst>
          </p:nvPr>
        </p:nvGraphicFramePr>
        <p:xfrm>
          <a:off x="4114800" y="2114391"/>
          <a:ext cx="4800598" cy="1971040"/>
        </p:xfrm>
        <a:graphic>
          <a:graphicData uri="http://schemas.openxmlformats.org/drawingml/2006/table">
            <a:tbl>
              <a:tblPr firstRow="1" bandRow="1">
                <a:tableStyleId>{5940675A-B579-460E-94D1-54222C63F5DA}</a:tableStyleId>
              </a:tblPr>
              <a:tblGrid>
                <a:gridCol w="2400299">
                  <a:extLst>
                    <a:ext uri="{9D8B030D-6E8A-4147-A177-3AD203B41FA5}">
                      <a16:colId xmlns:a16="http://schemas.microsoft.com/office/drawing/2014/main" val="1312510144"/>
                    </a:ext>
                  </a:extLst>
                </a:gridCol>
                <a:gridCol w="2400299">
                  <a:extLst>
                    <a:ext uri="{9D8B030D-6E8A-4147-A177-3AD203B41FA5}">
                      <a16:colId xmlns:a16="http://schemas.microsoft.com/office/drawing/2014/main" val="370850149"/>
                    </a:ext>
                  </a:extLst>
                </a:gridCol>
              </a:tblGrid>
              <a:tr h="370840">
                <a:tc>
                  <a:txBody>
                    <a:bodyPr/>
                    <a:lstStyle/>
                    <a:p>
                      <a:r>
                        <a:rPr lang="en-GB" sz="1100" dirty="0"/>
                        <a:t>Service Requirement Description</a:t>
                      </a:r>
                    </a:p>
                  </a:txBody>
                  <a:tcPr>
                    <a:solidFill>
                      <a:schemeClr val="accent1">
                        <a:lumMod val="20000"/>
                        <a:lumOff val="80000"/>
                      </a:schemeClr>
                    </a:solidFill>
                  </a:tcPr>
                </a:tc>
                <a:tc>
                  <a:txBody>
                    <a:bodyPr/>
                    <a:lstStyle/>
                    <a:p>
                      <a:r>
                        <a:rPr lang="en-GB" sz="1100" dirty="0"/>
                        <a:t>Service Requirement Trigger</a:t>
                      </a:r>
                    </a:p>
                  </a:txBody>
                  <a:tcPr>
                    <a:solidFill>
                      <a:schemeClr val="accent1">
                        <a:lumMod val="20000"/>
                        <a:lumOff val="80000"/>
                      </a:schemeClr>
                    </a:solidFill>
                  </a:tcPr>
                </a:tc>
                <a:extLst>
                  <a:ext uri="{0D108BD9-81ED-4DB2-BD59-A6C34878D82A}">
                    <a16:rowId xmlns:a16="http://schemas.microsoft.com/office/drawing/2014/main" val="3992825825"/>
                  </a:ext>
                </a:extLst>
              </a:tr>
              <a:tr h="344329">
                <a:tc>
                  <a:txBody>
                    <a:bodyPr/>
                    <a:lstStyle/>
                    <a:p>
                      <a:r>
                        <a:rPr lang="en-US" sz="1100" b="0" i="0" kern="1200" dirty="0">
                          <a:solidFill>
                            <a:schemeClr val="tx1"/>
                          </a:solidFill>
                          <a:effectLst/>
                          <a:latin typeface="+mn-lt"/>
                          <a:ea typeface="+mn-ea"/>
                          <a:cs typeface="+mn-cs"/>
                        </a:rPr>
                        <a:t>To make available where required, a demand tool which in the event of a Shipper termination, the tool would allow the CDSP to calculate estimate demand at Supplier level enabling the Supplier to enter an arrangement with a new Shipper to offset the demand, via a trade, with the Terminated Shipper.</a:t>
                      </a:r>
                      <a:endParaRPr lang="en-GB" sz="1100" dirty="0"/>
                    </a:p>
                  </a:txBody>
                  <a:tcPr/>
                </a:tc>
                <a:tc>
                  <a:txBody>
                    <a:bodyPr/>
                    <a:lstStyle/>
                    <a:p>
                      <a:r>
                        <a:rPr lang="en-US" sz="1100" dirty="0"/>
                        <a:t>Supplier populates and submits the ‘Supplier – Failed Shipper replacement form’ which can be located on Xoserve.com. This is sent to the Shipper contact provided on the form. The Shipper requests the CDSP to provide the estimate demand</a:t>
                      </a:r>
                      <a:endParaRPr lang="en-GB" sz="1100" dirty="0"/>
                    </a:p>
                  </a:txBody>
                  <a:tcPr/>
                </a:tc>
                <a:extLst>
                  <a:ext uri="{0D108BD9-81ED-4DB2-BD59-A6C34878D82A}">
                    <a16:rowId xmlns:a16="http://schemas.microsoft.com/office/drawing/2014/main" val="2402168398"/>
                  </a:ext>
                </a:extLst>
              </a:tr>
            </a:tbl>
          </a:graphicData>
        </a:graphic>
      </p:graphicFrame>
    </p:spTree>
    <p:extLst>
      <p:ext uri="{BB962C8B-B14F-4D97-AF65-F5344CB8AC3E}">
        <p14:creationId xmlns:p14="http://schemas.microsoft.com/office/powerpoint/2010/main" val="193501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2861123"/>
              </p:ext>
            </p:extLst>
          </p:nvPr>
        </p:nvGraphicFramePr>
        <p:xfrm>
          <a:off x="90637" y="986635"/>
          <a:ext cx="4267997" cy="1474606"/>
        </p:xfrm>
        <a:graphic>
          <a:graphicData uri="http://schemas.openxmlformats.org/drawingml/2006/table">
            <a:tbl>
              <a:tblPr firstRow="1" bandRow="1">
                <a:tableStyleId>{E8B1032C-EA38-4F05-BA0D-38AFFFC7BED3}</a:tableStyleId>
              </a:tblPr>
              <a:tblGrid>
                <a:gridCol w="3028229">
                  <a:extLst>
                    <a:ext uri="{9D8B030D-6E8A-4147-A177-3AD203B41FA5}">
                      <a16:colId xmlns:a16="http://schemas.microsoft.com/office/drawing/2014/main" val="20000"/>
                    </a:ext>
                  </a:extLst>
                </a:gridCol>
                <a:gridCol w="1239768">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Customer</a:t>
                      </a:r>
                      <a:r>
                        <a:rPr lang="en-GB" sz="1200" b="1" kern="1200" baseline="0" dirty="0">
                          <a:solidFill>
                            <a:schemeClr val="bg1"/>
                          </a:solidFill>
                          <a:latin typeface="+mn-lt"/>
                          <a:ea typeface="+mn-ea"/>
                          <a:cs typeface="+mn-cs"/>
                        </a:rPr>
                        <a:t> Class</a:t>
                      </a:r>
                      <a:endParaRPr lang="en-GB" sz="12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2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2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2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2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54796949"/>
              </p:ext>
            </p:extLst>
          </p:nvPr>
        </p:nvGraphicFramePr>
        <p:xfrm>
          <a:off x="100399" y="2668772"/>
          <a:ext cx="4248471" cy="930046"/>
        </p:xfrm>
        <a:graphic>
          <a:graphicData uri="http://schemas.openxmlformats.org/drawingml/2006/table">
            <a:tbl>
              <a:tblPr firstRow="1" bandRow="1">
                <a:tableStyleId>{E8B1032C-EA38-4F05-BA0D-38AFFFC7BED3}</a:tableStyleId>
              </a:tblPr>
              <a:tblGrid>
                <a:gridCol w="2376263">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482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hlinkClick r:id="rId3"/>
                        </a:rPr>
                        <a:t>Link to CP</a:t>
                      </a:r>
                      <a:endParaRPr lang="en-GB" sz="12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47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Link to Change Pack</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hlinkClick r:id="rId4"/>
                        </a:rPr>
                        <a:t>2973.4 - MT - PO</a:t>
                      </a:r>
                      <a:r>
                        <a:rPr lang="en-GB" sz="1200" b="0" kern="1200" dirty="0">
                          <a:solidFill>
                            <a:schemeClr val="tx1"/>
                          </a:solidFill>
                          <a:latin typeface="+mn-lt"/>
                          <a:ea typeface="+mn-ea"/>
                          <a:cs typeface="+mn-cs"/>
                        </a:rPr>
                        <a: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549417" y="986635"/>
            <a:ext cx="0" cy="3721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678522937"/>
              </p:ext>
            </p:extLst>
          </p:nvPr>
        </p:nvGraphicFramePr>
        <p:xfrm>
          <a:off x="4680397" y="977036"/>
          <a:ext cx="4340762" cy="3890139"/>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293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Description</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397982">
                <a:tc>
                  <a:txBody>
                    <a:bodyPr/>
                    <a:lstStyle/>
                    <a:p>
                      <a:pPr lvl="0" algn="l">
                        <a:lnSpc>
                          <a:spcPct val="100000"/>
                        </a:lnSpc>
                        <a:spcBef>
                          <a:spcPts val="0"/>
                        </a:spcBef>
                        <a:spcAft>
                          <a:spcPts val="0"/>
                        </a:spcAft>
                        <a:buNone/>
                      </a:pPr>
                      <a:r>
                        <a:rPr lang="en-US" sz="1000" b="0" i="0" u="none" strike="noStrike" kern="1200" baseline="0" noProof="0" dirty="0">
                          <a:latin typeface="Arial" panose="020B0604020202020204" pitchFamily="34" charset="0"/>
                          <a:cs typeface="Arial" panose="020B0604020202020204" pitchFamily="34" charset="0"/>
                        </a:rPr>
                        <a:t>DSC parties have indicated that they consider that they have specific use cases for access to data for them to fulfil activities necessary for them under UNC and </a:t>
                      </a:r>
                      <a:r>
                        <a:rPr lang="en-US" sz="1000" b="0" i="0" u="none" strike="noStrike" kern="1200" baseline="0" noProof="0" dirty="0" err="1">
                          <a:latin typeface="Arial" panose="020B0604020202020204" pitchFamily="34" charset="0"/>
                          <a:cs typeface="Arial" panose="020B0604020202020204" pitchFamily="34" charset="0"/>
                        </a:rPr>
                        <a:t>Licence</a:t>
                      </a:r>
                      <a:r>
                        <a:rPr lang="en-US" sz="1000" b="0" i="0" u="none" strike="noStrike" kern="1200" baseline="0" noProof="0" dirty="0">
                          <a:latin typeface="Arial" panose="020B0604020202020204" pitchFamily="34" charset="0"/>
                          <a:cs typeface="Arial" panose="020B0604020202020204" pitchFamily="34" charset="0"/>
                        </a:rPr>
                        <a:t>. They have indicated that they expect that they have specific data requirements based on particular use cases and would like to specify the necessary data that their users will wish to access rather than necessarily progressing through a series of screens to access a standard set of data.</a:t>
                      </a:r>
                    </a:p>
                    <a:p>
                      <a:pPr lvl="0" algn="l">
                        <a:lnSpc>
                          <a:spcPct val="100000"/>
                        </a:lnSpc>
                        <a:spcBef>
                          <a:spcPts val="0"/>
                        </a:spcBef>
                        <a:spcAft>
                          <a:spcPts val="0"/>
                        </a:spcAft>
                        <a:buNone/>
                      </a:pPr>
                      <a:r>
                        <a:rPr lang="en-US" sz="1000" b="0" i="0" u="none" strike="noStrike" kern="1200" baseline="0" noProof="0" dirty="0">
                          <a:latin typeface="Arial" panose="020B0604020202020204" pitchFamily="34" charset="0"/>
                          <a:cs typeface="Arial" panose="020B0604020202020204" pitchFamily="34" charset="0"/>
                        </a:rPr>
                        <a:t>They anticipate that this service would be discrete from the Data Enquiry Service.</a:t>
                      </a:r>
                    </a:p>
                    <a:p>
                      <a:pPr lvl="0" algn="l">
                        <a:lnSpc>
                          <a:spcPct val="100000"/>
                        </a:lnSpc>
                        <a:spcBef>
                          <a:spcPts val="0"/>
                        </a:spcBef>
                        <a:spcAft>
                          <a:spcPts val="0"/>
                        </a:spcAft>
                        <a:buNone/>
                      </a:pPr>
                      <a:r>
                        <a:rPr lang="en-US" sz="1000" b="0" i="0" u="none" strike="noStrike" kern="1200" baseline="0" noProof="0" dirty="0">
                          <a:latin typeface="Arial" panose="020B0604020202020204" pitchFamily="34" charset="0"/>
                          <a:cs typeface="Arial" panose="020B0604020202020204" pitchFamily="34" charset="0"/>
                        </a:rPr>
                        <a:t>It is expected that this will need to provide a User Interface – and based upon prescribed search criteria (that will need to be defined for each use case) will return a specified set of data items (which again will be specified per use case).</a:t>
                      </a:r>
                    </a:p>
                    <a:p>
                      <a:pPr lvl="0" algn="l">
                        <a:lnSpc>
                          <a:spcPct val="100000"/>
                        </a:lnSpc>
                        <a:spcBef>
                          <a:spcPts val="0"/>
                        </a:spcBef>
                        <a:spcAft>
                          <a:spcPts val="0"/>
                        </a:spcAft>
                        <a:buNone/>
                      </a:pPr>
                      <a:endParaRPr lang="en-US" sz="10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000" b="0" i="0" u="none" strike="noStrike" kern="1200" baseline="0" noProof="0" dirty="0">
                          <a:latin typeface="Arial" panose="020B0604020202020204" pitchFamily="34" charset="0"/>
                          <a:cs typeface="Arial" panose="020B0604020202020204" pitchFamily="34" charset="0"/>
                        </a:rPr>
                        <a:t>This needs to be a low cost solution option that allows access to data for designated individuals within DSC parties </a:t>
                      </a:r>
                      <a:r>
                        <a:rPr lang="en-US" sz="1000" b="0" i="0" u="none" strike="noStrike" kern="1200" baseline="0" noProof="0" dirty="0" err="1">
                          <a:latin typeface="Arial" panose="020B0604020202020204" pitchFamily="34" charset="0"/>
                          <a:cs typeface="Arial" panose="020B0604020202020204" pitchFamily="34" charset="0"/>
                        </a:rPr>
                        <a:t>organisations</a:t>
                      </a:r>
                      <a:r>
                        <a:rPr lang="en-US" sz="1000" b="0" i="0" u="none" strike="noStrike" kern="1200" baseline="0" noProof="0" dirty="0">
                          <a:latin typeface="Arial" panose="020B0604020202020204" pitchFamily="34" charset="0"/>
                          <a:cs typeface="Arial" panose="020B0604020202020204" pitchFamily="34" charset="0"/>
                        </a:rPr>
                        <a:t>. </a:t>
                      </a:r>
                    </a:p>
                    <a:p>
                      <a:pPr lvl="0" algn="l">
                        <a:lnSpc>
                          <a:spcPct val="100000"/>
                        </a:lnSpc>
                        <a:spcBef>
                          <a:spcPts val="0"/>
                        </a:spcBef>
                        <a:spcAft>
                          <a:spcPts val="0"/>
                        </a:spcAft>
                        <a:buNone/>
                      </a:pPr>
                      <a:r>
                        <a:rPr lang="en-US" sz="1000" b="0" i="0" u="none" strike="noStrike" kern="1200" baseline="0" noProof="0" dirty="0">
                          <a:latin typeface="Arial" panose="020B0604020202020204" pitchFamily="34" charset="0"/>
                          <a:cs typeface="Arial" panose="020B0604020202020204" pitchFamily="34" charset="0"/>
                        </a:rPr>
                        <a:t>This service would be available to core DSC customers.  [This may be extended to Service Providers – such as the DMSP at some point in the future].</a:t>
                      </a:r>
                    </a:p>
                    <a:p>
                      <a:pPr lvl="0" algn="l">
                        <a:lnSpc>
                          <a:spcPct val="100000"/>
                        </a:lnSpc>
                        <a:spcBef>
                          <a:spcPts val="0"/>
                        </a:spcBef>
                        <a:spcAft>
                          <a:spcPts val="0"/>
                        </a:spcAft>
                        <a:buNone/>
                      </a:pPr>
                      <a:endParaRPr lang="en-US" sz="10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000" b="0" i="0" u="none" strike="noStrike" kern="1200" baseline="0" noProof="0" dirty="0">
                          <a:latin typeface="Arial" panose="020B0604020202020204" pitchFamily="34" charset="0"/>
                          <a:cs typeface="Arial" panose="020B0604020202020204" pitchFamily="34" charset="0"/>
                        </a:rPr>
                        <a:t>It is expected that users will need to access this data via a user interface (screen) and it is not expected that this will be a machine to machine API.</a:t>
                      </a: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Title 22">
            <a:extLst>
              <a:ext uri="{FF2B5EF4-FFF2-40B4-BE49-F238E27FC236}">
                <a16:creationId xmlns:a16="http://schemas.microsoft.com/office/drawing/2014/main" id="{BF56EF1E-11A4-4887-9595-4A310E9B6BE2}"/>
              </a:ext>
            </a:extLst>
          </p:cNvPr>
          <p:cNvSpPr>
            <a:spLocks noGrp="1"/>
          </p:cNvSpPr>
          <p:nvPr>
            <p:ph type="title"/>
          </p:nvPr>
        </p:nvSpPr>
        <p:spPr>
          <a:xfrm>
            <a:off x="106747" y="548717"/>
            <a:ext cx="8930503" cy="316408"/>
          </a:xfrm>
        </p:spPr>
        <p:txBody>
          <a:bodyPr>
            <a:noAutofit/>
          </a:bodyPr>
          <a:lstStyle/>
          <a:p>
            <a:r>
              <a:rPr lang="en-US" sz="1800" dirty="0"/>
              <a:t>XRN 5471 Services to release data to UNC Parties</a:t>
            </a:r>
            <a:endParaRPr lang="en-GB" sz="1800" dirty="0"/>
          </a:p>
        </p:txBody>
      </p:sp>
      <p:graphicFrame>
        <p:nvGraphicFramePr>
          <p:cNvPr id="24" name="Table 23">
            <a:extLst>
              <a:ext uri="{FF2B5EF4-FFF2-40B4-BE49-F238E27FC236}">
                <a16:creationId xmlns:a16="http://schemas.microsoft.com/office/drawing/2014/main" id="{E9D0182D-CE89-4F83-86BE-FB086E833CF6}"/>
              </a:ext>
            </a:extLst>
          </p:cNvPr>
          <p:cNvGraphicFramePr>
            <a:graphicFrameLocks noGrp="1"/>
          </p:cNvGraphicFramePr>
          <p:nvPr>
            <p:extLst>
              <p:ext uri="{D42A27DB-BD31-4B8C-83A1-F6EECF244321}">
                <p14:modId xmlns:p14="http://schemas.microsoft.com/office/powerpoint/2010/main" val="2287049259"/>
              </p:ext>
            </p:extLst>
          </p:nvPr>
        </p:nvGraphicFramePr>
        <p:xfrm>
          <a:off x="89318" y="4217812"/>
          <a:ext cx="4320479" cy="563880"/>
        </p:xfrm>
        <a:graphic>
          <a:graphicData uri="http://schemas.openxmlformats.org/drawingml/2006/table">
            <a:tbl>
              <a:tblPr firstRow="1" bandRow="1">
                <a:tableStyleId>{E8B1032C-EA38-4F05-BA0D-38AFFFC7BED3}</a:tableStyleId>
              </a:tblPr>
              <a:tblGrid>
                <a:gridCol w="1420597">
                  <a:extLst>
                    <a:ext uri="{9D8B030D-6E8A-4147-A177-3AD203B41FA5}">
                      <a16:colId xmlns:a16="http://schemas.microsoft.com/office/drawing/2014/main" val="2239852622"/>
                    </a:ext>
                  </a:extLst>
                </a:gridCol>
                <a:gridCol w="1449941">
                  <a:extLst>
                    <a:ext uri="{9D8B030D-6E8A-4147-A177-3AD203B41FA5}">
                      <a16:colId xmlns:a16="http://schemas.microsoft.com/office/drawing/2014/main" val="527004886"/>
                    </a:ext>
                  </a:extLst>
                </a:gridCol>
                <a:gridCol w="1449941">
                  <a:extLst>
                    <a:ext uri="{9D8B030D-6E8A-4147-A177-3AD203B41FA5}">
                      <a16:colId xmlns:a16="http://schemas.microsoft.com/office/drawing/2014/main" val="2564467737"/>
                    </a:ext>
                  </a:extLst>
                </a:gridCol>
              </a:tblGrid>
              <a:tr h="196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Approvals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Deferrals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FB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Rejections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F0000"/>
                    </a:solidFill>
                  </a:tcPr>
                </a:tc>
                <a:extLst>
                  <a:ext uri="{0D108BD9-81ED-4DB2-BD59-A6C34878D82A}">
                    <a16:rowId xmlns:a16="http://schemas.microsoft.com/office/drawing/2014/main" val="1861519603"/>
                  </a:ext>
                </a:extLst>
              </a:tr>
              <a:tr h="249689">
                <a:tc>
                  <a:txBody>
                    <a:bodyPr/>
                    <a:lstStyle/>
                    <a:p>
                      <a:pPr algn="ctr"/>
                      <a:r>
                        <a:rPr lang="en-GB" sz="1100" b="0" kern="1200" baseline="0" dirty="0">
                          <a:solidFill>
                            <a:schemeClr val="tx1"/>
                          </a:solidFill>
                          <a:latin typeface="Arial" panose="020B0604020202020204" pitchFamily="34" charset="0"/>
                          <a:ea typeface="+mn-ea"/>
                          <a:cs typeface="Arial" panose="020B0604020202020204" pitchFamily="34" charset="0"/>
                        </a:rPr>
                        <a:t>2</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4253217641"/>
                  </a:ext>
                </a:extLst>
              </a:tr>
            </a:tbl>
          </a:graphicData>
        </a:graphic>
      </p:graphicFrame>
      <p:sp>
        <p:nvSpPr>
          <p:cNvPr id="25" name="TextBox 24">
            <a:extLst>
              <a:ext uri="{FF2B5EF4-FFF2-40B4-BE49-F238E27FC236}">
                <a16:creationId xmlns:a16="http://schemas.microsoft.com/office/drawing/2014/main" id="{1DDED9B7-9735-4EF5-A1E1-ED47381E801C}"/>
              </a:ext>
            </a:extLst>
          </p:cNvPr>
          <p:cNvSpPr txBox="1"/>
          <p:nvPr/>
        </p:nvSpPr>
        <p:spPr>
          <a:xfrm>
            <a:off x="30580" y="3787498"/>
            <a:ext cx="432804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Initial Review Consultation Summary</a:t>
            </a:r>
          </a:p>
        </p:txBody>
      </p:sp>
      <p:sp>
        <p:nvSpPr>
          <p:cNvPr id="9" name="Title 1">
            <a:extLst>
              <a:ext uri="{FF2B5EF4-FFF2-40B4-BE49-F238E27FC236}">
                <a16:creationId xmlns:a16="http://schemas.microsoft.com/office/drawing/2014/main" id="{26793C54-D46A-4DBA-B8C0-E2C41DF8F56D}"/>
              </a:ext>
            </a:extLst>
          </p:cNvPr>
          <p:cNvSpPr txBox="1">
            <a:spLocks/>
          </p:cNvSpPr>
          <p:nvPr/>
        </p:nvSpPr>
        <p:spPr>
          <a:xfrm>
            <a:off x="274833" y="141379"/>
            <a:ext cx="8594333" cy="43849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700"/>
              <a:t>Change Proposals – Post Initial Review for Approval </a:t>
            </a:r>
            <a:endParaRPr lang="en-GB" sz="2400" dirty="0">
              <a:solidFill>
                <a:schemeClr val="tx1"/>
              </a:solidFill>
            </a:endParaRPr>
          </a:p>
        </p:txBody>
      </p:sp>
    </p:spTree>
    <p:extLst>
      <p:ext uri="{BB962C8B-B14F-4D97-AF65-F5344CB8AC3E}">
        <p14:creationId xmlns:p14="http://schemas.microsoft.com/office/powerpoint/2010/main" val="116065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2681731"/>
              </p:ext>
            </p:extLst>
          </p:nvPr>
        </p:nvGraphicFramePr>
        <p:xfrm>
          <a:off x="104806" y="155456"/>
          <a:ext cx="8934389" cy="4832587"/>
        </p:xfrm>
        <a:graphic>
          <a:graphicData uri="http://schemas.openxmlformats.org/drawingml/2006/table">
            <a:tbl>
              <a:tblPr firstRow="1" firstCol="1" bandRow="1">
                <a:tableStyleId>{5940675A-B579-460E-94D1-54222C63F5DA}</a:tableStyleId>
              </a:tblPr>
              <a:tblGrid>
                <a:gridCol w="953807">
                  <a:extLst>
                    <a:ext uri="{9D8B030D-6E8A-4147-A177-3AD203B41FA5}">
                      <a16:colId xmlns:a16="http://schemas.microsoft.com/office/drawing/2014/main" val="3340208386"/>
                    </a:ext>
                  </a:extLst>
                </a:gridCol>
                <a:gridCol w="6907942">
                  <a:extLst>
                    <a:ext uri="{9D8B030D-6E8A-4147-A177-3AD203B41FA5}">
                      <a16:colId xmlns:a16="http://schemas.microsoft.com/office/drawing/2014/main" val="20007"/>
                    </a:ext>
                  </a:extLst>
                </a:gridCol>
                <a:gridCol w="1072640">
                  <a:extLst>
                    <a:ext uri="{9D8B030D-6E8A-4147-A177-3AD203B41FA5}">
                      <a16:colId xmlns:a16="http://schemas.microsoft.com/office/drawing/2014/main" val="20011"/>
                    </a:ext>
                  </a:extLst>
                </a:gridCol>
              </a:tblGrid>
              <a:tr h="806970">
                <a:tc>
                  <a:txBody>
                    <a:bodyPr/>
                    <a:lstStyle/>
                    <a:p>
                      <a:pPr>
                        <a:lnSpc>
                          <a:spcPct val="115000"/>
                        </a:lnSpc>
                        <a:spcAft>
                          <a:spcPts val="0"/>
                        </a:spcAft>
                      </a:pPr>
                      <a:r>
                        <a:rPr lang="en-GB" sz="1000" dirty="0">
                          <a:effectLst/>
                          <a:latin typeface="+mn-lt"/>
                          <a:ea typeface="Calibri"/>
                          <a:cs typeface="Times New Roman"/>
                        </a:rPr>
                        <a:t>Organisation</a:t>
                      </a:r>
                    </a:p>
                  </a:txBody>
                  <a:tcPr marL="59044" marR="59044" marT="0" marB="0">
                    <a:solidFill>
                      <a:schemeClr val="accent4">
                        <a:lumMod val="40000"/>
                        <a:lumOff val="60000"/>
                      </a:schemeClr>
                    </a:solidFill>
                  </a:tcPr>
                </a:tc>
                <a:tc>
                  <a:txBody>
                    <a:bodyPr/>
                    <a:lstStyle/>
                    <a:p>
                      <a:pPr>
                        <a:lnSpc>
                          <a:spcPct val="115000"/>
                        </a:lnSpc>
                        <a:spcAft>
                          <a:spcPts val="0"/>
                        </a:spcAft>
                      </a:pPr>
                      <a:r>
                        <a:rPr lang="en-GB" sz="1000" dirty="0">
                          <a:effectLst/>
                          <a:latin typeface="+mn-lt"/>
                          <a:ea typeface="Calibri"/>
                          <a:cs typeface="Times New Roman"/>
                        </a:rPr>
                        <a:t>Comments</a:t>
                      </a:r>
                    </a:p>
                  </a:txBody>
                  <a:tcPr marL="59044" marR="59044" marT="0" marB="0">
                    <a:solidFill>
                      <a:schemeClr val="accent4">
                        <a:lumMod val="40000"/>
                        <a:lumOff val="60000"/>
                      </a:schemeClr>
                    </a:solidFill>
                  </a:tcPr>
                </a:tc>
                <a:tc>
                  <a:txBody>
                    <a:bodyPr/>
                    <a:lstStyle/>
                    <a:p>
                      <a:pPr>
                        <a:lnSpc>
                          <a:spcPct val="115000"/>
                        </a:lnSpc>
                        <a:spcAft>
                          <a:spcPts val="0"/>
                        </a:spcAft>
                      </a:pPr>
                      <a:r>
                        <a:rPr lang="en-GB" sz="900" dirty="0">
                          <a:effectLst/>
                          <a:latin typeface="+mn-lt"/>
                          <a:ea typeface="Calibri"/>
                          <a:cs typeface="Times New Roman"/>
                        </a:rPr>
                        <a:t>Change Proposal in Principle :</a:t>
                      </a:r>
                    </a:p>
                    <a:p>
                      <a:pPr marL="171450" indent="-171450">
                        <a:lnSpc>
                          <a:spcPct val="115000"/>
                        </a:lnSpc>
                        <a:spcAft>
                          <a:spcPts val="0"/>
                        </a:spcAft>
                        <a:buFont typeface="Arial" panose="020B0604020202020204" pitchFamily="34" charset="0"/>
                        <a:buChar char="•"/>
                      </a:pPr>
                      <a:r>
                        <a:rPr lang="en-GB" sz="900" dirty="0">
                          <a:effectLst/>
                          <a:latin typeface="+mn-lt"/>
                          <a:ea typeface="Calibri"/>
                          <a:cs typeface="Times New Roman"/>
                        </a:rPr>
                        <a:t>Approve</a:t>
                      </a:r>
                    </a:p>
                    <a:p>
                      <a:pPr marL="171450" indent="-171450">
                        <a:lnSpc>
                          <a:spcPct val="115000"/>
                        </a:lnSpc>
                        <a:spcAft>
                          <a:spcPts val="0"/>
                        </a:spcAft>
                        <a:buFont typeface="Arial" panose="020B0604020202020204" pitchFamily="34" charset="0"/>
                        <a:buChar char="•"/>
                      </a:pPr>
                      <a:r>
                        <a:rPr lang="en-GB" sz="900" dirty="0">
                          <a:effectLst/>
                          <a:latin typeface="+mn-lt"/>
                          <a:ea typeface="Calibri"/>
                          <a:cs typeface="Times New Roman"/>
                        </a:rPr>
                        <a:t>Reject</a:t>
                      </a:r>
                    </a:p>
                    <a:p>
                      <a:pPr marL="171450" indent="-171450">
                        <a:lnSpc>
                          <a:spcPct val="115000"/>
                        </a:lnSpc>
                        <a:spcAft>
                          <a:spcPts val="0"/>
                        </a:spcAft>
                        <a:buFont typeface="Arial" panose="020B0604020202020204" pitchFamily="34" charset="0"/>
                        <a:buChar char="•"/>
                      </a:pPr>
                      <a:r>
                        <a:rPr lang="en-GB" sz="900" dirty="0">
                          <a:effectLst/>
                          <a:latin typeface="+mn-lt"/>
                          <a:ea typeface="Calibri"/>
                          <a:cs typeface="Times New Roman"/>
                        </a:rPr>
                        <a:t>Defer</a:t>
                      </a:r>
                    </a:p>
                  </a:txBody>
                  <a:tcPr marL="59044" marR="59044" marT="0" marB="0">
                    <a:solidFill>
                      <a:schemeClr val="accent4">
                        <a:lumMod val="40000"/>
                        <a:lumOff val="60000"/>
                      </a:schemeClr>
                    </a:solidFill>
                  </a:tcPr>
                </a:tc>
                <a:extLst>
                  <a:ext uri="{0D108BD9-81ED-4DB2-BD59-A6C34878D82A}">
                    <a16:rowId xmlns:a16="http://schemas.microsoft.com/office/drawing/2014/main" val="10001"/>
                  </a:ext>
                </a:extLst>
              </a:tr>
              <a:tr h="1937419">
                <a:tc>
                  <a:txBody>
                    <a:bodyPr/>
                    <a:lstStyle/>
                    <a:p>
                      <a:pPr>
                        <a:lnSpc>
                          <a:spcPct val="115000"/>
                        </a:lnSpc>
                        <a:spcAft>
                          <a:spcPts val="0"/>
                        </a:spcAft>
                      </a:pPr>
                      <a:r>
                        <a:rPr lang="en-GB" sz="900" dirty="0">
                          <a:effectLst/>
                          <a:latin typeface="+mn-lt"/>
                          <a:ea typeface="Calibri"/>
                          <a:cs typeface="Times New Roman"/>
                        </a:rPr>
                        <a:t>Northern Gas Networks</a:t>
                      </a:r>
                    </a:p>
                  </a:txBody>
                  <a:tcPr marL="59044" marR="59044"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kern="1200" dirty="0">
                          <a:solidFill>
                            <a:schemeClr val="tx1"/>
                          </a:solidFill>
                          <a:effectLst/>
                          <a:latin typeface="+mn-lt"/>
                          <a:cs typeface="Arial"/>
                        </a:rPr>
                        <a:t>Northern Gas Networks support the principle of development of a new user interfacing enquiry service to replace DES (once this has moved to GES), to allow DSC parties to access data required for necessary activities.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kern="1200" dirty="0">
                          <a:solidFill>
                            <a:schemeClr val="tx1"/>
                          </a:solidFill>
                          <a:effectLst/>
                          <a:latin typeface="+mn-lt"/>
                          <a:cs typeface="Arial"/>
                        </a:rPr>
                        <a:t>We are aware that a solution is still required, however as there are currently numerous data projects going on both within </a:t>
                      </a:r>
                      <a:r>
                        <a:rPr lang="en-US" sz="1000" b="0" kern="1200" dirty="0" err="1">
                          <a:solidFill>
                            <a:schemeClr val="tx1"/>
                          </a:solidFill>
                          <a:effectLst/>
                          <a:latin typeface="+mn-lt"/>
                          <a:cs typeface="Arial"/>
                        </a:rPr>
                        <a:t>Correla</a:t>
                      </a:r>
                      <a:r>
                        <a:rPr lang="en-US" sz="1000" b="0" kern="1200" dirty="0">
                          <a:solidFill>
                            <a:schemeClr val="tx1"/>
                          </a:solidFill>
                          <a:effectLst/>
                          <a:latin typeface="+mn-lt"/>
                          <a:cs typeface="Arial"/>
                        </a:rPr>
                        <a:t> and NGN, we are unable to add further comment until we can see the various solution options that will be proposed, including details of the data items, delivery (E.g. DDP, Email, CMS </a:t>
                      </a:r>
                      <a:r>
                        <a:rPr lang="en-US" sz="1000" b="0" kern="1200" dirty="0" err="1">
                          <a:solidFill>
                            <a:schemeClr val="tx1"/>
                          </a:solidFill>
                          <a:effectLst/>
                          <a:latin typeface="+mn-lt"/>
                          <a:cs typeface="Arial"/>
                        </a:rPr>
                        <a:t>etc</a:t>
                      </a:r>
                      <a:r>
                        <a:rPr lang="en-US" sz="1000" b="0" kern="1200" dirty="0">
                          <a:solidFill>
                            <a:schemeClr val="tx1"/>
                          </a:solidFill>
                          <a:effectLst/>
                          <a:latin typeface="+mn-lt"/>
                          <a:cs typeface="Arial"/>
                        </a:rPr>
                        <a:t>),  frequency and whether these contain real time data, as well as various options for alternative methods of delivery.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00" b="0" kern="1200" dirty="0">
                        <a:solidFill>
                          <a:schemeClr val="tx1"/>
                        </a:solidFill>
                        <a:effectLst/>
                        <a:latin typeface="+mn-lt"/>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kern="1200" dirty="0">
                          <a:solidFill>
                            <a:schemeClr val="tx1"/>
                          </a:solidFill>
                          <a:effectLst/>
                          <a:latin typeface="+mn-lt"/>
                          <a:cs typeface="Arial"/>
                        </a:rPr>
                        <a:t>We are reluctant to rely solely on GES, as this is under the control of REC, and therefore we have no certainty that the data items will remain as currently built, or that the funding methodology will not change. We therefore wish for this proposal to remain open with options, and potential costs, being explored in more detail by </a:t>
                      </a:r>
                      <a:r>
                        <a:rPr lang="en-US" sz="1000" b="0" kern="1200" dirty="0" err="1">
                          <a:solidFill>
                            <a:schemeClr val="tx1"/>
                          </a:solidFill>
                          <a:effectLst/>
                          <a:latin typeface="+mn-lt"/>
                          <a:cs typeface="Arial"/>
                        </a:rPr>
                        <a:t>Xoserve</a:t>
                      </a:r>
                      <a:r>
                        <a:rPr lang="en-US" sz="1000" b="0" kern="1200" dirty="0">
                          <a:solidFill>
                            <a:schemeClr val="tx1"/>
                          </a:solidFill>
                          <a:effectLst/>
                          <a:latin typeface="+mn-lt"/>
                          <a:cs typeface="Arial"/>
                        </a:rPr>
                        <a:t>/</a:t>
                      </a:r>
                      <a:r>
                        <a:rPr lang="en-US" sz="1000" b="0" kern="1200" dirty="0" err="1">
                          <a:solidFill>
                            <a:schemeClr val="tx1"/>
                          </a:solidFill>
                          <a:effectLst/>
                          <a:latin typeface="+mn-lt"/>
                          <a:cs typeface="Arial"/>
                        </a:rPr>
                        <a:t>Correla</a:t>
                      </a:r>
                      <a:r>
                        <a:rPr lang="en-US" sz="1000" b="0" kern="1200" dirty="0">
                          <a:solidFill>
                            <a:schemeClr val="tx1"/>
                          </a:solidFill>
                          <a:effectLst/>
                          <a:latin typeface="+mn-lt"/>
                          <a:cs typeface="Arial"/>
                        </a:rPr>
                        <a:t> and DSC parties.</a:t>
                      </a: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Approve with comments</a:t>
                      </a:r>
                    </a:p>
                  </a:txBody>
                  <a:tcPr marL="59044" marR="59044" marT="0" marB="0" anchor="ctr"/>
                </a:tc>
                <a:extLst>
                  <a:ext uri="{0D108BD9-81ED-4DB2-BD59-A6C34878D82A}">
                    <a16:rowId xmlns:a16="http://schemas.microsoft.com/office/drawing/2014/main" val="10002"/>
                  </a:ext>
                </a:extLst>
              </a:tr>
              <a:tr h="1873021">
                <a:tc>
                  <a:txBody>
                    <a:bodyPr/>
                    <a:lstStyle/>
                    <a:p>
                      <a:pPr algn="ctr">
                        <a:lnSpc>
                          <a:spcPct val="115000"/>
                        </a:lnSpc>
                        <a:spcAft>
                          <a:spcPts val="0"/>
                        </a:spcAft>
                      </a:pPr>
                      <a:r>
                        <a:rPr lang="en-GB" sz="900" dirty="0">
                          <a:effectLst/>
                          <a:latin typeface="+mn-lt"/>
                          <a:ea typeface="Calibri"/>
                          <a:cs typeface="Times New Roman"/>
                        </a:rPr>
                        <a:t>SGN</a:t>
                      </a:r>
                    </a:p>
                  </a:txBody>
                  <a:tcPr marL="59044" marR="59044"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kern="1200" dirty="0">
                          <a:solidFill>
                            <a:schemeClr val="tx1"/>
                          </a:solidFill>
                          <a:effectLst/>
                          <a:latin typeface="+mn-lt"/>
                          <a:ea typeface="+mn-ea"/>
                          <a:cs typeface="Arial"/>
                        </a:rPr>
                        <a:t>SGN would support additional assessment by Xoserve specifically on those data items provided within the Data Enquiry Service (DES) that are not currently provisioned to DSC Parties via existing reporting or the Data Discovery Platform (DDP).</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00" b="0" kern="1200" dirty="0">
                        <a:solidFill>
                          <a:schemeClr val="tx1"/>
                        </a:solidFill>
                        <a:effectLst/>
                        <a:latin typeface="+mn-lt"/>
                        <a:ea typeface="+mn-ea"/>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kern="1200" dirty="0">
                          <a:solidFill>
                            <a:schemeClr val="tx1"/>
                          </a:solidFill>
                          <a:effectLst/>
                          <a:latin typeface="+mn-lt"/>
                          <a:ea typeface="+mn-ea"/>
                          <a:cs typeface="Arial"/>
                        </a:rPr>
                        <a:t>We would be interested to understand the potential costs which could be associated with providing various Use Cases to DSC Parties and how this could be apportioned depending on the number </a:t>
                      </a:r>
                      <a:r>
                        <a:rPr lang="en-US" sz="1000" b="0" kern="1200" dirty="0" err="1">
                          <a:solidFill>
                            <a:schemeClr val="tx1"/>
                          </a:solidFill>
                          <a:effectLst/>
                          <a:latin typeface="+mn-lt"/>
                          <a:ea typeface="+mn-ea"/>
                          <a:cs typeface="Arial"/>
                        </a:rPr>
                        <a:t>utilised</a:t>
                      </a:r>
                      <a:r>
                        <a:rPr lang="en-US" sz="1000" b="0" kern="1200" dirty="0">
                          <a:solidFill>
                            <a:schemeClr val="tx1"/>
                          </a:solidFill>
                          <a:effectLst/>
                          <a:latin typeface="+mn-lt"/>
                          <a:ea typeface="+mn-ea"/>
                          <a:cs typeface="Arial"/>
                        </a:rPr>
                        <a:t> via an API Interface Service.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00" b="0" kern="1200" dirty="0">
                        <a:solidFill>
                          <a:schemeClr val="tx1"/>
                        </a:solidFill>
                        <a:effectLst/>
                        <a:latin typeface="+mn-lt"/>
                        <a:ea typeface="+mn-ea"/>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kern="1200" dirty="0">
                          <a:solidFill>
                            <a:schemeClr val="tx1"/>
                          </a:solidFill>
                          <a:effectLst/>
                          <a:latin typeface="+mn-lt"/>
                          <a:ea typeface="+mn-ea"/>
                          <a:cs typeface="Arial"/>
                        </a:rPr>
                        <a:t>As a Distribution Network our preference would be to gain access to the data we require to perform our obligations from Xoserve as the Gas Central Data Service Provider.</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00" b="0" kern="1200" dirty="0">
                        <a:solidFill>
                          <a:schemeClr val="tx1"/>
                        </a:solidFill>
                        <a:effectLst/>
                        <a:latin typeface="+mn-lt"/>
                        <a:ea typeface="+mn-ea"/>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000" b="0" kern="1200" dirty="0">
                          <a:solidFill>
                            <a:schemeClr val="tx1"/>
                          </a:solidFill>
                          <a:effectLst/>
                          <a:latin typeface="+mn-lt"/>
                          <a:ea typeface="+mn-ea"/>
                          <a:cs typeface="Arial"/>
                        </a:rPr>
                        <a:t>If progressed SGN's preference would be for this to be implemented under a Minor Release which could provide flexibility in delivery.</a:t>
                      </a: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Approve with comments</a:t>
                      </a:r>
                    </a:p>
                  </a:txBody>
                  <a:tcPr marL="59044" marR="59044" marT="0" marB="0" anchor="ctr"/>
                </a:tc>
                <a:extLst>
                  <a:ext uri="{0D108BD9-81ED-4DB2-BD59-A6C34878D82A}">
                    <a16:rowId xmlns:a16="http://schemas.microsoft.com/office/drawing/2014/main" val="1421202192"/>
                  </a:ext>
                </a:extLst>
              </a:tr>
            </a:tbl>
          </a:graphicData>
        </a:graphic>
      </p:graphicFrame>
    </p:spTree>
    <p:extLst>
      <p:ext uri="{BB962C8B-B14F-4D97-AF65-F5344CB8AC3E}">
        <p14:creationId xmlns:p14="http://schemas.microsoft.com/office/powerpoint/2010/main" val="322079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3238"/>
            <a:ext cx="9144000" cy="307777"/>
          </a:xfrm>
        </p:spPr>
        <p:txBody>
          <a:bodyPr>
            <a:noAutofit/>
          </a:bodyPr>
          <a:lstStyle/>
          <a:p>
            <a:r>
              <a:rPr lang="en-US" sz="1800" dirty="0"/>
              <a:t>XRN5236 Reporting Valid Confirmed Theft of Gas into Central Systems (Mod 0734)</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1067132"/>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666650193"/>
              </p:ext>
            </p:extLst>
          </p:nvPr>
        </p:nvGraphicFramePr>
        <p:xfrm>
          <a:off x="115397" y="1421971"/>
          <a:ext cx="8913201" cy="1052196"/>
        </p:xfrm>
        <a:graphic>
          <a:graphicData uri="http://schemas.openxmlformats.org/drawingml/2006/table">
            <a:tbl>
              <a:tblPr firstRow="1" bandRow="1">
                <a:tableStyleId>{2D5ABB26-0587-4C30-8999-92F81FD0307C}</a:tableStyleId>
              </a:tblPr>
              <a:tblGrid>
                <a:gridCol w="780744">
                  <a:extLst>
                    <a:ext uri="{9D8B030D-6E8A-4147-A177-3AD203B41FA5}">
                      <a16:colId xmlns:a16="http://schemas.microsoft.com/office/drawing/2014/main" val="1006639987"/>
                    </a:ext>
                  </a:extLst>
                </a:gridCol>
                <a:gridCol w="1046751">
                  <a:extLst>
                    <a:ext uri="{9D8B030D-6E8A-4147-A177-3AD203B41FA5}">
                      <a16:colId xmlns:a16="http://schemas.microsoft.com/office/drawing/2014/main" val="4080995352"/>
                    </a:ext>
                  </a:extLst>
                </a:gridCol>
                <a:gridCol w="946103">
                  <a:extLst>
                    <a:ext uri="{9D8B030D-6E8A-4147-A177-3AD203B41FA5}">
                      <a16:colId xmlns:a16="http://schemas.microsoft.com/office/drawing/2014/main" val="1439127370"/>
                    </a:ext>
                  </a:extLst>
                </a:gridCol>
                <a:gridCol w="946103">
                  <a:extLst>
                    <a:ext uri="{9D8B030D-6E8A-4147-A177-3AD203B41FA5}">
                      <a16:colId xmlns:a16="http://schemas.microsoft.com/office/drawing/2014/main" val="2386035315"/>
                    </a:ext>
                  </a:extLst>
                </a:gridCol>
                <a:gridCol w="865584">
                  <a:extLst>
                    <a:ext uri="{9D8B030D-6E8A-4147-A177-3AD203B41FA5}">
                      <a16:colId xmlns:a16="http://schemas.microsoft.com/office/drawing/2014/main" val="965499758"/>
                    </a:ext>
                  </a:extLst>
                </a:gridCol>
                <a:gridCol w="1089870">
                  <a:extLst>
                    <a:ext uri="{9D8B030D-6E8A-4147-A177-3AD203B41FA5}">
                      <a16:colId xmlns:a16="http://schemas.microsoft.com/office/drawing/2014/main" val="2553637847"/>
                    </a:ext>
                  </a:extLst>
                </a:gridCol>
                <a:gridCol w="888968">
                  <a:extLst>
                    <a:ext uri="{9D8B030D-6E8A-4147-A177-3AD203B41FA5}">
                      <a16:colId xmlns:a16="http://schemas.microsoft.com/office/drawing/2014/main" val="201100273"/>
                    </a:ext>
                  </a:extLst>
                </a:gridCol>
                <a:gridCol w="808151">
                  <a:extLst>
                    <a:ext uri="{9D8B030D-6E8A-4147-A177-3AD203B41FA5}">
                      <a16:colId xmlns:a16="http://schemas.microsoft.com/office/drawing/2014/main" val="174316984"/>
                    </a:ext>
                  </a:extLst>
                </a:gridCol>
                <a:gridCol w="808151">
                  <a:extLst>
                    <a:ext uri="{9D8B030D-6E8A-4147-A177-3AD203B41FA5}">
                      <a16:colId xmlns:a16="http://schemas.microsoft.com/office/drawing/2014/main" val="614572945"/>
                    </a:ext>
                  </a:extLst>
                </a:gridCol>
                <a:gridCol w="732776">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dirty="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kern="1200" dirty="0">
                          <a:solidFill>
                            <a:schemeClr val="tx1"/>
                          </a:solidFill>
                          <a:effectLst/>
                          <a:latin typeface="+mn-lt"/>
                          <a:ea typeface="+mn-ea"/>
                          <a:cs typeface="+mn-cs"/>
                          <a:hlinkClick r:id="rId3"/>
                        </a:rPr>
                        <a:t>2934.1 - RT - PO</a:t>
                      </a:r>
                      <a:endParaRPr lang="en-GB" sz="1000" u="sng"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135K – 175K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100% 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Option 1- Interim solution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By April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hlinkClick r:id="rId4"/>
                        </a:rPr>
                        <a:t>CP Page</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315369388"/>
              </p:ext>
            </p:extLst>
          </p:nvPr>
        </p:nvGraphicFramePr>
        <p:xfrm>
          <a:off x="115397" y="2568291"/>
          <a:ext cx="8913200" cy="2412337"/>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326988">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2085349">
                <a:tc>
                  <a:txBody>
                    <a:bodyPr/>
                    <a:lstStyle/>
                    <a:p>
                      <a:pPr algn="ctr"/>
                      <a:r>
                        <a:rPr lang="en-GB" sz="1000" dirty="0"/>
                        <a:t>EDF</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Reject</a:t>
                      </a:r>
                    </a:p>
                  </a:txBody>
                  <a:tcPr marL="59044" marR="59044" marT="0" marB="0" anchor="ctr"/>
                </a:tc>
                <a:tc>
                  <a:txBody>
                    <a:bodyPr/>
                    <a:lstStyle/>
                    <a:p>
                      <a:r>
                        <a:rPr lang="en-US" sz="1000" dirty="0"/>
                        <a:t>We support MOD 0734S and the enduring solution which seeks to introduce a robust process whereby the volume of the confirmed theft is reported into central systems. We feel that the solution should allow the shippers to bulk accept Theft claims via CMS, and have a preview option of the bulk list so that the shipper is able to see any stand out volume and reject that one and then accept the rest. We feel this would allow efficiency in the solution. In terms of the interim solution, we cannot see a strong benefit case to implement something which will be subsequently replaced within months by the enduring solution. We would like to understand more details in terms of the benefits it would bring to industry. Our understanding is that MOD 0734S is yet to be approved in January 2022, which raises a question whether the solution should be discussed for approval. In addition, it is not clear what is driving the early implementation of the interim solution. Our understanding is that the proposed implementation date April 2022 was originally based on the new TRAS process being in place by this time. The new TRAS process will no longer be in place by this time as it has been delayed. Moreover, if the “as is” process is followed correctly then identified gas theft will be entered into settlements. MOD 0734S makes this simpler and to ensure compliance but there is nothing preventing compliance if current processes are followed. Therefore, we believe that this change should be delivered as part of the CMS rebuild </a:t>
                      </a:r>
                      <a:r>
                        <a:rPr lang="en-US" sz="1000" dirty="0" err="1"/>
                        <a:t>programme</a:t>
                      </a:r>
                      <a:r>
                        <a:rPr lang="en-US" sz="1000" dirty="0"/>
                        <a:t> as a more cost-efficient way to deliver the change. </a:t>
                      </a:r>
                      <a:endParaRPr lang="en-GB" sz="1000" dirty="0"/>
                    </a:p>
                  </a:txBody>
                  <a:tcPr marL="6350" marR="6350" marT="6350" marB="0" anchor="ctr"/>
                </a:tc>
                <a:extLst>
                  <a:ext uri="{0D108BD9-81ED-4DB2-BD59-A6C34878D82A}">
                    <a16:rowId xmlns:a16="http://schemas.microsoft.com/office/drawing/2014/main" val="941584291"/>
                  </a:ext>
                </a:extLst>
              </a:tr>
            </a:tbl>
          </a:graphicData>
        </a:graphic>
      </p:graphicFrame>
      <p:sp>
        <p:nvSpPr>
          <p:cNvPr id="8" name="Title 1">
            <a:extLst>
              <a:ext uri="{FF2B5EF4-FFF2-40B4-BE49-F238E27FC236}">
                <a16:creationId xmlns:a16="http://schemas.microsoft.com/office/drawing/2014/main" id="{7AFB671B-E5AE-4A21-8773-01B4EF537F89}"/>
              </a:ext>
            </a:extLst>
          </p:cNvPr>
          <p:cNvSpPr txBox="1">
            <a:spLocks/>
          </p:cNvSpPr>
          <p:nvPr/>
        </p:nvSpPr>
        <p:spPr>
          <a:xfrm>
            <a:off x="228596" y="215686"/>
            <a:ext cx="8686801" cy="43849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700"/>
              <a:t>Change Proposals – Post Solution Review for Approval </a:t>
            </a:r>
            <a:endParaRPr lang="en-GB" sz="2400" dirty="0">
              <a:solidFill>
                <a:schemeClr val="tx1"/>
              </a:solidFill>
            </a:endParaRPr>
          </a:p>
        </p:txBody>
      </p:sp>
    </p:spTree>
    <p:extLst>
      <p:ext uri="{BB962C8B-B14F-4D97-AF65-F5344CB8AC3E}">
        <p14:creationId xmlns:p14="http://schemas.microsoft.com/office/powerpoint/2010/main" val="375670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Supply Point Switching Data Items</a:t>
            </a:r>
          </a:p>
          <a:p>
            <a:endParaRPr lang="en-US" sz="1800" dirty="0"/>
          </a:p>
          <a:p>
            <a:pPr lvl="0"/>
            <a:r>
              <a:rPr lang="en-GB" sz="1800" dirty="0"/>
              <a:t>UK Link Manual Documentation - CSSC Changes</a:t>
            </a:r>
          </a:p>
          <a:p>
            <a:pPr lvl="0"/>
            <a:endParaRPr lang="en-GB" sz="1800" dirty="0"/>
          </a:p>
          <a:p>
            <a:pPr lvl="0"/>
            <a:r>
              <a:rPr lang="en-GB" sz="1800" dirty="0"/>
              <a:t>XRN5245 - Move To Cloud</a:t>
            </a:r>
          </a:p>
          <a:p>
            <a:pPr lvl="0"/>
            <a:endParaRPr lang="en-GB" sz="1800" dirty="0"/>
          </a:p>
          <a:p>
            <a:pPr lvl="0"/>
            <a:r>
              <a:rPr lang="en-GB" sz="1800" dirty="0"/>
              <a:t>Notice of Delivery of MOD0785 – Aggregate </a:t>
            </a:r>
            <a:r>
              <a:rPr lang="en-GB" sz="1800" dirty="0" err="1"/>
              <a:t>Bacton</a:t>
            </a:r>
            <a:r>
              <a:rPr lang="en-GB" sz="1800" dirty="0"/>
              <a:t> (exit) Interconnector Points</a:t>
            </a:r>
          </a:p>
          <a:p>
            <a:endParaRPr lang="en-US" sz="1800" dirty="0"/>
          </a:p>
        </p:txBody>
      </p:sp>
    </p:spTree>
    <p:extLst>
      <p:ext uri="{BB962C8B-B14F-4D97-AF65-F5344CB8AC3E}">
        <p14:creationId xmlns:p14="http://schemas.microsoft.com/office/powerpoint/2010/main" val="143154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Supply Point Switching Data Items</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146525130"/>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11971">
                  <a:extLst>
                    <a:ext uri="{9D8B030D-6E8A-4147-A177-3AD203B41FA5}">
                      <a16:colId xmlns:a16="http://schemas.microsoft.com/office/drawing/2014/main" val="965499758"/>
                    </a:ext>
                  </a:extLst>
                </a:gridCol>
                <a:gridCol w="2069195">
                  <a:extLst>
                    <a:ext uri="{9D8B030D-6E8A-4147-A177-3AD203B41FA5}">
                      <a16:colId xmlns:a16="http://schemas.microsoft.com/office/drawing/2014/main" val="2553637847"/>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2974.1 - MT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CSSC Funded</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CSS Implementation 18/07/2022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266522120"/>
              </p:ext>
            </p:extLst>
          </p:nvPr>
        </p:nvGraphicFramePr>
        <p:xfrm>
          <a:off x="115399" y="2154795"/>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No Reps Received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229851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UK Link Manual Documentation</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845523877"/>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2003927">
                  <a:extLst>
                    <a:ext uri="{9D8B030D-6E8A-4147-A177-3AD203B41FA5}">
                      <a16:colId xmlns:a16="http://schemas.microsoft.com/office/drawing/2014/main" val="2553637847"/>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2974.2 - MT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N/A Documentation Change</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Shippers</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July 22</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539908252"/>
              </p:ext>
            </p:extLst>
          </p:nvPr>
        </p:nvGraphicFramePr>
        <p:xfrm>
          <a:off x="115399" y="2154795"/>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No Reps Received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97757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XRN5245 Move To Cloud</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923609673"/>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2003927">
                  <a:extLst>
                    <a:ext uri="{9D8B030D-6E8A-4147-A177-3AD203B41FA5}">
                      <a16:colId xmlns:a16="http://schemas.microsoft.com/office/drawing/2014/main" val="2553637847"/>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Outage 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2973.3 - MT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Investment line</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Shippers, IGTs, GTs, NTS</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Please refer back to Change Pack</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629322246"/>
              </p:ext>
            </p:extLst>
          </p:nvPr>
        </p:nvGraphicFramePr>
        <p:xfrm>
          <a:off x="115399" y="2154795"/>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No Reps Received </a:t>
                      </a:r>
                    </a:p>
                    <a:p>
                      <a:endParaRPr lang="en-GB" sz="1000" dirty="0">
                        <a:solidFill>
                          <a:schemeClr val="accent4"/>
                        </a:solidFill>
                      </a:endParaRP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35865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813490"/>
          </a:xfrm>
        </p:spPr>
        <p:txBody>
          <a:bodyPr>
            <a:noAutofit/>
          </a:bodyPr>
          <a:lstStyle/>
          <a:p>
            <a:r>
              <a:rPr lang="en-US" sz="1800" dirty="0"/>
              <a:t>XRN5393 </a:t>
            </a:r>
            <a:r>
              <a:rPr lang="en-GB" sz="1800" dirty="0"/>
              <a:t>Notice of Delivery of MOD0785 – Aggregate </a:t>
            </a:r>
            <a:r>
              <a:rPr lang="en-GB" sz="1800" dirty="0" err="1"/>
              <a:t>Bacton</a:t>
            </a:r>
            <a:r>
              <a:rPr lang="en-GB" sz="1800" dirty="0"/>
              <a:t> (exit) Interconnector Points</a:t>
            </a:r>
            <a:endParaRPr lang="en-US" sz="1800" dirty="0"/>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483658379"/>
              </p:ext>
            </p:extLst>
          </p:nvPr>
        </p:nvGraphicFramePr>
        <p:xfrm>
          <a:off x="115398" y="1038912"/>
          <a:ext cx="8913199" cy="12045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675911">
                  <a:extLst>
                    <a:ext uri="{9D8B030D-6E8A-4147-A177-3AD203B41FA5}">
                      <a16:colId xmlns:a16="http://schemas.microsoft.com/office/drawing/2014/main" val="4080995352"/>
                    </a:ext>
                  </a:extLst>
                </a:gridCol>
                <a:gridCol w="1672389">
                  <a:extLst>
                    <a:ext uri="{9D8B030D-6E8A-4147-A177-3AD203B41FA5}">
                      <a16:colId xmlns:a16="http://schemas.microsoft.com/office/drawing/2014/main" val="965499758"/>
                    </a:ext>
                  </a:extLst>
                </a:gridCol>
                <a:gridCol w="1892808">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2973.1 - MT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NTS</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NGT, Shipper, DNO (from website)</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mn-lt"/>
                          <a:ea typeface="+mn-ea"/>
                          <a:cs typeface="+mn-cs"/>
                        </a:rPr>
                        <a:t>Part A – 25/02/22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mn-lt"/>
                          <a:ea typeface="+mn-ea"/>
                          <a:cs typeface="+mn-cs"/>
                        </a:rPr>
                        <a:t>Part B – 03/04/22 dependant on OFGEM approval of UNC Modification 0785</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4"/>
                        </a:rPr>
                        <a:t>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171299796"/>
              </p:ext>
            </p:extLst>
          </p:nvPr>
        </p:nvGraphicFramePr>
        <p:xfrm>
          <a:off x="115398" y="2567960"/>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100" b="1" dirty="0">
                          <a:solidFill>
                            <a:schemeClr val="tx1"/>
                          </a:solidFill>
                        </a:rPr>
                        <a:t>No Reps Received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33241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329654"/>
            <a:ext cx="8229600" cy="637580"/>
          </a:xfrm>
        </p:spPr>
        <p:txBody>
          <a:bodyPr>
            <a:noAutofit/>
          </a:bodyPr>
          <a:lstStyle/>
          <a:p>
            <a:r>
              <a:rPr lang="en-GB" sz="2000" dirty="0"/>
              <a:t>Standalone Change Documents for Approval (BER, CCR, EQR)</a:t>
            </a:r>
            <a:endParaRPr lang="en-GB" sz="1400" dirty="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218159" y="967234"/>
            <a:ext cx="7688179" cy="2671316"/>
          </a:xfrm>
        </p:spPr>
        <p:txBody>
          <a:bodyPr>
            <a:normAutofit/>
          </a:bodyPr>
          <a:lstStyle/>
          <a:p>
            <a:pPr marL="0" indent="0">
              <a:buNone/>
            </a:pPr>
            <a:r>
              <a:rPr lang="en-GB" sz="1800" dirty="0">
                <a:solidFill>
                  <a:schemeClr val="accent4"/>
                </a:solidFill>
              </a:rPr>
              <a:t>			</a:t>
            </a:r>
          </a:p>
          <a:p>
            <a:r>
              <a:rPr lang="en-GB" sz="2000" dirty="0"/>
              <a:t>EQR for XRN5485 </a:t>
            </a:r>
            <a:r>
              <a:rPr lang="en-US" sz="2000" dirty="0"/>
              <a:t>Resource to support the Retail Energy Code (REC) </a:t>
            </a:r>
          </a:p>
          <a:p>
            <a:pPr marL="400050" lvl="1" indent="0">
              <a:buNone/>
            </a:pPr>
            <a:r>
              <a:rPr lang="en-US" sz="1400" dirty="0"/>
              <a:t> - </a:t>
            </a:r>
            <a:r>
              <a:rPr lang="en-GB" sz="1400" dirty="0"/>
              <a:t>Voting: Shipper, IGT, DNOs</a:t>
            </a:r>
            <a:endParaRPr lang="en-GB" sz="1800" dirty="0"/>
          </a:p>
        </p:txBody>
      </p:sp>
      <p:graphicFrame>
        <p:nvGraphicFramePr>
          <p:cNvPr id="5" name="Object 4">
            <a:extLst>
              <a:ext uri="{FF2B5EF4-FFF2-40B4-BE49-F238E27FC236}">
                <a16:creationId xmlns:a16="http://schemas.microsoft.com/office/drawing/2014/main" id="{9C4979D6-9BF4-4EBE-A6F0-3141D1408CD0}"/>
              </a:ext>
            </a:extLst>
          </p:cNvPr>
          <p:cNvGraphicFramePr>
            <a:graphicFrameLocks noChangeAspect="1"/>
          </p:cNvGraphicFramePr>
          <p:nvPr>
            <p:extLst>
              <p:ext uri="{D42A27DB-BD31-4B8C-83A1-F6EECF244321}">
                <p14:modId xmlns:p14="http://schemas.microsoft.com/office/powerpoint/2010/main" val="2258466613"/>
              </p:ext>
            </p:extLst>
          </p:nvPr>
        </p:nvGraphicFramePr>
        <p:xfrm>
          <a:off x="8134350" y="1510729"/>
          <a:ext cx="914400" cy="792163"/>
        </p:xfrm>
        <a:graphic>
          <a:graphicData uri="http://schemas.openxmlformats.org/presentationml/2006/ole">
            <mc:AlternateContent xmlns:mc="http://schemas.openxmlformats.org/markup-compatibility/2006">
              <mc:Choice xmlns:v="urn:schemas-microsoft-com:vml" Requires="v">
                <p:oleObj spid="_x0000_s3074"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8134350" y="151072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November 2021 Major Release</a:t>
            </a:r>
            <a:endParaRPr lang="en-GB" dirty="0"/>
          </a:p>
        </p:txBody>
      </p:sp>
    </p:spTree>
    <p:extLst>
      <p:ext uri="{BB962C8B-B14F-4D97-AF65-F5344CB8AC3E}">
        <p14:creationId xmlns:p14="http://schemas.microsoft.com/office/powerpoint/2010/main" val="1976727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1989035266"/>
              </p:ext>
            </p:extLst>
          </p:nvPr>
        </p:nvGraphicFramePr>
        <p:xfrm>
          <a:off x="162370" y="389640"/>
          <a:ext cx="8756232" cy="4613190"/>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56630">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5166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516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5166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151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Clr>
                          <a:srgbClr val="000000"/>
                        </a:buClr>
                        <a:buFont typeface="Arial,Sans-Serif" panose="020B0604020202020204" pitchFamily="34" charset="0"/>
                        <a:buNone/>
                      </a:pPr>
                      <a:r>
                        <a:rPr lang="en-US" sz="700" b="1" i="0" u="none" strike="noStrike" noProof="0" dirty="0">
                          <a:latin typeface="+mn-lt"/>
                        </a:rPr>
                        <a:t>XRN5142</a:t>
                      </a:r>
                      <a:r>
                        <a:rPr lang="en-US" sz="700" b="0" i="0" u="none" strike="noStrike" noProof="0" dirty="0">
                          <a:latin typeface="+mn-lt"/>
                        </a:rPr>
                        <a:t>: </a:t>
                      </a:r>
                    </a:p>
                    <a:p>
                      <a:pPr marL="171450" indent="-171450" algn="l">
                        <a:buClr>
                          <a:srgbClr val="000000"/>
                        </a:buClr>
                        <a:buFont typeface="Arial,Sans-Serif" panose="020B0604020202020204" pitchFamily="34" charset="0"/>
                        <a:buChar char="•"/>
                      </a:pPr>
                      <a:r>
                        <a:rPr lang="en-US" sz="700" b="0" i="0" u="none" strike="noStrike" noProof="0" dirty="0">
                          <a:solidFill>
                            <a:schemeClr val="tx1"/>
                          </a:solidFill>
                          <a:latin typeface="+mn-lt"/>
                        </a:rPr>
                        <a:t>Final usage (.IQL) has run; being validated</a:t>
                      </a:r>
                    </a:p>
                    <a:p>
                      <a:pPr marL="0" indent="0" algn="l">
                        <a:buClr>
                          <a:srgbClr val="000000"/>
                        </a:buClr>
                        <a:buFont typeface="Arial,Sans-Serif" panose="020B0604020202020204" pitchFamily="34" charset="0"/>
                        <a:buNone/>
                      </a:pPr>
                      <a:r>
                        <a:rPr lang="en-US" sz="700" b="1" i="0" u="none" strike="noStrike" noProof="0" dirty="0">
                          <a:latin typeface="+mn-lt"/>
                        </a:rPr>
                        <a:t>Deferred Changes:</a:t>
                      </a:r>
                    </a:p>
                    <a:p>
                      <a:pPr marL="171450" lvl="0" indent="-171450" algn="l">
                        <a:buFont typeface="Arial" panose="020B0604020202020204" pitchFamily="34" charset="0"/>
                        <a:buChar char="•"/>
                      </a:pPr>
                      <a:r>
                        <a:rPr lang="en-US" sz="700" dirty="0">
                          <a:latin typeface="+mn-lt"/>
                        </a:rPr>
                        <a:t>First usage and data cleanses progressing against plan</a:t>
                      </a:r>
                    </a:p>
                    <a:p>
                      <a:pPr marL="171450" lvl="0" indent="-171450" algn="l">
                        <a:buFont typeface="Arial" panose="020B0604020202020204" pitchFamily="34" charset="0"/>
                        <a:buChar char="•"/>
                      </a:pPr>
                      <a:r>
                        <a:rPr lang="en-US" sz="700" dirty="0">
                          <a:latin typeface="+mn-lt"/>
                        </a:rPr>
                        <a:t>XRN4780C .MON files are currently on hold</a:t>
                      </a:r>
                    </a:p>
                    <a:p>
                      <a:pPr marL="0" indent="0" algn="l">
                        <a:buFont typeface="Arial" panose="020B0604020202020204" pitchFamily="34" charset="0"/>
                        <a:buNone/>
                      </a:pPr>
                      <a:r>
                        <a:rPr lang="en-US" sz="700" b="1" dirty="0">
                          <a:latin typeface="+mn-lt"/>
                        </a:rPr>
                        <a:t>XRN4992a:</a:t>
                      </a:r>
                    </a:p>
                    <a:p>
                      <a:pPr marL="171450" indent="-171450" algn="l">
                        <a:buFont typeface="Arial" panose="020B0604020202020204" pitchFamily="34" charset="0"/>
                        <a:buChar char="•"/>
                      </a:pPr>
                      <a:r>
                        <a:rPr lang="en-US" sz="700" dirty="0">
                          <a:latin typeface="+mn-lt"/>
                        </a:rPr>
                        <a:t>Build is in progress</a:t>
                      </a:r>
                    </a:p>
                    <a:p>
                      <a:pPr marL="171450" indent="-171450" algn="l">
                        <a:buFont typeface="Arial" panose="020B0604020202020204" pitchFamily="34" charset="0"/>
                        <a:buChar char="•"/>
                      </a:pPr>
                      <a:r>
                        <a:rPr lang="en-US" sz="700" dirty="0">
                          <a:latin typeface="+mn-lt"/>
                        </a:rPr>
                        <a:t>Overall plan in final stages of approval prior to baselining</a:t>
                      </a:r>
                    </a:p>
                    <a:p>
                      <a:pPr marL="0" lvl="0" indent="0" algn="l">
                        <a:buNone/>
                      </a:pPr>
                      <a:r>
                        <a:rPr lang="en-US" sz="700" b="1" dirty="0">
                          <a:latin typeface="+mn-lt"/>
                        </a:rPr>
                        <a:t>XRN5188b:</a:t>
                      </a:r>
                    </a:p>
                    <a:p>
                      <a:pPr marL="171450" indent="-171450" algn="l">
                        <a:buFont typeface="Arial" panose="020B0604020202020204" pitchFamily="34" charset="0"/>
                        <a:buChar char="•"/>
                      </a:pPr>
                      <a:r>
                        <a:rPr lang="en-US" sz="700" dirty="0">
                          <a:latin typeface="+mn-lt"/>
                        </a:rPr>
                        <a:t>Design is in progress </a:t>
                      </a:r>
                    </a:p>
                    <a:p>
                      <a:pPr marL="171450" indent="-171450" algn="l">
                        <a:buFont typeface="Arial" panose="020B0604020202020204" pitchFamily="34" charset="0"/>
                        <a:buChar char="•"/>
                      </a:pPr>
                      <a:r>
                        <a:rPr lang="en-US" sz="700" dirty="0">
                          <a:latin typeface="+mn-lt"/>
                        </a:rPr>
                        <a:t>Overall plan in final stages of approval prior to baselining</a:t>
                      </a:r>
                    </a:p>
                    <a:p>
                      <a:pPr marL="0" lvl="0" indent="0" algn="l">
                        <a:buFont typeface="Arial" panose="020B0604020202020204" pitchFamily="34" charset="0"/>
                        <a:buNone/>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March ChMC</a:t>
                      </a:r>
                      <a:r>
                        <a:rPr lang="en-GB" sz="700" b="0" i="0" u="none" strike="noStrike" kern="1200" cap="none" normalizeH="0" baseline="0" dirty="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None/>
                      </a:pPr>
                      <a:r>
                        <a:rPr lang="en-US" sz="800" dirty="0"/>
                        <a:t>XRN5289</a:t>
                      </a:r>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516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lgn="l">
                        <a:buFont typeface="Arial" panose="020B0604020202020204" pitchFamily="34" charset="0"/>
                        <a:buNone/>
                      </a:pPr>
                      <a:r>
                        <a:rPr lang="en-US" sz="700" dirty="0">
                          <a:latin typeface="+mn-lt"/>
                        </a:rPr>
                        <a:t>None</a:t>
                      </a:r>
                      <a:endParaRPr lang="en-GB" sz="700" b="1" i="0" u="none" strike="noStrike" kern="1200" cap="none" normalizeH="0" baseline="0" dirty="0">
                        <a:ln>
                          <a:noFill/>
                        </a:ln>
                        <a:solidFill>
                          <a:schemeClr val="tx1"/>
                        </a:solidFill>
                        <a:effectLst/>
                        <a:highlight>
                          <a:srgbClr val="FFFF00"/>
                        </a:highligh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516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dirty="0">
                          <a:solidFill>
                            <a:schemeClr val="tx1"/>
                          </a:solidFill>
                          <a:effectLst/>
                          <a:latin typeface="Arial"/>
                        </a:rPr>
                        <a:t>Forecast to complete delivery against approved BER </a:t>
                      </a:r>
                      <a:endParaRPr kumimoji="0"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183072">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In Scope - XRN4941 - </a:t>
                      </a:r>
                      <a:r>
                        <a:rPr lang="en-US" sz="600" b="0" i="0" u="none" strike="noStrike" kern="1200" dirty="0">
                          <a:solidFill>
                            <a:schemeClr val="tx1"/>
                          </a:solidFill>
                          <a:effectLst/>
                          <a:latin typeface="+mn-lt"/>
                          <a:ea typeface="+mn-ea"/>
                          <a:cs typeface="+mn-cs"/>
                        </a:rPr>
                        <a:t>MOD0692 - Auto updates to meter read frequency</a:t>
                      </a:r>
                    </a:p>
                    <a:p>
                      <a:pPr rtl="0" fontAlgn="base"/>
                      <a:r>
                        <a:rPr lang="en-US" sz="600" b="1" i="0" u="none" strike="noStrike" kern="1200" dirty="0">
                          <a:solidFill>
                            <a:schemeClr val="tx1"/>
                          </a:solidFill>
                          <a:effectLst/>
                          <a:latin typeface="+mn-lt"/>
                          <a:ea typeface="+mn-ea"/>
                          <a:cs typeface="+mn-cs"/>
                        </a:rPr>
                        <a:t>In scope - XRN5007 - </a:t>
                      </a:r>
                      <a:r>
                        <a:rPr lang="en-US" sz="600" b="0" i="0" u="none" strike="noStrike" kern="1200" dirty="0">
                          <a:solidFill>
                            <a:schemeClr val="tx1"/>
                          </a:solidFill>
                          <a:effectLst/>
                          <a:latin typeface="+mn-lt"/>
                          <a:ea typeface="+mn-ea"/>
                          <a:cs typeface="+mn-cs"/>
                        </a:rPr>
                        <a:t>Enhancement to reconciliation process where prevailing volume is zero</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XRN5072 - </a:t>
                      </a:r>
                      <a:r>
                        <a:rPr lang="en-US" sz="600" b="0" i="0" u="none" strike="noStrike" kern="1200" dirty="0">
                          <a:solidFill>
                            <a:schemeClr val="tx1"/>
                          </a:solidFill>
                          <a:effectLst/>
                          <a:latin typeface="+mn-lt"/>
                          <a:ea typeface="+mn-ea"/>
                          <a:cs typeface="+mn-cs"/>
                        </a:rPr>
                        <a:t>Application and derivation of TTZ indicator and calculation of volume and energy – all classes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XRN5142 - </a:t>
                      </a:r>
                      <a:r>
                        <a:rPr lang="en-US" sz="600" b="0" i="0" u="none" strike="noStrike" kern="1200" dirty="0">
                          <a:solidFill>
                            <a:schemeClr val="tx1"/>
                          </a:solidFill>
                          <a:effectLst/>
                          <a:latin typeface="+mn-lt"/>
                          <a:ea typeface="+mn-ea"/>
                          <a:cs typeface="+mn-cs"/>
                        </a:rPr>
                        <a:t>New allowable values for DCC Service Flag in DXI File from DCC</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XRN5180 - </a:t>
                      </a:r>
                      <a:r>
                        <a:rPr lang="en-US" sz="600" b="0" i="0" u="none" strike="noStrike" kern="1200" dirty="0">
                          <a:solidFill>
                            <a:schemeClr val="tx1"/>
                          </a:solidFill>
                          <a:effectLst/>
                          <a:latin typeface="+mn-lt"/>
                          <a:ea typeface="+mn-ea"/>
                          <a:cs typeface="+mn-cs"/>
                        </a:rPr>
                        <a:t>Inner tolerance validation for replacement reads and read insertions</a:t>
                      </a:r>
                      <a:r>
                        <a:rPr lang="en-US" sz="600" b="0" i="0" kern="1200" dirty="0">
                          <a:solidFill>
                            <a:schemeClr val="tx1"/>
                          </a:solidFill>
                          <a:effectLst/>
                          <a:latin typeface="+mn-lt"/>
                          <a:ea typeface="+mn-ea"/>
                          <a:cs typeface="+mn-cs"/>
                        </a:rPr>
                        <a:t>​</a:t>
                      </a:r>
                    </a:p>
                    <a:p>
                      <a:pPr rtl="0" fontAlgn="base"/>
                      <a:r>
                        <a:rPr lang="en-US" sz="600" b="1" i="0" kern="1200" dirty="0">
                          <a:solidFill>
                            <a:schemeClr val="tx1"/>
                          </a:solidFill>
                          <a:effectLst/>
                          <a:latin typeface="+mn-lt"/>
                          <a:ea typeface="+mn-ea"/>
                          <a:cs typeface="+mn-cs"/>
                        </a:rPr>
                        <a:t>In Scope - XRN4780C </a:t>
                      </a:r>
                      <a:r>
                        <a:rPr lang="en-US" sz="600" b="0" i="0" kern="1200" dirty="0">
                          <a:solidFill>
                            <a:schemeClr val="tx1"/>
                          </a:solidFill>
                          <a:effectLst/>
                          <a:latin typeface="+mn-lt"/>
                          <a:ea typeface="+mn-ea"/>
                          <a:cs typeface="+mn-cs"/>
                        </a:rPr>
                        <a:t>– Inclusion of Meter Asset Provider Identity (MAP Id) in the UK Link system (CSS Consequential Change)</a:t>
                      </a:r>
                    </a:p>
                    <a:p>
                      <a:pPr lvl="0">
                        <a:buNone/>
                      </a:pPr>
                      <a:r>
                        <a:rPr lang="en-US" sz="600" b="1" i="0" kern="1200" dirty="0">
                          <a:solidFill>
                            <a:schemeClr val="tx1"/>
                          </a:solidFill>
                          <a:effectLst/>
                          <a:latin typeface="+mn-lt"/>
                          <a:ea typeface="+mn-ea"/>
                          <a:cs typeface="+mn-cs"/>
                        </a:rPr>
                        <a:t>In Scope - XRN4992a</a:t>
                      </a:r>
                      <a:r>
                        <a:rPr lang="en-US" sz="600" b="0" i="0" kern="1200" dirty="0">
                          <a:solidFill>
                            <a:schemeClr val="tx1"/>
                          </a:solidFill>
                          <a:effectLst/>
                          <a:latin typeface="+mn-lt"/>
                          <a:ea typeface="+mn-ea"/>
                          <a:cs typeface="+mn-cs"/>
                        </a:rPr>
                        <a:t> - Modification 0687 Clarification of Supplier of Last Resort (SoLR) Cost Recovery Process</a:t>
                      </a:r>
                    </a:p>
                    <a:p>
                      <a:pPr lvl="0">
                        <a:buNone/>
                      </a:pPr>
                      <a:r>
                        <a:rPr lang="en-US" sz="600" b="1" i="0" kern="1200" dirty="0">
                          <a:solidFill>
                            <a:schemeClr val="tx1"/>
                          </a:solidFill>
                          <a:effectLst/>
                          <a:latin typeface="+mn-lt"/>
                          <a:ea typeface="+mn-ea"/>
                          <a:cs typeface="+mn-cs"/>
                        </a:rPr>
                        <a:t>In Scope - XRN5188b  </a:t>
                      </a:r>
                      <a:r>
                        <a:rPr lang="en-US" sz="600" b="0" i="0" kern="1200" dirty="0">
                          <a:solidFill>
                            <a:schemeClr val="tx1"/>
                          </a:solidFill>
                          <a:effectLst/>
                          <a:latin typeface="+mn-lt"/>
                          <a:ea typeface="+mn-ea"/>
                          <a:cs typeface="+mn-cs"/>
                        </a:rPr>
                        <a:t>- </a:t>
                      </a:r>
                      <a:r>
                        <a:rPr lang="en-GB" sz="600" kern="1200" dirty="0">
                          <a:solidFill>
                            <a:schemeClr val="tx1"/>
                          </a:solidFill>
                          <a:effectLst/>
                          <a:latin typeface="+mn-lt"/>
                          <a:ea typeface="+mn-ea"/>
                          <a:cs typeface="+mn-cs"/>
                        </a:rPr>
                        <a:t>Interim Data Loads of MAP Id into UK Link</a:t>
                      </a:r>
                      <a:endParaRPr lang="en-US" sz="600" b="0" i="0" kern="1200" dirty="0">
                        <a:solidFill>
                          <a:schemeClr val="tx1"/>
                        </a:solidFill>
                        <a:effectLst/>
                        <a:latin typeface="+mn-lt"/>
                        <a:ea typeface="+mn-ea"/>
                        <a:cs typeface="+mn-cs"/>
                      </a:endParaRPr>
                    </a:p>
                    <a:p>
                      <a:pPr rtl="0" fontAlgn="base"/>
                      <a:r>
                        <a:rPr lang="en-US" sz="600" b="1" i="0" u="none" strike="noStrike" kern="1200" dirty="0">
                          <a:solidFill>
                            <a:schemeClr val="tx1"/>
                          </a:solidFill>
                          <a:effectLst/>
                          <a:latin typeface="+mn-lt"/>
                          <a:ea typeface="+mn-ea"/>
                          <a:cs typeface="+mn-cs"/>
                        </a:rPr>
                        <a:t>Descoped - XRN5091 - </a:t>
                      </a:r>
                      <a:r>
                        <a:rPr lang="en-US" sz="600" b="0" i="0" u="none" strike="noStrike" kern="1200" dirty="0">
                          <a:solidFill>
                            <a:schemeClr val="tx1"/>
                          </a:solidFill>
                          <a:effectLst/>
                          <a:latin typeface="+mn-lt"/>
                          <a:ea typeface="+mn-ea"/>
                          <a:cs typeface="+mn-cs"/>
                        </a:rPr>
                        <a:t>Deferral of creation of Class change reads at transfer of ownership</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XRN5186 </a:t>
                      </a:r>
                      <a:r>
                        <a:rPr lang="en-US" sz="600" b="0" i="0" u="none" strike="noStrike" kern="1200" dirty="0">
                          <a:solidFill>
                            <a:schemeClr val="tx1"/>
                          </a:solidFill>
                          <a:effectLst/>
                          <a:latin typeface="+mn-lt"/>
                          <a:ea typeface="+mn-ea"/>
                          <a:cs typeface="+mn-cs"/>
                        </a:rPr>
                        <a:t>MOD0701 – Aligning capacity booking under the UNC and arrangements set out in relevant </a:t>
                      </a:r>
                      <a:r>
                        <a:rPr lang="en-US" sz="600" b="0" i="0" u="none" strike="noStrike" kern="1200" dirty="0" err="1">
                          <a:solidFill>
                            <a:schemeClr val="tx1"/>
                          </a:solidFill>
                          <a:effectLst/>
                          <a:latin typeface="+mn-lt"/>
                          <a:ea typeface="+mn-ea"/>
                          <a:cs typeface="+mn-cs"/>
                        </a:rPr>
                        <a:t>NExAs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XRN5187 </a:t>
                      </a:r>
                      <a:r>
                        <a:rPr lang="en-US" sz="600" b="0" i="0" u="none" strike="noStrike" kern="1200" dirty="0">
                          <a:solidFill>
                            <a:schemeClr val="tx1"/>
                          </a:solidFill>
                          <a:effectLst/>
                          <a:latin typeface="+mn-lt"/>
                          <a:ea typeface="+mn-ea"/>
                          <a:cs typeface="+mn-cs"/>
                        </a:rPr>
                        <a:t>MOD0696 – Addressing inequalities between capacity booking under the UNC and arrangements set out in the relevant </a:t>
                      </a:r>
                      <a:r>
                        <a:rPr lang="en-US" sz="600" b="0" i="0" u="none" strike="noStrike" kern="1200" dirty="0" err="1">
                          <a:solidFill>
                            <a:schemeClr val="tx1"/>
                          </a:solidFill>
                          <a:effectLst/>
                          <a:latin typeface="+mn-lt"/>
                          <a:ea typeface="+mn-ea"/>
                          <a:cs typeface="+mn-cs"/>
                        </a:rPr>
                        <a:t>NExAs</a:t>
                      </a:r>
                      <a:endParaRPr lang="en-GB" sz="6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03250" y="64014"/>
            <a:ext cx="8229600" cy="343810"/>
          </a:xfrm>
        </p:spPr>
        <p:txBody>
          <a:bodyPr>
            <a:normAutofit/>
          </a:bodyPr>
          <a:lstStyle/>
          <a:p>
            <a:r>
              <a:rPr lang="en-GB" sz="1600" dirty="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65841" cy="200055"/>
          </a:xfrm>
          <a:prstGeom prst="rect">
            <a:avLst/>
          </a:prstGeom>
          <a:noFill/>
        </p:spPr>
        <p:txBody>
          <a:bodyPr wrap="none" lIns="91440" tIns="45720" rIns="91440" bIns="45720" rtlCol="0" anchor="t">
            <a:spAutoFit/>
          </a:bodyPr>
          <a:lstStyle/>
          <a:p>
            <a:r>
              <a:rPr lang="en-GB" sz="700" dirty="0"/>
              <a:t>Slide updated on 24th February 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5121784" y="3021777"/>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pic>
        <p:nvPicPr>
          <p:cNvPr id="23" name="Picture 22">
            <a:extLst>
              <a:ext uri="{FF2B5EF4-FFF2-40B4-BE49-F238E27FC236}">
                <a16:creationId xmlns:a16="http://schemas.microsoft.com/office/drawing/2014/main" id="{8536FF12-6178-49E1-B29F-896F9C49BC57}"/>
              </a:ext>
            </a:extLst>
          </p:cNvPr>
          <p:cNvPicPr>
            <a:picLocks noChangeAspect="1"/>
          </p:cNvPicPr>
          <p:nvPr/>
        </p:nvPicPr>
        <p:blipFill>
          <a:blip r:embed="rId3"/>
          <a:stretch>
            <a:fillRect/>
          </a:stretch>
        </p:blipFill>
        <p:spPr>
          <a:xfrm>
            <a:off x="5247726" y="1472371"/>
            <a:ext cx="2477481" cy="735638"/>
          </a:xfrm>
          <a:prstGeom prst="rect">
            <a:avLst/>
          </a:prstGeom>
        </p:spPr>
      </p:pic>
      <p:pic>
        <p:nvPicPr>
          <p:cNvPr id="5" name="Picture 21" descr="Chart, waterfall chart&#10;&#10;Description automatically generated">
            <a:extLst>
              <a:ext uri="{FF2B5EF4-FFF2-40B4-BE49-F238E27FC236}">
                <a16:creationId xmlns:a16="http://schemas.microsoft.com/office/drawing/2014/main" id="{5FD861AA-60AD-4BFE-A48F-949F203A436C}"/>
              </a:ext>
            </a:extLst>
          </p:cNvPr>
          <p:cNvPicPr>
            <a:picLocks noChangeAspect="1"/>
          </p:cNvPicPr>
          <p:nvPr/>
        </p:nvPicPr>
        <p:blipFill>
          <a:blip r:embed="rId4"/>
          <a:stretch>
            <a:fillRect/>
          </a:stretch>
        </p:blipFill>
        <p:spPr>
          <a:xfrm>
            <a:off x="4398963" y="2211201"/>
            <a:ext cx="4433887" cy="816347"/>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XRN5231 Flow Weighted Average CV</a:t>
            </a:r>
            <a:endParaRPr lang="en-GB" dirty="0"/>
          </a:p>
        </p:txBody>
      </p:sp>
    </p:spTree>
    <p:extLst>
      <p:ext uri="{BB962C8B-B14F-4D97-AF65-F5344CB8AC3E}">
        <p14:creationId xmlns:p14="http://schemas.microsoft.com/office/powerpoint/2010/main" val="172674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948"/>
            <a:ext cx="8229600" cy="338554"/>
          </a:xfrm>
        </p:spPr>
        <p:txBody>
          <a:bodyPr>
            <a:normAutofit/>
          </a:bodyPr>
          <a:lstStyle/>
          <a:p>
            <a:r>
              <a:rPr lang="en-GB" sz="1000" dirty="0">
                <a:latin typeface="Arial"/>
                <a:cs typeface="Arial"/>
              </a:rPr>
              <a:t>XRN5231 Flow Weighted Average CV</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249709324"/>
              </p:ext>
            </p:extLst>
          </p:nvPr>
        </p:nvGraphicFramePr>
        <p:xfrm>
          <a:off x="35496" y="271043"/>
          <a:ext cx="9073010" cy="4822183"/>
        </p:xfrm>
        <a:graphic>
          <a:graphicData uri="http://schemas.openxmlformats.org/drawingml/2006/table">
            <a:tbl>
              <a:tblPr firstRow="1" bandRow="1"/>
              <a:tblGrid>
                <a:gridCol w="1614235">
                  <a:extLst>
                    <a:ext uri="{9D8B030D-6E8A-4147-A177-3AD203B41FA5}">
                      <a16:colId xmlns:a16="http://schemas.microsoft.com/office/drawing/2014/main" val="20000"/>
                    </a:ext>
                  </a:extLst>
                </a:gridCol>
                <a:gridCol w="2508212">
                  <a:extLst>
                    <a:ext uri="{9D8B030D-6E8A-4147-A177-3AD203B41FA5}">
                      <a16:colId xmlns:a16="http://schemas.microsoft.com/office/drawing/2014/main" val="20001"/>
                    </a:ext>
                  </a:extLst>
                </a:gridCol>
                <a:gridCol w="856953">
                  <a:extLst>
                    <a:ext uri="{9D8B030D-6E8A-4147-A177-3AD203B41FA5}">
                      <a16:colId xmlns:a16="http://schemas.microsoft.com/office/drawing/2014/main" val="20002"/>
                    </a:ext>
                  </a:extLst>
                </a:gridCol>
                <a:gridCol w="1597333">
                  <a:extLst>
                    <a:ext uri="{9D8B030D-6E8A-4147-A177-3AD203B41FA5}">
                      <a16:colId xmlns:a16="http://schemas.microsoft.com/office/drawing/2014/main" val="2953417103"/>
                    </a:ext>
                  </a:extLst>
                </a:gridCol>
                <a:gridCol w="2496277">
                  <a:extLst>
                    <a:ext uri="{9D8B030D-6E8A-4147-A177-3AD203B41FA5}">
                      <a16:colId xmlns:a16="http://schemas.microsoft.com/office/drawing/2014/main" val="20003"/>
                    </a:ext>
                  </a:extLst>
                </a:gridCol>
              </a:tblGrid>
              <a:tr h="21247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80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dirty="0">
                          <a:solidFill>
                            <a:srgbClr val="FFFFFF"/>
                          </a:solidFill>
                          <a:latin typeface="Arial"/>
                          <a:cs typeface="Arial"/>
                        </a:rPr>
                        <a:t>Overall</a:t>
                      </a:r>
                      <a:r>
                        <a:rPr lang="en-GB" sz="80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0">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RAG</a:t>
                      </a:r>
                      <a:r>
                        <a:rPr lang="en-GB" sz="800" b="1" baseline="0" dirty="0">
                          <a:solidFill>
                            <a:schemeClr val="bg1"/>
                          </a:solidFill>
                          <a:latin typeface="Arial"/>
                          <a:cs typeface="Arial"/>
                        </a:rPr>
                        <a:t> Status</a:t>
                      </a:r>
                      <a:endParaRPr lang="en-GB" sz="80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38287">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mn-lt"/>
                          <a:cs typeface="Arial"/>
                        </a:rPr>
                        <a:t>                                            </a:t>
                      </a:r>
                      <a:r>
                        <a:rPr lang="en-GB" sz="800" b="1" dirty="0">
                          <a:solidFill>
                            <a:schemeClr val="bg1"/>
                          </a:solidFill>
                          <a:latin typeface="+mn-lt"/>
                          <a:cs typeface="Arial"/>
                        </a:rPr>
                        <a:t> Status</a:t>
                      </a:r>
                      <a:r>
                        <a:rPr lang="en-GB" sz="800" b="1" baseline="0" dirty="0">
                          <a:solidFill>
                            <a:schemeClr val="bg1"/>
                          </a:solidFill>
                          <a:latin typeface="+mn-lt"/>
                          <a:cs typeface="Arial"/>
                        </a:rPr>
                        <a:t> Justification</a:t>
                      </a:r>
                      <a:endParaRPr lang="en-GB"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339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chemeClr val="bg1"/>
                          </a:solidFill>
                          <a:latin typeface="Arial"/>
                          <a:ea typeface="+mn-ea"/>
                          <a:cs typeface="Arial"/>
                        </a:rPr>
                        <a:t>Schedule</a:t>
                      </a:r>
                    </a:p>
                    <a:p>
                      <a:pPr algn="ctr"/>
                      <a:endParaRPr lang="en-GB" sz="90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RAG status is tracking at </a:t>
                      </a:r>
                      <a:r>
                        <a:rPr lang="en-GB" sz="700" b="1" i="0" u="none" strike="noStrike" kern="1200" cap="none" normalizeH="0" baseline="0" dirty="0">
                          <a:ln>
                            <a:noFill/>
                          </a:ln>
                          <a:solidFill>
                            <a:srgbClr val="7030A0"/>
                          </a:solidFill>
                          <a:effectLst/>
                          <a:latin typeface="+mn-lt"/>
                          <a:ea typeface="+mn-ea"/>
                          <a:cs typeface="+mn-cs"/>
                        </a:rPr>
                        <a:t>Purple</a:t>
                      </a:r>
                      <a:r>
                        <a:rPr lang="en-GB" sz="700" b="0" i="0" u="none" strike="noStrike" kern="1200" cap="none" normalizeH="0" baseline="0" dirty="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dirty="0">
                          <a:ln>
                            <a:noFill/>
                          </a:ln>
                          <a:solidFill>
                            <a:schemeClr val="tx1"/>
                          </a:solidFill>
                          <a:effectLst/>
                          <a:latin typeface="+mn-lt"/>
                          <a:ea typeface="+mn-ea"/>
                          <a:cs typeface="+mn-cs"/>
                        </a:rPr>
                        <a:t>st</a:t>
                      </a:r>
                      <a:r>
                        <a:rPr lang="en-GB" sz="700" b="0" i="0" u="none" strike="noStrike" kern="1200" cap="none" normalizeH="0" baseline="0" dirty="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dirty="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dirty="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dirty="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dirty="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endParaRPr lang="en-GB" sz="1200" b="1" dirty="0">
                        <a:solidFill>
                          <a:srgbClr val="FF0000"/>
                        </a:solidFill>
                      </a:endParaRPr>
                    </a:p>
                    <a:p>
                      <a:r>
                        <a:rPr lang="en-GB" sz="1000" b="1" dirty="0">
                          <a:solidFill>
                            <a:srgbClr val="FF0000"/>
                          </a:solidFill>
                        </a:rPr>
                        <a:t>Replan in progress to confirm revised dates at the April ChMC</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798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dirty="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dirty="0">
                          <a:solidFill>
                            <a:schemeClr val="tx1"/>
                          </a:solidFill>
                          <a:effectLst/>
                          <a:highlight>
                            <a:srgbClr val="FFFFFF"/>
                          </a:highlight>
                          <a:latin typeface="+mj-lt"/>
                          <a:ea typeface="+mn-ea"/>
                          <a:cs typeface="+mn-cs"/>
                        </a:rPr>
                        <a:t> </a:t>
                      </a:r>
                      <a:r>
                        <a:rPr lang="en-US" sz="700" b="1" i="0" dirty="0">
                          <a:solidFill>
                            <a:schemeClr val="tx1"/>
                          </a:solidFill>
                          <a:effectLst/>
                          <a:highlight>
                            <a:srgbClr val="FFFFFF"/>
                          </a:highlight>
                          <a:latin typeface="+mj-lt"/>
                          <a:ea typeface="+mn-ea"/>
                          <a:cs typeface="Poppins"/>
                        </a:rPr>
                        <a:t>Update:</a:t>
                      </a:r>
                      <a:r>
                        <a:rPr lang="en-US" sz="700" b="0" i="0" dirty="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dirty="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dirty="0">
                          <a:solidFill>
                            <a:schemeClr val="tx1"/>
                          </a:solidFill>
                          <a:effectLst/>
                          <a:highlight>
                            <a:srgbClr val="FFFFFF"/>
                          </a:highlight>
                          <a:latin typeface="+mj-lt"/>
                          <a:ea typeface="+mn-ea"/>
                          <a:cs typeface="Poppins" panose="020B0604020202020204" charset="0"/>
                        </a:rPr>
                        <a:t>Update: </a:t>
                      </a:r>
                      <a:r>
                        <a:rPr lang="en-US" sz="700" b="0" i="0" dirty="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lvl="0" indent="-171450">
                        <a:buFont typeface="Arial" panose="020B0604020202020204" pitchFamily="34" charset="0"/>
                        <a:buChar char="•"/>
                      </a:pPr>
                      <a:r>
                        <a:rPr kumimoji="0" lang="en-US" sz="700" b="0" i="0" u="none" strike="noStrike" kern="1200" cap="none" normalizeH="0" baseline="0" dirty="0">
                          <a:ln>
                            <a:noFill/>
                          </a:ln>
                          <a:solidFill>
                            <a:schemeClr val="tx1"/>
                          </a:solidFill>
                          <a:effectLst/>
                          <a:latin typeface="Arial"/>
                          <a:ea typeface="Verdana"/>
                          <a:cs typeface="Arial"/>
                        </a:rPr>
                        <a:t>Forecast costs tracking to approved BER costs</a:t>
                      </a:r>
                      <a:r>
                        <a:rPr lang="en-US" sz="700" b="0" i="0" u="none" strike="noStrike" kern="1200" cap="none" normalizeH="0" baseline="0" dirty="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77185">
                <a:tc>
                  <a:txBody>
                    <a:bodyPr/>
                    <a:lstStyle/>
                    <a:p>
                      <a:pPr algn="ctr"/>
                      <a:r>
                        <a:rPr lang="en-GB" sz="80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lvl="0"/>
                      <a:r>
                        <a:rPr lang="en-US" sz="700" b="1" i="0" u="none" strike="noStrike" kern="1200" cap="none" normalizeH="0" baseline="0" dirty="0">
                          <a:ln>
                            <a:noFill/>
                          </a:ln>
                          <a:solidFill>
                            <a:schemeClr val="tx1"/>
                          </a:solidFill>
                          <a:effectLst/>
                          <a:latin typeface="+mn-lt"/>
                          <a:ea typeface="Verdana"/>
                          <a:cs typeface="Arial"/>
                        </a:rPr>
                        <a:t>XRN5231 Flow Weighted Average (CV)</a:t>
                      </a:r>
                      <a:r>
                        <a:rPr lang="en-GB" sz="700" kern="1200" dirty="0">
                          <a:solidFill>
                            <a:schemeClr val="tx1"/>
                          </a:solidFill>
                          <a:effectLst/>
                          <a:latin typeface="+mn-lt"/>
                          <a:ea typeface="+mn-ea"/>
                          <a:cs typeface="+mn-cs"/>
                        </a:rPr>
                        <a:t> </a:t>
                      </a:r>
                    </a:p>
                    <a:p>
                      <a:pPr lvl="0"/>
                      <a:r>
                        <a:rPr lang="en-GB" sz="700" kern="1200" dirty="0">
                          <a:solidFill>
                            <a:schemeClr val="tx1"/>
                          </a:solidFill>
                          <a:effectLst/>
                          <a:latin typeface="+mn-lt"/>
                          <a:ea typeface="+mn-ea"/>
                          <a:cs typeface="+mn-cs"/>
                        </a:rPr>
                        <a:t>Gemini consequential change part A - PRCMS validation/processing</a:t>
                      </a:r>
                    </a:p>
                    <a:p>
                      <a:pPr lvl="0"/>
                      <a:r>
                        <a:rPr lang="en-GB" sz="700" kern="1200" dirty="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9" name="Group 8">
            <a:extLst>
              <a:ext uri="{FF2B5EF4-FFF2-40B4-BE49-F238E27FC236}">
                <a16:creationId xmlns:a16="http://schemas.microsoft.com/office/drawing/2014/main" id="{AA5C4EA1-1FF4-438B-8BD0-21607BB0C453}"/>
              </a:ext>
            </a:extLst>
          </p:cNvPr>
          <p:cNvGrpSpPr/>
          <p:nvPr/>
        </p:nvGrpSpPr>
        <p:grpSpPr>
          <a:xfrm>
            <a:off x="5220072" y="3033335"/>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991076" y="3033335"/>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6732986" y="3033335"/>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7366830" y="3033335"/>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8091752" y="3033335"/>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pic>
        <p:nvPicPr>
          <p:cNvPr id="5" name="Picture 4">
            <a:extLst>
              <a:ext uri="{FF2B5EF4-FFF2-40B4-BE49-F238E27FC236}">
                <a16:creationId xmlns:a16="http://schemas.microsoft.com/office/drawing/2014/main" id="{583AFBE6-CB49-4185-B2AB-775B238EB824}"/>
              </a:ext>
            </a:extLst>
          </p:cNvPr>
          <p:cNvPicPr>
            <a:picLocks noChangeAspect="1"/>
          </p:cNvPicPr>
          <p:nvPr/>
        </p:nvPicPr>
        <p:blipFill>
          <a:blip r:embed="rId3"/>
          <a:stretch>
            <a:fillRect/>
          </a:stretch>
        </p:blipFill>
        <p:spPr>
          <a:xfrm>
            <a:off x="5076056" y="1251457"/>
            <a:ext cx="3888432" cy="1381076"/>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December 21 </a:t>
            </a:r>
            <a:r>
              <a:rPr lang="en-US" dirty="0"/>
              <a:t>- </a:t>
            </a:r>
            <a:r>
              <a:rPr lang="en-US"/>
              <a:t>April 22 Changes in Design </a:t>
            </a:r>
            <a:r>
              <a:rPr lang="en-US" dirty="0"/>
              <a:t>Update</a:t>
            </a:r>
            <a:endParaRPr lang="en-GB" dirty="0"/>
          </a:p>
        </p:txBody>
      </p:sp>
    </p:spTree>
    <p:extLst>
      <p:ext uri="{BB962C8B-B14F-4D97-AF65-F5344CB8AC3E}">
        <p14:creationId xmlns:p14="http://schemas.microsoft.com/office/powerpoint/2010/main" val="2860258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8522" y="495673"/>
          <a:ext cx="8765004" cy="4142180"/>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62628">
                  <a:extLst>
                    <a:ext uri="{9D8B030D-6E8A-4147-A177-3AD203B41FA5}">
                      <a16:colId xmlns:a16="http://schemas.microsoft.com/office/drawing/2014/main" val="2515456850"/>
                    </a:ext>
                  </a:extLst>
                </a:gridCol>
                <a:gridCol w="739625">
                  <a:extLst>
                    <a:ext uri="{9D8B030D-6E8A-4147-A177-3AD203B41FA5}">
                      <a16:colId xmlns:a16="http://schemas.microsoft.com/office/drawing/2014/main" val="1654760590"/>
                    </a:ext>
                  </a:extLst>
                </a:gridCol>
                <a:gridCol w="2829425">
                  <a:extLst>
                    <a:ext uri="{9D8B030D-6E8A-4147-A177-3AD203B41FA5}">
                      <a16:colId xmlns:a16="http://schemas.microsoft.com/office/drawing/2014/main" val="20003"/>
                    </a:ext>
                  </a:extLst>
                </a:gridCol>
              </a:tblGrid>
              <a:tr h="401237">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dirty="0">
                          <a:solidFill>
                            <a:schemeClr val="tx1"/>
                          </a:solidFill>
                        </a:rPr>
                        <a:t>XRN4978 - </a:t>
                      </a:r>
                      <a:r>
                        <a:rPr lang="en-US" sz="900" dirty="0">
                          <a:solidFill>
                            <a:schemeClr val="tx1"/>
                          </a:solidFill>
                        </a:rPr>
                        <a:t>Notification of Rolling AQ Value (following Transfer of Ownership between M-5 and M) </a:t>
                      </a:r>
                      <a:endParaRPr lang="en-GB" sz="900" dirty="0">
                        <a:solidFill>
                          <a:schemeClr val="tx1"/>
                        </a:solidFill>
                      </a:endParaRP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dirty="0">
                          <a:solidFill>
                            <a:schemeClr val="tx1"/>
                          </a:solidFill>
                          <a:latin typeface="+mn-lt"/>
                          <a:ea typeface="+mn-ea"/>
                          <a:cs typeface="+mn-cs"/>
                        </a:rPr>
                        <a:t>Detailed Requirements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24/03/22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XRN4990 - </a:t>
                      </a:r>
                      <a:r>
                        <a:rPr lang="en-US" sz="900" kern="1200" dirty="0">
                          <a:solidFill>
                            <a:schemeClr val="tx1"/>
                          </a:solidFill>
                          <a:latin typeface="+mn-lt"/>
                          <a:ea typeface="+mn-ea"/>
                          <a:cs typeface="+mn-cs"/>
                        </a:rPr>
                        <a:t>Transfer of Sites with Low Read Submission Performance from Class 2 and 3 into Class 4 (MOD0664) </a:t>
                      </a:r>
                      <a:endParaRPr lang="en-GB" sz="900" kern="1200" dirty="0">
                        <a:solidFill>
                          <a:schemeClr val="tx1"/>
                        </a:solidFill>
                        <a:latin typeface="+mn-lt"/>
                        <a:ea typeface="+mn-ea"/>
                        <a:cs typeface="+mn-cs"/>
                      </a:endParaRP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900" b="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 revised to 03/03 due to additional requirements on reporting </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17/03/22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XRN4992B - </a:t>
                      </a:r>
                      <a:r>
                        <a:rPr lang="en-US" sz="900" kern="1200" dirty="0">
                          <a:solidFill>
                            <a:schemeClr val="tx1"/>
                          </a:solidFill>
                          <a:latin typeface="+mn-lt"/>
                          <a:ea typeface="+mn-ea"/>
                          <a:cs typeface="+mn-cs"/>
                        </a:rPr>
                        <a:t>Modification 0687 Clarification of Supplier of Last Resort (SoLR) Cost Recovery Process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dirty="0">
                          <a:ln>
                            <a:noFill/>
                          </a:ln>
                          <a:solidFill>
                            <a:schemeClr val="tx1"/>
                          </a:solidFill>
                          <a:effectLst/>
                          <a:latin typeface="+mn-lt"/>
                          <a:ea typeface="+mn-ea"/>
                          <a:cs typeface="+mn-cs"/>
                        </a:rPr>
                        <a:t>67431: There is a risk that a MOD may be raised to include IGT sites into SoLR charging. This will cause a scope change and as different charge rates will be required for IGT sites, significant design work.​</a:t>
                      </a:r>
                    </a:p>
                    <a:p>
                      <a:pPr marL="0" indent="0" algn="l">
                        <a:buNone/>
                      </a:pPr>
                      <a:r>
                        <a:rPr lang="en-US" sz="700" b="0" i="0" u="none" strike="noStrike" kern="1200" cap="none" normalizeH="0" baseline="0" dirty="0">
                          <a:ln>
                            <a:noFill/>
                          </a:ln>
                          <a:solidFill>
                            <a:schemeClr val="tx1"/>
                          </a:solidFill>
                          <a:effectLst/>
                          <a:latin typeface="+mn-lt"/>
                          <a:ea typeface="+mn-ea"/>
                          <a:cs typeface="+mn-cs"/>
                        </a:rPr>
                        <a:t>Mitigation: Accept risk. Design will be completed prior to a Mod being approved. Decision will be taken at </a:t>
                      </a:r>
                      <a:r>
                        <a:rPr lang="en-US" sz="700" b="0" i="0" u="none" strike="noStrike" kern="1200" cap="none" normalizeH="0" baseline="0" dirty="0" err="1">
                          <a:ln>
                            <a:noFill/>
                          </a:ln>
                          <a:solidFill>
                            <a:schemeClr val="tx1"/>
                          </a:solidFill>
                          <a:effectLst/>
                          <a:latin typeface="+mn-lt"/>
                          <a:ea typeface="+mn-ea"/>
                          <a:cs typeface="+mn-cs"/>
                        </a:rPr>
                        <a:t>ChMC</a:t>
                      </a:r>
                      <a:r>
                        <a:rPr lang="en-US" sz="700" b="0" i="0" u="none" strike="noStrike" kern="1200" cap="none" normalizeH="0" baseline="0" dirty="0">
                          <a:ln>
                            <a:noFill/>
                          </a:ln>
                          <a:solidFill>
                            <a:schemeClr val="tx1"/>
                          </a:solidFill>
                          <a:effectLst/>
                          <a:latin typeface="+mn-lt"/>
                          <a:ea typeface="+mn-ea"/>
                          <a:cs typeface="+mn-cs"/>
                        </a:rPr>
                        <a:t> in May whether this will be taken into delivery for Nov22. </a:t>
                      </a: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 </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25/03/22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615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XRN5091 - </a:t>
                      </a:r>
                      <a:r>
                        <a:rPr lang="en-US" sz="900" kern="1200" dirty="0">
                          <a:solidFill>
                            <a:schemeClr val="tx1"/>
                          </a:solidFill>
                          <a:latin typeface="+mn-lt"/>
                          <a:ea typeface="+mn-ea"/>
                          <a:cs typeface="+mn-cs"/>
                        </a:rPr>
                        <a:t>Deferral of creation of Class change reads at transfer of ownership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25/03/22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72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on 25/03/22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dirty="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91489" cy="200055"/>
          </a:xfrm>
          <a:prstGeom prst="rect">
            <a:avLst/>
          </a:prstGeom>
          <a:noFill/>
        </p:spPr>
        <p:txBody>
          <a:bodyPr wrap="none" lIns="91440" tIns="45720" rIns="91440" bIns="45720" rtlCol="0" anchor="t">
            <a:spAutoFit/>
          </a:bodyPr>
          <a:lstStyle/>
          <a:p>
            <a:r>
              <a:rPr lang="en-GB" sz="700" dirty="0"/>
              <a:t>Slide updated on 25th February 2022</a:t>
            </a:r>
            <a:endParaRPr lang="en-GB" dirty="0"/>
          </a:p>
        </p:txBody>
      </p:sp>
    </p:spTree>
    <p:extLst>
      <p:ext uri="{BB962C8B-B14F-4D97-AF65-F5344CB8AC3E}">
        <p14:creationId xmlns:p14="http://schemas.microsoft.com/office/powerpoint/2010/main" val="1570111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3682" y="495673"/>
          <a:ext cx="8756635" cy="2766722"/>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GB" sz="700" b="0" i="0" u="none" strike="noStrike" kern="1200" cap="none" normalizeH="0" baseline="0" dirty="0">
                          <a:ln>
                            <a:noFill/>
                          </a:ln>
                          <a:solidFill>
                            <a:schemeClr val="tx1"/>
                          </a:solidFill>
                          <a:effectLst/>
                          <a:latin typeface="+mn-lt"/>
                          <a:ea typeface="+mn-ea"/>
                          <a:cs typeface="+mn-cs"/>
                        </a:rPr>
                        <a:t>There is a risk that the physical works required on site will not be completed in line with a Nov 22 Release Date. </a:t>
                      </a:r>
                      <a:br>
                        <a:rPr lang="en-GB" sz="700" b="0" i="0" u="none" strike="noStrike" kern="1200" cap="none" normalizeH="0" baseline="0" dirty="0">
                          <a:ln>
                            <a:noFill/>
                          </a:ln>
                          <a:solidFill>
                            <a:srgbClr val="000000"/>
                          </a:solidFill>
                          <a:effectLst/>
                          <a:latin typeface="+mn-lt"/>
                          <a:ea typeface="+mn-ea"/>
                          <a:cs typeface="+mn-cs"/>
                        </a:rPr>
                      </a:br>
                      <a:r>
                        <a:rPr lang="en-GB" sz="700" b="0" i="0" u="none" strike="noStrike" kern="1200" cap="none" normalizeH="0" baseline="0" dirty="0">
                          <a:ln>
                            <a:noFill/>
                          </a:ln>
                          <a:solidFill>
                            <a:schemeClr val="tx1"/>
                          </a:solidFill>
                          <a:effectLst/>
                          <a:latin typeface="+mn-lt"/>
                          <a:ea typeface="+mn-ea"/>
                          <a:cs typeface="+mn-cs"/>
                        </a:rPr>
                        <a:t>Mitigation: Align to a future release post Nov22 release if works cannot be completed on time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24/03/22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25/03/22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XRN5298 - </a:t>
                      </a:r>
                      <a:r>
                        <a:rPr lang="en-US" sz="900" kern="1200" dirty="0">
                          <a:solidFill>
                            <a:schemeClr val="tx1"/>
                          </a:solidFill>
                          <a:latin typeface="+mn-lt"/>
                          <a:ea typeface="+mn-ea"/>
                          <a:cs typeface="+mn-cs"/>
                        </a:rPr>
                        <a:t>H100 Fife Project – Hydrogen Network Trial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dirty="0">
                          <a:ln>
                            <a:noFill/>
                          </a:ln>
                          <a:solidFill>
                            <a:schemeClr val="tx1"/>
                          </a:solidFill>
                          <a:effectLst/>
                          <a:latin typeface="+mn-lt"/>
                          <a:ea typeface="+mn-ea"/>
                          <a:cs typeface="+mn-cs"/>
                        </a:rPr>
                        <a:t>There is a risk that the detailed design change pack will not be approved if MOD0799 is still outstanding​</a:t>
                      </a:r>
                    </a:p>
                    <a:p>
                      <a:pPr marL="0" indent="0" algn="l">
                        <a:buNone/>
                      </a:pPr>
                      <a:r>
                        <a:rPr lang="en-US" sz="700" b="0" i="0" u="none" strike="noStrike" kern="1200" cap="none" normalizeH="0" baseline="0" dirty="0">
                          <a:ln>
                            <a:noFill/>
                          </a:ln>
                          <a:solidFill>
                            <a:schemeClr val="tx1"/>
                          </a:solidFill>
                          <a:effectLst/>
                          <a:latin typeface="+mn-lt"/>
                          <a:ea typeface="+mn-ea"/>
                          <a:cs typeface="+mn-cs"/>
                        </a:rPr>
                        <a:t>Mitigation: Accept risk. </a:t>
                      </a:r>
                      <a:r>
                        <a:rPr lang="en-US" sz="700" b="0" i="0" u="none" strike="noStrike" kern="1200" cap="none" normalizeH="0" baseline="0">
                          <a:ln>
                            <a:noFill/>
                          </a:ln>
                          <a:solidFill>
                            <a:schemeClr val="tx1"/>
                          </a:solidFill>
                          <a:effectLst/>
                          <a:latin typeface="+mn-lt"/>
                          <a:ea typeface="+mn-ea"/>
                          <a:cs typeface="+mn-cs"/>
                        </a:rPr>
                        <a:t>Complete Design. Decision </a:t>
                      </a:r>
                      <a:r>
                        <a:rPr lang="en-US" sz="700" b="0" i="0" u="none" strike="noStrike" kern="1200" cap="none" normalizeH="0" baseline="0" dirty="0">
                          <a:ln>
                            <a:noFill/>
                          </a:ln>
                          <a:solidFill>
                            <a:schemeClr val="tx1"/>
                          </a:solidFill>
                          <a:effectLst/>
                          <a:latin typeface="+mn-lt"/>
                          <a:ea typeface="+mn-ea"/>
                          <a:cs typeface="+mn-cs"/>
                        </a:rPr>
                        <a:t>will be taken at </a:t>
                      </a:r>
                      <a:r>
                        <a:rPr lang="en-US" sz="700" b="0" i="0" u="none" strike="noStrike" kern="1200" cap="none" normalizeH="0" baseline="0" dirty="0" err="1">
                          <a:ln>
                            <a:noFill/>
                          </a:ln>
                          <a:solidFill>
                            <a:schemeClr val="tx1"/>
                          </a:solidFill>
                          <a:effectLst/>
                          <a:latin typeface="+mn-lt"/>
                          <a:ea typeface="+mn-ea"/>
                          <a:cs typeface="+mn-cs"/>
                        </a:rPr>
                        <a:t>ChMC</a:t>
                      </a:r>
                      <a:r>
                        <a:rPr lang="en-US" sz="700" b="0" i="0" u="none" strike="noStrike" kern="1200" cap="none" normalizeH="0" baseline="0" dirty="0">
                          <a:ln>
                            <a:noFill/>
                          </a:ln>
                          <a:solidFill>
                            <a:schemeClr val="tx1"/>
                          </a:solidFill>
                          <a:effectLst/>
                          <a:latin typeface="+mn-lt"/>
                          <a:ea typeface="+mn-ea"/>
                          <a:cs typeface="+mn-cs"/>
                        </a:rPr>
                        <a:t> in May whether this will be taken into delivery for Nov22.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25/03/22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dirty="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65841" cy="200055"/>
          </a:xfrm>
          <a:prstGeom prst="rect">
            <a:avLst/>
          </a:prstGeom>
          <a:noFill/>
        </p:spPr>
        <p:txBody>
          <a:bodyPr wrap="none" lIns="91440" tIns="45720" rIns="91440" bIns="45720" rtlCol="0" anchor="t">
            <a:spAutoFit/>
          </a:bodyPr>
          <a:lstStyle/>
          <a:p>
            <a:r>
              <a:rPr lang="en-GB" sz="700" dirty="0"/>
              <a:t>Slide updated on 25th February 2022</a:t>
            </a:r>
            <a:endParaRPr lang="en-GB" dirty="0"/>
          </a:p>
        </p:txBody>
      </p:sp>
    </p:spTree>
    <p:extLst>
      <p:ext uri="{BB962C8B-B14F-4D97-AF65-F5344CB8AC3E}">
        <p14:creationId xmlns:p14="http://schemas.microsoft.com/office/powerpoint/2010/main" val="99859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dirty="0">
                <a:latin typeface="Arial"/>
                <a:cs typeface="Arial"/>
              </a:rPr>
              <a:t>DSC Change Budget 21/22 YTD</a:t>
            </a:r>
            <a:endParaRPr lang="en-GB" sz="3600" dirty="0">
              <a:latin typeface="Arial"/>
              <a:cs typeface="Arial"/>
            </a:endParaRPr>
          </a:p>
        </p:txBody>
      </p:sp>
    </p:spTree>
    <p:extLst>
      <p:ext uri="{BB962C8B-B14F-4D97-AF65-F5344CB8AC3E}">
        <p14:creationId xmlns:p14="http://schemas.microsoft.com/office/powerpoint/2010/main" val="97490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FEB 2022 – FEB 2024</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February 2022</a:t>
            </a:r>
          </a:p>
        </p:txBody>
      </p:sp>
    </p:spTree>
    <p:extLst>
      <p:ext uri="{BB962C8B-B14F-4D97-AF65-F5344CB8AC3E}">
        <p14:creationId xmlns:p14="http://schemas.microsoft.com/office/powerpoint/2010/main" val="1645007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ext uri="{D42A27DB-BD31-4B8C-83A1-F6EECF244321}">
                <p14:modId xmlns:p14="http://schemas.microsoft.com/office/powerpoint/2010/main" val="1655862688"/>
              </p:ext>
            </p:extLst>
          </p:nvPr>
        </p:nvGraphicFramePr>
        <p:xfrm>
          <a:off x="-9447" y="403932"/>
          <a:ext cx="9073003" cy="4751366"/>
        </p:xfrm>
        <a:graphic>
          <a:graphicData uri="http://schemas.openxmlformats.org/drawingml/2006/table">
            <a:tbl>
              <a:tblPr firstRow="1" bandRow="1">
                <a:tableStyleId>{5C22544A-7EE6-4342-B048-85BDC9FD1C3A}</a:tableStyleId>
              </a:tblPr>
              <a:tblGrid>
                <a:gridCol w="748510">
                  <a:extLst>
                    <a:ext uri="{9D8B030D-6E8A-4147-A177-3AD203B41FA5}">
                      <a16:colId xmlns:a16="http://schemas.microsoft.com/office/drawing/2014/main" val="542809358"/>
                    </a:ext>
                  </a:extLst>
                </a:gridCol>
                <a:gridCol w="599042">
                  <a:extLst>
                    <a:ext uri="{9D8B030D-6E8A-4147-A177-3AD203B41FA5}">
                      <a16:colId xmlns:a16="http://schemas.microsoft.com/office/drawing/2014/main" val="4028384899"/>
                    </a:ext>
                  </a:extLst>
                </a:gridCol>
                <a:gridCol w="449158">
                  <a:extLst>
                    <a:ext uri="{9D8B030D-6E8A-4147-A177-3AD203B41FA5}">
                      <a16:colId xmlns:a16="http://schemas.microsoft.com/office/drawing/2014/main" val="1892519651"/>
                    </a:ext>
                  </a:extLst>
                </a:gridCol>
                <a:gridCol w="718654">
                  <a:extLst>
                    <a:ext uri="{9D8B030D-6E8A-4147-A177-3AD203B41FA5}">
                      <a16:colId xmlns:a16="http://schemas.microsoft.com/office/drawing/2014/main" val="2539976336"/>
                    </a:ext>
                  </a:extLst>
                </a:gridCol>
                <a:gridCol w="538990">
                  <a:extLst>
                    <a:ext uri="{9D8B030D-6E8A-4147-A177-3AD203B41FA5}">
                      <a16:colId xmlns:a16="http://schemas.microsoft.com/office/drawing/2014/main" val="3939180299"/>
                    </a:ext>
                  </a:extLst>
                </a:gridCol>
                <a:gridCol w="628823">
                  <a:extLst>
                    <a:ext uri="{9D8B030D-6E8A-4147-A177-3AD203B41FA5}">
                      <a16:colId xmlns:a16="http://schemas.microsoft.com/office/drawing/2014/main" val="1723559071"/>
                    </a:ext>
                  </a:extLst>
                </a:gridCol>
                <a:gridCol w="628823">
                  <a:extLst>
                    <a:ext uri="{9D8B030D-6E8A-4147-A177-3AD203B41FA5}">
                      <a16:colId xmlns:a16="http://schemas.microsoft.com/office/drawing/2014/main" val="590344273"/>
                    </a:ext>
                  </a:extLst>
                </a:gridCol>
                <a:gridCol w="538990">
                  <a:extLst>
                    <a:ext uri="{9D8B030D-6E8A-4147-A177-3AD203B41FA5}">
                      <a16:colId xmlns:a16="http://schemas.microsoft.com/office/drawing/2014/main" val="4205172266"/>
                    </a:ext>
                  </a:extLst>
                </a:gridCol>
                <a:gridCol w="538990">
                  <a:extLst>
                    <a:ext uri="{9D8B030D-6E8A-4147-A177-3AD203B41FA5}">
                      <a16:colId xmlns:a16="http://schemas.microsoft.com/office/drawing/2014/main" val="3637608218"/>
                    </a:ext>
                  </a:extLst>
                </a:gridCol>
                <a:gridCol w="538990">
                  <a:extLst>
                    <a:ext uri="{9D8B030D-6E8A-4147-A177-3AD203B41FA5}">
                      <a16:colId xmlns:a16="http://schemas.microsoft.com/office/drawing/2014/main" val="778720455"/>
                    </a:ext>
                  </a:extLst>
                </a:gridCol>
                <a:gridCol w="538990">
                  <a:extLst>
                    <a:ext uri="{9D8B030D-6E8A-4147-A177-3AD203B41FA5}">
                      <a16:colId xmlns:a16="http://schemas.microsoft.com/office/drawing/2014/main" val="133251688"/>
                    </a:ext>
                  </a:extLst>
                </a:gridCol>
                <a:gridCol w="538990">
                  <a:extLst>
                    <a:ext uri="{9D8B030D-6E8A-4147-A177-3AD203B41FA5}">
                      <a16:colId xmlns:a16="http://schemas.microsoft.com/office/drawing/2014/main" val="101972404"/>
                    </a:ext>
                  </a:extLst>
                </a:gridCol>
                <a:gridCol w="449158">
                  <a:extLst>
                    <a:ext uri="{9D8B030D-6E8A-4147-A177-3AD203B41FA5}">
                      <a16:colId xmlns:a16="http://schemas.microsoft.com/office/drawing/2014/main" val="935912634"/>
                    </a:ext>
                  </a:extLst>
                </a:gridCol>
                <a:gridCol w="538990">
                  <a:extLst>
                    <a:ext uri="{9D8B030D-6E8A-4147-A177-3AD203B41FA5}">
                      <a16:colId xmlns:a16="http://schemas.microsoft.com/office/drawing/2014/main" val="4150331701"/>
                    </a:ext>
                  </a:extLst>
                </a:gridCol>
                <a:gridCol w="538990">
                  <a:extLst>
                    <a:ext uri="{9D8B030D-6E8A-4147-A177-3AD203B41FA5}">
                      <a16:colId xmlns:a16="http://schemas.microsoft.com/office/drawing/2014/main" val="772316818"/>
                    </a:ext>
                  </a:extLst>
                </a:gridCol>
                <a:gridCol w="538915">
                  <a:extLst>
                    <a:ext uri="{9D8B030D-6E8A-4147-A177-3AD203B41FA5}">
                      <a16:colId xmlns:a16="http://schemas.microsoft.com/office/drawing/2014/main" val="323130426"/>
                    </a:ext>
                  </a:extLst>
                </a:gridCol>
              </a:tblGrid>
              <a:tr h="294513">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2022-2024</a:t>
                      </a:r>
                    </a:p>
                    <a:p>
                      <a:pPr algn="ctr"/>
                      <a:endParaRPr lang="en-GB" sz="800" dirty="0">
                        <a:latin typeface="+mn-lt"/>
                      </a:endParaRPr>
                    </a:p>
                  </a:txBody>
                  <a:tcPr marL="83127" marR="83127"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dirty="0">
                        <a:latin typeface="+mj-lt"/>
                      </a:endParaRPr>
                    </a:p>
                  </a:txBody>
                  <a:tcPr anchor="ctr">
                    <a:solidFill>
                      <a:srgbClr val="0070C0"/>
                    </a:solidFill>
                  </a:tcPr>
                </a:tc>
                <a:tc gridSpan="11">
                  <a:txBody>
                    <a:bodyPr/>
                    <a:lstStyle/>
                    <a:p>
                      <a:pPr algn="l"/>
                      <a:r>
                        <a:rPr lang="en-GB" sz="600" dirty="0">
                          <a:latin typeface="+mj-lt"/>
                        </a:rPr>
                        <a:t>                                                                                                                              2022</a:t>
                      </a: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a:txBody>
                    <a:bodyPr/>
                    <a:lstStyle/>
                    <a:p>
                      <a:pPr algn="ctr"/>
                      <a:r>
                        <a:rPr lang="en-GB" sz="500">
                          <a:latin typeface="+mj-lt"/>
                        </a:rPr>
                        <a:t>2023</a:t>
                      </a:r>
                      <a:endParaRPr lang="en-GB" sz="500" dirty="0">
                        <a:latin typeface="+mj-lt"/>
                      </a:endParaRPr>
                    </a:p>
                  </a:txBody>
                  <a:tcPr anchor="ctr">
                    <a:solidFill>
                      <a:schemeClr val="accent1">
                        <a:lumMod val="75000"/>
                      </a:schemeClr>
                    </a:solidFill>
                  </a:tcPr>
                </a:tc>
                <a:extLst>
                  <a:ext uri="{0D108BD9-81ED-4DB2-BD59-A6C34878D82A}">
                    <a16:rowId xmlns:a16="http://schemas.microsoft.com/office/drawing/2014/main" val="2910095581"/>
                  </a:ext>
                </a:extLst>
              </a:tr>
              <a:tr h="317686">
                <a:tc gridSpan="4" vMerge="1">
                  <a:txBody>
                    <a:bodyPr/>
                    <a:lstStyle/>
                    <a:p>
                      <a:pPr algn="ctr"/>
                      <a:endParaRPr lang="en-GB" sz="800" dirty="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500" b="1" dirty="0">
                          <a:solidFill>
                            <a:schemeClr val="bg1"/>
                          </a:solidFill>
                          <a:latin typeface="+mn-lt"/>
                        </a:rPr>
                        <a:t>Feb </a:t>
                      </a:r>
                    </a:p>
                  </a:txBody>
                  <a:tcPr anchor="ctr">
                    <a:solidFill>
                      <a:schemeClr val="bg1">
                        <a:lumMod val="65000"/>
                      </a:schemeClr>
                    </a:solidFill>
                  </a:tcPr>
                </a:tc>
                <a:tc>
                  <a:txBody>
                    <a:bodyPr/>
                    <a:lstStyle/>
                    <a:p>
                      <a:pPr algn="ctr"/>
                      <a:r>
                        <a:rPr lang="en-GB" sz="500" b="1" dirty="0">
                          <a:solidFill>
                            <a:schemeClr val="bg1"/>
                          </a:solidFill>
                          <a:latin typeface="+mn-lt"/>
                        </a:rPr>
                        <a:t>Mar</a:t>
                      </a:r>
                    </a:p>
                  </a:txBody>
                  <a:tcPr anchor="ctr">
                    <a:solidFill>
                      <a:schemeClr val="bg1">
                        <a:lumMod val="65000"/>
                      </a:schemeClr>
                    </a:solidFill>
                  </a:tcPr>
                </a:tc>
                <a:tc>
                  <a:txBody>
                    <a:bodyPr/>
                    <a:lstStyle/>
                    <a:p>
                      <a:pPr algn="ctr"/>
                      <a:r>
                        <a:rPr lang="en-GB" sz="500" b="1">
                          <a:solidFill>
                            <a:schemeClr val="bg1"/>
                          </a:solidFill>
                          <a:latin typeface="+mn-lt"/>
                        </a:rPr>
                        <a:t>Apr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May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Jun </a:t>
                      </a:r>
                    </a:p>
                  </a:txBody>
                  <a:tcPr anchor="ctr">
                    <a:solidFill>
                      <a:schemeClr val="bg1">
                        <a:lumMod val="65000"/>
                      </a:schemeClr>
                    </a:solidFill>
                  </a:tcPr>
                </a:tc>
                <a:tc>
                  <a:txBody>
                    <a:bodyPr/>
                    <a:lstStyle/>
                    <a:p>
                      <a:pPr algn="ctr"/>
                      <a:r>
                        <a:rPr lang="en-GB" sz="500" b="1">
                          <a:solidFill>
                            <a:schemeClr val="bg1"/>
                          </a:solidFill>
                          <a:latin typeface="+mn-lt"/>
                        </a:rPr>
                        <a:t>July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Aug</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Sept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Oct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Nov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Dec </a:t>
                      </a:r>
                    </a:p>
                  </a:txBody>
                  <a:tcPr anchor="ctr">
                    <a:solidFill>
                      <a:schemeClr val="bg1">
                        <a:lumMod val="65000"/>
                      </a:schemeClr>
                    </a:solidFill>
                  </a:tcPr>
                </a:tc>
                <a:tc>
                  <a:txBody>
                    <a:bodyPr/>
                    <a:lstStyle/>
                    <a:p>
                      <a:pPr algn="ctr"/>
                      <a:r>
                        <a:rPr lang="en-GB" sz="500" dirty="0">
                          <a:solidFill>
                            <a:schemeClr val="bg1"/>
                          </a:solidFill>
                          <a:latin typeface="+mn-lt"/>
                        </a:rPr>
                        <a:t>Jan </a:t>
                      </a:r>
                    </a:p>
                  </a:txBody>
                  <a:tcPr anchor="ctr">
                    <a:solidFill>
                      <a:schemeClr val="bg1">
                        <a:lumMod val="65000"/>
                      </a:schemeClr>
                    </a:solidFill>
                  </a:tcPr>
                </a:tc>
                <a:extLst>
                  <a:ext uri="{0D108BD9-81ED-4DB2-BD59-A6C34878D82A}">
                    <a16:rowId xmlns:a16="http://schemas.microsoft.com/office/drawing/2014/main" val="1160549859"/>
                  </a:ext>
                </a:extLst>
              </a:tr>
              <a:tr h="994043">
                <a:tc rowSpan="6">
                  <a:txBody>
                    <a:bodyPr/>
                    <a:lstStyle/>
                    <a:p>
                      <a:pPr algn="ctr"/>
                      <a:endParaRPr lang="en-GB" sz="1100" b="1" dirty="0">
                        <a:solidFill>
                          <a:schemeClr val="bg1"/>
                        </a:solidFill>
                        <a:latin typeface="+mj-lt"/>
                      </a:endParaRPr>
                    </a:p>
                    <a:p>
                      <a:pPr algn="ctr"/>
                      <a:r>
                        <a:rPr lang="en-GB" sz="1100" b="1" dirty="0">
                          <a:solidFill>
                            <a:schemeClr val="bg1"/>
                          </a:solidFill>
                          <a:latin typeface="+mj-lt"/>
                        </a:rPr>
                        <a:t>MAJOR RELEASES</a:t>
                      </a:r>
                    </a:p>
                  </a:txBody>
                  <a:tcPr marL="83127" marR="83127" vert="vert270">
                    <a:solidFill>
                      <a:schemeClr val="accent1">
                        <a:lumMod val="75000"/>
                      </a:schemeClr>
                    </a:solidFill>
                  </a:tcPr>
                </a:tc>
                <a:tc>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 </a:t>
                      </a:r>
                    </a:p>
                    <a:p>
                      <a:pPr algn="ctr"/>
                      <a:r>
                        <a:rPr lang="en-GB" sz="5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XRN5393 </a:t>
                      </a:r>
                    </a:p>
                    <a:p>
                      <a:pPr algn="ctr"/>
                      <a:r>
                        <a:rPr lang="en-US" sz="420" b="0" dirty="0">
                          <a:solidFill>
                            <a:schemeClr val="bg1"/>
                          </a:solidFill>
                          <a:latin typeface="Arial" panose="020B0604020202020204" pitchFamily="34" charset="0"/>
                          <a:cs typeface="Arial" panose="020B0604020202020204" pitchFamily="34" charset="0"/>
                        </a:rPr>
                        <a:t> Gemini Spring 22 Release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872013">
                <a:tc vMerge="1">
                  <a:txBody>
                    <a:bodyPr/>
                    <a:lstStyle/>
                    <a:p>
                      <a:endParaRPr lang="en-GB" sz="600" dirty="0">
                        <a:latin typeface="+mj-lt"/>
                      </a:endParaRPr>
                    </a:p>
                  </a:txBody>
                  <a:tcPr/>
                </a:tc>
                <a:tc>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Hannah Reddy</a:t>
                      </a:r>
                    </a:p>
                  </a:txBody>
                  <a:tcPr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XRN5231</a:t>
                      </a:r>
                    </a:p>
                    <a:p>
                      <a:pPr algn="ctr"/>
                      <a:r>
                        <a:rPr lang="en-GB" sz="420" b="0" dirty="0">
                          <a:solidFill>
                            <a:schemeClr val="bg1"/>
                          </a:solidFill>
                          <a:latin typeface="Arial" panose="020B0604020202020204" pitchFamily="34" charset="0"/>
                          <a:cs typeface="Arial" panose="020B0604020202020204" pitchFamily="34" charset="0"/>
                        </a:rPr>
                        <a:t>Flow Weighted Average CV</a:t>
                      </a:r>
                    </a:p>
                    <a:p>
                      <a:pPr algn="ctr"/>
                      <a:r>
                        <a:rPr lang="en-GB" sz="420" b="0" dirty="0">
                          <a:solidFill>
                            <a:schemeClr val="bg1"/>
                          </a:solidFill>
                          <a:latin typeface="Arial" panose="020B0604020202020204" pitchFamily="34" charset="0"/>
                          <a:cs typeface="Arial" panose="020B0604020202020204" pitchFamily="34" charset="0"/>
                        </a:rPr>
                        <a:t>FWACV</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860452353"/>
                  </a:ext>
                </a:extLst>
              </a:tr>
              <a:tr h="552191">
                <a:tc vMerge="1">
                  <a:txBody>
                    <a:bodyPr/>
                    <a:lstStyle/>
                    <a:p>
                      <a:endParaRPr lang="en-GB" sz="600" dirty="0">
                        <a:latin typeface="+mj-lt"/>
                      </a:endParaRPr>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rowSpan="4">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XRN5368.2</a:t>
                      </a:r>
                    </a:p>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613582">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XRN5368.3</a:t>
                      </a:r>
                    </a:p>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919218581"/>
                  </a:ext>
                </a:extLst>
              </a:tr>
              <a:tr h="61358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XRN5368.1</a:t>
                      </a:r>
                    </a:p>
                    <a:p>
                      <a:pPr algn="ctr"/>
                      <a:r>
                        <a:rPr lang="en-GB" sz="350" b="0" dirty="0">
                          <a:solidFill>
                            <a:schemeClr val="bg1"/>
                          </a:solidFill>
                          <a:latin typeface="Arial" panose="020B0604020202020204" pitchFamily="34" charset="0"/>
                          <a:cs typeface="Arial" panose="020B0604020202020204" pitchFamily="34" charset="0"/>
                        </a:rPr>
                        <a:t>Control M </a:t>
                      </a:r>
                    </a:p>
                    <a:p>
                      <a:pPr algn="ctr"/>
                      <a:r>
                        <a:rPr lang="en-GB" sz="350" b="0" dirty="0">
                          <a:solidFill>
                            <a:schemeClr val="bg1"/>
                          </a:solidFill>
                          <a:latin typeface="Arial" panose="020B0604020202020204" pitchFamily="34" charset="0"/>
                          <a:cs typeface="Arial" panose="020B0604020202020204" pitchFamily="34" charset="0"/>
                        </a:rPr>
                        <a:t>and</a:t>
                      </a:r>
                    </a:p>
                    <a:p>
                      <a:pPr algn="ctr"/>
                      <a:r>
                        <a:rPr lang="en-GB" sz="350" b="0" dirty="0">
                          <a:solidFill>
                            <a:schemeClr val="bg1"/>
                          </a:solidFill>
                          <a:latin typeface="Arial" panose="020B0604020202020204" pitchFamily="34" charset="0"/>
                          <a:cs typeface="Arial" panose="020B0604020202020204" pitchFamily="34" charset="0"/>
                        </a:rPr>
                        <a:t> Batch Processing </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065743"/>
                  </a:ext>
                </a:extLst>
              </a:tr>
              <a:tr h="481959">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XRN5368.5</a:t>
                      </a:r>
                    </a:p>
                    <a:p>
                      <a:pPr algn="ctr"/>
                      <a:r>
                        <a:rPr lang="en-GB" sz="420" b="0" dirty="0">
                          <a:solidFill>
                            <a:schemeClr val="bg1"/>
                          </a:solidFill>
                          <a:latin typeface="Arial" panose="020B0604020202020204" pitchFamily="34" charset="0"/>
                          <a:cs typeface="Arial" panose="020B0604020202020204" pitchFamily="34" charset="0"/>
                        </a:rPr>
                        <a:t>Site Minder  Upgrade</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3524241504"/>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4876" y="115900"/>
            <a:ext cx="9073007"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FEB 2022 – FEB 2024</a:t>
            </a:r>
          </a:p>
        </p:txBody>
      </p:sp>
      <p:sp>
        <p:nvSpPr>
          <p:cNvPr id="43" name="Rectangle 42">
            <a:extLst>
              <a:ext uri="{FF2B5EF4-FFF2-40B4-BE49-F238E27FC236}">
                <a16:creationId xmlns:a16="http://schemas.microsoft.com/office/drawing/2014/main" id="{BA61673A-256D-413A-82BD-8F093CCF4BC8}"/>
              </a:ext>
            </a:extLst>
          </p:cNvPr>
          <p:cNvSpPr/>
          <p:nvPr/>
        </p:nvSpPr>
        <p:spPr>
          <a:xfrm>
            <a:off x="2587369" y="4841538"/>
            <a:ext cx="2860629"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-Dec 21 to June  22 – Indicative timeline </a:t>
            </a:r>
          </a:p>
        </p:txBody>
      </p:sp>
      <p:sp>
        <p:nvSpPr>
          <p:cNvPr id="44" name="Rectangle 43">
            <a:extLst>
              <a:ext uri="{FF2B5EF4-FFF2-40B4-BE49-F238E27FC236}">
                <a16:creationId xmlns:a16="http://schemas.microsoft.com/office/drawing/2014/main" id="{AE361444-8B3D-4C24-9726-C4C09CA06D03}"/>
              </a:ext>
            </a:extLst>
          </p:cNvPr>
          <p:cNvSpPr/>
          <p:nvPr/>
        </p:nvSpPr>
        <p:spPr>
          <a:xfrm>
            <a:off x="2575465" y="3168524"/>
            <a:ext cx="2343314" cy="20720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May 22 – Indicative timeline</a:t>
            </a:r>
          </a:p>
        </p:txBody>
      </p:sp>
      <p:sp>
        <p:nvSpPr>
          <p:cNvPr id="52" name="Rectangle 51">
            <a:extLst>
              <a:ext uri="{FF2B5EF4-FFF2-40B4-BE49-F238E27FC236}">
                <a16:creationId xmlns:a16="http://schemas.microsoft.com/office/drawing/2014/main" id="{35215CD8-EA37-406B-9E2D-E8E3DBBA6E56}"/>
              </a:ext>
            </a:extLst>
          </p:cNvPr>
          <p:cNvSpPr/>
          <p:nvPr/>
        </p:nvSpPr>
        <p:spPr>
          <a:xfrm>
            <a:off x="2575465" y="3655473"/>
            <a:ext cx="2328961" cy="211937"/>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tx1"/>
                </a:solidFill>
                <a:latin typeface="Arial" panose="020B0604020202020204" pitchFamily="34" charset="0"/>
                <a:ea typeface="Verdana" panose="020B0604030504040204" pitchFamily="34" charset="0"/>
                <a:cs typeface="Arial" panose="020B0604020202020204" pitchFamily="34" charset="0"/>
              </a:rPr>
              <a:t>API - Design to PIS – Jan 22 to May  22 – Indicative timeline </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extLst/>
          </p:nvPr>
        </p:nvGraphicFramePr>
        <p:xfrm>
          <a:off x="7417071" y="2758274"/>
          <a:ext cx="1403401"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208394">
                <a:tc gridSpan="2">
                  <a:txBody>
                    <a:bodyPr/>
                    <a:lstStyle/>
                    <a:p>
                      <a:pPr algn="ctr"/>
                      <a:r>
                        <a:rPr lang="en-US" sz="5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4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4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4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4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4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extLst/>
          </p:nvPr>
        </p:nvGraphicFramePr>
        <p:xfrm>
          <a:off x="7420437" y="4036080"/>
          <a:ext cx="1400035"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92685">
                <a:tc>
                  <a:txBody>
                    <a:bodyPr/>
                    <a:lstStyle/>
                    <a:p>
                      <a:pPr algn="ctr"/>
                      <a:r>
                        <a:rPr lang="en-GB" sz="5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4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4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4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400" b="1" dirty="0">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84866" y="297520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75032" y="3174816"/>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72511" y="3402568"/>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21111" y="3640392"/>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86459" y="3804303"/>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2507271" y="4851677"/>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E6098C4-2EA1-4124-899D-71EFD67A17F9}"/>
              </a:ext>
            </a:extLst>
          </p:cNvPr>
          <p:cNvSpPr/>
          <p:nvPr/>
        </p:nvSpPr>
        <p:spPr>
          <a:xfrm>
            <a:off x="2575465" y="1191310"/>
            <a:ext cx="1166461"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Testing – Dec 21 to Mar 22</a:t>
            </a:r>
          </a:p>
        </p:txBody>
      </p:sp>
      <p:sp>
        <p:nvSpPr>
          <p:cNvPr id="26" name="Rectangle 25">
            <a:extLst>
              <a:ext uri="{FF2B5EF4-FFF2-40B4-BE49-F238E27FC236}">
                <a16:creationId xmlns:a16="http://schemas.microsoft.com/office/drawing/2014/main" id="{E46A208D-CA0C-4245-AF27-A3FB96D5D69C}"/>
              </a:ext>
            </a:extLst>
          </p:cNvPr>
          <p:cNvSpPr/>
          <p:nvPr/>
        </p:nvSpPr>
        <p:spPr>
          <a:xfrm>
            <a:off x="3741926" y="1826734"/>
            <a:ext cx="1694169" cy="20277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 From Apr 22 to Jun 22</a:t>
            </a:r>
          </a:p>
        </p:txBody>
      </p:sp>
      <p:sp>
        <p:nvSpPr>
          <p:cNvPr id="27" name="Rectangle 26">
            <a:extLst>
              <a:ext uri="{FF2B5EF4-FFF2-40B4-BE49-F238E27FC236}">
                <a16:creationId xmlns:a16="http://schemas.microsoft.com/office/drawing/2014/main" id="{A22ED7C9-2F66-4638-BBCD-C5B74E832A98}"/>
              </a:ext>
            </a:extLst>
          </p:cNvPr>
          <p:cNvSpPr/>
          <p:nvPr/>
        </p:nvSpPr>
        <p:spPr>
          <a:xfrm>
            <a:off x="3731045" y="1605432"/>
            <a:ext cx="624605"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Change Deployment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Apr 22</a:t>
            </a:r>
          </a:p>
        </p:txBody>
      </p:sp>
      <p:sp>
        <p:nvSpPr>
          <p:cNvPr id="28" name="Rectangle 27">
            <a:extLst>
              <a:ext uri="{FF2B5EF4-FFF2-40B4-BE49-F238E27FC236}">
                <a16:creationId xmlns:a16="http://schemas.microsoft.com/office/drawing/2014/main" id="{CFD43E61-176D-4D86-97EB-AC3734FCD54D}"/>
              </a:ext>
            </a:extLst>
          </p:cNvPr>
          <p:cNvSpPr/>
          <p:nvPr/>
        </p:nvSpPr>
        <p:spPr>
          <a:xfrm>
            <a:off x="3092438" y="1400772"/>
            <a:ext cx="1263213" cy="188870"/>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Pre-implementation/IDR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Mar 22 to Apr 22</a:t>
            </a:r>
          </a:p>
        </p:txBody>
      </p:sp>
      <p:sp>
        <p:nvSpPr>
          <p:cNvPr id="33" name="Star: 5 Points 32">
            <a:extLst>
              <a:ext uri="{FF2B5EF4-FFF2-40B4-BE49-F238E27FC236}">
                <a16:creationId xmlns:a16="http://schemas.microsoft.com/office/drawing/2014/main" id="{41BDB267-CA31-46AF-9B28-806A6957E091}"/>
              </a:ext>
            </a:extLst>
          </p:cNvPr>
          <p:cNvSpPr/>
          <p:nvPr/>
        </p:nvSpPr>
        <p:spPr>
          <a:xfrm>
            <a:off x="2500832" y="121477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A104AE0E-A11F-4965-826A-B81DC6EA08B5}"/>
              </a:ext>
            </a:extLst>
          </p:cNvPr>
          <p:cNvSpPr/>
          <p:nvPr/>
        </p:nvSpPr>
        <p:spPr>
          <a:xfrm>
            <a:off x="3625718" y="1659621"/>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5C9462F1-999D-4BA2-9F51-B1BB44A4400C}"/>
              </a:ext>
            </a:extLst>
          </p:cNvPr>
          <p:cNvSpPr/>
          <p:nvPr/>
        </p:nvSpPr>
        <p:spPr>
          <a:xfrm>
            <a:off x="3044037" y="1393091"/>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575465" y="2356877"/>
            <a:ext cx="2860630" cy="205511"/>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tx1"/>
                </a:solidFill>
                <a:latin typeface="Arial" panose="020B0604020202020204" pitchFamily="34" charset="0"/>
                <a:ea typeface="Verdana" panose="020B0604030504040204" pitchFamily="34" charset="0"/>
                <a:cs typeface="Arial" panose="020B0604020202020204" pitchFamily="34" charset="0"/>
              </a:rPr>
              <a:t> Design to PIS - Nov 21  to Jul  22 – Indicative timeline </a:t>
            </a:r>
            <a:endParaRPr lang="en-US" sz="400" b="1" u="sng"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73" name="Star: 5 Points 72">
            <a:extLst>
              <a:ext uri="{FF2B5EF4-FFF2-40B4-BE49-F238E27FC236}">
                <a16:creationId xmlns:a16="http://schemas.microsoft.com/office/drawing/2014/main" id="{EF46DF4E-7292-4C3D-9F94-E83C63576EF5}"/>
              </a:ext>
            </a:extLst>
          </p:cNvPr>
          <p:cNvSpPr/>
          <p:nvPr/>
        </p:nvSpPr>
        <p:spPr>
          <a:xfrm>
            <a:off x="2469105" y="320613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a:extLst>
              <a:ext uri="{FF2B5EF4-FFF2-40B4-BE49-F238E27FC236}">
                <a16:creationId xmlns:a16="http://schemas.microsoft.com/office/drawing/2014/main" id="{3DE9488B-5893-4DDC-BF1D-B633F1C2EA02}"/>
              </a:ext>
            </a:extLst>
          </p:cNvPr>
          <p:cNvSpPr/>
          <p:nvPr/>
        </p:nvSpPr>
        <p:spPr>
          <a:xfrm>
            <a:off x="3874915" y="3437704"/>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10</a:t>
            </a:r>
            <a:r>
              <a:rPr lang="en-GB" sz="300" b="1" baseline="30000" dirty="0">
                <a:solidFill>
                  <a:schemeClr val="bg1"/>
                </a:solidFill>
              </a:rPr>
              <a:t>th</a:t>
            </a:r>
            <a:r>
              <a:rPr lang="en-GB" sz="300" b="1" dirty="0">
                <a:solidFill>
                  <a:schemeClr val="bg1"/>
                </a:solidFill>
              </a:rPr>
              <a:t> Apr</a:t>
            </a: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5068358" y="2174800"/>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30</a:t>
            </a:r>
            <a:r>
              <a:rPr lang="en-GB" sz="300" b="1" baseline="30000" dirty="0">
                <a:solidFill>
                  <a:schemeClr val="bg1"/>
                </a:solidFill>
              </a:rPr>
              <a:t>th</a:t>
            </a:r>
            <a:r>
              <a:rPr lang="en-GB" sz="300" b="1" dirty="0">
                <a:solidFill>
                  <a:schemeClr val="bg1"/>
                </a:solidFill>
              </a:rPr>
              <a:t> Jun </a:t>
            </a:r>
          </a:p>
        </p:txBody>
      </p:sp>
      <p:sp>
        <p:nvSpPr>
          <p:cNvPr id="32" name="Flowchart: Connector 31">
            <a:extLst>
              <a:ext uri="{FF2B5EF4-FFF2-40B4-BE49-F238E27FC236}">
                <a16:creationId xmlns:a16="http://schemas.microsoft.com/office/drawing/2014/main" id="{078167C3-14F1-446C-8853-D3C81B3430BD}"/>
              </a:ext>
            </a:extLst>
          </p:cNvPr>
          <p:cNvSpPr/>
          <p:nvPr/>
        </p:nvSpPr>
        <p:spPr>
          <a:xfrm>
            <a:off x="2559521" y="961361"/>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250" b="1" dirty="0">
                <a:solidFill>
                  <a:schemeClr val="bg1"/>
                </a:solidFill>
              </a:rPr>
              <a:t>Go Live</a:t>
            </a:r>
          </a:p>
          <a:p>
            <a:pPr algn="ctr"/>
            <a:r>
              <a:rPr lang="en-GB" sz="250" b="1" dirty="0">
                <a:solidFill>
                  <a:schemeClr val="bg1"/>
                </a:solidFill>
              </a:rPr>
              <a:t>25</a:t>
            </a:r>
            <a:r>
              <a:rPr lang="en-GB" sz="250" b="1" baseline="30000" dirty="0">
                <a:solidFill>
                  <a:schemeClr val="bg1"/>
                </a:solidFill>
              </a:rPr>
              <a:t>th</a:t>
            </a:r>
            <a:r>
              <a:rPr lang="en-GB" sz="250" b="1" dirty="0">
                <a:solidFill>
                  <a:schemeClr val="bg1"/>
                </a:solidFill>
              </a:rPr>
              <a:t> Feb – Part A</a:t>
            </a:r>
          </a:p>
        </p:txBody>
      </p:sp>
      <p:sp>
        <p:nvSpPr>
          <p:cNvPr id="38" name="Flowchart: Connector 37">
            <a:extLst>
              <a:ext uri="{FF2B5EF4-FFF2-40B4-BE49-F238E27FC236}">
                <a16:creationId xmlns:a16="http://schemas.microsoft.com/office/drawing/2014/main" id="{2049FC66-53E9-4299-ABC2-10242BD51A66}"/>
              </a:ext>
            </a:extLst>
          </p:cNvPr>
          <p:cNvSpPr/>
          <p:nvPr/>
        </p:nvSpPr>
        <p:spPr>
          <a:xfrm>
            <a:off x="4558847" y="3014345"/>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29</a:t>
            </a:r>
            <a:r>
              <a:rPr lang="en-GB" sz="300" b="1" baseline="30000" dirty="0">
                <a:solidFill>
                  <a:schemeClr val="bg1"/>
                </a:solidFill>
              </a:rPr>
              <a:t>th</a:t>
            </a:r>
            <a:r>
              <a:rPr lang="en-GB" sz="300" b="1" dirty="0">
                <a:solidFill>
                  <a:schemeClr val="bg1"/>
                </a:solidFill>
              </a:rPr>
              <a:t> May </a:t>
            </a:r>
          </a:p>
        </p:txBody>
      </p:sp>
      <p:sp>
        <p:nvSpPr>
          <p:cNvPr id="40" name="Rectangle 39">
            <a:extLst>
              <a:ext uri="{FF2B5EF4-FFF2-40B4-BE49-F238E27FC236}">
                <a16:creationId xmlns:a16="http://schemas.microsoft.com/office/drawing/2014/main" id="{F12ED018-8395-4DE5-B169-458C297E495A}"/>
              </a:ext>
            </a:extLst>
          </p:cNvPr>
          <p:cNvSpPr/>
          <p:nvPr/>
        </p:nvSpPr>
        <p:spPr>
          <a:xfrm>
            <a:off x="2587370" y="4340918"/>
            <a:ext cx="1780511" cy="20720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Control M - Design to PIS – Jan 22 to Apr 22 – Indicative timeline </a:t>
            </a:r>
          </a:p>
        </p:txBody>
      </p:sp>
      <p:sp>
        <p:nvSpPr>
          <p:cNvPr id="75" name="Star: 5 Points 74">
            <a:extLst>
              <a:ext uri="{FF2B5EF4-FFF2-40B4-BE49-F238E27FC236}">
                <a16:creationId xmlns:a16="http://schemas.microsoft.com/office/drawing/2014/main" id="{46BE2BA7-799C-4D78-904F-1473ECADBE06}"/>
              </a:ext>
            </a:extLst>
          </p:cNvPr>
          <p:cNvSpPr/>
          <p:nvPr/>
        </p:nvSpPr>
        <p:spPr>
          <a:xfrm>
            <a:off x="2500833" y="436735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D41975AC-282D-4975-9865-E29E1E8F3E54}"/>
              </a:ext>
            </a:extLst>
          </p:cNvPr>
          <p:cNvSpPr/>
          <p:nvPr/>
        </p:nvSpPr>
        <p:spPr>
          <a:xfrm>
            <a:off x="2481095" y="3706079"/>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a:extLst>
              <a:ext uri="{FF2B5EF4-FFF2-40B4-BE49-F238E27FC236}">
                <a16:creationId xmlns:a16="http://schemas.microsoft.com/office/drawing/2014/main" id="{8D3F6E85-C2BA-4C6E-B9E3-9CD806A0F0FA}"/>
              </a:ext>
            </a:extLst>
          </p:cNvPr>
          <p:cNvSpPr/>
          <p:nvPr/>
        </p:nvSpPr>
        <p:spPr>
          <a:xfrm>
            <a:off x="4308303" y="4615545"/>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8</a:t>
            </a:r>
            <a:r>
              <a:rPr lang="en-GB" sz="300" b="1" baseline="30000" dirty="0">
                <a:solidFill>
                  <a:schemeClr val="bg1"/>
                </a:solidFill>
              </a:rPr>
              <a:t>th</a:t>
            </a:r>
            <a:r>
              <a:rPr lang="en-GB" sz="300" b="1" dirty="0">
                <a:solidFill>
                  <a:schemeClr val="bg1"/>
                </a:solidFill>
              </a:rPr>
              <a:t>  May </a:t>
            </a:r>
          </a:p>
          <a:p>
            <a:pPr algn="ctr"/>
            <a:r>
              <a:rPr lang="en-GB" sz="300" b="1" dirty="0">
                <a:solidFill>
                  <a:schemeClr val="bg1"/>
                </a:solidFill>
              </a:rPr>
              <a:t>Prod ChG 1</a:t>
            </a:r>
          </a:p>
        </p:txBody>
      </p:sp>
      <p:sp>
        <p:nvSpPr>
          <p:cNvPr id="49" name="Flowchart: Connector 48">
            <a:extLst>
              <a:ext uri="{FF2B5EF4-FFF2-40B4-BE49-F238E27FC236}">
                <a16:creationId xmlns:a16="http://schemas.microsoft.com/office/drawing/2014/main" id="{3DD6B5CE-C787-4FB7-9462-EBD5EF09660D}"/>
              </a:ext>
            </a:extLst>
          </p:cNvPr>
          <p:cNvSpPr/>
          <p:nvPr/>
        </p:nvSpPr>
        <p:spPr>
          <a:xfrm>
            <a:off x="3464084" y="4111249"/>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15</a:t>
            </a:r>
            <a:r>
              <a:rPr lang="en-GB" sz="300" b="1" baseline="30000" dirty="0">
                <a:solidFill>
                  <a:schemeClr val="bg1"/>
                </a:solidFill>
              </a:rPr>
              <a:t>th</a:t>
            </a:r>
            <a:r>
              <a:rPr lang="en-GB" sz="300" b="1" dirty="0">
                <a:solidFill>
                  <a:schemeClr val="bg1"/>
                </a:solidFill>
              </a:rPr>
              <a:t> Mar</a:t>
            </a:r>
          </a:p>
          <a:p>
            <a:pPr algn="ctr"/>
            <a:r>
              <a:rPr lang="en-GB" sz="300" b="1" dirty="0">
                <a:solidFill>
                  <a:schemeClr val="bg1"/>
                </a:solidFill>
              </a:rPr>
              <a:t>ChG 2</a:t>
            </a:r>
          </a:p>
        </p:txBody>
      </p:sp>
      <p:sp>
        <p:nvSpPr>
          <p:cNvPr id="50" name="Flowchart: Connector 49">
            <a:extLst>
              <a:ext uri="{FF2B5EF4-FFF2-40B4-BE49-F238E27FC236}">
                <a16:creationId xmlns:a16="http://schemas.microsoft.com/office/drawing/2014/main" id="{E0733915-6C68-4561-AD95-290E0997B9EC}"/>
              </a:ext>
            </a:extLst>
          </p:cNvPr>
          <p:cNvSpPr/>
          <p:nvPr/>
        </p:nvSpPr>
        <p:spPr>
          <a:xfrm>
            <a:off x="3107537" y="4111249"/>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1</a:t>
            </a:r>
            <a:r>
              <a:rPr lang="en-GB" sz="300" b="1" baseline="30000" dirty="0">
                <a:solidFill>
                  <a:schemeClr val="bg1"/>
                </a:solidFill>
              </a:rPr>
              <a:t>st</a:t>
            </a:r>
            <a:r>
              <a:rPr lang="en-GB" sz="300" b="1" dirty="0">
                <a:solidFill>
                  <a:schemeClr val="bg1"/>
                </a:solidFill>
              </a:rPr>
              <a:t> Mar</a:t>
            </a:r>
          </a:p>
          <a:p>
            <a:pPr algn="ctr"/>
            <a:r>
              <a:rPr lang="en-GB" sz="300" b="1" dirty="0">
                <a:solidFill>
                  <a:schemeClr val="bg1"/>
                </a:solidFill>
              </a:rPr>
              <a:t>ChG 1</a:t>
            </a:r>
          </a:p>
        </p:txBody>
      </p:sp>
      <p:sp>
        <p:nvSpPr>
          <p:cNvPr id="56" name="Flowchart: Connector 55">
            <a:extLst>
              <a:ext uri="{FF2B5EF4-FFF2-40B4-BE49-F238E27FC236}">
                <a16:creationId xmlns:a16="http://schemas.microsoft.com/office/drawing/2014/main" id="{79502E17-F4CA-47B7-B5AC-44783AFEFD55}"/>
              </a:ext>
            </a:extLst>
          </p:cNvPr>
          <p:cNvSpPr/>
          <p:nvPr/>
        </p:nvSpPr>
        <p:spPr>
          <a:xfrm>
            <a:off x="2855555" y="956218"/>
            <a:ext cx="332181" cy="283414"/>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250" b="1" dirty="0">
                <a:solidFill>
                  <a:schemeClr val="bg1"/>
                </a:solidFill>
              </a:rPr>
              <a:t>Contingency</a:t>
            </a:r>
          </a:p>
          <a:p>
            <a:pPr algn="ctr"/>
            <a:r>
              <a:rPr lang="en-GB" sz="250" b="1" dirty="0">
                <a:solidFill>
                  <a:schemeClr val="bg1"/>
                </a:solidFill>
              </a:rPr>
              <a:t>27</a:t>
            </a:r>
            <a:r>
              <a:rPr lang="en-GB" sz="250" b="1" baseline="30000" dirty="0">
                <a:solidFill>
                  <a:schemeClr val="bg1"/>
                </a:solidFill>
              </a:rPr>
              <a:t>th</a:t>
            </a:r>
            <a:r>
              <a:rPr lang="en-GB" sz="250" b="1" dirty="0">
                <a:solidFill>
                  <a:schemeClr val="bg1"/>
                </a:solidFill>
              </a:rPr>
              <a:t> Feb– Part A</a:t>
            </a:r>
          </a:p>
        </p:txBody>
      </p:sp>
      <p:sp>
        <p:nvSpPr>
          <p:cNvPr id="34" name="Star: 5 Points 33">
            <a:extLst>
              <a:ext uri="{FF2B5EF4-FFF2-40B4-BE49-F238E27FC236}">
                <a16:creationId xmlns:a16="http://schemas.microsoft.com/office/drawing/2014/main" id="{886092FA-4030-4BDC-9254-67B60184B344}"/>
              </a:ext>
            </a:extLst>
          </p:cNvPr>
          <p:cNvSpPr/>
          <p:nvPr/>
        </p:nvSpPr>
        <p:spPr>
          <a:xfrm>
            <a:off x="2481096" y="2381671"/>
            <a:ext cx="196651" cy="155922"/>
          </a:xfrm>
          <a:prstGeom prst="star5">
            <a:avLst>
              <a:gd name="adj" fmla="val 15414"/>
              <a:gd name="hf" fmla="val 105146"/>
              <a:gd name="vf" fmla="val 110557"/>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Connector 62">
            <a:extLst>
              <a:ext uri="{FF2B5EF4-FFF2-40B4-BE49-F238E27FC236}">
                <a16:creationId xmlns:a16="http://schemas.microsoft.com/office/drawing/2014/main" id="{8640462A-D75F-4EBE-AF01-552E98BDDBBB}"/>
              </a:ext>
            </a:extLst>
          </p:cNvPr>
          <p:cNvSpPr/>
          <p:nvPr/>
        </p:nvSpPr>
        <p:spPr>
          <a:xfrm>
            <a:off x="4813329" y="3012511"/>
            <a:ext cx="332181" cy="283414"/>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Contingency</a:t>
            </a:r>
          </a:p>
          <a:p>
            <a:pPr algn="ctr"/>
            <a:r>
              <a:rPr lang="en-GB" sz="300" b="1" dirty="0">
                <a:solidFill>
                  <a:schemeClr val="bg1"/>
                </a:solidFill>
              </a:rPr>
              <a:t>12</a:t>
            </a:r>
            <a:r>
              <a:rPr lang="en-GB" sz="300" b="1" baseline="30000" dirty="0">
                <a:solidFill>
                  <a:schemeClr val="bg1"/>
                </a:solidFill>
              </a:rPr>
              <a:t>th</a:t>
            </a:r>
            <a:r>
              <a:rPr lang="en-GB" sz="300" b="1" dirty="0">
                <a:solidFill>
                  <a:schemeClr val="bg1"/>
                </a:solidFill>
              </a:rPr>
              <a:t> Jun</a:t>
            </a:r>
          </a:p>
        </p:txBody>
      </p:sp>
      <p:sp>
        <p:nvSpPr>
          <p:cNvPr id="64" name="Flowchart: Connector 63">
            <a:extLst>
              <a:ext uri="{FF2B5EF4-FFF2-40B4-BE49-F238E27FC236}">
                <a16:creationId xmlns:a16="http://schemas.microsoft.com/office/drawing/2014/main" id="{72298F40-6D2C-4FE7-A979-1885BE8A912C}"/>
              </a:ext>
            </a:extLst>
          </p:cNvPr>
          <p:cNvSpPr/>
          <p:nvPr/>
        </p:nvSpPr>
        <p:spPr>
          <a:xfrm>
            <a:off x="4640484" y="4609589"/>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 </a:t>
            </a:r>
          </a:p>
          <a:p>
            <a:pPr algn="ctr"/>
            <a:r>
              <a:rPr lang="en-GB" sz="300" b="1" dirty="0">
                <a:solidFill>
                  <a:schemeClr val="bg1"/>
                </a:solidFill>
              </a:rPr>
              <a:t>18</a:t>
            </a:r>
            <a:r>
              <a:rPr lang="en-GB" sz="300" b="1" baseline="30000" dirty="0">
                <a:solidFill>
                  <a:schemeClr val="bg1"/>
                </a:solidFill>
              </a:rPr>
              <a:t>th</a:t>
            </a:r>
            <a:r>
              <a:rPr lang="en-GB" sz="300" b="1" dirty="0">
                <a:solidFill>
                  <a:schemeClr val="bg1"/>
                </a:solidFill>
              </a:rPr>
              <a:t>  May </a:t>
            </a:r>
          </a:p>
          <a:p>
            <a:pPr algn="ctr"/>
            <a:r>
              <a:rPr lang="en-GB" sz="300" b="1" dirty="0">
                <a:solidFill>
                  <a:schemeClr val="bg1"/>
                </a:solidFill>
              </a:rPr>
              <a:t>Prod ChG 2</a:t>
            </a:r>
          </a:p>
        </p:txBody>
      </p:sp>
      <p:sp>
        <p:nvSpPr>
          <p:cNvPr id="71" name="Flowchart: Connector 70">
            <a:extLst>
              <a:ext uri="{FF2B5EF4-FFF2-40B4-BE49-F238E27FC236}">
                <a16:creationId xmlns:a16="http://schemas.microsoft.com/office/drawing/2014/main" id="{09129026-3870-4D0B-B481-AF2506C5EA1F}"/>
              </a:ext>
            </a:extLst>
          </p:cNvPr>
          <p:cNvSpPr/>
          <p:nvPr/>
        </p:nvSpPr>
        <p:spPr>
          <a:xfrm>
            <a:off x="3731046" y="1164859"/>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250" b="1" dirty="0">
                <a:solidFill>
                  <a:schemeClr val="bg1"/>
                </a:solidFill>
              </a:rPr>
              <a:t>Go Live</a:t>
            </a:r>
          </a:p>
          <a:p>
            <a:pPr algn="ctr"/>
            <a:r>
              <a:rPr lang="en-GB" sz="250" b="1" dirty="0">
                <a:solidFill>
                  <a:schemeClr val="bg1"/>
                </a:solidFill>
              </a:rPr>
              <a:t>3</a:t>
            </a:r>
            <a:r>
              <a:rPr lang="en-GB" sz="250" b="1" baseline="30000" dirty="0">
                <a:solidFill>
                  <a:schemeClr val="bg1"/>
                </a:solidFill>
              </a:rPr>
              <a:t>rd</a:t>
            </a:r>
            <a:r>
              <a:rPr lang="en-GB" sz="250" b="1" dirty="0">
                <a:solidFill>
                  <a:schemeClr val="bg1"/>
                </a:solidFill>
              </a:rPr>
              <a:t> Apr – Part B</a:t>
            </a:r>
          </a:p>
        </p:txBody>
      </p:sp>
      <p:sp>
        <p:nvSpPr>
          <p:cNvPr id="72" name="Flowchart: Connector 71">
            <a:extLst>
              <a:ext uri="{FF2B5EF4-FFF2-40B4-BE49-F238E27FC236}">
                <a16:creationId xmlns:a16="http://schemas.microsoft.com/office/drawing/2014/main" id="{CEF8BE06-E09F-4DB1-B49E-80D2E4E02371}"/>
              </a:ext>
            </a:extLst>
          </p:cNvPr>
          <p:cNvSpPr/>
          <p:nvPr/>
        </p:nvSpPr>
        <p:spPr>
          <a:xfrm>
            <a:off x="4023470" y="1168025"/>
            <a:ext cx="332181" cy="283414"/>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250" b="1" dirty="0">
                <a:solidFill>
                  <a:schemeClr val="bg1"/>
                </a:solidFill>
              </a:rPr>
              <a:t>Contingency</a:t>
            </a:r>
          </a:p>
          <a:p>
            <a:pPr algn="ctr"/>
            <a:r>
              <a:rPr lang="en-GB" sz="250" b="1" dirty="0">
                <a:solidFill>
                  <a:schemeClr val="bg1"/>
                </a:solidFill>
              </a:rPr>
              <a:t>10</a:t>
            </a:r>
            <a:r>
              <a:rPr lang="en-GB" sz="250" b="1" baseline="30000" dirty="0">
                <a:solidFill>
                  <a:schemeClr val="bg1"/>
                </a:solidFill>
              </a:rPr>
              <a:t>th</a:t>
            </a:r>
            <a:r>
              <a:rPr lang="en-GB" sz="250" b="1" dirty="0">
                <a:solidFill>
                  <a:schemeClr val="bg1"/>
                </a:solidFill>
              </a:rPr>
              <a:t> Apr – Part B</a:t>
            </a:r>
          </a:p>
        </p:txBody>
      </p:sp>
      <p:sp>
        <p:nvSpPr>
          <p:cNvPr id="74" name="Star: 5 Points 73">
            <a:extLst>
              <a:ext uri="{FF2B5EF4-FFF2-40B4-BE49-F238E27FC236}">
                <a16:creationId xmlns:a16="http://schemas.microsoft.com/office/drawing/2014/main" id="{2F76406B-757E-4E6B-B7F2-4C2F6950D925}"/>
              </a:ext>
            </a:extLst>
          </p:cNvPr>
          <p:cNvSpPr/>
          <p:nvPr/>
        </p:nvSpPr>
        <p:spPr>
          <a:xfrm>
            <a:off x="2703922" y="3181587"/>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5E6C532E-DCE6-4B13-A810-B06B923B9083}"/>
              </a:ext>
            </a:extLst>
          </p:cNvPr>
          <p:cNvSpPr/>
          <p:nvPr/>
        </p:nvSpPr>
        <p:spPr>
          <a:xfrm>
            <a:off x="3641110" y="186100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March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27149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1088" y="36562"/>
          <a:ext cx="9036000" cy="486859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an Amber status due to very close proximity and dependency on the M2C Programme.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two Programmes are working hand in hand with joint plans in place to ensure joint Programme dependencies are continuously tracked as we move to the implementation of M2C.  Contingency scenario planning with mitigations are in place.</a:t>
                      </a: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highlight>
                            <a:srgbClr val="F09F0E"/>
                          </a:highligh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r>
                        <a:rPr lang="en-GB" sz="900" b="0" i="0" u="none" strike="noStrike" kern="1200" baseline="0" dirty="0">
                          <a:solidFill>
                            <a:schemeClr val="tx1"/>
                          </a:solidFill>
                          <a:latin typeface="+mn-lt"/>
                          <a:ea typeface="+mn-ea"/>
                          <a:cs typeface="+mn-cs"/>
                        </a:rPr>
                        <a:t>:</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We are continuing to liaise with the Central Programme for CR-D130 and CR-D129.  We have had an initial meeting with Ofgem to walkthrough our workaround process should the issue of ‘missing messages’.  We are going to continue discussion with DCC to understand their actions and then we will joining meet with Ofgem and approve the way forward for these CR’s.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We have over the last couple of weeks raised a number of design issues to understand CSSP functionality.  Once we have an understanding of the system and downstream processes this will feed into our understand and workaround process.  We will also either enhance CR-D129 or raise a new CR in order for us to request the ‘re-send’ of a secured active message</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tx1"/>
                          </a:solidFill>
                          <a:latin typeface="+mn-lt"/>
                          <a:ea typeface="+mn-ea"/>
                          <a:cs typeface="+mn-cs"/>
                        </a:rPr>
                        <a:t> </a:t>
                      </a:r>
                      <a:r>
                        <a:rPr lang="en-US" sz="800" b="0" i="0" u="none" strike="noStrike" kern="1200" baseline="0" dirty="0">
                          <a:solidFill>
                            <a:schemeClr val="tx1"/>
                          </a:solidFill>
                          <a:latin typeface="+mn-lt"/>
                          <a:ea typeface="+mn-ea"/>
                          <a:cs typeface="+mn-cs"/>
                        </a:rPr>
                        <a:t> </a:t>
                      </a:r>
                      <a:endParaRPr lang="en-US" sz="900" b="0" i="0" u="none" strike="noStrike" kern="1200" baseline="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900" b="0" i="0" u="none" strike="noStrike" kern="1200" baseline="0" dirty="0">
                          <a:solidFill>
                            <a:schemeClr val="tx1"/>
                          </a:solidFill>
                          <a:latin typeface="+mn-lt"/>
                          <a:ea typeface="+mn-ea"/>
                          <a:cs typeface="+mn-cs"/>
                        </a:rPr>
                        <a:t>Transition testing phase 2  has completed and we are on track for preparation activities to commence transition testing stage 3.  </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900" b="0" i="0" u="none" strike="noStrike" kern="1200" baseline="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900" b="0" i="0" u="none" strike="noStrike" kern="1200" baseline="0" dirty="0">
                          <a:solidFill>
                            <a:schemeClr val="tx1"/>
                          </a:solidFill>
                          <a:latin typeface="+mn-lt"/>
                          <a:ea typeface="+mn-ea"/>
                          <a:cs typeface="+mn-cs"/>
                        </a:rPr>
                        <a:t>We are rapidly moving towards the data cut for the Transition Stage 1, all of our prep activities are on track and we have received an internal Go decision to move to this Programme Phase.  </a:t>
                      </a:r>
                      <a:endParaRPr lang="en-GB" sz="900" b="1" kern="1200" dirty="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Completion of transition testing stage 2 and commencement of stage 3.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preparation activities for Transition Stage 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Defect management process and readiness for TS1 being put in place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26600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Move to Cloud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March 2022</a:t>
            </a:r>
          </a:p>
        </p:txBody>
      </p:sp>
    </p:spTree>
    <p:extLst>
      <p:ext uri="{BB962C8B-B14F-4D97-AF65-F5344CB8AC3E}">
        <p14:creationId xmlns:p14="http://schemas.microsoft.com/office/powerpoint/2010/main" val="3324695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1088" y="36562"/>
          <a:ext cx="9036000" cy="487446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an Amber status due to the timescales in the plan and the lack of contingency to deliver prior to CSSC transition start.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currently in the middle of the second dress rehearsal which is proceeding to plan and successfully using all of the lessons learned from dress rehearsal one. A successful outcome to this will provide the necessary confidence that the Easter cutover is achievable and </a:t>
                      </a:r>
                      <a:r>
                        <a:rPr lang="en-GB" sz="900" b="0" kern="1200" baseline="0">
                          <a:solidFill>
                            <a:schemeClr val="tx1"/>
                          </a:solidFill>
                          <a:latin typeface="+mn-lt"/>
                          <a:ea typeface="+mn-ea"/>
                          <a:cs typeface="Arial"/>
                        </a:rPr>
                        <a:t>therefore a return </a:t>
                      </a:r>
                      <a:r>
                        <a:rPr lang="en-GB" sz="900" b="0" kern="1200" baseline="0" dirty="0">
                          <a:solidFill>
                            <a:schemeClr val="tx1"/>
                          </a:solidFill>
                          <a:latin typeface="+mn-lt"/>
                          <a:ea typeface="+mn-ea"/>
                          <a:cs typeface="Arial"/>
                        </a:rPr>
                        <a:t>to green. </a:t>
                      </a: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dk1"/>
                          </a:solidFill>
                          <a:effectLst/>
                          <a:uLnTx/>
                          <a:uFillTx/>
                          <a:latin typeface="+mn-lt"/>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Dress Rehearsals</a:t>
                      </a: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Our first dress rehearsal was successful in proving the data quality of the migrated systems was 100% accurate. There were a number of lessons learned in the migration timings, assurance steps and critical batch file activity post cutover which have been incorporated into the plan for our second rehearsal.</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second dress rehearsal is now underway and is progressing well with all data migrations and pre-requisite activities being carried out to plan in preparation for our cutover simulation starting on 5</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March.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baseline="0" dirty="0">
                          <a:solidFill>
                            <a:schemeClr val="tx1"/>
                          </a:solidFill>
                          <a:latin typeface="+mn-lt"/>
                          <a:ea typeface="+mn-ea"/>
                          <a:cs typeface="Arial"/>
                        </a:rPr>
                        <a:t>Testing</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a:solidFill>
                          <a:schemeClr val="tx1"/>
                        </a:solidFil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final round of test cycles are close to being completed in our target production environment. Functional, UAT, performance and penetration testing are successfully finished. Gas day testing has also been carried out and we are now expanding this to test monthly, quarterly and annual jobs over the next couple of weeks. </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900" b="0" i="0" u="none" strike="noStrike" kern="1200" baseline="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900" b="1" i="0" u="none" strike="noStrike" kern="1200" baseline="0" dirty="0">
                          <a:solidFill>
                            <a:schemeClr val="tx1"/>
                          </a:solidFill>
                          <a:latin typeface="+mn-lt"/>
                          <a:ea typeface="+mn-ea"/>
                          <a:cs typeface="+mn-cs"/>
                        </a:rPr>
                        <a:t>Go Live</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900" b="1" i="0" u="none" strike="noStrike" kern="1200" baseline="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900" b="0" i="0" u="none" strike="noStrike" kern="1200" baseline="0" dirty="0">
                          <a:solidFill>
                            <a:schemeClr val="tx1"/>
                          </a:solidFill>
                          <a:latin typeface="+mn-lt"/>
                          <a:ea typeface="+mn-ea"/>
                          <a:cs typeface="+mn-cs"/>
                        </a:rPr>
                        <a:t>In order to complete the implementation and cutover activities for the move to the cloud as part of the UK Link roadmap, an extended outage is required from 09:00 on 15th April to 07:00 on 19th April 2022 BST. A timeline and dedicated page to share progress will be published on the </a:t>
                      </a:r>
                      <a:r>
                        <a:rPr lang="en-US" sz="900" b="0" i="0" u="none" strike="noStrike" kern="1200" baseline="0" dirty="0" err="1">
                          <a:solidFill>
                            <a:schemeClr val="tx1"/>
                          </a:solidFill>
                          <a:latin typeface="+mn-lt"/>
                          <a:ea typeface="+mn-ea"/>
                          <a:cs typeface="+mn-cs"/>
                        </a:rPr>
                        <a:t>Xoserve</a:t>
                      </a:r>
                      <a:r>
                        <a:rPr lang="en-US" sz="900" b="0" i="0" u="none" strike="noStrike" kern="1200" baseline="0" dirty="0">
                          <a:solidFill>
                            <a:schemeClr val="tx1"/>
                          </a:solidFill>
                          <a:latin typeface="+mn-lt"/>
                          <a:ea typeface="+mn-ea"/>
                          <a:cs typeface="+mn-cs"/>
                        </a:rPr>
                        <a:t> website w/c 7</a:t>
                      </a:r>
                      <a:r>
                        <a:rPr lang="en-US" sz="900" b="0" i="0" u="none" strike="noStrike" kern="1200" baseline="30000" dirty="0">
                          <a:solidFill>
                            <a:schemeClr val="tx1"/>
                          </a:solidFill>
                          <a:latin typeface="+mn-lt"/>
                          <a:ea typeface="+mn-ea"/>
                          <a:cs typeface="+mn-cs"/>
                        </a:rPr>
                        <a:t>th</a:t>
                      </a:r>
                      <a:r>
                        <a:rPr lang="en-US" sz="900" b="0" i="0" u="none" strike="noStrike" kern="1200" baseline="0" dirty="0">
                          <a:solidFill>
                            <a:schemeClr val="tx1"/>
                          </a:solidFill>
                          <a:latin typeface="+mn-lt"/>
                          <a:ea typeface="+mn-ea"/>
                          <a:cs typeface="+mn-cs"/>
                        </a:rPr>
                        <a:t> March 2022</a:t>
                      </a:r>
                      <a:endParaRPr lang="en-GB" sz="900" b="1" kern="1200" dirty="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Completion of second dress rehearsal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Start of cutover cycle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122977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dirty="0"/>
              <a:t>CMS Rebuild March Update </a:t>
            </a:r>
          </a:p>
        </p:txBody>
      </p:sp>
      <p:sp>
        <p:nvSpPr>
          <p:cNvPr id="5" name="Subtitle 4">
            <a:extLst>
              <a:ext uri="{FF2B5EF4-FFF2-40B4-BE49-F238E27FC236}">
                <a16:creationId xmlns:a16="http://schemas.microsoft.com/office/drawing/2014/main" id="{2AFC198D-9768-CF4C-8B47-AD7C3A484540}"/>
              </a:ext>
            </a:extLst>
          </p:cNvPr>
          <p:cNvSpPr>
            <a:spLocks noGrp="1"/>
          </p:cNvSpPr>
          <p:nvPr>
            <p:ph type="subTitle" idx="1"/>
          </p:nvPr>
        </p:nvSpPr>
        <p:spPr/>
        <p:txBody>
          <a:bodyPr/>
          <a:lstStyle/>
          <a:p>
            <a:r>
              <a:rPr lang="en-US" dirty="0"/>
              <a:t>Update </a:t>
            </a:r>
          </a:p>
        </p:txBody>
      </p:sp>
    </p:spTree>
    <p:extLst>
      <p:ext uri="{BB962C8B-B14F-4D97-AF65-F5344CB8AC3E}">
        <p14:creationId xmlns:p14="http://schemas.microsoft.com/office/powerpoint/2010/main" val="1710057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dirty="0"/>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p:txBody>
          <a:bodyPr vert="horz" lIns="68580" tIns="34290" rIns="68580" bIns="34290" rtlCol="0" anchor="t">
            <a:normAutofit/>
          </a:bodyPr>
          <a:lstStyle/>
          <a:p>
            <a:pPr marL="342424" indent="-342424"/>
            <a:r>
              <a:rPr lang="en-US" sz="1200" dirty="0">
                <a:latin typeface="Arial"/>
                <a:cs typeface="Arial"/>
              </a:rPr>
              <a:t>The Product Team are continuing to </a:t>
            </a:r>
            <a:r>
              <a:rPr lang="en-US" sz="1200" dirty="0" err="1">
                <a:latin typeface="Arial"/>
                <a:cs typeface="Arial"/>
              </a:rPr>
              <a:t>mobilise</a:t>
            </a:r>
            <a:r>
              <a:rPr lang="en-US" sz="1200" dirty="0">
                <a:latin typeface="Arial"/>
                <a:cs typeface="Arial"/>
              </a:rPr>
              <a:t> and prepare for a first release in Q4 2022. Two processes have been shortlisted along with the new Theft of Gas (</a:t>
            </a:r>
            <a:r>
              <a:rPr lang="en-US" sz="1200" dirty="0" err="1">
                <a:latin typeface="Arial"/>
                <a:cs typeface="Arial"/>
              </a:rPr>
              <a:t>ToG</a:t>
            </a:r>
            <a:r>
              <a:rPr lang="en-US" sz="1200" dirty="0">
                <a:latin typeface="Arial"/>
                <a:cs typeface="Arial"/>
              </a:rPr>
              <a:t>) process that will deliver the UNC Modification 0734 requirements.</a:t>
            </a:r>
            <a:endParaRPr lang="en-US" sz="1200" dirty="0"/>
          </a:p>
          <a:p>
            <a:endParaRPr lang="en-US" sz="1200" dirty="0"/>
          </a:p>
          <a:p>
            <a:pPr marL="342424" indent="-342424"/>
            <a:r>
              <a:rPr lang="en-US" sz="1200" dirty="0">
                <a:latin typeface="Arial"/>
                <a:cs typeface="Arial"/>
              </a:rPr>
              <a:t>The Swapped Address (previously part of the Address amendments process) and the previously offline process for Meter Number Creation of found meters (MNC)  have been selected as they address multiple current day pain points across the Customer Constituency Groups and will have minimal customer impact to implement. </a:t>
            </a:r>
          </a:p>
          <a:p>
            <a:pPr marL="342424" indent="-342424"/>
            <a:endParaRPr lang="en-US" sz="1200" dirty="0">
              <a:latin typeface="Arial"/>
              <a:cs typeface="Arial"/>
            </a:endParaRPr>
          </a:p>
          <a:p>
            <a:pPr marL="342424" indent="-342424"/>
            <a:r>
              <a:rPr lang="en-US" sz="1200" dirty="0">
                <a:latin typeface="Arial"/>
                <a:cs typeface="Arial"/>
              </a:rPr>
              <a:t>The Team are currently going through a sizing exercise to determine what can be delivered in Q4 2022 alongside the </a:t>
            </a:r>
            <a:r>
              <a:rPr lang="en-US" sz="1200" dirty="0" err="1">
                <a:latin typeface="Arial"/>
                <a:cs typeface="Arial"/>
              </a:rPr>
              <a:t>ToG</a:t>
            </a:r>
            <a:r>
              <a:rPr lang="en-US" sz="1200" dirty="0">
                <a:latin typeface="Arial"/>
                <a:cs typeface="Arial"/>
              </a:rPr>
              <a:t> Modification. As delivery will follow an Agile Framework, there is an option to deliver a Minimum Viable Product (MVP) initially with future releases improving the end-to-end functionality of that process.</a:t>
            </a:r>
          </a:p>
          <a:p>
            <a:pPr marL="0" indent="0">
              <a:buNone/>
            </a:pPr>
            <a:endParaRPr lang="en-US" sz="1200" dirty="0">
              <a:latin typeface="Arial"/>
              <a:cs typeface="Arial"/>
            </a:endParaRPr>
          </a:p>
          <a:p>
            <a:pPr marL="342424" indent="-342424"/>
            <a:r>
              <a:rPr lang="en-US" sz="1200" dirty="0">
                <a:latin typeface="Arial"/>
                <a:cs typeface="Arial"/>
              </a:rPr>
              <a:t>Continuing with the customer engagement the Customer Focus Group Sessions are currently being planned around the existing calendar entries and will be published in March 2022. </a:t>
            </a:r>
          </a:p>
          <a:p>
            <a:pPr marL="342424" indent="-342424"/>
            <a:endParaRPr lang="en-US" sz="1200" dirty="0"/>
          </a:p>
          <a:p>
            <a:r>
              <a:rPr lang="en-US" sz="1200" dirty="0"/>
              <a:t>Further updates will be provided in April </a:t>
            </a:r>
            <a:r>
              <a:rPr lang="en-US" sz="1200" dirty="0" err="1"/>
              <a:t>ChMC</a:t>
            </a:r>
            <a:r>
              <a:rPr lang="en-US" sz="1200" dirty="0"/>
              <a:t>.</a:t>
            </a:r>
          </a:p>
        </p:txBody>
      </p:sp>
    </p:spTree>
    <p:extLst>
      <p:ext uri="{BB962C8B-B14F-4D97-AF65-F5344CB8AC3E}">
        <p14:creationId xmlns:p14="http://schemas.microsoft.com/office/powerpoint/2010/main" val="741961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t>
            </a:r>
            <a:r>
              <a:rPr lang="en-GB" sz="3100" dirty="0" err="1">
                <a:latin typeface="Arial"/>
                <a:cs typeface="Arial"/>
              </a:rPr>
              <a:t>AnY</a:t>
            </a:r>
            <a:r>
              <a:rPr lang="en-GB" sz="3100" dirty="0">
                <a:latin typeface="Arial"/>
                <a:cs typeface="Arial"/>
              </a:rPr>
              <a:t>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dirty="0"/>
              <a:t>Budget v Committed Spend BP21/22</a:t>
            </a:r>
          </a:p>
        </p:txBody>
      </p:sp>
      <p:sp>
        <p:nvSpPr>
          <p:cNvPr id="3" name="TextBox 2">
            <a:extLst>
              <a:ext uri="{FF2B5EF4-FFF2-40B4-BE49-F238E27FC236}">
                <a16:creationId xmlns:a16="http://schemas.microsoft.com/office/drawing/2014/main" id="{609AC967-D295-4EB5-8156-5F6765360120}"/>
              </a:ext>
            </a:extLst>
          </p:cNvPr>
          <p:cNvSpPr txBox="1"/>
          <p:nvPr/>
        </p:nvSpPr>
        <p:spPr>
          <a:xfrm>
            <a:off x="7572468" y="2456524"/>
            <a:ext cx="1403648" cy="1169551"/>
          </a:xfrm>
          <a:prstGeom prst="rect">
            <a:avLst/>
          </a:prstGeom>
          <a:noFill/>
        </p:spPr>
        <p:txBody>
          <a:bodyPr wrap="square" rtlCol="0">
            <a:spAutoFit/>
          </a:bodyPr>
          <a:lstStyle/>
          <a:p>
            <a:endParaRPr lang="en-GB" sz="1000" dirty="0"/>
          </a:p>
          <a:p>
            <a:pPr marL="171450" indent="-171450">
              <a:buFont typeface="Arial" panose="020B0604020202020204" pitchFamily="34" charset="0"/>
              <a:buChar char="•"/>
            </a:pPr>
            <a:r>
              <a:rPr lang="en-GB" sz="1000" dirty="0"/>
              <a:t>Full view of budget saved </a:t>
            </a:r>
            <a:r>
              <a:rPr lang="en-GB" sz="1000" dirty="0">
                <a:hlinkClick r:id="rId2"/>
              </a:rPr>
              <a:t>here</a:t>
            </a:r>
            <a:r>
              <a:rPr lang="en-GB" sz="1000" dirty="0"/>
              <a:t>, including details of movement from last month</a:t>
            </a:r>
          </a:p>
        </p:txBody>
      </p:sp>
      <p:graphicFrame>
        <p:nvGraphicFramePr>
          <p:cNvPr id="18" name="Chart 17">
            <a:extLst>
              <a:ext uri="{FF2B5EF4-FFF2-40B4-BE49-F238E27FC236}">
                <a16:creationId xmlns:a16="http://schemas.microsoft.com/office/drawing/2014/main" id="{D1F122F2-340C-47D6-AD91-04EFE5240224}"/>
              </a:ext>
            </a:extLst>
          </p:cNvPr>
          <p:cNvGraphicFramePr>
            <a:graphicFrameLocks/>
          </p:cNvGraphicFramePr>
          <p:nvPr>
            <p:extLst/>
          </p:nvPr>
        </p:nvGraphicFramePr>
        <p:xfrm>
          <a:off x="2150939" y="699542"/>
          <a:ext cx="1643119" cy="1368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62E272D9-3FAE-41BC-A64E-4B603F103DC3}"/>
              </a:ext>
            </a:extLst>
          </p:cNvPr>
          <p:cNvGraphicFramePr>
            <a:graphicFrameLocks/>
          </p:cNvGraphicFramePr>
          <p:nvPr>
            <p:extLst/>
          </p:nvPr>
        </p:nvGraphicFramePr>
        <p:xfrm>
          <a:off x="4104674" y="719727"/>
          <a:ext cx="1643119" cy="136815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0C7B00BC-D987-4E76-9438-36E751DDC91D}"/>
              </a:ext>
            </a:extLst>
          </p:cNvPr>
          <p:cNvSpPr txBox="1"/>
          <p:nvPr/>
        </p:nvSpPr>
        <p:spPr>
          <a:xfrm>
            <a:off x="7585937" y="699542"/>
            <a:ext cx="1403648" cy="1631216"/>
          </a:xfrm>
          <a:prstGeom prst="rect">
            <a:avLst/>
          </a:prstGeom>
          <a:noFill/>
        </p:spPr>
        <p:txBody>
          <a:bodyPr wrap="square" rtlCol="0">
            <a:spAutoFit/>
          </a:bodyPr>
          <a:lstStyle/>
          <a:p>
            <a:pPr marL="171450" indent="-171450">
              <a:buFont typeface="Arial" panose="020B0604020202020204" pitchFamily="34" charset="0"/>
              <a:buChar char="•"/>
            </a:pPr>
            <a:r>
              <a:rPr lang="en-GB" sz="1000" dirty="0"/>
              <a:t>At this stage, Shippers have committed 67% of approved BP21 Budget</a:t>
            </a:r>
          </a:p>
          <a:p>
            <a:pPr marL="171450" indent="-171450">
              <a:buFont typeface="Arial" panose="020B0604020202020204" pitchFamily="34" charset="0"/>
              <a:buChar char="•"/>
            </a:pPr>
            <a:r>
              <a:rPr lang="en-GB" sz="1000" dirty="0"/>
              <a:t>DNs have committed 100%</a:t>
            </a:r>
          </a:p>
          <a:p>
            <a:pPr marL="171450" indent="-171450">
              <a:buFont typeface="Arial" panose="020B0604020202020204" pitchFamily="34" charset="0"/>
              <a:buChar char="•"/>
            </a:pPr>
            <a:r>
              <a:rPr lang="en-GB" sz="1000" dirty="0"/>
              <a:t>IGTs have committed 17% and NTS 28%</a:t>
            </a:r>
          </a:p>
        </p:txBody>
      </p:sp>
      <p:graphicFrame>
        <p:nvGraphicFramePr>
          <p:cNvPr id="11" name="Chart 10">
            <a:extLst>
              <a:ext uri="{FF2B5EF4-FFF2-40B4-BE49-F238E27FC236}">
                <a16:creationId xmlns:a16="http://schemas.microsoft.com/office/drawing/2014/main" id="{A5BE5B15-0C7E-48D6-A56C-6A746E46C6FC}"/>
              </a:ext>
            </a:extLst>
          </p:cNvPr>
          <p:cNvGraphicFramePr>
            <a:graphicFrameLocks/>
          </p:cNvGraphicFramePr>
          <p:nvPr>
            <p:extLst/>
          </p:nvPr>
        </p:nvGraphicFramePr>
        <p:xfrm>
          <a:off x="267423" y="2216042"/>
          <a:ext cx="3767032" cy="24884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A29864BA-670A-4A40-A473-66D6D57502E4}"/>
              </a:ext>
            </a:extLst>
          </p:cNvPr>
          <p:cNvGraphicFramePr>
            <a:graphicFrameLocks/>
          </p:cNvGraphicFramePr>
          <p:nvPr>
            <p:extLst/>
          </p:nvPr>
        </p:nvGraphicFramePr>
        <p:xfrm>
          <a:off x="323528" y="719727"/>
          <a:ext cx="1827411" cy="12039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1B794E5D-1D49-45F7-86D6-58797F52E6F7}"/>
              </a:ext>
            </a:extLst>
          </p:cNvPr>
          <p:cNvGraphicFramePr>
            <a:graphicFrameLocks/>
          </p:cNvGraphicFramePr>
          <p:nvPr>
            <p:extLst/>
          </p:nvPr>
        </p:nvGraphicFramePr>
        <p:xfrm>
          <a:off x="5702421" y="719728"/>
          <a:ext cx="1818674" cy="13681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59803CA1-16F7-4A52-911A-D440D97B3753}"/>
              </a:ext>
            </a:extLst>
          </p:cNvPr>
          <p:cNvGraphicFramePr>
            <a:graphicFrameLocks/>
          </p:cNvGraphicFramePr>
          <p:nvPr>
            <p:extLst/>
          </p:nvPr>
        </p:nvGraphicFramePr>
        <p:xfrm>
          <a:off x="4070545" y="2276974"/>
          <a:ext cx="3234679" cy="231099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7694"/>
            <a:ext cx="7772400" cy="886495"/>
          </a:xfrm>
        </p:spPr>
        <p:txBody>
          <a:bodyPr>
            <a:normAutofit/>
          </a:bodyPr>
          <a:lstStyle/>
          <a:p>
            <a:r>
              <a:rPr lang="en-GB" b="0"/>
              <a:t> </a:t>
            </a:r>
            <a:r>
              <a:rPr lang="en-GB" dirty="0"/>
              <a:t>Project 1Stop Update</a:t>
            </a:r>
            <a:endParaRPr lang="en-GB" u="sng" dirty="0">
              <a:solidFill>
                <a:srgbClr val="FF0000"/>
              </a:solidFill>
            </a:endParaRPr>
          </a:p>
        </p:txBody>
      </p:sp>
      <p:sp>
        <p:nvSpPr>
          <p:cNvPr id="3" name="Subtitle 2"/>
          <p:cNvSpPr>
            <a:spLocks noGrp="1"/>
          </p:cNvSpPr>
          <p:nvPr>
            <p:ph type="subTitle" idx="1"/>
          </p:nvPr>
        </p:nvSpPr>
        <p:spPr>
          <a:xfrm>
            <a:off x="1371600" y="3075806"/>
            <a:ext cx="6400800" cy="593204"/>
          </a:xfrm>
        </p:spPr>
        <p:txBody>
          <a:bodyPr/>
          <a:lstStyle/>
          <a:p>
            <a:r>
              <a:rPr lang="en-GB"/>
              <a:t>Verbal Update</a:t>
            </a:r>
            <a:r>
              <a:rPr lang="en-GB" dirty="0"/>
              <a:t> Presented by Megan Troth</a:t>
            </a:r>
          </a:p>
        </p:txBody>
      </p:sp>
    </p:spTree>
    <p:extLst>
      <p:ext uri="{BB962C8B-B14F-4D97-AF65-F5344CB8AC3E}">
        <p14:creationId xmlns:p14="http://schemas.microsoft.com/office/powerpoint/2010/main" val="353134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BFFE-3504-489A-8A4C-B9C9C7C233D0}"/>
              </a:ext>
            </a:extLst>
          </p:cNvPr>
          <p:cNvSpPr>
            <a:spLocks noGrp="1"/>
          </p:cNvSpPr>
          <p:nvPr>
            <p:ph type="title"/>
          </p:nvPr>
        </p:nvSpPr>
        <p:spPr/>
        <p:txBody>
          <a:bodyPr/>
          <a:lstStyle/>
          <a:p>
            <a:r>
              <a:rPr lang="en-GB" dirty="0"/>
              <a:t>Change Pack Update</a:t>
            </a:r>
          </a:p>
        </p:txBody>
      </p:sp>
      <p:sp>
        <p:nvSpPr>
          <p:cNvPr id="3" name="Content Placeholder 2">
            <a:extLst>
              <a:ext uri="{FF2B5EF4-FFF2-40B4-BE49-F238E27FC236}">
                <a16:creationId xmlns:a16="http://schemas.microsoft.com/office/drawing/2014/main" id="{983BEAE9-6A0E-471A-B92F-80016BBB1E8D}"/>
              </a:ext>
            </a:extLst>
          </p:cNvPr>
          <p:cNvSpPr>
            <a:spLocks noGrp="1"/>
          </p:cNvSpPr>
          <p:nvPr>
            <p:ph idx="1"/>
          </p:nvPr>
        </p:nvSpPr>
        <p:spPr>
          <a:xfrm>
            <a:off x="457200" y="645152"/>
            <a:ext cx="8229600" cy="3970932"/>
          </a:xfrm>
        </p:spPr>
        <p:txBody>
          <a:bodyPr/>
          <a:lstStyle/>
          <a:p>
            <a:r>
              <a:rPr lang="en-GB" dirty="0"/>
              <a:t>As the Change Packs will now be uploaded individually as part of the CP page improvements, we have modified the documents.</a:t>
            </a:r>
          </a:p>
          <a:p>
            <a:r>
              <a:rPr lang="en-GB" dirty="0"/>
              <a:t>This means that they are now papers in their own right and not an extension of the CP</a:t>
            </a:r>
          </a:p>
        </p:txBody>
      </p:sp>
      <p:graphicFrame>
        <p:nvGraphicFramePr>
          <p:cNvPr id="4" name="Object 3">
            <a:extLst>
              <a:ext uri="{FF2B5EF4-FFF2-40B4-BE49-F238E27FC236}">
                <a16:creationId xmlns:a16="http://schemas.microsoft.com/office/drawing/2014/main" id="{30C2702A-7FBB-4BD9-BBC1-A2DF19F7C5B5}"/>
              </a:ext>
            </a:extLst>
          </p:cNvPr>
          <p:cNvGraphicFramePr>
            <a:graphicFrameLocks noChangeAspect="1"/>
          </p:cNvGraphicFramePr>
          <p:nvPr>
            <p:extLst>
              <p:ext uri="{D42A27DB-BD31-4B8C-83A1-F6EECF244321}">
                <p14:modId xmlns:p14="http://schemas.microsoft.com/office/powerpoint/2010/main" val="3128890652"/>
              </p:ext>
            </p:extLst>
          </p:nvPr>
        </p:nvGraphicFramePr>
        <p:xfrm>
          <a:off x="738554" y="3114621"/>
          <a:ext cx="914400" cy="792163"/>
        </p:xfrm>
        <a:graphic>
          <a:graphicData uri="http://schemas.openxmlformats.org/presentationml/2006/ole">
            <mc:AlternateContent xmlns:mc="http://schemas.openxmlformats.org/markup-compatibility/2006">
              <mc:Choice xmlns:v="urn:schemas-microsoft-com:vml" Requires="v">
                <p:oleObj spid="_x0000_s4098"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38554" y="3114621"/>
                        <a:ext cx="914400" cy="7921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2681B74-E6DC-4D4D-98A0-67F6FEC08286}"/>
              </a:ext>
            </a:extLst>
          </p:cNvPr>
          <p:cNvGraphicFramePr>
            <a:graphicFrameLocks noChangeAspect="1"/>
          </p:cNvGraphicFramePr>
          <p:nvPr>
            <p:extLst>
              <p:ext uri="{D42A27DB-BD31-4B8C-83A1-F6EECF244321}">
                <p14:modId xmlns:p14="http://schemas.microsoft.com/office/powerpoint/2010/main" val="51619511"/>
              </p:ext>
            </p:extLst>
          </p:nvPr>
        </p:nvGraphicFramePr>
        <p:xfrm>
          <a:off x="1893224" y="3114621"/>
          <a:ext cx="914400" cy="792163"/>
        </p:xfrm>
        <a:graphic>
          <a:graphicData uri="http://schemas.openxmlformats.org/presentationml/2006/ole">
            <mc:AlternateContent xmlns:mc="http://schemas.openxmlformats.org/markup-compatibility/2006">
              <mc:Choice xmlns:v="urn:schemas-microsoft-com:vml" Requires="v">
                <p:oleObj spid="_x0000_s4099"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1893224" y="3114621"/>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7D8D5AB-99BC-48CA-89AD-0BD7329F64D5}"/>
              </a:ext>
            </a:extLst>
          </p:cNvPr>
          <p:cNvGraphicFramePr>
            <a:graphicFrameLocks noChangeAspect="1"/>
          </p:cNvGraphicFramePr>
          <p:nvPr>
            <p:extLst>
              <p:ext uri="{D42A27DB-BD31-4B8C-83A1-F6EECF244321}">
                <p14:modId xmlns:p14="http://schemas.microsoft.com/office/powerpoint/2010/main" val="3177578010"/>
              </p:ext>
            </p:extLst>
          </p:nvPr>
        </p:nvGraphicFramePr>
        <p:xfrm>
          <a:off x="3108369" y="3114620"/>
          <a:ext cx="914400" cy="792163"/>
        </p:xfrm>
        <a:graphic>
          <a:graphicData uri="http://schemas.openxmlformats.org/presentationml/2006/ole">
            <mc:AlternateContent xmlns:mc="http://schemas.openxmlformats.org/markup-compatibility/2006">
              <mc:Choice xmlns:v="urn:schemas-microsoft-com:vml" Requires="v">
                <p:oleObj spid="_x0000_s4100" name="Document" showAsIcon="1" r:id="rId7" imgW="914400" imgH="792360" progId="Word.Document.12">
                  <p:embed/>
                </p:oleObj>
              </mc:Choice>
              <mc:Fallback>
                <p:oleObj name="Document" showAsIcon="1" r:id="rId7" imgW="914400" imgH="792360" progId="Word.Document.12">
                  <p:embed/>
                  <p:pic>
                    <p:nvPicPr>
                      <p:cNvPr id="0" name=""/>
                      <p:cNvPicPr/>
                      <p:nvPr/>
                    </p:nvPicPr>
                    <p:blipFill>
                      <a:blip r:embed="rId8"/>
                      <a:stretch>
                        <a:fillRect/>
                      </a:stretch>
                    </p:blipFill>
                    <p:spPr>
                      <a:xfrm>
                        <a:off x="3108369" y="3114620"/>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353354B-BE3D-411C-BFD4-983FE66B6571}"/>
              </a:ext>
            </a:extLst>
          </p:cNvPr>
          <p:cNvGraphicFramePr>
            <a:graphicFrameLocks noChangeAspect="1"/>
          </p:cNvGraphicFramePr>
          <p:nvPr>
            <p:extLst>
              <p:ext uri="{D42A27DB-BD31-4B8C-83A1-F6EECF244321}">
                <p14:modId xmlns:p14="http://schemas.microsoft.com/office/powerpoint/2010/main" val="1557706699"/>
              </p:ext>
            </p:extLst>
          </p:nvPr>
        </p:nvGraphicFramePr>
        <p:xfrm>
          <a:off x="4323514" y="3114619"/>
          <a:ext cx="914400" cy="792163"/>
        </p:xfrm>
        <a:graphic>
          <a:graphicData uri="http://schemas.openxmlformats.org/presentationml/2006/ole">
            <mc:AlternateContent xmlns:mc="http://schemas.openxmlformats.org/markup-compatibility/2006">
              <mc:Choice xmlns:v="urn:schemas-microsoft-com:vml" Requires="v">
                <p:oleObj spid="_x0000_s4101" name="Document" showAsIcon="1" r:id="rId9" imgW="914400" imgH="792360" progId="Word.Document.12">
                  <p:embed/>
                </p:oleObj>
              </mc:Choice>
              <mc:Fallback>
                <p:oleObj name="Document" showAsIcon="1" r:id="rId9" imgW="914400" imgH="792360" progId="Word.Document.12">
                  <p:embed/>
                  <p:pic>
                    <p:nvPicPr>
                      <p:cNvPr id="0" name=""/>
                      <p:cNvPicPr/>
                      <p:nvPr/>
                    </p:nvPicPr>
                    <p:blipFill>
                      <a:blip r:embed="rId10"/>
                      <a:stretch>
                        <a:fillRect/>
                      </a:stretch>
                    </p:blipFill>
                    <p:spPr>
                      <a:xfrm>
                        <a:off x="4323514" y="311461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51441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1670"/>
            <a:ext cx="7772400" cy="1102519"/>
          </a:xfrm>
        </p:spPr>
        <p:txBody>
          <a:bodyPr>
            <a:normAutofit/>
          </a:bodyPr>
          <a:lstStyle/>
          <a:p>
            <a:br>
              <a:rPr lang="en-GB" b="0" dirty="0"/>
            </a:br>
            <a:r>
              <a:rPr lang="en-GB" b="0" dirty="0"/>
              <a:t> </a:t>
            </a:r>
            <a:r>
              <a:rPr lang="en-GB" dirty="0"/>
              <a:t>KVI Change Management Survey Feedback</a:t>
            </a:r>
            <a:r>
              <a:rPr lang="en-GB" u="sng" dirty="0">
                <a:solidFill>
                  <a:srgbClr val="FF0000"/>
                </a:solidFill>
              </a:rPr>
              <a:t> </a:t>
            </a:r>
          </a:p>
        </p:txBody>
      </p:sp>
      <p:sp>
        <p:nvSpPr>
          <p:cNvPr id="3" name="Subtitle 2"/>
          <p:cNvSpPr>
            <a:spLocks noGrp="1"/>
          </p:cNvSpPr>
          <p:nvPr>
            <p:ph type="subTitle" idx="1"/>
          </p:nvPr>
        </p:nvSpPr>
        <p:spPr>
          <a:xfrm>
            <a:off x="1371600" y="3075806"/>
            <a:ext cx="6400800" cy="593204"/>
          </a:xfrm>
        </p:spPr>
        <p:txBody>
          <a:bodyPr/>
          <a:lstStyle/>
          <a:p>
            <a:r>
              <a:rPr lang="en-GB" dirty="0"/>
              <a:t>January 2022</a:t>
            </a:r>
          </a:p>
        </p:txBody>
      </p:sp>
    </p:spTree>
    <p:extLst>
      <p:ext uri="{BB962C8B-B14F-4D97-AF65-F5344CB8AC3E}">
        <p14:creationId xmlns:p14="http://schemas.microsoft.com/office/powerpoint/2010/main" val="17161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227693"/>
            <a:ext cx="3250692" cy="4422557"/>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FD333E3-5143-41C2-8F7D-643B834601B6}"/>
              </a:ext>
            </a:extLst>
          </p:cNvPr>
          <p:cNvSpPr>
            <a:spLocks noGrp="1"/>
          </p:cNvSpPr>
          <p:nvPr>
            <p:ph type="title"/>
          </p:nvPr>
        </p:nvSpPr>
        <p:spPr>
          <a:xfrm>
            <a:off x="476631" y="300114"/>
            <a:ext cx="2866644" cy="1047500"/>
          </a:xfrm>
        </p:spPr>
        <p:txBody>
          <a:bodyPr>
            <a:normAutofit/>
          </a:bodyPr>
          <a:lstStyle/>
          <a:p>
            <a:pPr>
              <a:lnSpc>
                <a:spcPct val="90000"/>
              </a:lnSpc>
            </a:pPr>
            <a:r>
              <a:rPr lang="en-GB" sz="2100" dirty="0">
                <a:solidFill>
                  <a:schemeClr val="bg1"/>
                </a:solidFill>
              </a:rPr>
              <a:t>KVI Change Management Survey – Jan 2022</a:t>
            </a:r>
          </a:p>
        </p:txBody>
      </p:sp>
      <p:cxnSp>
        <p:nvCxnSpPr>
          <p:cNvPr id="12" name="Straight Connector 1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1538015"/>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7B5D69-BE5C-43FF-B266-0053A07DFCC6}"/>
              </a:ext>
            </a:extLst>
          </p:cNvPr>
          <p:cNvSpPr>
            <a:spLocks noGrp="1"/>
          </p:cNvSpPr>
          <p:nvPr>
            <p:ph idx="1"/>
          </p:nvPr>
        </p:nvSpPr>
        <p:spPr>
          <a:xfrm>
            <a:off x="390301" y="1600955"/>
            <a:ext cx="2974665" cy="3049292"/>
          </a:xfrm>
        </p:spPr>
        <p:txBody>
          <a:bodyPr vert="horz" lIns="91440" tIns="45720" rIns="91440" bIns="45720" rtlCol="0">
            <a:normAutofit lnSpcReduction="10000"/>
          </a:bodyPr>
          <a:lstStyle/>
          <a:p>
            <a:r>
              <a:rPr lang="en-US" sz="1500" dirty="0">
                <a:solidFill>
                  <a:schemeClr val="bg1"/>
                </a:solidFill>
                <a:latin typeface="Arial"/>
                <a:cs typeface="Arial"/>
              </a:rPr>
              <a:t>Q3 score of 79%</a:t>
            </a:r>
          </a:p>
          <a:p>
            <a:pPr marL="0" indent="0">
              <a:buNone/>
            </a:pPr>
            <a:endParaRPr lang="en-US" sz="1500" dirty="0">
              <a:solidFill>
                <a:schemeClr val="bg1"/>
              </a:solidFill>
              <a:latin typeface="Arial"/>
              <a:cs typeface="Arial"/>
            </a:endParaRPr>
          </a:p>
          <a:p>
            <a:r>
              <a:rPr lang="en-US" sz="1500" dirty="0">
                <a:solidFill>
                  <a:schemeClr val="bg1"/>
                </a:solidFill>
                <a:latin typeface="Arial"/>
                <a:cs typeface="Arial"/>
              </a:rPr>
              <a:t>There is an increase in average YTD from 71% to 73% (quarterly snapshot score of 79%)</a:t>
            </a:r>
          </a:p>
          <a:p>
            <a:pPr marL="0" indent="0">
              <a:buNone/>
            </a:pPr>
            <a:endParaRPr lang="en-US" sz="1500" dirty="0">
              <a:solidFill>
                <a:schemeClr val="bg1"/>
              </a:solidFill>
              <a:latin typeface="Arial"/>
              <a:cs typeface="Arial"/>
            </a:endParaRPr>
          </a:p>
          <a:p>
            <a:r>
              <a:rPr lang="en-US" sz="1500" dirty="0">
                <a:solidFill>
                  <a:schemeClr val="bg1"/>
                </a:solidFill>
                <a:latin typeface="Arial"/>
                <a:cs typeface="Arial"/>
              </a:rPr>
              <a:t>Rolling 12 month average down from 87% to 79% </a:t>
            </a:r>
          </a:p>
          <a:p>
            <a:pPr marL="0" indent="0">
              <a:buNone/>
            </a:pPr>
            <a:endParaRPr lang="en-US" sz="1500" dirty="0">
              <a:solidFill>
                <a:schemeClr val="bg1"/>
              </a:solidFill>
            </a:endParaRPr>
          </a:p>
          <a:p>
            <a:r>
              <a:rPr lang="en-US" sz="1500" dirty="0">
                <a:solidFill>
                  <a:schemeClr val="bg1"/>
                </a:solidFill>
                <a:latin typeface="Arial"/>
                <a:cs typeface="Arial"/>
              </a:rPr>
              <a:t>Increase in participants from 3 to 9</a:t>
            </a:r>
          </a:p>
        </p:txBody>
      </p:sp>
      <p:graphicFrame>
        <p:nvGraphicFramePr>
          <p:cNvPr id="10" name="Chart 9">
            <a:extLst>
              <a:ext uri="{FF2B5EF4-FFF2-40B4-BE49-F238E27FC236}">
                <a16:creationId xmlns:a16="http://schemas.microsoft.com/office/drawing/2014/main" id="{76E0E819-4A11-4D58-8113-8B4ACC1963A5}"/>
              </a:ext>
            </a:extLst>
          </p:cNvPr>
          <p:cNvGraphicFramePr>
            <a:graphicFrameLocks/>
          </p:cNvGraphicFramePr>
          <p:nvPr>
            <p:extLst/>
          </p:nvPr>
        </p:nvGraphicFramePr>
        <p:xfrm>
          <a:off x="3740487" y="555526"/>
          <a:ext cx="5146040"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619630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p:txBody>
          <a:bodyPr/>
          <a:lstStyle/>
          <a:p>
            <a:r>
              <a:rPr lang="en-GB" dirty="0"/>
              <a:t>Portfolio POAP</a:t>
            </a:r>
          </a:p>
        </p:txBody>
      </p:sp>
      <p:graphicFrame>
        <p:nvGraphicFramePr>
          <p:cNvPr id="15" name="Content Placeholder 2">
            <a:hlinkClick r:id="rId3" action="ppaction://hlinkfile"/>
            <a:extLst>
              <a:ext uri="{FF2B5EF4-FFF2-40B4-BE49-F238E27FC236}">
                <a16:creationId xmlns:a16="http://schemas.microsoft.com/office/drawing/2014/main" id="{75DA891E-8D6F-4F79-90E0-CA10399CFF03}"/>
              </a:ext>
            </a:extLst>
          </p:cNvPr>
          <p:cNvGraphicFramePr>
            <a:graphicFrameLocks noChangeAspect="1"/>
          </p:cNvGraphicFramePr>
          <p:nvPr>
            <p:extLst>
              <p:ext uri="{D42A27DB-BD31-4B8C-83A1-F6EECF244321}">
                <p14:modId xmlns:p14="http://schemas.microsoft.com/office/powerpoint/2010/main" val="1580673734"/>
              </p:ext>
            </p:extLst>
          </p:nvPr>
        </p:nvGraphicFramePr>
        <p:xfrm>
          <a:off x="3836617" y="2052767"/>
          <a:ext cx="1470766" cy="1274154"/>
        </p:xfrm>
        <a:graphic>
          <a:graphicData uri="http://schemas.openxmlformats.org/presentationml/2006/ole">
            <mc:AlternateContent xmlns:mc="http://schemas.openxmlformats.org/markup-compatibility/2006">
              <mc:Choice xmlns:v="urn:schemas-microsoft-com:vml" Requires="v">
                <p:oleObj spid="_x0000_s5122" name="Acrobat Document" showAsIcon="1" r:id="rId4" imgW="914400" imgH="792360" progId="AcroExch.Document.DC">
                  <p:embed/>
                </p:oleObj>
              </mc:Choice>
              <mc:Fallback>
                <p:oleObj name="Acrobat Document" showAsIcon="1" r:id="rId4" imgW="914400" imgH="792360" progId="AcroExch.Document.DC">
                  <p:embed/>
                  <p:pic>
                    <p:nvPicPr>
                      <p:cNvPr id="15" name="Content Placeholder 2">
                        <a:hlinkClick r:id="rId3" action="ppaction://hlinkfile"/>
                        <a:extLst>
                          <a:ext uri="{FF2B5EF4-FFF2-40B4-BE49-F238E27FC236}">
                            <a16:creationId xmlns:a16="http://schemas.microsoft.com/office/drawing/2014/main" id="{75DA891E-8D6F-4F79-90E0-CA10399CFF03}"/>
                          </a:ext>
                        </a:extLst>
                      </p:cNvPr>
                      <p:cNvPicPr/>
                      <p:nvPr/>
                    </p:nvPicPr>
                    <p:blipFill>
                      <a:blip r:embed="rId5"/>
                      <a:stretch>
                        <a:fillRect/>
                      </a:stretch>
                    </p:blipFill>
                    <p:spPr>
                      <a:xfrm>
                        <a:off x="3836617" y="2052767"/>
                        <a:ext cx="1470766" cy="1274154"/>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51021" y="6374"/>
            <a:ext cx="8229600" cy="465223"/>
          </a:xfrm>
        </p:spPr>
        <p:txBody>
          <a:bodyPr>
            <a:normAutofit fontScale="90000"/>
          </a:bodyPr>
          <a:lstStyle/>
          <a:p>
            <a:r>
              <a:rPr lang="en-GB" dirty="0"/>
              <a:t>Outages</a:t>
            </a:r>
          </a:p>
        </p:txBody>
      </p:sp>
      <p:graphicFrame>
        <p:nvGraphicFramePr>
          <p:cNvPr id="7" name="Table 6">
            <a:extLst>
              <a:ext uri="{FF2B5EF4-FFF2-40B4-BE49-F238E27FC236}">
                <a16:creationId xmlns:a16="http://schemas.microsoft.com/office/drawing/2014/main" id="{B4C372F5-FA4F-45A8-9A03-10EC8C05B737}"/>
              </a:ext>
            </a:extLst>
          </p:cNvPr>
          <p:cNvGraphicFramePr>
            <a:graphicFrameLocks noGrp="1"/>
          </p:cNvGraphicFramePr>
          <p:nvPr>
            <p:extLst>
              <p:ext uri="{D42A27DB-BD31-4B8C-83A1-F6EECF244321}">
                <p14:modId xmlns:p14="http://schemas.microsoft.com/office/powerpoint/2010/main" val="3176657695"/>
              </p:ext>
            </p:extLst>
          </p:nvPr>
        </p:nvGraphicFramePr>
        <p:xfrm>
          <a:off x="0" y="471596"/>
          <a:ext cx="9143999" cy="4392397"/>
        </p:xfrm>
        <a:graphic>
          <a:graphicData uri="http://schemas.openxmlformats.org/drawingml/2006/table">
            <a:tbl>
              <a:tblPr/>
              <a:tblGrid>
                <a:gridCol w="607833">
                  <a:extLst>
                    <a:ext uri="{9D8B030D-6E8A-4147-A177-3AD203B41FA5}">
                      <a16:colId xmlns:a16="http://schemas.microsoft.com/office/drawing/2014/main" val="1554983241"/>
                    </a:ext>
                  </a:extLst>
                </a:gridCol>
                <a:gridCol w="493035">
                  <a:extLst>
                    <a:ext uri="{9D8B030D-6E8A-4147-A177-3AD203B41FA5}">
                      <a16:colId xmlns:a16="http://schemas.microsoft.com/office/drawing/2014/main" val="3422901534"/>
                    </a:ext>
                  </a:extLst>
                </a:gridCol>
                <a:gridCol w="449875">
                  <a:extLst>
                    <a:ext uri="{9D8B030D-6E8A-4147-A177-3AD203B41FA5}">
                      <a16:colId xmlns:a16="http://schemas.microsoft.com/office/drawing/2014/main" val="3628970906"/>
                    </a:ext>
                  </a:extLst>
                </a:gridCol>
                <a:gridCol w="459562">
                  <a:extLst>
                    <a:ext uri="{9D8B030D-6E8A-4147-A177-3AD203B41FA5}">
                      <a16:colId xmlns:a16="http://schemas.microsoft.com/office/drawing/2014/main" val="710117662"/>
                    </a:ext>
                  </a:extLst>
                </a:gridCol>
                <a:gridCol w="420813">
                  <a:extLst>
                    <a:ext uri="{9D8B030D-6E8A-4147-A177-3AD203B41FA5}">
                      <a16:colId xmlns:a16="http://schemas.microsoft.com/office/drawing/2014/main" val="3988435961"/>
                    </a:ext>
                  </a:extLst>
                </a:gridCol>
                <a:gridCol w="357664">
                  <a:extLst>
                    <a:ext uri="{9D8B030D-6E8A-4147-A177-3AD203B41FA5}">
                      <a16:colId xmlns:a16="http://schemas.microsoft.com/office/drawing/2014/main" val="529580730"/>
                    </a:ext>
                  </a:extLst>
                </a:gridCol>
                <a:gridCol w="5252669">
                  <a:extLst>
                    <a:ext uri="{9D8B030D-6E8A-4147-A177-3AD203B41FA5}">
                      <a16:colId xmlns:a16="http://schemas.microsoft.com/office/drawing/2014/main" val="1230362030"/>
                    </a:ext>
                  </a:extLst>
                </a:gridCol>
                <a:gridCol w="1102548">
                  <a:extLst>
                    <a:ext uri="{9D8B030D-6E8A-4147-A177-3AD203B41FA5}">
                      <a16:colId xmlns:a16="http://schemas.microsoft.com/office/drawing/2014/main" val="647256853"/>
                    </a:ext>
                  </a:extLst>
                </a:gridCol>
              </a:tblGrid>
              <a:tr h="125665">
                <a:tc gridSpan="8">
                  <a:txBody>
                    <a:bodyPr/>
                    <a:lstStyle/>
                    <a:p>
                      <a:pPr algn="ctr" fontAlgn="ctr"/>
                      <a:r>
                        <a:rPr lang="en-GB" sz="650" b="1" i="0" u="none" strike="noStrike">
                          <a:solidFill>
                            <a:srgbClr val="000000"/>
                          </a:solidFill>
                          <a:effectLst/>
                          <a:latin typeface="Arial" panose="020B0604020202020204" pitchFamily="34" charset="0"/>
                        </a:rPr>
                        <a:t>Outages</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9082826"/>
                  </a:ext>
                </a:extLst>
              </a:tr>
              <a:tr h="94891">
                <a:tc rowSpan="2">
                  <a:txBody>
                    <a:bodyPr/>
                    <a:lstStyle/>
                    <a:p>
                      <a:pPr algn="ctr" fontAlgn="ctr"/>
                      <a:r>
                        <a:rPr lang="en-GB" sz="650" b="0" i="0" u="none" strike="noStrike">
                          <a:solidFill>
                            <a:srgbClr val="000000"/>
                          </a:solidFill>
                          <a:effectLst/>
                          <a:latin typeface="Arial" panose="020B0604020202020204" pitchFamily="34" charset="0"/>
                        </a:rPr>
                        <a:t>Change  Request Number</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650" b="0" i="0" u="none" strike="noStrike">
                          <a:solidFill>
                            <a:srgbClr val="000000"/>
                          </a:solidFill>
                          <a:effectLst/>
                          <a:latin typeface="Arial" panose="020B0604020202020204" pitchFamily="34" charset="0"/>
                        </a:rPr>
                        <a:t>Impacted System</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650" b="0" i="0" u="none" strike="noStrike">
                          <a:solidFill>
                            <a:srgbClr val="000000"/>
                          </a:solidFill>
                          <a:effectLst/>
                          <a:latin typeface="Arial" panose="020B0604020202020204" pitchFamily="34" charset="0"/>
                        </a:rPr>
                        <a:t>Outage Duration</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650" b="0" i="0" u="none" strike="noStrike">
                          <a:solidFill>
                            <a:srgbClr val="000000"/>
                          </a:solidFill>
                          <a:effectLst/>
                          <a:latin typeface="Arial" panose="020B0604020202020204" pitchFamily="34" charset="0"/>
                        </a:rPr>
                        <a:t>Committee Notified Date</a:t>
                      </a:r>
                      <a:endParaRPr lang="en-GB" sz="650" b="0" i="0" u="none" strike="noStrike" dirty="0">
                        <a:solidFill>
                          <a:srgbClr val="000000"/>
                        </a:solidFill>
                        <a:effectLst/>
                        <a:latin typeface="Arial" panose="020B0604020202020204" pitchFamily="34" charset="0"/>
                      </a:endParaRP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308484563"/>
                  </a:ext>
                </a:extLst>
              </a:tr>
              <a:tr h="180824">
                <a:tc vMerge="1">
                  <a:txBody>
                    <a:bodyPr/>
                    <a:lstStyle/>
                    <a:p>
                      <a:endParaRPr lang="en-GB"/>
                    </a:p>
                  </a:txBody>
                  <a:tcPr/>
                </a:tc>
                <a:tc vMerge="1">
                  <a:txBody>
                    <a:bodyPr/>
                    <a:lstStyle/>
                    <a:p>
                      <a:endParaRPr lang="en-GB"/>
                    </a:p>
                  </a:txBody>
                  <a:tcPr/>
                </a:tc>
                <a:tc>
                  <a:txBody>
                    <a:bodyPr/>
                    <a:lstStyle/>
                    <a:p>
                      <a:pPr algn="ctr" fontAlgn="ctr"/>
                      <a:r>
                        <a:rPr lang="en-GB" sz="650" b="0" i="0" u="none" strike="noStrike">
                          <a:solidFill>
                            <a:srgbClr val="000000"/>
                          </a:solidFill>
                          <a:effectLst/>
                          <a:latin typeface="Arial" panose="020B0604020202020204" pitchFamily="34" charset="0"/>
                        </a:rPr>
                        <a:t>Start Date</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650" b="0" i="0" u="none" strike="noStrike">
                          <a:solidFill>
                            <a:srgbClr val="000000"/>
                          </a:solidFill>
                          <a:effectLst/>
                          <a:latin typeface="Arial" panose="020B0604020202020204" pitchFamily="34" charset="0"/>
                        </a:rPr>
                        <a:t>Start Time</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650" b="0" i="0" u="none" strike="noStrike">
                          <a:solidFill>
                            <a:srgbClr val="000000"/>
                          </a:solidFill>
                          <a:effectLst/>
                          <a:latin typeface="Arial" panose="020B0604020202020204" pitchFamily="34" charset="0"/>
                        </a:rPr>
                        <a:t>End Date</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650" b="0" i="0" u="none" strike="noStrike">
                          <a:solidFill>
                            <a:srgbClr val="000000"/>
                          </a:solidFill>
                          <a:effectLst/>
                          <a:latin typeface="Arial" panose="020B0604020202020204" pitchFamily="34" charset="0"/>
                        </a:rPr>
                        <a:t>End Time</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650" b="0" i="0" u="none" strike="noStrike">
                          <a:solidFill>
                            <a:srgbClr val="000000"/>
                          </a:solidFill>
                          <a:effectLst/>
                          <a:latin typeface="Arial" panose="020B0604020202020204" pitchFamily="34" charset="0"/>
                        </a:rPr>
                        <a:t>Brief Description</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151230022"/>
                  </a:ext>
                </a:extLst>
              </a:tr>
              <a:tr h="741152">
                <a:tc>
                  <a:txBody>
                    <a:bodyPr/>
                    <a:lstStyle/>
                    <a:p>
                      <a:pPr algn="ctr" fontAlgn="ctr"/>
                      <a:r>
                        <a:rPr lang="en-GB" sz="650" b="0" i="0" u="none" strike="noStrike">
                          <a:solidFill>
                            <a:srgbClr val="000000"/>
                          </a:solidFill>
                          <a:effectLst/>
                          <a:latin typeface="Arial" panose="020B0604020202020204" pitchFamily="34" charset="0"/>
                        </a:rPr>
                        <a:t>XRN 5339</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EFT</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650" b="0" i="0" u="none" strike="noStrike">
                          <a:solidFill>
                            <a:srgbClr val="000000"/>
                          </a:solidFill>
                          <a:effectLst/>
                          <a:latin typeface="Arial" panose="020B0604020202020204" pitchFamily="34" charset="0"/>
                        </a:rPr>
                        <a:t>13/03/2022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05:45</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13/032022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10:30</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50" b="0" i="0" u="none" strike="noStrike">
                          <a:solidFill>
                            <a:srgbClr val="000000"/>
                          </a:solidFill>
                          <a:effectLst/>
                          <a:latin typeface="Arial" panose="020B0604020202020204" pitchFamily="34" charset="0"/>
                        </a:rPr>
                        <a:t>EFT Upgrade File share operation system upgrade</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We will then upgrade the windows operating system (OS) of the EFT file share server, and an extended outage is expected to complete this upgrade activity. </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During the outage all files will be put on hold whilst upgrade activities are completed. Once the upgrade is complete all files and systems will continue to perform as usual.</a:t>
                      </a:r>
                      <a:br>
                        <a:rPr lang="en-US" sz="650" b="0" i="0" u="none" strike="noStrike">
                          <a:solidFill>
                            <a:srgbClr val="000000"/>
                          </a:solidFill>
                          <a:effectLst/>
                          <a:latin typeface="Arial" panose="020B0604020202020204" pitchFamily="34" charset="0"/>
                        </a:rPr>
                      </a:b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Please be aware that the EFT cutover Contingency Dates will  be carried out on </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the following weekend, 20th March.</a:t>
                      </a:r>
                      <a:endParaRPr lang="en-US" sz="650" b="0" i="0" u="none" strike="noStrike" dirty="0">
                        <a:solidFill>
                          <a:srgbClr val="000000"/>
                        </a:solidFill>
                        <a:effectLst/>
                        <a:latin typeface="Arial" panose="020B0604020202020204" pitchFamily="34" charset="0"/>
                      </a:endParaRP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50" b="0" i="0" u="none" strike="noStrike">
                          <a:solidFill>
                            <a:srgbClr val="000000"/>
                          </a:solidFill>
                          <a:effectLst/>
                          <a:latin typeface="Arial" panose="020B0604020202020204" pitchFamily="34" charset="0"/>
                        </a:rPr>
                        <a:t>13/10/2021</a:t>
                      </a:r>
                      <a:br>
                        <a:rPr lang="en-US" sz="650" b="0" i="0" u="none" strike="noStrike">
                          <a:solidFill>
                            <a:srgbClr val="000000"/>
                          </a:solidFill>
                          <a:effectLst/>
                          <a:latin typeface="Arial" panose="020B0604020202020204" pitchFamily="34" charset="0"/>
                        </a:rPr>
                      </a:b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Times and description updated</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09/02/2022</a:t>
                      </a:r>
                      <a:endParaRPr lang="en-US" sz="650" b="0" i="0" u="none" strike="noStrike" dirty="0">
                        <a:solidFill>
                          <a:srgbClr val="000000"/>
                        </a:solidFill>
                        <a:effectLst/>
                        <a:latin typeface="Arial" panose="020B0604020202020204" pitchFamily="34" charset="0"/>
                      </a:endParaRP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249251"/>
                  </a:ext>
                </a:extLst>
              </a:tr>
              <a:tr h="925799">
                <a:tc>
                  <a:txBody>
                    <a:bodyPr/>
                    <a:lstStyle/>
                    <a:p>
                      <a:pPr algn="ctr" fontAlgn="ctr"/>
                      <a:r>
                        <a:rPr lang="en-GB" sz="650" b="0" i="0" u="none" strike="noStrike">
                          <a:solidFill>
                            <a:srgbClr val="000000"/>
                          </a:solidFill>
                          <a:effectLst/>
                          <a:latin typeface="Arial" panose="020B0604020202020204" pitchFamily="34" charset="0"/>
                        </a:rPr>
                        <a:t> XRN 5339</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EFT</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650" b="0" i="0" u="none" strike="noStrike">
                          <a:solidFill>
                            <a:srgbClr val="000000"/>
                          </a:solidFill>
                          <a:effectLst/>
                          <a:latin typeface="Arial" panose="020B0604020202020204" pitchFamily="34" charset="0"/>
                        </a:rPr>
                        <a:t>20/03/2022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04:45</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20/03/2022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09:00</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50" b="0" i="0" u="none" strike="noStrike">
                          <a:solidFill>
                            <a:srgbClr val="000000"/>
                          </a:solidFill>
                          <a:effectLst/>
                          <a:latin typeface="Arial" panose="020B0604020202020204" pitchFamily="34" charset="0"/>
                        </a:rPr>
                        <a:t>Following successful implementation of the previous EFT upgrade implementations above, this change will see the EFT application version upgraded from 7.4.13 to 8.0.5, this will complete the final step in the EFT upgrade implementations. As part of this change, an extended outage is required to complete the production upgrade activities. This extended outage is being scheduled for Sunday 20th March and will be aligned to the UKLink maintenance window in order to cause minimum disruption to the services. </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Any files that would be processed by EFT during this window will remain safely in their respective Folders, once EFT is back online, all file transfers will be synced and issued.</a:t>
                      </a:r>
                      <a:br>
                        <a:rPr lang="en-US" sz="650" b="0" i="0" u="none" strike="noStrike">
                          <a:solidFill>
                            <a:srgbClr val="000000"/>
                          </a:solidFill>
                          <a:effectLst/>
                          <a:latin typeface="Arial" panose="020B0604020202020204" pitchFamily="34" charset="0"/>
                        </a:rPr>
                      </a:b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Please be aware that the EFT cutover Contingency Dates will  be carried out on </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the following weekend, 27th March.</a:t>
                      </a:r>
                      <a:endParaRPr lang="en-US" sz="650" b="0" i="0" u="none" strike="noStrike" dirty="0">
                        <a:solidFill>
                          <a:srgbClr val="000000"/>
                        </a:solidFill>
                        <a:effectLst/>
                        <a:latin typeface="Arial" panose="020B0604020202020204" pitchFamily="34" charset="0"/>
                      </a:endParaRP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50" b="0" i="0" u="none" strike="noStrike">
                          <a:solidFill>
                            <a:srgbClr val="000000"/>
                          </a:solidFill>
                          <a:effectLst/>
                          <a:latin typeface="Arial" panose="020B0604020202020204" pitchFamily="34" charset="0"/>
                        </a:rPr>
                        <a:t>13/10/2021</a:t>
                      </a:r>
                      <a:br>
                        <a:rPr lang="en-US" sz="650" b="0" i="0" u="none" strike="noStrike">
                          <a:solidFill>
                            <a:srgbClr val="000000"/>
                          </a:solidFill>
                          <a:effectLst/>
                          <a:latin typeface="Arial" panose="020B0604020202020204" pitchFamily="34" charset="0"/>
                        </a:rPr>
                      </a:b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Times and description updated</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09/02/2022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77814"/>
                  </a:ext>
                </a:extLst>
              </a:tr>
              <a:tr h="925799">
                <a:tc>
                  <a:txBody>
                    <a:bodyPr/>
                    <a:lstStyle/>
                    <a:p>
                      <a:pPr algn="ctr" fontAlgn="ctr"/>
                      <a:r>
                        <a:rPr lang="en-GB" sz="650" b="0" i="0" u="none" strike="noStrike">
                          <a:solidFill>
                            <a:srgbClr val="000000"/>
                          </a:solidFill>
                          <a:effectLst/>
                          <a:latin typeface="Arial" panose="020B0604020202020204" pitchFamily="34" charset="0"/>
                        </a:rPr>
                        <a:t> XRN 5339</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EFT</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650" b="0" i="0" u="none" strike="noStrike">
                          <a:solidFill>
                            <a:srgbClr val="000000"/>
                          </a:solidFill>
                          <a:effectLst/>
                          <a:latin typeface="Arial" panose="020B0604020202020204" pitchFamily="34" charset="0"/>
                        </a:rPr>
                        <a:t>26/03/2022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TBC</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27/03/2022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TBC</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50" b="0" i="0" u="none" strike="noStrike">
                          <a:solidFill>
                            <a:srgbClr val="000000"/>
                          </a:solidFill>
                          <a:effectLst/>
                          <a:latin typeface="Arial" panose="020B0604020202020204" pitchFamily="34" charset="0"/>
                        </a:rPr>
                        <a:t>EFT Upgrade DR Testing</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As part the Enhanced File Transfer (EFT) upgrade project, we will conduct Disaster Recovery (DR) testing. The EFT DR test will prove and confirm the procedures, resilience and capability of the newly upgraded EFT. As EFT runs across two sites, we will fail over to one site then failback to service normal and test the other site the following week.</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During the outage all files will be put on hold whilst all upgrade activities are completed. Once complete all files and systems will continue to perform as usual. Timescales for the extended outage are currently under review and will be notified as soon as available.</a:t>
                      </a:r>
                      <a:br>
                        <a:rPr lang="en-US" sz="650" b="0" i="0" u="none" strike="noStrike">
                          <a:solidFill>
                            <a:srgbClr val="000000"/>
                          </a:solidFill>
                          <a:effectLst/>
                          <a:latin typeface="Arial" panose="020B0604020202020204" pitchFamily="34" charset="0"/>
                        </a:rPr>
                      </a:b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Please be aware that the EFT cutover Contingency Dates will  be carried out on </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the following weekend, 5th &amp; 6th April.</a:t>
                      </a:r>
                      <a:endParaRPr lang="en-US" sz="650" b="0" i="0" u="none" strike="noStrike" dirty="0">
                        <a:solidFill>
                          <a:srgbClr val="000000"/>
                        </a:solidFill>
                        <a:effectLst/>
                        <a:latin typeface="Arial" panose="020B0604020202020204" pitchFamily="34" charset="0"/>
                      </a:endParaRP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09/02/2022</a:t>
                      </a:r>
                      <a:br>
                        <a:rPr lang="en-GB" sz="650" b="0" i="0" u="none" strike="noStrike">
                          <a:solidFill>
                            <a:srgbClr val="000000"/>
                          </a:solidFill>
                          <a:effectLst/>
                          <a:latin typeface="Arial" panose="020B0604020202020204" pitchFamily="34" charset="0"/>
                        </a:rPr>
                      </a:br>
                      <a:r>
                        <a:rPr lang="en-GB" sz="650" b="0" i="0" u="none" strike="noStrike">
                          <a:solidFill>
                            <a:srgbClr val="000000"/>
                          </a:solidFill>
                          <a:effectLst/>
                          <a:latin typeface="Arial" panose="020B0604020202020204" pitchFamily="34" charset="0"/>
                        </a:rPr>
                        <a:t>New</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467702"/>
                  </a:ext>
                </a:extLst>
              </a:tr>
              <a:tr h="1018122">
                <a:tc>
                  <a:txBody>
                    <a:bodyPr/>
                    <a:lstStyle/>
                    <a:p>
                      <a:pPr algn="ctr" fontAlgn="ctr"/>
                      <a:r>
                        <a:rPr lang="en-GB" sz="650" b="0" i="0" u="none" strike="noStrike">
                          <a:solidFill>
                            <a:srgbClr val="000000"/>
                          </a:solidFill>
                          <a:effectLst/>
                          <a:latin typeface="Arial" panose="020B0604020202020204" pitchFamily="34" charset="0"/>
                        </a:rPr>
                        <a:t> XRN 5245</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UKLink </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650" b="0" i="0" u="none" strike="noStrike">
                          <a:solidFill>
                            <a:srgbClr val="000000"/>
                          </a:solidFill>
                          <a:effectLst/>
                          <a:latin typeface="Arial" panose="020B0604020202020204" pitchFamily="34" charset="0"/>
                        </a:rPr>
                        <a:t>15/04/2022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09:00</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19/04/2022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07:00</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50" b="0" i="0" u="none" strike="noStrike">
                          <a:solidFill>
                            <a:srgbClr val="000000"/>
                          </a:solidFill>
                          <a:effectLst/>
                          <a:latin typeface="Arial" panose="020B0604020202020204" pitchFamily="34" charset="0"/>
                        </a:rPr>
                        <a:t>As part of UK Link Programme, an extended outage will be required to cutover UK Link system from the current On Premise Data Centres to the Cloud. This extended outage will be over the Easter weekend and therefore utilises Bank Holiday days in order to minimise impact to the Industry. Extended Outage is planned from 15th April 09:00 to 19th April 07:00 BST.</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Services will resume at 07:00 on Tuesday 19th April post maintenance schedule.</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As a result of this outage all external access to the online screens (via DES / Portal existing platform) will be unavailable during the window mentioned above</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Some file flow impacts are anticipated, these are currently being communicated via various forums and industry communications. </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All inbound files will be held in a queue at our EFT interface to be processed as soon as migration activities are complete as per the details communicated via the Change Pack. </a:t>
                      </a:r>
                      <a:endParaRPr lang="en-US" sz="650" b="0" i="0" u="none" strike="noStrike" dirty="0">
                        <a:solidFill>
                          <a:srgbClr val="000000"/>
                        </a:solidFill>
                        <a:effectLst/>
                        <a:latin typeface="Arial" panose="020B0604020202020204" pitchFamily="34" charset="0"/>
                      </a:endParaRP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09/02/2022</a:t>
                      </a:r>
                      <a:br>
                        <a:rPr lang="en-GB" sz="650" b="0" i="0" u="none" strike="noStrike">
                          <a:solidFill>
                            <a:srgbClr val="000000"/>
                          </a:solidFill>
                          <a:effectLst/>
                          <a:latin typeface="Arial" panose="020B0604020202020204" pitchFamily="34" charset="0"/>
                        </a:rPr>
                      </a:br>
                      <a:r>
                        <a:rPr lang="en-GB" sz="650" b="0" i="0" u="none" strike="noStrike">
                          <a:solidFill>
                            <a:srgbClr val="000000"/>
                          </a:solidFill>
                          <a:effectLst/>
                          <a:latin typeface="Arial" panose="020B0604020202020204" pitchFamily="34" charset="0"/>
                        </a:rPr>
                        <a:t>New</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295731"/>
                  </a:ext>
                </a:extLst>
              </a:tr>
              <a:tr h="279537">
                <a:tc>
                  <a:txBody>
                    <a:bodyPr/>
                    <a:lstStyle/>
                    <a:p>
                      <a:pPr algn="ctr" fontAlgn="ctr"/>
                      <a:r>
                        <a:rPr lang="en-GB" sz="650" b="0" i="0" u="none" strike="noStrike">
                          <a:solidFill>
                            <a:srgbClr val="000000"/>
                          </a:solidFill>
                          <a:effectLst/>
                          <a:latin typeface="Arial" panose="020B0604020202020204" pitchFamily="34" charset="0"/>
                        </a:rPr>
                        <a:t>XRN 5301</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UKLink Portal</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650" b="0" i="0" u="none" strike="noStrike">
                          <a:solidFill>
                            <a:srgbClr val="000000"/>
                          </a:solidFill>
                          <a:effectLst/>
                          <a:latin typeface="Arial" panose="020B0604020202020204" pitchFamily="34" charset="0"/>
                        </a:rPr>
                        <a:t>07/05/2022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09:00</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09/05/2022</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07:00</a:t>
                      </a: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50" b="0" i="0" u="none" strike="noStrike">
                          <a:solidFill>
                            <a:srgbClr val="000000"/>
                          </a:solidFill>
                          <a:effectLst/>
                          <a:latin typeface="Arial" panose="020B0604020202020204" pitchFamily="34" charset="0"/>
                        </a:rPr>
                        <a:t>As part of the UK Link move to Cloud Programme, an extended outage will be required to complete implementation and cutover activities for the new DES &amp; Portal screens. </a:t>
                      </a:r>
                      <a:br>
                        <a:rPr lang="en-US" sz="650" b="0" i="0" u="none" strike="noStrike">
                          <a:solidFill>
                            <a:srgbClr val="000000"/>
                          </a:solidFill>
                          <a:effectLst/>
                          <a:latin typeface="Arial" panose="020B0604020202020204" pitchFamily="34" charset="0"/>
                        </a:rPr>
                      </a:br>
                      <a:r>
                        <a:rPr lang="en-US" sz="650" b="0" i="0" u="none" strike="noStrike">
                          <a:solidFill>
                            <a:srgbClr val="000000"/>
                          </a:solidFill>
                          <a:effectLst/>
                          <a:latin typeface="Arial" panose="020B0604020202020204" pitchFamily="34" charset="0"/>
                        </a:rPr>
                        <a:t>These systems will be unavailable for use from 7th May 09:00 to 9th May 2022 7:00.</a:t>
                      </a:r>
                      <a:endParaRPr lang="en-US" sz="650" b="0" i="0" u="none" strike="noStrike" dirty="0">
                        <a:solidFill>
                          <a:srgbClr val="000000"/>
                        </a:solidFill>
                        <a:effectLst/>
                        <a:latin typeface="Arial" panose="020B0604020202020204" pitchFamily="34" charset="0"/>
                      </a:endParaRP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50" b="0" i="0" u="none" strike="noStrike">
                          <a:solidFill>
                            <a:srgbClr val="000000"/>
                          </a:solidFill>
                          <a:effectLst/>
                          <a:latin typeface="Arial" panose="020B0604020202020204" pitchFamily="34" charset="0"/>
                        </a:rPr>
                        <a:t>09/02/2022</a:t>
                      </a:r>
                      <a:br>
                        <a:rPr lang="en-GB" sz="650" b="0" i="0" u="none" strike="noStrike">
                          <a:solidFill>
                            <a:srgbClr val="000000"/>
                          </a:solidFill>
                          <a:effectLst/>
                          <a:latin typeface="Arial" panose="020B0604020202020204" pitchFamily="34" charset="0"/>
                        </a:rPr>
                      </a:br>
                      <a:r>
                        <a:rPr lang="en-GB" sz="650" b="0" i="0" u="none" strike="noStrike">
                          <a:solidFill>
                            <a:srgbClr val="000000"/>
                          </a:solidFill>
                          <a:effectLst/>
                          <a:latin typeface="Arial" panose="020B0604020202020204" pitchFamily="34" charset="0"/>
                        </a:rPr>
                        <a:t>New</a:t>
                      </a:r>
                      <a:endParaRPr lang="en-GB" sz="650" b="0" i="0" u="none" strike="noStrike" dirty="0">
                        <a:solidFill>
                          <a:srgbClr val="000000"/>
                        </a:solidFill>
                        <a:effectLst/>
                        <a:latin typeface="Arial" panose="020B0604020202020204" pitchFamily="34" charset="0"/>
                      </a:endParaRPr>
                    </a:p>
                  </a:txBody>
                  <a:tcPr marL="2543" marR="2543" marT="2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175972"/>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March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113408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1088" y="36562"/>
          <a:ext cx="9036000" cy="486859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an Amber status due to very close proximity and dependency on the M2C Programme.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two Programmes are working hand in hand with joint plans in place to ensure joint Programme dependencies are continuously tracked as we move to the implementation of M2C.  Contingency scenario planning with mitigations are in place.</a:t>
                      </a: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highlight>
                            <a:srgbClr val="F09F0E"/>
                          </a:highligh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r>
                        <a:rPr lang="en-GB" sz="900" b="0" i="0" u="none" strike="noStrike" kern="1200" baseline="0" dirty="0">
                          <a:solidFill>
                            <a:schemeClr val="tx1"/>
                          </a:solidFill>
                          <a:latin typeface="+mn-lt"/>
                          <a:ea typeface="+mn-ea"/>
                          <a:cs typeface="+mn-cs"/>
                        </a:rPr>
                        <a:t>:</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We are continuing to liaise with the Central Programme for CR-D130 and CR-D129.  We have had an initial meeting with Ofgem to walkthrough our workaround process should the issue of ‘missing messages’.  We are going to continue discussion with DCC to understand their actions and then we will joining meet with Ofgem and approve the way forward for these CR’s.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We have over the last couple of weeks raised a number of design issues to understand CSSP functionality.  Once we have an understanding of the system and downstream processes this will feed into our understand and workaround process.  We will also either enhance CR-D129 or raise a new CR in order for us to request the ‘re-send’ of a secured active message</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tx1"/>
                          </a:solidFill>
                          <a:latin typeface="+mn-lt"/>
                          <a:ea typeface="+mn-ea"/>
                          <a:cs typeface="+mn-cs"/>
                        </a:rPr>
                        <a:t> </a:t>
                      </a:r>
                      <a:r>
                        <a:rPr lang="en-US" sz="800" b="0" i="0" u="none" strike="noStrike" kern="1200" baseline="0" dirty="0">
                          <a:solidFill>
                            <a:schemeClr val="tx1"/>
                          </a:solidFill>
                          <a:latin typeface="+mn-lt"/>
                          <a:ea typeface="+mn-ea"/>
                          <a:cs typeface="+mn-cs"/>
                        </a:rPr>
                        <a:t> </a:t>
                      </a:r>
                      <a:endParaRPr lang="en-US" sz="900" b="0" i="0" u="none" strike="noStrike" kern="1200" baseline="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900" b="0" i="0" u="none" strike="noStrike" kern="1200" baseline="0" dirty="0">
                          <a:solidFill>
                            <a:schemeClr val="tx1"/>
                          </a:solidFill>
                          <a:latin typeface="+mn-lt"/>
                          <a:ea typeface="+mn-ea"/>
                          <a:cs typeface="+mn-cs"/>
                        </a:rPr>
                        <a:t>Transition testing phase 2  has completed and we are on track for preparation activities to commence transition testing stage 3.  </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900" b="0" i="0" u="none" strike="noStrike" kern="1200" baseline="0" dirty="0">
                        <a:solidFill>
                          <a:schemeClr val="tx1"/>
                        </a:solidFill>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900" b="0" i="0" u="none" strike="noStrike" kern="1200" baseline="0" dirty="0">
                          <a:solidFill>
                            <a:schemeClr val="tx1"/>
                          </a:solidFill>
                          <a:latin typeface="+mn-lt"/>
                          <a:ea typeface="+mn-ea"/>
                          <a:cs typeface="+mn-cs"/>
                        </a:rPr>
                        <a:t>We are rapidly moving towards the data cut for the Transition Stage 1, all of our prep activities are on track and we have received an internal Go decision to move to this Programme Phase.  </a:t>
                      </a:r>
                      <a:endParaRPr lang="en-GB" sz="900" b="1" kern="1200" dirty="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Completion of transition testing stage 2 and commencement of stage 3.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preparation activities for Transition Stage 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Defect management process and readiness for TS1 being put in place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216701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49398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6213" marR="0" lvl="0" indent="-176213"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457200" algn="l"/>
                        </a:tabLst>
                        <a:defRPr/>
                      </a:pPr>
                      <a:r>
                        <a:rPr lang="en-GB" sz="800" b="0" i="0" u="none" strike="noStrike" kern="1200" dirty="0">
                          <a:solidFill>
                            <a:schemeClr val="tx1"/>
                          </a:solidFill>
                          <a:effectLst/>
                          <a:latin typeface="+mn-lt"/>
                          <a:ea typeface="+mn-ea"/>
                          <a:cs typeface="+mn-cs"/>
                        </a:rPr>
                        <a:t>Activities to provision Environments for transition testing stage 3 in progress</a:t>
                      </a:r>
                    </a:p>
                    <a:p>
                      <a:pPr marL="176213" marR="0" lvl="0" indent="-176213"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457200" algn="l"/>
                        </a:tabLst>
                        <a:defRPr/>
                      </a:pPr>
                      <a:r>
                        <a:rPr lang="en-GB" sz="800" b="0" i="0" u="none" strike="noStrike" kern="1200" dirty="0">
                          <a:solidFill>
                            <a:schemeClr val="tx1"/>
                          </a:solidFill>
                          <a:effectLst/>
                          <a:latin typeface="+mn-lt"/>
                          <a:ea typeface="+mn-ea"/>
                          <a:cs typeface="+mn-cs"/>
                        </a:rPr>
                        <a:t>Transition test phase 2 on concluded on 18/02/22 with no further defects </a:t>
                      </a:r>
                    </a:p>
                    <a:p>
                      <a:pPr marL="176213" marR="0" lvl="0" indent="-176213" algn="l" defTabSz="914400" rtl="0" eaLnBrk="1" fontAlgn="auto" latinLnBrk="0" hangingPunct="1">
                        <a:lnSpc>
                          <a:spcPct val="107000"/>
                        </a:lnSpc>
                        <a:spcBef>
                          <a:spcPts val="0"/>
                        </a:spcBef>
                        <a:spcAft>
                          <a:spcPts val="0"/>
                        </a:spcAft>
                        <a:buClrTx/>
                        <a:buSzTx/>
                        <a:buFont typeface="Wingdings" panose="05000000000000000000" pitchFamily="2" charset="2"/>
                        <a:buChar char=""/>
                        <a:tabLst>
                          <a:tab pos="457200" algn="l"/>
                        </a:tabLst>
                        <a:defRPr/>
                      </a:pPr>
                      <a:r>
                        <a:rPr lang="en-GB" sz="800" b="0" i="0" u="none" strike="noStrike" kern="1200" dirty="0">
                          <a:solidFill>
                            <a:schemeClr val="tx1"/>
                          </a:solidFill>
                          <a:effectLst/>
                          <a:latin typeface="+mn-lt"/>
                          <a:ea typeface="+mn-ea"/>
                          <a:cs typeface="+mn-cs"/>
                        </a:rPr>
                        <a:t>Detailed planning refinements are being undertaken for Transition Stages 2 &amp; 3</a:t>
                      </a:r>
                    </a:p>
                    <a:p>
                      <a:pPr marL="176213" lvl="0" indent="-176213">
                        <a:lnSpc>
                          <a:spcPct val="107000"/>
                        </a:lnSpc>
                        <a:spcAft>
                          <a:spcPts val="0"/>
                        </a:spcAft>
                        <a:buFont typeface="Wingdings" panose="05000000000000000000" pitchFamily="2" charset="2"/>
                        <a:buChar char=""/>
                        <a:tabLst>
                          <a:tab pos="457200" algn="l"/>
                        </a:tabLst>
                      </a:pPr>
                      <a:r>
                        <a:rPr lang="en-US" sz="800" b="0" i="0" u="none" strike="noStrike" kern="1200" dirty="0">
                          <a:solidFill>
                            <a:schemeClr val="tx1"/>
                          </a:solidFill>
                          <a:effectLst/>
                          <a:latin typeface="+mn-lt"/>
                          <a:ea typeface="+mn-ea"/>
                          <a:cs typeface="+mn-cs"/>
                        </a:rPr>
                        <a:t>All activities for Transition Stage 1 are in progress and on track.  These activities commence on the 8</a:t>
                      </a:r>
                      <a:r>
                        <a:rPr lang="en-US" sz="800" b="0" i="0" u="none" strike="noStrike" kern="1200" baseline="30000" dirty="0">
                          <a:solidFill>
                            <a:schemeClr val="tx1"/>
                          </a:solidFill>
                          <a:effectLst/>
                          <a:latin typeface="+mn-lt"/>
                          <a:ea typeface="+mn-ea"/>
                          <a:cs typeface="+mn-cs"/>
                        </a:rPr>
                        <a:t>th</a:t>
                      </a:r>
                      <a:r>
                        <a:rPr lang="en-US" sz="800" b="0" i="0" u="none" strike="noStrike" kern="1200" dirty="0">
                          <a:solidFill>
                            <a:schemeClr val="tx1"/>
                          </a:solidFill>
                          <a:effectLst/>
                          <a:latin typeface="+mn-lt"/>
                          <a:ea typeface="+mn-ea"/>
                          <a:cs typeface="+mn-cs"/>
                        </a:rPr>
                        <a:t> March with the bulk data cut</a:t>
                      </a:r>
                    </a:p>
                    <a:p>
                      <a:pPr marL="176213" lvl="0" indent="-176213">
                        <a:lnSpc>
                          <a:spcPct val="107000"/>
                        </a:lnSpc>
                        <a:spcAft>
                          <a:spcPts val="0"/>
                        </a:spcAft>
                        <a:buFont typeface="Wingdings" panose="05000000000000000000" pitchFamily="2" charset="2"/>
                        <a:buChar char=""/>
                        <a:tabLst>
                          <a:tab pos="457200" algn="l"/>
                        </a:tabLst>
                      </a:pPr>
                      <a:r>
                        <a:rPr lang="en-US" sz="800" b="0" i="0" u="none" strike="noStrike" kern="1200" dirty="0">
                          <a:solidFill>
                            <a:schemeClr val="tx1"/>
                          </a:solidFill>
                          <a:effectLst/>
                          <a:latin typeface="+mn-lt"/>
                          <a:ea typeface="+mn-ea"/>
                          <a:cs typeface="+mn-cs"/>
                        </a:rPr>
                        <a:t>Collaborative planning and combined execution continue with M2C Programme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Secondary API Testing </a:t>
                      </a:r>
                      <a:r>
                        <a:rPr lang="en-US" sz="800" b="0" i="0" u="none" strike="noStrike" kern="1200" dirty="0">
                          <a:solidFill>
                            <a:srgbClr val="1E1246"/>
                          </a:solidFill>
                          <a:effectLst/>
                          <a:latin typeface="+mn-lt"/>
                          <a:ea typeface="+mn-ea"/>
                          <a:cs typeface="+mn-cs"/>
                        </a:rPr>
                        <a:t>- working with DES/API workstream for Secondary Portal functionality handover</a:t>
                      </a:r>
                      <a:endParaRPr lang="en-US" sz="800" kern="1200" dirty="0">
                        <a:solidFill>
                          <a:srgbClr val="1E1246"/>
                        </a:solidFill>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DES4 DES Parallel Testing</a:t>
                      </a:r>
                      <a:r>
                        <a:rPr lang="en-US" sz="800" b="0" i="0" u="none" strike="noStrike" kern="1200" dirty="0">
                          <a:solidFill>
                            <a:srgbClr val="1E1246"/>
                          </a:solidFill>
                          <a:effectLst/>
                          <a:latin typeface="+mn-lt"/>
                          <a:ea typeface="+mn-ea"/>
                          <a:cs typeface="+mn-cs"/>
                        </a:rPr>
                        <a:t> completed on PPTE3,</a:t>
                      </a:r>
                      <a:r>
                        <a:rPr lang="en-US" sz="800" kern="1200" dirty="0">
                          <a:solidFill>
                            <a:srgbClr val="1E1246"/>
                          </a:solidFill>
                          <a:latin typeface="+mn-lt"/>
                          <a:ea typeface="+mn-ea"/>
                          <a:cs typeface="+mn-cs"/>
                        </a:rPr>
                        <a:t> </a:t>
                      </a:r>
                      <a:endParaRPr lang="en-US" sz="8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UAT Test Completion Report </a:t>
                      </a:r>
                      <a:r>
                        <a:rPr lang="en-US" sz="800" b="0" i="0" u="none" strike="noStrike" kern="1200" dirty="0">
                          <a:solidFill>
                            <a:srgbClr val="1E1246"/>
                          </a:solidFill>
                          <a:effectLst/>
                          <a:latin typeface="+mn-lt"/>
                          <a:ea typeface="+mn-ea"/>
                          <a:cs typeface="+mn-cs"/>
                        </a:rPr>
                        <a:t>second draft review has been completed. Awaiting baselined approved document</a:t>
                      </a:r>
                      <a:endParaRPr lang="en-US" sz="8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External UEPT Test Execution Bespoke E2E </a:t>
                      </a:r>
                      <a:r>
                        <a:rPr lang="en-US" sz="800" b="0" i="0" u="none" strike="noStrike" kern="1200" dirty="0">
                          <a:solidFill>
                            <a:srgbClr val="1E1246"/>
                          </a:solidFill>
                          <a:effectLst/>
                          <a:latin typeface="+mn-lt"/>
                          <a:ea typeface="+mn-ea"/>
                          <a:cs typeface="+mn-cs"/>
                        </a:rPr>
                        <a:t>– Testing extended by 1 week in the UIT1 environment – there are 2 defects that will be delivered during release 6.</a:t>
                      </a:r>
                      <a:r>
                        <a:rPr lang="en-US" sz="800" kern="1200" dirty="0">
                          <a:solidFill>
                            <a:srgbClr val="1E1246"/>
                          </a:solidFill>
                          <a:latin typeface="+mn-lt"/>
                          <a:ea typeface="+mn-ea"/>
                          <a:cs typeface="+mn-cs"/>
                        </a:rPr>
                        <a:t> </a:t>
                      </a:r>
                      <a:endParaRPr lang="en-US" sz="8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Transition SIT (Regression) Functional testing </a:t>
                      </a:r>
                      <a:r>
                        <a:rPr lang="en-US" sz="800" b="0" i="0" u="none" strike="noStrike" kern="1200" dirty="0">
                          <a:solidFill>
                            <a:srgbClr val="1E1246"/>
                          </a:solidFill>
                          <a:effectLst/>
                          <a:latin typeface="+mn-lt"/>
                          <a:ea typeface="+mn-ea"/>
                          <a:cs typeface="+mn-cs"/>
                        </a:rPr>
                        <a:t>planned for 28/02 additional testing activities have been agreed covering SME requested scenario’s</a:t>
                      </a:r>
                      <a:endParaRPr lang="en-US" sz="8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800" b="1" i="0" u="none" strike="noStrike" kern="1200" dirty="0">
                          <a:solidFill>
                            <a:srgbClr val="1E1246"/>
                          </a:solidFill>
                          <a:effectLst/>
                          <a:latin typeface="+mn-lt"/>
                          <a:ea typeface="+mn-ea"/>
                          <a:cs typeface="+mn-cs"/>
                        </a:rPr>
                        <a:t>Change Request </a:t>
                      </a:r>
                      <a:r>
                        <a:rPr lang="en-US" sz="800" b="0" i="0" u="none" strike="noStrike" kern="1200" dirty="0">
                          <a:solidFill>
                            <a:srgbClr val="1E1246"/>
                          </a:solidFill>
                          <a:effectLst/>
                          <a:latin typeface="+mn-lt"/>
                          <a:ea typeface="+mn-ea"/>
                          <a:cs typeface="+mn-cs"/>
                        </a:rPr>
                        <a:t>- CR113 Testing in progress, critical path CR’s Testing in progress for Transition Stage</a:t>
                      </a:r>
                      <a:endParaRPr lang="en-US" sz="800" b="0" u="none" strike="noStrike" dirty="0">
                        <a:solidFill>
                          <a:srgbClr val="FF0000"/>
                        </a:solidFill>
                        <a:effectLst/>
                        <a:latin typeface="+mn-lt"/>
                        <a:cs typeface="Poppins Light"/>
                      </a:endParaRPr>
                    </a:p>
                    <a:p>
                      <a:pPr marL="0" indent="0">
                        <a:buFont typeface="Arial" panose="020B0604020202020204" pitchFamily="34" charset="0"/>
                        <a:buNone/>
                      </a:pPr>
                      <a:endParaRPr lang="en-US" sz="8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rPr>
                        <a:t>Non-Functional Test</a:t>
                      </a:r>
                      <a:r>
                        <a:rPr lang="en-GB" sz="800" b="1" dirty="0">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fontAlgn="base"/>
                      <a:r>
                        <a:rPr lang="en-US" sz="700" b="0" u="none" strike="noStrike" kern="1200" dirty="0">
                          <a:solidFill>
                            <a:srgbClr val="1E1246"/>
                          </a:solidFill>
                          <a:effectLst/>
                          <a:latin typeface="+mn-lt"/>
                          <a:ea typeface="+mn-ea"/>
                          <a:cs typeface="+mn-cs"/>
                        </a:rPr>
                        <a:t>OAT Stream 4 (DR) Test execution is three weeks behind schedule due to </a:t>
                      </a:r>
                      <a:r>
                        <a:rPr lang="en-US" sz="700" kern="1200" dirty="0">
                          <a:solidFill>
                            <a:srgbClr val="1E1246"/>
                          </a:solidFill>
                          <a:latin typeface="+mn-lt"/>
                          <a:ea typeface="+mn-ea"/>
                          <a:cs typeface="+mn-cs"/>
                        </a:rPr>
                        <a:t>previous SAP</a:t>
                      </a:r>
                      <a:r>
                        <a:rPr lang="en-US" sz="700" b="0" u="none" strike="noStrike" kern="1200" dirty="0">
                          <a:solidFill>
                            <a:srgbClr val="1E1246"/>
                          </a:solidFill>
                          <a:effectLst/>
                          <a:latin typeface="+mn-lt"/>
                          <a:ea typeface="+mn-ea"/>
                          <a:cs typeface="+mn-cs"/>
                        </a:rPr>
                        <a:t> </a:t>
                      </a:r>
                      <a:r>
                        <a:rPr lang="en-US" sz="700" kern="1200" dirty="0">
                          <a:solidFill>
                            <a:srgbClr val="1E1246"/>
                          </a:solidFill>
                          <a:latin typeface="+mn-lt"/>
                          <a:ea typeface="+mn-ea"/>
                          <a:cs typeface="+mn-cs"/>
                        </a:rPr>
                        <a:t>PO/ISU Environment defect which has now been </a:t>
                      </a:r>
                      <a:r>
                        <a:rPr lang="en-US" sz="700" b="0" u="none" strike="noStrike" kern="1200" dirty="0">
                          <a:solidFill>
                            <a:srgbClr val="1E1246"/>
                          </a:solidFill>
                          <a:effectLst/>
                          <a:latin typeface="+mn-lt"/>
                          <a:ea typeface="+mn-ea"/>
                          <a:cs typeface="+mn-cs"/>
                        </a:rPr>
                        <a:t>resolved</a:t>
                      </a:r>
                      <a:r>
                        <a:rPr lang="en-US" sz="700" kern="1200" dirty="0">
                          <a:solidFill>
                            <a:srgbClr val="1E1246"/>
                          </a:solidFill>
                          <a:latin typeface="+mn-lt"/>
                          <a:ea typeface="+mn-ea"/>
                          <a:cs typeface="+mn-cs"/>
                        </a:rPr>
                        <a:t>, </a:t>
                      </a:r>
                      <a:r>
                        <a:rPr lang="en-US" sz="700" b="0" u="none" strike="noStrike" kern="1200" dirty="0">
                          <a:solidFill>
                            <a:srgbClr val="1E1246"/>
                          </a:solidFill>
                          <a:effectLst/>
                          <a:latin typeface="+mn-lt"/>
                          <a:ea typeface="+mn-ea"/>
                          <a:cs typeface="+mn-cs"/>
                        </a:rPr>
                        <a:t>however a </a:t>
                      </a:r>
                      <a:r>
                        <a:rPr lang="en-US" sz="700" kern="1200" dirty="0">
                          <a:solidFill>
                            <a:srgbClr val="1E1246"/>
                          </a:solidFill>
                          <a:latin typeface="+mn-lt"/>
                          <a:ea typeface="+mn-ea"/>
                          <a:cs typeface="+mn-cs"/>
                        </a:rPr>
                        <a:t>new AMT</a:t>
                      </a:r>
                      <a:r>
                        <a:rPr lang="en-US" sz="700" b="0" u="none" strike="noStrike" kern="1200" dirty="0">
                          <a:solidFill>
                            <a:srgbClr val="1E1246"/>
                          </a:solidFill>
                          <a:effectLst/>
                          <a:latin typeface="+mn-lt"/>
                          <a:ea typeface="+mn-ea"/>
                          <a:cs typeface="+mn-cs"/>
                        </a:rPr>
                        <a:t> </a:t>
                      </a:r>
                      <a:r>
                        <a:rPr lang="en-US" sz="700" kern="1200" dirty="0">
                          <a:solidFill>
                            <a:srgbClr val="1E1246"/>
                          </a:solidFill>
                          <a:latin typeface="+mn-lt"/>
                          <a:ea typeface="+mn-ea"/>
                          <a:cs typeface="+mn-cs"/>
                        </a:rPr>
                        <a:t>issue has impacted testing</a:t>
                      </a:r>
                      <a:r>
                        <a:rPr lang="en-US" sz="700" b="0" u="none" strike="noStrike" kern="1200" dirty="0">
                          <a:solidFill>
                            <a:srgbClr val="1E1246"/>
                          </a:solidFill>
                          <a:effectLst/>
                          <a:latin typeface="+mn-lt"/>
                          <a:ea typeface="+mn-ea"/>
                          <a:cs typeface="+mn-cs"/>
                        </a:rPr>
                        <a:t>. The </a:t>
                      </a:r>
                      <a:r>
                        <a:rPr lang="en-US" sz="700" kern="1200" dirty="0">
                          <a:solidFill>
                            <a:srgbClr val="1E1246"/>
                          </a:solidFill>
                          <a:latin typeface="+mn-lt"/>
                          <a:ea typeface="+mn-ea"/>
                          <a:cs typeface="+mn-cs"/>
                        </a:rPr>
                        <a:t>AMT issue can only be resolved after 28/02/22 (B.A.U. Nov</a:t>
                      </a:r>
                      <a:r>
                        <a:rPr lang="en-US" sz="700" b="0" u="none" strike="noStrike" kern="1200" dirty="0">
                          <a:solidFill>
                            <a:srgbClr val="1E1246"/>
                          </a:solidFill>
                          <a:effectLst/>
                          <a:latin typeface="+mn-lt"/>
                          <a:ea typeface="+mn-ea"/>
                          <a:cs typeface="+mn-cs"/>
                        </a:rPr>
                        <a:t> 21 </a:t>
                      </a:r>
                      <a:r>
                        <a:rPr lang="en-US" sz="700" kern="1200" dirty="0">
                          <a:solidFill>
                            <a:srgbClr val="1E1246"/>
                          </a:solidFill>
                          <a:latin typeface="+mn-lt"/>
                          <a:ea typeface="+mn-ea"/>
                          <a:cs typeface="+mn-cs"/>
                        </a:rPr>
                        <a:t>issue takes</a:t>
                      </a:r>
                      <a:r>
                        <a:rPr lang="en-US" sz="700" b="0" u="none" strike="noStrike" kern="1200" dirty="0">
                          <a:solidFill>
                            <a:srgbClr val="1E1246"/>
                          </a:solidFill>
                          <a:effectLst/>
                          <a:latin typeface="+mn-lt"/>
                          <a:ea typeface="+mn-ea"/>
                          <a:cs typeface="+mn-cs"/>
                        </a:rPr>
                        <a:t> </a:t>
                      </a:r>
                      <a:r>
                        <a:rPr lang="en-US" sz="700" kern="1200" dirty="0">
                          <a:solidFill>
                            <a:srgbClr val="1E1246"/>
                          </a:solidFill>
                          <a:latin typeface="+mn-lt"/>
                          <a:ea typeface="+mn-ea"/>
                          <a:cs typeface="+mn-cs"/>
                        </a:rPr>
                        <a:t>precedence) </a:t>
                      </a:r>
                      <a:endParaRPr lang="en-US" sz="700" b="0" u="none" strike="noStrike" kern="1200" dirty="0">
                        <a:solidFill>
                          <a:srgbClr val="1E1246"/>
                        </a:solidFill>
                        <a:effectLst/>
                        <a:latin typeface="+mn-lt"/>
                        <a:ea typeface="+mn-ea"/>
                        <a:cs typeface="+mn-cs"/>
                      </a:endParaRPr>
                    </a:p>
                    <a:p>
                      <a:pPr>
                        <a:defRPr/>
                      </a:pPr>
                      <a:endParaRPr lang="en-US" sz="700" i="1" kern="1200" dirty="0">
                        <a:solidFill>
                          <a:srgbClr val="1E1246"/>
                        </a:solidFill>
                        <a:latin typeface="+mn-lt"/>
                        <a:ea typeface="+mn-ea"/>
                        <a:cs typeface="+mn-cs"/>
                      </a:endParaRPr>
                    </a:p>
                    <a:p>
                      <a:pPr marL="171450" marR="0" lvl="0" indent="-171450" algn="l" defTabSz="914400" rtl="0" eaLnBrk="0" fontAlgn="auto" latinLnBrk="0" hangingPunct="0">
                        <a:lnSpc>
                          <a:spcPct val="100000"/>
                        </a:lnSpc>
                        <a:spcBef>
                          <a:spcPts val="85"/>
                        </a:spcBef>
                        <a:spcAft>
                          <a:spcPts val="85"/>
                        </a:spcAft>
                        <a:buClrTx/>
                        <a:buSzTx/>
                        <a:buFont typeface="Arial" panose="05000000000000000000" pitchFamily="2" charset="2"/>
                        <a:buChar char="•"/>
                        <a:tabLst/>
                        <a:defRPr/>
                      </a:pPr>
                      <a:r>
                        <a:rPr lang="en-US" sz="700" b="1" i="0" u="none" strike="noStrike" kern="1200" dirty="0">
                          <a:solidFill>
                            <a:srgbClr val="1E1246"/>
                          </a:solidFill>
                          <a:effectLst/>
                          <a:latin typeface="+mn-lt"/>
                          <a:ea typeface="+mn-ea"/>
                          <a:cs typeface="+mn-cs"/>
                        </a:rPr>
                        <a:t>PT – Phase 3 – DES Release 4 </a:t>
                      </a:r>
                      <a:r>
                        <a:rPr lang="en-US" sz="700" b="0" i="0" u="none" strike="noStrike" kern="1200" dirty="0">
                          <a:solidFill>
                            <a:srgbClr val="1E1246"/>
                          </a:solidFill>
                          <a:effectLst/>
                          <a:latin typeface="+mn-lt"/>
                          <a:ea typeface="+mn-ea"/>
                          <a:cs typeface="+mn-cs"/>
                        </a:rPr>
                        <a:t>- DES PT testing currently blocked by above AMT server issue, awaiting resolution before continuing with Meter Reads replication testing.</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kern="1200" dirty="0">
                          <a:solidFill>
                            <a:srgbClr val="1E1246"/>
                          </a:solidFill>
                          <a:latin typeface="+mn-lt"/>
                          <a:ea typeface="+mn-ea"/>
                          <a:cs typeface="+mn-cs"/>
                        </a:rPr>
                        <a:t> </a:t>
                      </a:r>
                      <a:r>
                        <a:rPr lang="en-US" sz="700" b="1" i="0" u="none" strike="noStrike" kern="1200" dirty="0">
                          <a:solidFill>
                            <a:srgbClr val="1E1246"/>
                          </a:solidFill>
                          <a:effectLst/>
                          <a:latin typeface="+mn-lt"/>
                          <a:ea typeface="+mn-ea"/>
                          <a:cs typeface="+mn-cs"/>
                        </a:rPr>
                        <a:t>PT – Phase 3 – Secondary APIs </a:t>
                      </a:r>
                      <a:r>
                        <a:rPr lang="en-US" sz="700" b="0" i="0" u="none" strike="noStrike" kern="1200" dirty="0">
                          <a:solidFill>
                            <a:srgbClr val="1E1246"/>
                          </a:solidFill>
                          <a:effectLst/>
                          <a:latin typeface="+mn-lt"/>
                          <a:ea typeface="+mn-ea"/>
                          <a:cs typeface="+mn-cs"/>
                        </a:rPr>
                        <a:t>– Test Plan and Workload model approved. secondary API PT started, but currently blocked by 2 performance defects</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OT – Test Report </a:t>
                      </a:r>
                      <a:r>
                        <a:rPr lang="en-US" sz="700" b="0" i="0" u="none" strike="noStrike" kern="1200" dirty="0">
                          <a:solidFill>
                            <a:srgbClr val="1E1246"/>
                          </a:solidFill>
                          <a:effectLst/>
                          <a:latin typeface="+mn-lt"/>
                          <a:ea typeface="+mn-ea"/>
                          <a:cs typeface="+mn-cs"/>
                        </a:rPr>
                        <a:t>– Programme SI has approved, awaiting final internal CSSC Programme approval</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OAT – All OAT tests for </a:t>
                      </a:r>
                      <a:r>
                        <a:rPr lang="en-US" sz="700" b="0" i="0" u="none" strike="noStrike" kern="1200" dirty="0">
                          <a:solidFill>
                            <a:srgbClr val="1E1246"/>
                          </a:solidFill>
                          <a:effectLst/>
                          <a:latin typeface="+mn-lt"/>
                          <a:ea typeface="+mn-ea"/>
                          <a:cs typeface="+mn-cs"/>
                        </a:rPr>
                        <a:t>CSS switching  API, DES, Secondary APIs and SS delivered</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Stream 1 (Security) </a:t>
                      </a:r>
                      <a:r>
                        <a:rPr lang="en-US" sz="700" b="0" i="0" u="none" strike="noStrike" kern="1200" dirty="0">
                          <a:solidFill>
                            <a:srgbClr val="1E1246"/>
                          </a:solidFill>
                          <a:effectLst/>
                          <a:latin typeface="+mn-lt"/>
                          <a:ea typeface="+mn-ea"/>
                          <a:cs typeface="+mn-cs"/>
                        </a:rPr>
                        <a:t>defect resolution in progress.- 40% complete, mitigations and re-testing planned with no impact to plan (monitoring closely)</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Stream 2 (Serv Man) </a:t>
                      </a:r>
                      <a:r>
                        <a:rPr lang="en-US" sz="700" b="0" i="0" u="none" strike="noStrike" kern="1200" dirty="0">
                          <a:solidFill>
                            <a:srgbClr val="1E1246"/>
                          </a:solidFill>
                          <a:effectLst/>
                          <a:latin typeface="+mn-lt"/>
                          <a:ea typeface="+mn-ea"/>
                          <a:cs typeface="+mn-cs"/>
                        </a:rPr>
                        <a:t>to be </a:t>
                      </a:r>
                      <a:r>
                        <a:rPr lang="en-US" sz="700" b="0" i="0" u="none" strike="noStrike" kern="1200" dirty="0" err="1">
                          <a:solidFill>
                            <a:srgbClr val="1E1246"/>
                          </a:solidFill>
                          <a:effectLst/>
                          <a:latin typeface="+mn-lt"/>
                          <a:ea typeface="+mn-ea"/>
                          <a:cs typeface="+mn-cs"/>
                        </a:rPr>
                        <a:t>replanned</a:t>
                      </a:r>
                      <a:r>
                        <a:rPr lang="en-US" sz="700" b="0" i="0" u="none" strike="noStrike" kern="1200" dirty="0">
                          <a:solidFill>
                            <a:srgbClr val="1E1246"/>
                          </a:solidFill>
                          <a:effectLst/>
                          <a:latin typeface="+mn-lt"/>
                          <a:ea typeface="+mn-ea"/>
                          <a:cs typeface="+mn-cs"/>
                        </a:rPr>
                        <a:t> upon eDocs/ServiceNow, Design and Deployment dates being announced</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Stream 3 (NFR’s) </a:t>
                      </a:r>
                      <a:r>
                        <a:rPr lang="en-US" sz="700" b="0" i="0" u="none" strike="noStrike" kern="1200" dirty="0">
                          <a:solidFill>
                            <a:srgbClr val="1E1246"/>
                          </a:solidFill>
                          <a:effectLst/>
                          <a:latin typeface="+mn-lt"/>
                          <a:ea typeface="+mn-ea"/>
                          <a:cs typeface="+mn-cs"/>
                        </a:rPr>
                        <a:t>awaiting Exception handling functional testing and Lazarus function deployment in to PPTE4</a:t>
                      </a:r>
                      <a:endParaRPr lang="en-US" sz="7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700" b="1" i="0" u="none" strike="noStrike" kern="1200" dirty="0">
                          <a:solidFill>
                            <a:srgbClr val="1E1246"/>
                          </a:solidFill>
                          <a:effectLst/>
                          <a:latin typeface="+mn-lt"/>
                          <a:ea typeface="+mn-ea"/>
                          <a:cs typeface="+mn-cs"/>
                        </a:rPr>
                        <a:t>Stream 4 (DR) </a:t>
                      </a:r>
                      <a:r>
                        <a:rPr lang="en-US" sz="700" b="0" i="0" u="none" strike="noStrike" kern="1200" dirty="0">
                          <a:solidFill>
                            <a:srgbClr val="1E1246"/>
                          </a:solidFill>
                          <a:effectLst/>
                          <a:latin typeface="+mn-lt"/>
                          <a:ea typeface="+mn-ea"/>
                          <a:cs typeface="+mn-cs"/>
                        </a:rPr>
                        <a:t>CSS API DR tests 52% complete – encountered DR defect (we revoked failure and DR didn’t respond), re-test is planned</a:t>
                      </a:r>
                      <a:endParaRPr lang="en-US" sz="700" b="0" i="0" u="none" strike="noStrike" kern="1200" dirty="0">
                        <a:solidFill>
                          <a:srgbClr val="1E1246"/>
                        </a:solidFill>
                        <a:effectLst/>
                        <a:latin typeface="+mn-lt"/>
                        <a:ea typeface="+mn-ea"/>
                        <a:cs typeface="Poppins Light"/>
                      </a:endParaRPr>
                    </a:p>
                    <a:p>
                      <a:pPr marL="0" lvl="0" indent="0">
                        <a:buFont typeface="Arial" panose="020B0604020202020204" pitchFamily="34" charset="0"/>
                        <a:buNone/>
                      </a:pPr>
                      <a:endParaRPr lang="en-GB" sz="800" b="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624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dirty="0"/>
              <a:t>Change Pipeline</a:t>
            </a:r>
            <a:endParaRPr lang="en-GB" sz="3600" dirty="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900021"/>
          <a:ext cx="9125999" cy="378490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CSSC –</a:t>
                      </a:r>
                      <a:r>
                        <a:rPr lang="en-GB" sz="1050" b="1" baseline="0" dirty="0">
                          <a:solidFill>
                            <a:schemeClr val="tx1"/>
                          </a:solidFill>
                        </a:rPr>
                        <a:t> UK Link</a:t>
                      </a: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All critical path change requests required for Transition Stage 1 has been delivered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Walkthrough held with SMEs for CRD124 -Uplifting the CSS Business Data Validation Rules. FS Design documents have been issued to SMEs for review and approval. Build activities in progress for CRD124 and CR152 Meter Reads Prime and Sub</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AREL Data provision to CSSP is being planned for 17/03</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Change request approval pending for CR0196 Notification of outstanding pending registrations post CSS gate closure and CR210BAU Retrofit till 31st Jan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Session planned with Tech Ops and key Programme stakeholders to define CSSC Triage group and process which would align with internal Change Freeze proposal</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CSS alignment to Manual Reads screens - Walkthrough held with SMEs on the Manual workaround option recommended. Actions and next steps agreed to ensure approval is obtained from the Business on the workaround solution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Workshop held with Tech Ops and SMEs on the new exceptions that have emerged from CRD124 and CR110 . Additional session planned to discuss Existing Exception and solution approach for CR110 with SMEs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1E1246"/>
                          </a:solidFill>
                          <a:effectLst/>
                          <a:uLnTx/>
                          <a:uFillTx/>
                          <a:latin typeface="+mn-lt"/>
                          <a:ea typeface="+mn-ea"/>
                          <a:cs typeface="+mn-cs"/>
                        </a:rPr>
                        <a:t> Programme team to confirm approach for outstanding SLA discussions required with wider Correla audience</a:t>
                      </a: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CSSC –</a:t>
                      </a:r>
                      <a:r>
                        <a:rPr lang="en-GB" sz="1050" b="1" baseline="0" dirty="0">
                          <a:solidFill>
                            <a:schemeClr val="tx1"/>
                          </a:solidFill>
                        </a:rPr>
                        <a:t> API</a:t>
                      </a:r>
                      <a:endParaRPr lang="en-GB" sz="105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Workstream at an amber status due to the potential incorporation of two additional API’s that will need to be planned into workload and sprints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Customer Testing Support for QUERY APIs continues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Automated retry of APIs due to a “non API” failure solution is on track to complete in the current sprint and be rolled out – on 25/2</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Incorporation of the revised alerting solution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Detailed implementation planning in flight with the transition workstream</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General bug fix support continues </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System support documentation ongoing</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Implementation planning</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rgbClr val="002060"/>
                          </a:solidFill>
                          <a:effectLst/>
                          <a:latin typeface="+mn-lt"/>
                          <a:ea typeface="+mn-ea"/>
                          <a:cs typeface="+mn-cs"/>
                        </a:rPr>
                        <a:t>Secondary Portal development continues and currently on track to deliver</a:t>
                      </a: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1330211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900021"/>
          <a:ext cx="9125999" cy="251490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a:t>
                      </a:r>
                    </a:p>
                    <a:p>
                      <a:r>
                        <a:rPr lang="en-GB" sz="800" dirty="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Preparations are ongoing and on track for Transition Phase 1 (T1)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Service Now licences required and procurement is underway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Full engagement with the Switching Programme continues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Questions and knowledge transfer is occurring on a weekly basis via the SI led drop in sessions in readiness for Transition Phase (T1)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Engagement happening with the Service Management Team within Tech Ops to get appropriate resolver groups set up to support T1 this is required by the 4</a:t>
                      </a:r>
                      <a:r>
                        <a:rPr lang="en-GB" sz="800" b="0" kern="1200" baseline="30000" dirty="0">
                          <a:solidFill>
                            <a:schemeClr val="tx1"/>
                          </a:solidFill>
                          <a:latin typeface="+mn-lt"/>
                          <a:ea typeface="+mn-ea"/>
                          <a:cs typeface="Arial"/>
                        </a:rPr>
                        <a:t>th</a:t>
                      </a:r>
                      <a:r>
                        <a:rPr lang="en-GB" sz="800" b="0" kern="1200" baseline="0" dirty="0">
                          <a:solidFill>
                            <a:schemeClr val="tx1"/>
                          </a:solidFill>
                          <a:latin typeface="+mn-lt"/>
                          <a:ea typeface="+mn-ea"/>
                          <a:cs typeface="Arial"/>
                        </a:rPr>
                        <a:t> March</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Interim defect management process to support T1 is underway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Two amber items on Transition Phase Confidence relate to Service Now procurement process but workstream overall at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Business Continuity Planning has started and is expected to be complete by end of March with the BCM Plan being shared across the wider business for review and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Internal weekly workshop scheduled and on track for all internal business areas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extLst/>
          </p:nvPr>
        </p:nvGraphicFramePr>
        <p:xfrm>
          <a:off x="1912" y="3419815"/>
          <a:ext cx="9125999" cy="57626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The high number of environment issues recently encountered has subsided and all issues fixed</a:t>
                      </a:r>
                      <a:endParaRPr lang="en-US" sz="800" b="0" i="0" u="none" strike="noStrike" kern="1200" dirty="0">
                        <a:solidFill>
                          <a:schemeClr val="tx1"/>
                        </a:solidFill>
                        <a:effectLst/>
                        <a:latin typeface="+mn-lt"/>
                        <a:ea typeface="+mn-ea"/>
                        <a:cs typeface="Arial"/>
                      </a:endParaRPr>
                    </a:p>
                    <a:p>
                      <a:pPr marL="171450" marR="0" lvl="0" indent="-171450" algn="l">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AMT for PPTE5/Transition has been delivered; EFT configuration in progress.</a:t>
                      </a:r>
                      <a:endParaRPr lang="en-US" sz="800" b="0" i="0" u="none" strike="noStrike" kern="1200" dirty="0">
                        <a:solidFill>
                          <a:schemeClr val="tx1"/>
                        </a:solidFill>
                        <a:effectLst/>
                        <a:latin typeface="+mn-lt"/>
                        <a:ea typeface="+mn-ea"/>
                        <a:cs typeface="Arial"/>
                      </a:endParaRPr>
                    </a:p>
                    <a:p>
                      <a:pPr marL="171450" marR="0" lvl="0" indent="-171450" algn="l" defTabSz="914400" rtl="0" eaLnBrk="0" fontAlgn="auto" latinLnBrk="0" hangingPunct="0">
                        <a:lnSpc>
                          <a:spcPct val="100000"/>
                        </a:lnSpc>
                        <a:spcBef>
                          <a:spcPts val="85"/>
                        </a:spcBef>
                        <a:spcAft>
                          <a:spcPts val="85"/>
                        </a:spcAft>
                        <a:buClrTx/>
                        <a:buSzTx/>
                        <a:buFont typeface="Wingdings" panose="05000000000000000000" pitchFamily="2" charset="2"/>
                        <a:buChar char="§"/>
                        <a:tabLst/>
                        <a:defRPr/>
                      </a:pPr>
                      <a:r>
                        <a:rPr lang="en-US" sz="800" b="0" i="0" u="none" strike="noStrike" kern="1200" dirty="0">
                          <a:solidFill>
                            <a:schemeClr val="tx1"/>
                          </a:solidFill>
                          <a:effectLst/>
                          <a:latin typeface="+mn-lt"/>
                          <a:ea typeface="+mn-ea"/>
                          <a:cs typeface="Arial" panose="020B0604020202020204" pitchFamily="34" charset="0"/>
                        </a:rPr>
                        <a:t>Consolidated Release Schedule is in progress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extLst/>
          </p:nvPr>
        </p:nvGraphicFramePr>
        <p:xfrm>
          <a:off x="3551" y="4000538"/>
          <a:ext cx="9125999" cy="104648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All E2E documents have been drafted, including the evidences and baseline documents these are currently under quality assurance checks ahead of being circulated for formal review</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team are attending weekly huddles on the EFT Upgrade to obtain updates on the progress of the project and mitigate risk 66113</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batch jobs for PPTE4 have been configured but the team are awaiting confirmation for when these can be scheduled</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altLang="en-US" sz="800" b="0" i="0" kern="1200" baseline="0" dirty="0">
                          <a:solidFill>
                            <a:schemeClr val="tx1"/>
                          </a:solidFill>
                          <a:latin typeface="+mn-lt"/>
                          <a:ea typeface="+mn-ea"/>
                          <a:cs typeface="Arial"/>
                        </a:rPr>
                        <a:t>The team are waiting for the new EFT FOF environment to be delivered to commence the relevant configuration for PPTE4 Performance testing. An access request </a:t>
                      </a:r>
                      <a:r>
                        <a:rPr lang="en-US" altLang="en-US" sz="800" b="1" i="0" kern="1200" baseline="0" dirty="0">
                          <a:solidFill>
                            <a:schemeClr val="bg1"/>
                          </a:solidFill>
                          <a:latin typeface="+mn-lt"/>
                          <a:ea typeface="+mn-ea"/>
                          <a:cs typeface="Arial"/>
                        </a:rPr>
                        <a:t>for this environment has been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9000" y="1027612"/>
          <a:ext cx="9125999" cy="380522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pPr algn="l"/>
                      <a:endParaRPr lang="en-GB" sz="800" dirty="0">
                        <a:latin typeface="+mn-lt"/>
                      </a:endParaRPr>
                    </a:p>
                    <a:p>
                      <a:pPr algn="l"/>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Overall status remains at amber due to </a:t>
                      </a:r>
                      <a:r>
                        <a:rPr lang="en-US" sz="800" b="0" i="0" kern="1200" dirty="0">
                          <a:solidFill>
                            <a:schemeClr val="tx1"/>
                          </a:solidFill>
                          <a:effectLst/>
                          <a:latin typeface="+mn-lt"/>
                          <a:ea typeface="+mn-ea"/>
                          <a:cs typeface="+mn-cs"/>
                        </a:rPr>
                        <a:t>​</a:t>
                      </a:r>
                      <a:r>
                        <a:rPr lang="en-GB" sz="800" b="0" i="0" u="none" strike="noStrike" kern="1200" dirty="0">
                          <a:solidFill>
                            <a:schemeClr val="tx1"/>
                          </a:solidFill>
                          <a:effectLst/>
                          <a:latin typeface="+mn-lt"/>
                          <a:ea typeface="+mn-ea"/>
                          <a:cs typeface="+mn-cs"/>
                        </a:rPr>
                        <a:t>concerns raised by the business over some of the edge cases that may take play (Quality)</a:t>
                      </a:r>
                      <a:r>
                        <a:rPr lang="en-US" sz="800" b="0" i="0" kern="1200" dirty="0">
                          <a:solidFill>
                            <a:schemeClr val="tx1"/>
                          </a:solidFill>
                          <a:effectLst/>
                          <a:latin typeface="+mn-lt"/>
                          <a:ea typeface="+mn-ea"/>
                          <a:cs typeface="+mn-cs"/>
                        </a:rPr>
                        <a:t>​​ This will continue at amber until the first analysis of the unhappy path scenarios.  Discussion ongoing with the Central Programme for these escalations</a:t>
                      </a:r>
                    </a:p>
                    <a:p>
                      <a:pPr marL="182563"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There are approximately 23 Business Change/Testing risks have been raised in RTC by the business/CSSC, reviewed, challenged and accepted by the programme. These should shortly be coming to a close on the back of the Unhappy Path solution approval, current proximity end dates are 28</a:t>
                      </a:r>
                      <a:r>
                        <a:rPr lang="en-GB" sz="800" b="0" i="0" u="none" strike="noStrike" kern="1200" baseline="30000" dirty="0">
                          <a:solidFill>
                            <a:schemeClr val="tx1"/>
                          </a:solidFill>
                          <a:effectLst/>
                          <a:latin typeface="+mn-lt"/>
                          <a:ea typeface="+mn-ea"/>
                          <a:cs typeface="+mn-cs"/>
                        </a:rPr>
                        <a:t>th</a:t>
                      </a:r>
                      <a:r>
                        <a:rPr lang="en-GB" sz="800" b="0" i="0" u="none" strike="noStrike" kern="1200" dirty="0">
                          <a:solidFill>
                            <a:schemeClr val="tx1"/>
                          </a:solidFill>
                          <a:effectLst/>
                          <a:latin typeface="+mn-lt"/>
                          <a:ea typeface="+mn-ea"/>
                          <a:cs typeface="+mn-cs"/>
                        </a:rPr>
                        <a:t> Feb for all risks.</a:t>
                      </a:r>
                      <a:endParaRPr lang="en-US" sz="8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Focused workshops were completed in December with the business around unhappy path, the unhappy path solution options have been agreed and are being progressed and there are some steps that need to be confirmed before we can have a solid confirmation on all solutions, this is currently being worked through with the business</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Exceptions workshops are in flight, these workshops have gone through and reviewed all existing and new exceptions, the final sessions are now around a query raised by the business CR110 and also a new exception that has been raised. The final action which is currently sat with the Business Change workstream is SLA confirmation</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Bus Change actions log stats: </a:t>
                      </a:r>
                      <a:r>
                        <a:rPr lang="en-US" sz="800" b="0" i="0" u="none" strike="noStrike" kern="1200" dirty="0">
                          <a:solidFill>
                            <a:schemeClr val="tx1"/>
                          </a:solidFill>
                          <a:effectLst/>
                          <a:latin typeface="+mn-lt"/>
                          <a:ea typeface="+mn-ea"/>
                          <a:cs typeface="+mn-cs"/>
                        </a:rPr>
                        <a:t>90 actions to date identified  and logged</a:t>
                      </a:r>
                    </a:p>
                    <a:p>
                      <a:pPr marL="171450" indent="-171450" rtl="0" fontAlgn="base">
                        <a:buFont typeface="Arial" panose="020B0604020202020204" pitchFamily="34" charset="0"/>
                        <a:buChar char="•"/>
                      </a:pPr>
                      <a:r>
                        <a:rPr lang="en-US" sz="800" b="0" i="0" u="none" strike="noStrike" kern="1200" dirty="0">
                          <a:solidFill>
                            <a:schemeClr val="tx1"/>
                          </a:solidFill>
                          <a:effectLst/>
                          <a:latin typeface="+mn-lt"/>
                          <a:ea typeface="+mn-ea"/>
                          <a:cs typeface="+mn-cs"/>
                        </a:rPr>
                        <a:t>All activities in the plan have been lined against the relevant transition and ELS stages. These are currently reporting green and on track, no issues or concerns to date. No immediate impact on TS1, first </a:t>
                      </a:r>
                      <a:r>
                        <a:rPr lang="en-US" sz="800" b="0" i="0" u="none" strike="noStrike" kern="1200" dirty="0" err="1">
                          <a:solidFill>
                            <a:schemeClr val="tx1"/>
                          </a:solidFill>
                          <a:effectLst/>
                          <a:latin typeface="+mn-lt"/>
                          <a:ea typeface="+mn-ea"/>
                          <a:cs typeface="+mn-cs"/>
                        </a:rPr>
                        <a:t>iimpact</a:t>
                      </a:r>
                      <a:r>
                        <a:rPr lang="en-US" sz="800" b="0" i="0" u="none" strike="noStrike" kern="1200" dirty="0">
                          <a:solidFill>
                            <a:schemeClr val="tx1"/>
                          </a:solidFill>
                          <a:effectLst/>
                          <a:latin typeface="+mn-lt"/>
                          <a:ea typeface="+mn-ea"/>
                          <a:cs typeface="+mn-cs"/>
                        </a:rPr>
                        <a:t> is seen on TS2.</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Confirmation has been received that the Gemini annual file flow will be tested until EFT during the Performance Testing phase, currently planned for early Match</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Awaiting further conversations on late messages to progress with CR0043. If this change goes ahead communications will be planned with internal and external customers due to impacts to other systems</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Requests have been raised with the environments team for the relevant code and data to be deployment on to Gemini UT3 environment for Transition Stage 3 </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Connectivity test with UK Link will be planned for next week to ensure connectivity before Transition Testing Go Live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25565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9000" y="1027612"/>
          <a:ext cx="9125999" cy="209072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700" b="0" i="0" u="none" strike="noStrike" kern="1200" dirty="0">
                          <a:solidFill>
                            <a:srgbClr val="1E1246"/>
                          </a:solidFill>
                          <a:effectLst/>
                          <a:latin typeface="+mn-lt"/>
                          <a:ea typeface="+mn-ea"/>
                          <a:cs typeface="+mn-cs"/>
                        </a:rPr>
                        <a:t>Overall DES is still Amber but on track to be moving to green in the next reporting window.  Scope is now Green, whilst planning remains AMBER due to M2C activities</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lang="en-US" sz="700" b="0" i="0" u="none" strike="noStrike" kern="1200" dirty="0">
                        <a:solidFill>
                          <a:srgbClr val="1E1246"/>
                        </a:solidFill>
                        <a:effectLst/>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Development of the DES switching elements tested and completed. It is being planned to be rolled out to all environments at the end of the current sprint</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M2C activities including the link between M2C and DES progressing. This is now forecast to complete mid March</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Alerting is currently being built out and the revised solution will require minor changes if the enterprise wide version of Grafana is used</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Analysis taking place on NFRs required for OAT. Once this is completed, it may require additional changes to be applied to environment configurations.  This is being monitored</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DES User Guide has been re-written and issued for review, prior to being sent to Xoserve for review and then onto </a:t>
                      </a:r>
                      <a:r>
                        <a:rPr lang="en-US" sz="700" b="0" i="0" u="none" strike="noStrike" kern="1200" dirty="0" err="1">
                          <a:solidFill>
                            <a:srgbClr val="1E1246"/>
                          </a:solidFill>
                          <a:effectLst/>
                          <a:latin typeface="+mn-lt"/>
                          <a:ea typeface="+mn-ea"/>
                          <a:cs typeface="+mn-cs"/>
                        </a:rPr>
                        <a:t>RECco</a:t>
                      </a:r>
                      <a:r>
                        <a:rPr lang="en-US" sz="700" b="0" i="0" u="none" strike="noStrike" kern="1200" dirty="0">
                          <a:solidFill>
                            <a:srgbClr val="1E1246"/>
                          </a:solidFill>
                          <a:effectLst/>
                          <a:latin typeface="+mn-lt"/>
                          <a:ea typeface="+mn-ea"/>
                          <a:cs typeface="+mn-cs"/>
                        </a:rPr>
                        <a:t>. </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Detailed Implementation planning started with Transition workstream</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Planning updated to include 2 CRs (CR0131 and CR0136)</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50386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nvPr>
        </p:nvGraphicFramePr>
        <p:xfrm>
          <a:off x="16809" y="976232"/>
          <a:ext cx="9127191" cy="4067914"/>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US" sz="650" b="0" i="0" u="none" strike="noStrike" kern="1200" dirty="0">
                          <a:solidFill>
                            <a:schemeClr val="tx1"/>
                          </a:solidFill>
                          <a:effectLst/>
                          <a:latin typeface="+mj-lt"/>
                          <a:ea typeface="+mn-ea"/>
                          <a:cs typeface="+mn-cs"/>
                        </a:rPr>
                        <a:t>Discussed at Delivery Group 25/01.  Minutes pending.</a:t>
                      </a:r>
                      <a:endParaRPr lang="en-GB" sz="650" b="0" i="0" u="none" strike="noStrike" kern="1200" dirty="0">
                        <a:solidFill>
                          <a:schemeClr val="tx1"/>
                        </a:solidFill>
                        <a:effectLst/>
                        <a:latin typeface="+mj-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01/03/22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ctr"/>
                      <a:r>
                        <a:rPr lang="en-GB" sz="650" b="1" i="0" u="none" strike="noStrike" dirty="0">
                          <a:solidFill>
                            <a:schemeClr val="tx1"/>
                          </a:solidFill>
                          <a:effectLst/>
                          <a:latin typeface="+mj-lt"/>
                        </a:rPr>
                        <a:t>64513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18/07/22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63646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 DCC will be establishing a Service Review.  There is a risk that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will be misrepresented because the DCC have not confirmed what the reporting requirements are for this forum leading to </a:t>
                      </a:r>
                      <a:r>
                        <a:rPr lang="en-US" sz="650" b="0" i="0" u="none" strike="noStrike" dirty="0" err="1">
                          <a:solidFill>
                            <a:schemeClr val="tx1"/>
                          </a:solidFill>
                          <a:effectLst/>
                          <a:latin typeface="+mj-lt"/>
                        </a:rPr>
                        <a:t>to</a:t>
                      </a:r>
                      <a:r>
                        <a:rPr lang="en-US" sz="650" b="0" i="0" u="none" strike="noStrike" dirty="0">
                          <a:solidFill>
                            <a:schemeClr val="tx1"/>
                          </a:solidFill>
                          <a:effectLst/>
                          <a:latin typeface="+mj-lt"/>
                        </a:rPr>
                        <a:t> the Review not providing an accurate view to market participants and a reputation impact on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XOS will push DCC for clarity within the monthly forums.  We have requested that this is added as an agenda item within the October forum.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DCC engagement with DCC will  ramp up in 2022 we will ensure reporting requirements are on the agenda</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25/02/22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64002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p>
                      <a:pPr algn="l" fontAlgn="ctr"/>
                      <a:endParaRPr lang="en-US" sz="650" b="0" i="0" u="none" strike="noStrike" kern="1200" dirty="0">
                        <a:solidFill>
                          <a:schemeClr val="tx1"/>
                        </a:solidFill>
                        <a:effectLst/>
                        <a:latin typeface="+mj-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impacts could manifest itself during the upcoming months - continues to be monitored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r h="582743">
                <a:tc>
                  <a:txBody>
                    <a:bodyPr/>
                    <a:lstStyle/>
                    <a:p>
                      <a:pPr algn="ctr" fontAlgn="b"/>
                      <a:r>
                        <a:rPr lang="en-GB" sz="650" b="1" i="0" u="none" strike="noStrike" kern="1200" dirty="0">
                          <a:solidFill>
                            <a:schemeClr val="tx1"/>
                          </a:solidFill>
                          <a:effectLst/>
                          <a:latin typeface="+mj-lt"/>
                          <a:ea typeface="+mn-ea"/>
                          <a:cs typeface="+mn-cs"/>
                        </a:rPr>
                        <a:t>65122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Transition/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Continue to monitor, low exposure at this point</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224943096"/>
                  </a:ext>
                </a:extLst>
              </a:tr>
              <a:tr h="582743">
                <a:tc>
                  <a:txBody>
                    <a:bodyPr/>
                    <a:lstStyle/>
                    <a:p>
                      <a:pPr algn="ctr" fontAlgn="b"/>
                      <a:r>
                        <a:rPr lang="en-GB" sz="650" b="1" i="0" u="none" strike="noStrike" kern="1200" dirty="0">
                          <a:solidFill>
                            <a:schemeClr val="tx1"/>
                          </a:solidFill>
                          <a:effectLst/>
                          <a:latin typeface="+mj-lt"/>
                          <a:ea typeface="+mn-ea"/>
                          <a:cs typeface="+mn-cs"/>
                        </a:rPr>
                        <a:t>66480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significant re-planning and impacts to other Correla initiatives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Regular communication with OFGEM to understand their strategy to address this issue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GB" sz="650" b="0" i="0" u="none" strike="noStrike" dirty="0">
                          <a:solidFill>
                            <a:schemeClr val="tx1"/>
                          </a:solidFill>
                          <a:effectLst/>
                          <a:latin typeface="+mj-lt"/>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75688691"/>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nvPr>
        </p:nvGraphicFramePr>
        <p:xfrm>
          <a:off x="16809" y="976232"/>
          <a:ext cx="9127191" cy="2476500"/>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algn="ctr" fontAlgn="b"/>
                      <a:r>
                        <a:rPr lang="en-GB" sz="650" b="1" i="0" u="none" strike="noStrike" kern="1200" dirty="0">
                          <a:solidFill>
                            <a:schemeClr val="tx1"/>
                          </a:solidFill>
                          <a:effectLst/>
                          <a:latin typeface="+mj-lt"/>
                          <a:ea typeface="+mn-ea"/>
                          <a:cs typeface="+mn-cs"/>
                        </a:rPr>
                        <a:t>66599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Transition phase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may be adversely impacted as a result of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activities consuming the focus and efforts of Business and Operational teams who had been planned to be focused on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activities leading to a potential impact to Transitional activities as planned currently (March 2022)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Liaise with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stakeholders to agree mitigations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GB" sz="650" b="0" i="0" u="none" strike="noStrike" kern="1200" dirty="0">
                          <a:solidFill>
                            <a:schemeClr val="tx1"/>
                          </a:solidFill>
                          <a:effectLst/>
                          <a:latin typeface="+mj-lt"/>
                          <a:ea typeface="+mn-ea"/>
                          <a:cs typeface="+mn-cs"/>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b"/>
                      <a:r>
                        <a:rPr lang="en-GB" sz="650" b="1" i="0" u="none" strike="noStrike" kern="1200" dirty="0">
                          <a:solidFill>
                            <a:schemeClr val="tx1"/>
                          </a:solidFill>
                          <a:effectLst/>
                          <a:latin typeface="+mj-lt"/>
                          <a:ea typeface="+mn-ea"/>
                          <a:cs typeface="+mn-cs"/>
                        </a:rPr>
                        <a:t>66906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 </a:t>
                      </a: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have raised CR-D129 to mitigate this risk.</a:t>
                      </a:r>
                    </a:p>
                    <a:p>
                      <a:pPr algn="l" fontAlgn="ctr"/>
                      <a:r>
                        <a:rPr lang="en-US" sz="650" b="0" i="0" u="none" strike="noStrike" kern="1200" dirty="0">
                          <a:solidFill>
                            <a:schemeClr val="tx1"/>
                          </a:solidFill>
                          <a:effectLst/>
                          <a:latin typeface="+mj-lt"/>
                          <a:ea typeface="+mn-ea"/>
                          <a:cs typeface="+mn-cs"/>
                        </a:rPr>
                        <a:t>- Discussions ongoing with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Session undertaken with Ofgem with actions in place. This will be tracked until mitigation actions are completed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66907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n-lt"/>
                          <a:ea typeface="+mn-ea"/>
                          <a:cs typeface="+mn-cs"/>
                        </a:rPr>
                        <a:t>Programme</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SLAs stipulated with the CSS NFRs (1 </a:t>
                      </a:r>
                      <a:r>
                        <a:rPr lang="en-US" sz="650" b="0" i="0" u="none" strike="noStrike" dirty="0" err="1">
                          <a:solidFill>
                            <a:schemeClr val="tx1"/>
                          </a:solidFill>
                          <a:effectLst/>
                          <a:latin typeface="+mj-lt"/>
                        </a:rPr>
                        <a:t>Hr</a:t>
                      </a:r>
                      <a:r>
                        <a:rPr lang="en-US" sz="650" b="0" i="0" u="none" strike="noStrike" dirty="0">
                          <a:solidFill>
                            <a:schemeClr val="tx1"/>
                          </a:solidFill>
                          <a:effectLst/>
                          <a:latin typeface="+mj-lt"/>
                        </a:rPr>
                        <a:t> RTO) will not be met post CSS Go-live because REC is using the Switching BCDR document as the base for REC Service Definitions which has a 4 hour RTO defined with a maximum time of 8 hours for CSS to come back into operation leading to a massive impact on UK Link downstream processing, particularly with Gemini and settlement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is being raised with REC and relevant Ofgem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66908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will be raised with REC and Ofgem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bl>
          </a:graphicData>
        </a:graphic>
      </p:graphicFrame>
    </p:spTree>
    <p:extLst>
      <p:ext uri="{BB962C8B-B14F-4D97-AF65-F5344CB8AC3E}">
        <p14:creationId xmlns:p14="http://schemas.microsoft.com/office/powerpoint/2010/main" val="3175627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14506" y="396588"/>
          <a:ext cx="8960142" cy="4575455"/>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149079">
                <a:tc>
                  <a:txBody>
                    <a:bodyPr/>
                    <a:lstStyle/>
                    <a:p>
                      <a:pPr algn="l" rtl="0" fontAlgn="ctr"/>
                      <a:r>
                        <a:rPr lang="en-GB" sz="300" b="1" i="0" u="none" strike="noStrike" dirty="0">
                          <a:solidFill>
                            <a:srgbClr val="FFFFFF"/>
                          </a:solidFill>
                          <a:effectLst/>
                          <a:latin typeface="+mn-lt"/>
                          <a:cs typeface="Arial" panose="020B0604020202020204" pitchFamily="34" charset="0"/>
                        </a:rPr>
                        <a:t>CR Name</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CR Ref</a:t>
                      </a:r>
                    </a:p>
                  </a:txBody>
                  <a:tcPr marL="4757" marR="4757" marT="4757" marB="0" anchor="ctr">
                    <a:lnB w="38100" cmpd="sng">
                      <a:noFill/>
                    </a:lnB>
                  </a:tcPr>
                </a:tc>
                <a:tc>
                  <a:txBody>
                    <a:bodyPr/>
                    <a:lstStyle/>
                    <a:p>
                      <a:pPr algn="l" rtl="0" fontAlgn="ctr"/>
                      <a:r>
                        <a:rPr lang="en-US" sz="300" b="1" i="0" u="none" strike="noStrike" dirty="0">
                          <a:solidFill>
                            <a:srgbClr val="FFFFFF"/>
                          </a:solidFill>
                          <a:effectLst/>
                          <a:latin typeface="+mn-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Date Raised</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0678">
                <a:tc>
                  <a:txBody>
                    <a:bodyPr/>
                    <a:lstStyle/>
                    <a:p>
                      <a:pPr algn="l" fontAlgn="t"/>
                      <a:r>
                        <a:rPr lang="en-GB" sz="800" b="0" i="0" u="none" strike="noStrike" dirty="0">
                          <a:solidFill>
                            <a:srgbClr val="000000"/>
                          </a:solidFill>
                          <a:effectLst/>
                          <a:latin typeface="+mn-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0678">
                <a:tc>
                  <a:txBody>
                    <a:bodyPr/>
                    <a:lstStyle/>
                    <a:p>
                      <a:pPr algn="l" fontAlgn="t"/>
                      <a:r>
                        <a:rPr lang="en-US" sz="800" b="0" i="0" u="none" strike="noStrike">
                          <a:solidFill>
                            <a:srgbClr val="000000"/>
                          </a:solidFill>
                          <a:effectLst/>
                          <a:latin typeface="+mn-lt"/>
                        </a:rPr>
                        <a:t>Updates to the CSS Physical Interface Design (PhID).</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000553"/>
                  </a:ext>
                </a:extLst>
              </a:tr>
              <a:tr h="130678">
                <a:tc>
                  <a:txBody>
                    <a:bodyPr/>
                    <a:lstStyle/>
                    <a:p>
                      <a:pPr algn="l" fontAlgn="t"/>
                      <a:r>
                        <a:rPr lang="en-GB" sz="800" b="0" i="0" u="none" strike="noStrike">
                          <a:solidFill>
                            <a:srgbClr val="000000"/>
                          </a:solidFill>
                          <a:effectLst/>
                          <a:latin typeface="+mn-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0678">
                <a:tc>
                  <a:txBody>
                    <a:bodyPr/>
                    <a:lstStyle/>
                    <a:p>
                      <a:pPr algn="l" fontAlgn="t"/>
                      <a:r>
                        <a:rPr lang="en-US" sz="800" b="0" i="0" u="none" strike="noStrike">
                          <a:solidFill>
                            <a:srgbClr val="000000"/>
                          </a:solidFill>
                          <a:effectLst/>
                          <a:latin typeface="+mn-lt"/>
                        </a:rPr>
                        <a:t>Provide_CSS_RegistrationID_to_PUI_and_LPs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0678">
                <a:tc>
                  <a:txBody>
                    <a:bodyPr/>
                    <a:lstStyle/>
                    <a:p>
                      <a:pPr algn="l" fontAlgn="t"/>
                      <a:r>
                        <a:rPr lang="en-US" sz="800" b="0" i="0" u="none" strike="noStrike">
                          <a:solidFill>
                            <a:srgbClr val="000000"/>
                          </a:solidFill>
                          <a:effectLst/>
                          <a:latin typeface="+mn-lt"/>
                        </a:rPr>
                        <a:t>Licence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0678">
                <a:tc>
                  <a:txBody>
                    <a:bodyPr/>
                    <a:lstStyle/>
                    <a:p>
                      <a:pPr algn="l" fontAlgn="t"/>
                      <a:r>
                        <a:rPr lang="en-US" sz="800" b="0" i="0" u="none" strike="noStrike">
                          <a:solidFill>
                            <a:srgbClr val="000000"/>
                          </a:solidFill>
                          <a:effectLst/>
                          <a:latin typeface="+mn-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0678">
                <a:tc>
                  <a:txBody>
                    <a:bodyPr/>
                    <a:lstStyle/>
                    <a:p>
                      <a:pPr algn="l" fontAlgn="t"/>
                      <a:r>
                        <a:rPr lang="en-US" sz="800" b="0" i="0" u="none" strike="noStrike">
                          <a:solidFill>
                            <a:srgbClr val="000000"/>
                          </a:solidFill>
                          <a:effectLst/>
                          <a:latin typeface="+mn-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0678">
                <a:tc>
                  <a:txBody>
                    <a:bodyPr/>
                    <a:lstStyle/>
                    <a:p>
                      <a:pPr algn="l" fontAlgn="t"/>
                      <a:r>
                        <a:rPr lang="en-US" sz="800" b="0" i="0" u="none" strike="noStrike">
                          <a:solidFill>
                            <a:srgbClr val="000000"/>
                          </a:solidFill>
                          <a:effectLst/>
                          <a:latin typeface="+mn-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169818">
                <a:tc>
                  <a:txBody>
                    <a:bodyPr/>
                    <a:lstStyle/>
                    <a:p>
                      <a:pPr algn="l" fontAlgn="b"/>
                      <a:r>
                        <a:rPr lang="en-GB" sz="800" b="0" i="0" u="none" strike="noStrike">
                          <a:solidFill>
                            <a:srgbClr val="000000"/>
                          </a:solidFill>
                          <a:effectLst/>
                          <a:latin typeface="+mn-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0678">
                <a:tc>
                  <a:txBody>
                    <a:bodyPr/>
                    <a:lstStyle/>
                    <a:p>
                      <a:pPr algn="l" fontAlgn="b"/>
                      <a:r>
                        <a:rPr lang="en-US" sz="800" b="0" i="0" u="none" strike="noStrike">
                          <a:solidFill>
                            <a:srgbClr val="000000"/>
                          </a:solidFill>
                          <a:effectLst/>
                          <a:latin typeface="+mn-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0678">
                <a:tc>
                  <a:txBody>
                    <a:bodyPr/>
                    <a:lstStyle/>
                    <a:p>
                      <a:pPr algn="l" fontAlgn="b"/>
                      <a:r>
                        <a:rPr lang="en-US" sz="800" b="0" i="0" u="none" strike="noStrike">
                          <a:solidFill>
                            <a:srgbClr val="000000"/>
                          </a:solidFill>
                          <a:effectLst/>
                          <a:latin typeface="+mn-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0678">
                <a:tc>
                  <a:txBody>
                    <a:bodyPr/>
                    <a:lstStyle/>
                    <a:p>
                      <a:pPr algn="l" fontAlgn="b"/>
                      <a:r>
                        <a:rPr lang="en-GB" sz="800" b="0" i="0" u="none" strike="noStrike">
                          <a:solidFill>
                            <a:srgbClr val="000000"/>
                          </a:solidFill>
                          <a:effectLst/>
                          <a:latin typeface="+mn-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0678">
                <a:tc>
                  <a:txBody>
                    <a:bodyPr/>
                    <a:lstStyle/>
                    <a:p>
                      <a:pPr algn="l" fontAlgn="b"/>
                      <a:r>
                        <a:rPr lang="en-US" sz="800" b="0" i="0" u="none" strike="noStrike">
                          <a:solidFill>
                            <a:srgbClr val="000000"/>
                          </a:solidFill>
                          <a:effectLst/>
                          <a:latin typeface="+mn-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0678">
                <a:tc>
                  <a:txBody>
                    <a:bodyPr/>
                    <a:lstStyle/>
                    <a:p>
                      <a:pPr algn="l" fontAlgn="b"/>
                      <a:r>
                        <a:rPr lang="fr-FR" sz="800" b="0" i="0" u="none" strike="noStrike">
                          <a:solidFill>
                            <a:srgbClr val="000000"/>
                          </a:solidFill>
                          <a:effectLst/>
                          <a:latin typeface="+mn-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0678">
                <a:tc>
                  <a:txBody>
                    <a:bodyPr/>
                    <a:lstStyle/>
                    <a:p>
                      <a:pPr algn="l" fontAlgn="b"/>
                      <a:r>
                        <a:rPr lang="en-GB" sz="800" b="0" i="0" u="none" strike="noStrike">
                          <a:solidFill>
                            <a:srgbClr val="000000"/>
                          </a:solidFill>
                          <a:effectLst/>
                          <a:latin typeface="+mn-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0678">
                <a:tc>
                  <a:txBody>
                    <a:bodyPr/>
                    <a:lstStyle/>
                    <a:p>
                      <a:pPr algn="l" fontAlgn="b"/>
                      <a:r>
                        <a:rPr lang="en-US" sz="800" b="0" i="0" u="none" strike="noStrike">
                          <a:solidFill>
                            <a:srgbClr val="000000"/>
                          </a:solidFill>
                          <a:effectLst/>
                          <a:latin typeface="+mn-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0678">
                <a:tc>
                  <a:txBody>
                    <a:bodyPr/>
                    <a:lstStyle/>
                    <a:p>
                      <a:pPr algn="l" fontAlgn="b"/>
                      <a:r>
                        <a:rPr lang="en-US" sz="800" b="0" i="0" u="none" strike="noStrike">
                          <a:solidFill>
                            <a:srgbClr val="000000"/>
                          </a:solidFill>
                          <a:effectLst/>
                          <a:latin typeface="+mn-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0678">
                <a:tc>
                  <a:txBody>
                    <a:bodyPr/>
                    <a:lstStyle/>
                    <a:p>
                      <a:pPr algn="l" fontAlgn="b"/>
                      <a:r>
                        <a:rPr lang="en-GB" sz="800" b="0" i="0" u="none" strike="noStrike">
                          <a:solidFill>
                            <a:srgbClr val="000000"/>
                          </a:solidFill>
                          <a:effectLst/>
                          <a:latin typeface="+mn-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0678">
                <a:tc>
                  <a:txBody>
                    <a:bodyPr/>
                    <a:lstStyle/>
                    <a:p>
                      <a:pPr algn="l" fontAlgn="b"/>
                      <a:r>
                        <a:rPr lang="en-US" sz="800" b="0" i="0" u="none" strike="noStrike">
                          <a:solidFill>
                            <a:srgbClr val="000000"/>
                          </a:solidFill>
                          <a:effectLst/>
                          <a:latin typeface="+mn-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0678">
                <a:tc>
                  <a:txBody>
                    <a:bodyPr/>
                    <a:lstStyle/>
                    <a:p>
                      <a:pPr algn="l" fontAlgn="b"/>
                      <a:r>
                        <a:rPr lang="en-GB" sz="800" b="0" i="0" u="none" strike="noStrike">
                          <a:solidFill>
                            <a:srgbClr val="000000"/>
                          </a:solidFill>
                          <a:effectLst/>
                          <a:latin typeface="+mn-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0678">
                <a:tc>
                  <a:txBody>
                    <a:bodyPr/>
                    <a:lstStyle/>
                    <a:p>
                      <a:pPr algn="l" fontAlgn="b"/>
                      <a:r>
                        <a:rPr lang="en-GB" sz="800" b="0" i="0" u="none" strike="noStrike">
                          <a:solidFill>
                            <a:srgbClr val="000000"/>
                          </a:solidFill>
                          <a:effectLst/>
                          <a:latin typeface="+mn-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61357">
                <a:tc>
                  <a:txBody>
                    <a:bodyPr/>
                    <a:lstStyle/>
                    <a:p>
                      <a:pPr algn="l" fontAlgn="b"/>
                      <a:r>
                        <a:rPr lang="en-US" sz="800" b="0" i="0" u="none" strike="noStrike">
                          <a:solidFill>
                            <a:srgbClr val="000000"/>
                          </a:solidFill>
                          <a:effectLst/>
                          <a:latin typeface="+mn-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9818">
                <a:tc>
                  <a:txBody>
                    <a:bodyPr/>
                    <a:lstStyle/>
                    <a:p>
                      <a:pPr algn="l" fontAlgn="b"/>
                      <a:r>
                        <a:rPr lang="en-US" sz="800" b="0" i="0" u="none" strike="noStrike">
                          <a:solidFill>
                            <a:srgbClr val="000000"/>
                          </a:solidFill>
                          <a:effectLst/>
                          <a:latin typeface="+mn-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0678">
                <a:tc>
                  <a:txBody>
                    <a:bodyPr/>
                    <a:lstStyle/>
                    <a:p>
                      <a:pPr algn="l" fontAlgn="t"/>
                      <a:r>
                        <a:rPr lang="en-US" sz="800" b="0" i="0" u="none" strike="noStrike" dirty="0">
                          <a:solidFill>
                            <a:srgbClr val="000000"/>
                          </a:solidFill>
                          <a:effectLst/>
                          <a:latin typeface="+mn-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0678">
                <a:tc>
                  <a:txBody>
                    <a:bodyPr/>
                    <a:lstStyle/>
                    <a:p>
                      <a:pPr algn="l" fontAlgn="b"/>
                      <a:r>
                        <a:rPr lang="en-US" sz="800" b="0" i="0" u="none" strike="noStrike">
                          <a:solidFill>
                            <a:srgbClr val="000000"/>
                          </a:solidFill>
                          <a:effectLst/>
                          <a:latin typeface="+mn-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66397">
                <a:tc>
                  <a:txBody>
                    <a:bodyPr/>
                    <a:lstStyle/>
                    <a:p>
                      <a:pPr algn="l" fontAlgn="b"/>
                      <a:r>
                        <a:rPr lang="en-US" sz="800" b="0" i="0" u="none" strike="noStrike">
                          <a:solidFill>
                            <a:srgbClr val="000000"/>
                          </a:solidFill>
                          <a:effectLst/>
                          <a:latin typeface="+mn-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£10,000.00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61357">
                <a:tc>
                  <a:txBody>
                    <a:bodyPr/>
                    <a:lstStyle/>
                    <a:p>
                      <a:pPr algn="l" fontAlgn="b"/>
                      <a:r>
                        <a:rPr lang="en-US" sz="800" b="0" i="0" u="none" strike="noStrike">
                          <a:solidFill>
                            <a:srgbClr val="000000"/>
                          </a:solidFill>
                          <a:effectLst/>
                          <a:latin typeface="+mn-lt"/>
                        </a:rPr>
                        <a:t> Changes to DB4 document; “E2E Transition Plan – Implementation Approach’ to remove the requirement to expose the REL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CR-D105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31/08/2021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30678">
                <a:tc>
                  <a:txBody>
                    <a:bodyPr/>
                    <a:lstStyle/>
                    <a:p>
                      <a:pPr algn="l" fontAlgn="b"/>
                      <a:r>
                        <a:rPr lang="en-GB" sz="800" b="0" i="0" u="none" strike="noStrike">
                          <a:solidFill>
                            <a:srgbClr val="000000"/>
                          </a:solidFill>
                          <a:effectLst/>
                          <a:latin typeface="+mn-lt"/>
                        </a:rPr>
                        <a:t>Additional Regression Testing cycles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£20,000.00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19/11/2021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61357">
                <a:tc>
                  <a:txBody>
                    <a:bodyPr/>
                    <a:lstStyle/>
                    <a:p>
                      <a:pPr algn="l" fontAlgn="b"/>
                      <a:r>
                        <a:rPr lang="en-US" sz="800" b="0" i="0" u="none" strike="noStrike">
                          <a:solidFill>
                            <a:srgbClr val="000000"/>
                          </a:solidFill>
                          <a:effectLst/>
                          <a:latin typeface="+mn-lt"/>
                        </a:rPr>
                        <a:t>Amendments to NCD-0008 Data Cleansing Catalogue v1.5 to reflect newupdated data cleansing requirements following DA310 analysis of industry data cleansing progress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0678">
                <a:tc>
                  <a:txBody>
                    <a:bodyPr/>
                    <a:lstStyle/>
                    <a:p>
                      <a:pPr algn="l" fontAlgn="b"/>
                      <a:r>
                        <a:rPr lang="en-US" sz="800" b="0" i="0" u="none" strike="noStrike" dirty="0">
                          <a:solidFill>
                            <a:srgbClr val="000000"/>
                          </a:solidFill>
                          <a:effectLst/>
                          <a:latin typeface="+mn-lt"/>
                        </a:rPr>
                        <a:t>Uplifting the CSS Business Data Validation Rules document to v1.3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CR-D124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£18,500.00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n-lt"/>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a:t>
            </a:r>
            <a:r>
              <a:rPr lang="en-GB" sz="1600" dirty="0" err="1">
                <a:solidFill>
                  <a:schemeClr val="accent1"/>
                </a:solidFill>
                <a:latin typeface="+mn-lt"/>
                <a:cs typeface="Arial"/>
              </a:rPr>
              <a:t>Xoserve</a:t>
            </a:r>
            <a:r>
              <a:rPr lang="en-GB" sz="1600" dirty="0">
                <a:solidFill>
                  <a:schemeClr val="accent1"/>
                </a:solidFill>
                <a:latin typeface="+mn-lt"/>
                <a:cs typeface="Arial"/>
              </a:rPr>
              <a:t>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dirty="0">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dirty="0">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7176868" y="4304644"/>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10" name="Chart 9">
            <a:extLst>
              <a:ext uri="{FF2B5EF4-FFF2-40B4-BE49-F238E27FC236}">
                <a16:creationId xmlns:a16="http://schemas.microsoft.com/office/drawing/2014/main" id="{5F8B6B86-99A7-4021-B7D2-D91686F0B9B7}"/>
              </a:ext>
            </a:extLst>
          </p:cNvPr>
          <p:cNvGraphicFramePr>
            <a:graphicFrameLocks/>
          </p:cNvGraphicFramePr>
          <p:nvPr>
            <p:extLst/>
          </p:nvPr>
        </p:nvGraphicFramePr>
        <p:xfrm>
          <a:off x="337953" y="2707757"/>
          <a:ext cx="4715310" cy="21739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EBB33185-1A26-4927-9BE7-51CC2DD6B684}"/>
              </a:ext>
            </a:extLst>
          </p:cNvPr>
          <p:cNvGraphicFramePr>
            <a:graphicFrameLocks/>
          </p:cNvGraphicFramePr>
          <p:nvPr/>
        </p:nvGraphicFramePr>
        <p:xfrm>
          <a:off x="253891" y="607351"/>
          <a:ext cx="5041123" cy="2173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F6AA795A-C587-4022-A089-5AAC31FD3C60}"/>
              </a:ext>
            </a:extLst>
          </p:cNvPr>
          <p:cNvGraphicFramePr>
            <a:graphicFrameLocks/>
          </p:cNvGraphicFramePr>
          <p:nvPr/>
        </p:nvGraphicFramePr>
        <p:xfrm>
          <a:off x="5485110" y="857657"/>
          <a:ext cx="3320937" cy="33103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Object 4">
            <a:extLst>
              <a:ext uri="{FF2B5EF4-FFF2-40B4-BE49-F238E27FC236}">
                <a16:creationId xmlns:a16="http://schemas.microsoft.com/office/drawing/2014/main" id="{3108C104-80CD-4C60-9215-952BF3867C42}"/>
              </a:ext>
            </a:extLst>
          </p:cNvPr>
          <p:cNvGraphicFramePr>
            <a:graphicFrameLocks noChangeAspect="1"/>
          </p:cNvGraphicFramePr>
          <p:nvPr/>
        </p:nvGraphicFramePr>
        <p:xfrm>
          <a:off x="6000307" y="4229256"/>
          <a:ext cx="914400" cy="792163"/>
        </p:xfrm>
        <a:graphic>
          <a:graphicData uri="http://schemas.openxmlformats.org/presentationml/2006/ole">
            <mc:AlternateContent xmlns:mc="http://schemas.openxmlformats.org/markup-compatibility/2006">
              <mc:Choice xmlns:v="urn:schemas-microsoft-com:vml" Requires="v">
                <p:oleObj spid="_x0000_s2050" name="Worksheet" showAsIcon="1" r:id="rId7" imgW="914400" imgH="792360" progId="Excel.Sheet.12">
                  <p:embed/>
                </p:oleObj>
              </mc:Choice>
              <mc:Fallback>
                <p:oleObj name="Worksheet" showAsIcon="1" r:id="rId7" imgW="914400" imgH="792360" progId="Excel.Sheet.12">
                  <p:embed/>
                  <p:pic>
                    <p:nvPicPr>
                      <p:cNvPr id="5" name="Object 4">
                        <a:extLst>
                          <a:ext uri="{FF2B5EF4-FFF2-40B4-BE49-F238E27FC236}">
                            <a16:creationId xmlns:a16="http://schemas.microsoft.com/office/drawing/2014/main" id="{3108C104-80CD-4C60-9215-952BF3867C42}"/>
                          </a:ext>
                        </a:extLst>
                      </p:cNvPr>
                      <p:cNvPicPr/>
                      <p:nvPr/>
                    </p:nvPicPr>
                    <p:blipFill>
                      <a:blip r:embed="rId8"/>
                      <a:stretch>
                        <a:fillRect/>
                      </a:stretch>
                    </p:blipFill>
                    <p:spPr>
                      <a:xfrm>
                        <a:off x="6000307" y="422925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581998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47625" y="471758"/>
          <a:ext cx="9048750" cy="4462185"/>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121605">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99351">
                <a:tc>
                  <a:txBody>
                    <a:bodyPr/>
                    <a:lstStyle/>
                    <a:p>
                      <a:pPr algn="l" fontAlgn="b"/>
                      <a:r>
                        <a:rPr lang="en-US" sz="900" b="0" i="0" u="none" strike="noStrike" kern="1200"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79419128"/>
                  </a:ext>
                </a:extLst>
              </a:tr>
              <a:tr h="149675">
                <a:tc>
                  <a:txBody>
                    <a:bodyPr/>
                    <a:lstStyle/>
                    <a:p>
                      <a:pPr algn="l" fontAlgn="b"/>
                      <a:r>
                        <a:rPr lang="en-GB" sz="900" b="0" i="0" u="none" strike="noStrike" kern="1200"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2526511"/>
                  </a:ext>
                </a:extLst>
              </a:tr>
              <a:tr h="149675">
                <a:tc>
                  <a:txBody>
                    <a:bodyPr/>
                    <a:lstStyle/>
                    <a:p>
                      <a:pPr algn="l" fontAlgn="b"/>
                      <a:r>
                        <a:rPr lang="en-US" sz="900" b="0" i="0" u="none" strike="noStrike" kern="1200" dirty="0">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62993142"/>
                  </a:ext>
                </a:extLst>
              </a:tr>
              <a:tr h="149675">
                <a:tc>
                  <a:txBody>
                    <a:bodyPr/>
                    <a:lstStyle/>
                    <a:p>
                      <a:pPr algn="l" fontAlgn="b"/>
                      <a:r>
                        <a:rPr lang="en-US" sz="900" b="0" i="0" u="none" strike="noStrike" kern="1200">
                          <a:solidFill>
                            <a:srgbClr val="000000"/>
                          </a:solidFill>
                          <a:effectLst/>
                          <a:latin typeface="+mj-lt"/>
                          <a:ea typeface="+mn-ea"/>
                          <a:cs typeface="+mn-cs"/>
                        </a:rPr>
                        <a:t>Continuation of support for UEPT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54373012"/>
                  </a:ext>
                </a:extLst>
              </a:tr>
              <a:tr h="149675">
                <a:tc>
                  <a:txBody>
                    <a:bodyPr/>
                    <a:lstStyle/>
                    <a:p>
                      <a:pPr algn="l" fontAlgn="b"/>
                      <a:r>
                        <a:rPr lang="en-US" sz="900" b="0" i="0" u="none" strike="noStrike" kern="1200" dirty="0">
                          <a:solidFill>
                            <a:srgbClr val="000000"/>
                          </a:solidFill>
                          <a:effectLst/>
                          <a:latin typeface="+mj-lt"/>
                          <a:ea typeface="+mn-ea"/>
                          <a:cs typeface="+mn-cs"/>
                        </a:rPr>
                        <a:t>Further </a:t>
                      </a:r>
                      <a:r>
                        <a:rPr lang="en-US" sz="900" b="0" i="0" u="none" strike="noStrike" kern="1200" dirty="0" err="1">
                          <a:solidFill>
                            <a:srgbClr val="000000"/>
                          </a:solidFill>
                          <a:effectLst/>
                          <a:latin typeface="+mj-lt"/>
                          <a:ea typeface="+mn-ea"/>
                          <a:cs typeface="+mn-cs"/>
                        </a:rPr>
                        <a:t>consquential</a:t>
                      </a:r>
                      <a:r>
                        <a:rPr lang="en-US" sz="900" b="0" i="0" u="none" strike="noStrike" kern="1200" dirty="0">
                          <a:solidFill>
                            <a:srgbClr val="000000"/>
                          </a:solidFill>
                          <a:effectLst/>
                          <a:latin typeface="+mj-lt"/>
                          <a:ea typeface="+mn-ea"/>
                          <a:cs typeface="+mn-cs"/>
                        </a:rPr>
                        <a:t>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81456191"/>
                  </a:ext>
                </a:extLst>
              </a:tr>
              <a:tr h="149675">
                <a:tc>
                  <a:txBody>
                    <a:bodyPr/>
                    <a:lstStyle/>
                    <a:p>
                      <a:pPr algn="l" fontAlgn="b"/>
                      <a:r>
                        <a:rPr lang="en-US" sz="900" b="0" i="0" u="none" strike="noStrike" kern="120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89099527"/>
                  </a:ext>
                </a:extLst>
              </a:tr>
              <a:tr h="299351">
                <a:tc>
                  <a:txBody>
                    <a:bodyPr/>
                    <a:lstStyle/>
                    <a:p>
                      <a:pPr algn="l" fontAlgn="b"/>
                      <a:r>
                        <a:rPr lang="en-US" sz="900" b="0" i="0" u="none" strike="noStrike" kern="1200"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42698065"/>
                  </a:ext>
                </a:extLst>
              </a:tr>
              <a:tr h="149675">
                <a:tc>
                  <a:txBody>
                    <a:bodyPr/>
                    <a:lstStyle/>
                    <a:p>
                      <a:pPr algn="l" fontAlgn="b"/>
                      <a:r>
                        <a:rPr lang="en-GB" sz="900" b="0" i="0" u="none" strike="noStrike" kern="1200">
                          <a:solidFill>
                            <a:srgbClr val="000000"/>
                          </a:solidFill>
                          <a:effectLst/>
                          <a:latin typeface="+mj-lt"/>
                          <a:ea typeface="+mn-ea"/>
                          <a:cs typeface="+mn-cs"/>
                        </a:rPr>
                        <a:t>Elaborations for Service Management Requirements DB4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06544330"/>
                  </a:ext>
                </a:extLst>
              </a:tr>
              <a:tr h="149675">
                <a:tc>
                  <a:txBody>
                    <a:bodyPr/>
                    <a:lstStyle/>
                    <a:p>
                      <a:pPr algn="l" fontAlgn="b"/>
                      <a:r>
                        <a:rPr lang="en-US" sz="900" b="0" i="0" u="none" strike="noStrike" kern="1200" dirty="0">
                          <a:solidFill>
                            <a:srgbClr val="000000"/>
                          </a:solidFill>
                          <a:effectLst/>
                          <a:latin typeface="+mj-lt"/>
                          <a:ea typeface="+mn-ea"/>
                          <a:cs typeface="+mn-cs"/>
                        </a:rPr>
                        <a:t>Update of the Code of Connection Document to reflect the Enduring PKI Process Updates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6304627"/>
                  </a:ext>
                </a:extLst>
              </a:tr>
              <a:tr h="149675">
                <a:tc>
                  <a:txBody>
                    <a:bodyPr/>
                    <a:lstStyle/>
                    <a:p>
                      <a:pPr algn="l" fontAlgn="b"/>
                      <a:r>
                        <a:rPr lang="en-US" sz="900" b="0" i="0" u="none" strike="noStrike" kern="1200" dirty="0">
                          <a:solidFill>
                            <a:srgbClr val="000000"/>
                          </a:solidFill>
                          <a:effectLst/>
                          <a:latin typeface="+mj-lt"/>
                          <a:ea typeface="+mn-ea"/>
                          <a:cs typeface="+mn-cs"/>
                        </a:rPr>
                        <a:t>Addition of assumption on MAD Log in relation to earliest possible Go-Live date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55498381"/>
                  </a:ext>
                </a:extLst>
              </a:tr>
              <a:tr h="149675">
                <a:tc>
                  <a:txBody>
                    <a:bodyPr/>
                    <a:lstStyle/>
                    <a:p>
                      <a:pPr algn="l" fontAlgn="b"/>
                      <a:r>
                        <a:rPr lang="en-US" sz="900" b="0" i="0" u="none" strike="noStrike" kern="1200">
                          <a:solidFill>
                            <a:srgbClr val="000000"/>
                          </a:solidFill>
                          <a:effectLst/>
                          <a:latin typeface="+mj-lt"/>
                          <a:ea typeface="+mn-ea"/>
                          <a:cs typeface="+mn-cs"/>
                        </a:rPr>
                        <a:t>Change to Data Migration and Transition artefacts following the completion of CR-D093</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64564953"/>
                  </a:ext>
                </a:extLst>
              </a:tr>
              <a:tr h="299351">
                <a:tc>
                  <a:txBody>
                    <a:bodyPr/>
                    <a:lstStyle/>
                    <a:p>
                      <a:pPr algn="l" fontAlgn="b"/>
                      <a:r>
                        <a:rPr lang="en-US" sz="900" b="0" i="0" u="none" strike="noStrike" kern="1200">
                          <a:solidFill>
                            <a:srgbClr val="000000"/>
                          </a:solidFill>
                          <a:effectLst/>
                          <a:latin typeface="+mj-lt"/>
                          <a:ea typeface="+mn-ea"/>
                          <a:cs typeface="+mn-cs"/>
                        </a:rPr>
                        <a:t>Change to EES requirements to bring REL search and retrieval into closer alignment with GES and assessment of programme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29301264"/>
                  </a:ext>
                </a:extLst>
              </a:tr>
              <a:tr h="149675">
                <a:tc>
                  <a:txBody>
                    <a:bodyPr/>
                    <a:lstStyle/>
                    <a:p>
                      <a:pPr algn="l" fontAlgn="b"/>
                      <a:r>
                        <a:rPr lang="en-US" sz="900" b="0" i="0" u="none" strike="noStrike" kern="1200">
                          <a:solidFill>
                            <a:srgbClr val="000000"/>
                          </a:solidFill>
                          <a:effectLst/>
                          <a:latin typeface="+mj-lt"/>
                          <a:ea typeface="+mn-ea"/>
                          <a:cs typeface="+mn-cs"/>
                        </a:rPr>
                        <a:t>Changes and additions to PIWG and CWG governed MAD Log v2.4 milestones to address timing and clarity issues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091817545"/>
                  </a:ext>
                </a:extLst>
              </a:tr>
              <a:tr h="299351">
                <a:tc>
                  <a:txBody>
                    <a:bodyPr/>
                    <a:lstStyle/>
                    <a:p>
                      <a:pPr algn="l" fontAlgn="b"/>
                      <a:r>
                        <a:rPr lang="en-US" sz="900" b="0" i="0" u="none" strike="noStrike" kern="1200"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14/10/2021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49675">
                <a:tc>
                  <a:txBody>
                    <a:bodyPr/>
                    <a:lstStyle/>
                    <a:p>
                      <a:pPr algn="l" fontAlgn="b"/>
                      <a:r>
                        <a:rPr lang="en-US" sz="900" b="0" i="0" u="none" strike="noStrike" kern="1200" dirty="0">
                          <a:solidFill>
                            <a:srgbClr val="000000"/>
                          </a:solidFill>
                          <a:effectLst/>
                          <a:latin typeface="+mj-lt"/>
                          <a:ea typeface="+mn-ea"/>
                          <a:cs typeface="+mn-cs"/>
                        </a:rPr>
                        <a:t>End to End Test Exit Criteria refinement and clarification of the decision making process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01/10/2021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299351">
                <a:tc>
                  <a:txBody>
                    <a:bodyPr/>
                    <a:lstStyle/>
                    <a:p>
                      <a:pPr algn="l" fontAlgn="b"/>
                      <a:r>
                        <a:rPr lang="en-US" sz="900" b="0" i="0" u="none" strike="noStrike" kern="120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49675">
                <a:tc>
                  <a:txBody>
                    <a:bodyPr/>
                    <a:lstStyle/>
                    <a:p>
                      <a:pPr algn="l" fontAlgn="b"/>
                      <a:r>
                        <a:rPr lang="en-US" sz="900" b="0" i="0" u="none" strike="noStrike" kern="1200">
                          <a:solidFill>
                            <a:srgbClr val="000000"/>
                          </a:solidFill>
                          <a:effectLst/>
                          <a:latin typeface="+mj-lt"/>
                          <a:ea typeface="+mn-ea"/>
                          <a:cs typeface="+mn-cs"/>
                        </a:rPr>
                        <a:t>Update to E2E Transition Inflight Switches Management Approach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27/10/2021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49675">
                <a:tc>
                  <a:txBody>
                    <a:bodyPr/>
                    <a:lstStyle/>
                    <a:p>
                      <a:pPr algn="l" fontAlgn="b"/>
                      <a:r>
                        <a:rPr lang="en-US" sz="900" b="0" i="0" u="none" strike="noStrike" kern="1200" dirty="0">
                          <a:solidFill>
                            <a:srgbClr val="000000"/>
                          </a:solidFill>
                          <a:effectLst/>
                          <a:latin typeface="+mj-lt"/>
                          <a:ea typeface="+mn-ea"/>
                          <a:cs typeface="+mn-cs"/>
                        </a:rPr>
                        <a:t>Operational Change Window and Type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594187"/>
                  </a:ext>
                </a:extLst>
              </a:tr>
              <a:tr h="149675">
                <a:tc>
                  <a:txBody>
                    <a:bodyPr/>
                    <a:lstStyle/>
                    <a:p>
                      <a:pPr algn="l" fontAlgn="b"/>
                      <a:r>
                        <a:rPr lang="en-US" sz="900" b="0" i="0" u="none" strike="noStrike" kern="1200" dirty="0">
                          <a:solidFill>
                            <a:srgbClr val="000000"/>
                          </a:solidFill>
                          <a:effectLst/>
                          <a:latin typeface="+mj-lt"/>
                          <a:ea typeface="+mn-ea"/>
                          <a:cs typeface="+mn-cs"/>
                        </a:rPr>
                        <a:t>Change to effect a Gas Supplier of Last Resort (</a:t>
                      </a:r>
                      <a:r>
                        <a:rPr lang="en-US" sz="900" b="0" i="0" u="none" strike="noStrike" kern="1200" dirty="0" err="1">
                          <a:solidFill>
                            <a:srgbClr val="000000"/>
                          </a:solidFill>
                          <a:effectLst/>
                          <a:latin typeface="+mj-lt"/>
                          <a:ea typeface="+mn-ea"/>
                          <a:cs typeface="+mn-cs"/>
                        </a:rPr>
                        <a:t>SoLR</a:t>
                      </a:r>
                      <a:r>
                        <a:rPr lang="en-US" sz="900" b="0" i="0" u="none" strike="noStrike" kern="1200" dirty="0">
                          <a:solidFill>
                            <a:srgbClr val="000000"/>
                          </a:solidFill>
                          <a:effectLst/>
                          <a:latin typeface="+mj-lt"/>
                          <a:ea typeface="+mn-ea"/>
                          <a:cs typeface="+mn-cs"/>
                        </a:rPr>
                        <a: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CR-D118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03/11/2021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09111085"/>
                  </a:ext>
                </a:extLst>
              </a:tr>
              <a:tr h="149675">
                <a:tc>
                  <a:txBody>
                    <a:bodyPr/>
                    <a:lstStyle/>
                    <a:p>
                      <a:pPr algn="l" fontAlgn="b"/>
                      <a:r>
                        <a:rPr lang="en-GB" sz="900" b="0" i="0" u="none" strike="noStrike" kern="1200" dirty="0">
                          <a:solidFill>
                            <a:srgbClr val="000000"/>
                          </a:solidFill>
                          <a:effectLst/>
                          <a:latin typeface="+mj-lt"/>
                          <a:ea typeface="+mn-ea"/>
                          <a:cs typeface="+mn-cs"/>
                        </a:rPr>
                        <a:t>GES Data Refresh SLA</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759879539"/>
                  </a:ext>
                </a:extLst>
              </a:tr>
              <a:tr h="149675">
                <a:tc>
                  <a:txBody>
                    <a:bodyPr/>
                    <a:lstStyle/>
                    <a:p>
                      <a:pPr algn="l" fontAlgn="b"/>
                      <a:r>
                        <a:rPr lang="en-US" sz="900" b="0" i="0" u="none" strike="noStrike" kern="1200" dirty="0">
                          <a:solidFill>
                            <a:srgbClr val="000000"/>
                          </a:solidFill>
                          <a:effectLst/>
                          <a:latin typeface="+mj-lt"/>
                          <a:ea typeface="+mn-ea"/>
                          <a:cs typeface="+mn-cs"/>
                        </a:rPr>
                        <a:t>Updates to NCT-0188 REL Testing Gap Analysis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74628538"/>
                  </a:ext>
                </a:extLst>
              </a:tr>
              <a:tr h="149675">
                <a:tc>
                  <a:txBody>
                    <a:bodyPr/>
                    <a:lstStyle/>
                    <a:p>
                      <a:pPr algn="l" fontAlgn="b"/>
                      <a:r>
                        <a:rPr lang="en-GB" sz="900" b="0" i="0" u="none" strike="noStrike" kern="1200">
                          <a:solidFill>
                            <a:srgbClr val="000000"/>
                          </a:solidFill>
                          <a:effectLst/>
                          <a:latin typeface="+mj-lt"/>
                          <a:ea typeface="+mn-ea"/>
                          <a:cs typeface="+mn-cs"/>
                        </a:rPr>
                        <a:t>Additional CSS Non-functional Requirements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175519646"/>
                  </a:ext>
                </a:extLst>
              </a:tr>
              <a:tr h="149675">
                <a:tc>
                  <a:txBody>
                    <a:bodyPr/>
                    <a:lstStyle/>
                    <a:p>
                      <a:pPr algn="l" fontAlgn="b"/>
                      <a:r>
                        <a:rPr lang="en-US" sz="900" b="0" i="0" u="none" strike="noStrike" kern="1200" dirty="0">
                          <a:solidFill>
                            <a:srgbClr val="000000"/>
                          </a:solidFill>
                          <a:effectLst/>
                          <a:latin typeface="+mj-lt"/>
                          <a:ea typeface="+mn-ea"/>
                          <a:cs typeface="+mn-cs"/>
                        </a:rPr>
                        <a:t>ServiceNow Data Model Development - DNO/</a:t>
                      </a:r>
                      <a:r>
                        <a:rPr lang="en-US" sz="900" b="0" i="0" u="none" strike="noStrike" kern="1200" dirty="0" err="1">
                          <a:solidFill>
                            <a:srgbClr val="000000"/>
                          </a:solidFill>
                          <a:effectLst/>
                          <a:latin typeface="+mj-lt"/>
                          <a:ea typeface="+mn-ea"/>
                          <a:cs typeface="+mn-cs"/>
                        </a:rPr>
                        <a:t>iDNO</a:t>
                      </a:r>
                      <a:r>
                        <a:rPr lang="en-US" sz="900" b="0" i="0" u="none" strike="noStrike" kern="1200" dirty="0">
                          <a:solidFill>
                            <a:srgbClr val="000000"/>
                          </a:solidFill>
                          <a:effectLst/>
                          <a:latin typeface="+mj-lt"/>
                          <a:ea typeface="+mn-ea"/>
                          <a:cs typeface="+mn-cs"/>
                        </a:rPr>
                        <a:t> Adaptors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14859115"/>
                  </a:ext>
                </a:extLst>
              </a:tr>
              <a:tr h="149675">
                <a:tc>
                  <a:txBody>
                    <a:bodyPr/>
                    <a:lstStyle/>
                    <a:p>
                      <a:pPr algn="l" fontAlgn="b"/>
                      <a:r>
                        <a:rPr lang="en-US" sz="900" b="0" i="0" u="none" strike="noStrike" kern="1200">
                          <a:solidFill>
                            <a:srgbClr val="000000"/>
                          </a:solidFill>
                          <a:effectLst/>
                          <a:latin typeface="+mj-lt"/>
                          <a:ea typeface="+mn-ea"/>
                          <a:cs typeface="+mn-cs"/>
                        </a:rPr>
                        <a:t>Addition of Network Operator Market Share to CSS Billing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14442281"/>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47625" y="471758"/>
          <a:ext cx="9048750" cy="934397"/>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98661">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Uplifting the CSS Interface Specification document to v8.7</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68237227"/>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following RA110 Proposal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627666"/>
                  </a:ext>
                </a:extLst>
              </a:tr>
              <a:tr h="113272">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E2E Remove invalid test scenarios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4377199"/>
                  </a:ext>
                </a:extLst>
              </a:tr>
              <a:tr h="113272">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Proposal for the implementation of Failed Supplier Portfolio report within CSS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04005493"/>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Clarification of Performance NFRs for Operational Readiness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12383628"/>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for Data and Regulatory Milestones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CR-D132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67756566"/>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239918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17714" y="153240"/>
            <a:ext cx="8708571" cy="400110"/>
          </a:xfrm>
        </p:spPr>
        <p:txBody>
          <a:bodyPr/>
          <a:lstStyle/>
          <a:p>
            <a:pPr marL="0" indent="0">
              <a:buNone/>
            </a:pPr>
            <a:r>
              <a:rPr lang="en-GB" sz="2000" b="1" dirty="0">
                <a:solidFill>
                  <a:schemeClr val="accent1"/>
                </a:solidFill>
              </a:rPr>
              <a:t>2021-2022 DSC Change / </a:t>
            </a:r>
            <a:r>
              <a:rPr lang="en-GB" sz="2000" b="1" dirty="0" err="1">
                <a:solidFill>
                  <a:schemeClr val="accent1"/>
                </a:solidFill>
              </a:rPr>
              <a:t>MiR</a:t>
            </a:r>
            <a:r>
              <a:rPr lang="en-GB" sz="2000" b="1" dirty="0">
                <a:solidFill>
                  <a:schemeClr val="accent1"/>
                </a:solidFill>
              </a:rPr>
              <a:t> Pipeline</a:t>
            </a:r>
          </a:p>
        </p:txBody>
      </p:sp>
      <p:sp>
        <p:nvSpPr>
          <p:cNvPr id="32" name="Rectangle 31">
            <a:extLst>
              <a:ext uri="{FF2B5EF4-FFF2-40B4-BE49-F238E27FC236}">
                <a16:creationId xmlns:a16="http://schemas.microsoft.com/office/drawing/2014/main" id="{14E15DDA-19B8-4236-8ACC-6AAADE9DCEC5}"/>
              </a:ext>
            </a:extLst>
          </p:cNvPr>
          <p:cNvSpPr/>
          <p:nvPr/>
        </p:nvSpPr>
        <p:spPr>
          <a:xfrm>
            <a:off x="7848081" y="2844947"/>
            <a:ext cx="1151030" cy="1736578"/>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white"/>
                </a:solidFill>
                <a:effectLst/>
                <a:uLnTx/>
                <a:uFillTx/>
                <a:latin typeface="Poppins Medium"/>
                <a:ea typeface="+mn-ea"/>
                <a:cs typeface="+mn-cs"/>
              </a:rPr>
              <a:t>Key</a:t>
            </a:r>
            <a:r>
              <a:rPr kumimoji="0" lang="en-GB" sz="799" b="0" i="0" u="none" strike="noStrike" kern="1200" cap="none" spc="0" normalizeH="0" baseline="0" noProof="0" dirty="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891733" y="3039117"/>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891733" y="3282126"/>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Potential Activity</a:t>
            </a:r>
          </a:p>
        </p:txBody>
      </p:sp>
      <p:sp>
        <p:nvSpPr>
          <p:cNvPr id="80" name="Rectangle 79">
            <a:extLst>
              <a:ext uri="{FF2B5EF4-FFF2-40B4-BE49-F238E27FC236}">
                <a16:creationId xmlns:a16="http://schemas.microsoft.com/office/drawing/2014/main" id="{59233769-C974-44D3-9168-2B866113F4F3}"/>
              </a:ext>
            </a:extLst>
          </p:cNvPr>
          <p:cNvSpPr/>
          <p:nvPr/>
        </p:nvSpPr>
        <p:spPr>
          <a:xfrm>
            <a:off x="7891732" y="3540190"/>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Arial"/>
                <a:ea typeface="+mn-ea"/>
                <a:cs typeface="+mn-cs"/>
              </a:rPr>
              <a:t>      </a:t>
            </a:r>
            <a:r>
              <a:rPr kumimoji="0" lang="en-GB" sz="700" b="0" i="0" u="none" strike="noStrike" kern="1200" cap="none" spc="0" normalizeH="0" baseline="0" noProof="0" dirty="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891732" y="3781655"/>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00801" y="402487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7945540" y="1121695"/>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black"/>
                </a:solidFill>
                <a:effectLst/>
                <a:uLnTx/>
                <a:uFillTx/>
                <a:latin typeface="Poppins Medium"/>
                <a:ea typeface="+mn-ea"/>
                <a:cs typeface="+mn-cs"/>
              </a:rPr>
              <a:t>Key</a:t>
            </a:r>
            <a:r>
              <a:rPr kumimoji="0" lang="en-GB" sz="799" b="0" i="0" u="none" strike="noStrike" kern="1200" cap="none" spc="0" normalizeH="0" baseline="0" noProof="0" dirty="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053343" y="135339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089663" y="2049388"/>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053343" y="1674507"/>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936BBD56-F765-46A7-BEFF-3B96144B5BB6}"/>
              </a:ext>
            </a:extLst>
          </p:cNvPr>
          <p:cNvSpPr txBox="1"/>
          <p:nvPr/>
        </p:nvSpPr>
        <p:spPr>
          <a:xfrm>
            <a:off x="7891732" y="4293820"/>
            <a:ext cx="1034553" cy="215444"/>
          </a:xfrm>
          <a:prstGeom prst="rect">
            <a:avLst/>
          </a:prstGeom>
          <a:solidFill>
            <a:srgbClr val="7030A0"/>
          </a:solidFill>
        </p:spPr>
        <p:txBody>
          <a:bodyPr wrap="square" rtlCol="0">
            <a:spAutoFit/>
          </a:bodyPr>
          <a:lstStyle/>
          <a:p>
            <a:pPr algn="ctr"/>
            <a:r>
              <a:rPr lang="en-GB" sz="800" dirty="0">
                <a:solidFill>
                  <a:schemeClr val="bg1"/>
                </a:solidFill>
              </a:rPr>
              <a:t>Planning</a:t>
            </a:r>
          </a:p>
        </p:txBody>
      </p:sp>
      <p:pic>
        <p:nvPicPr>
          <p:cNvPr id="6" name="Picture 5">
            <a:extLst>
              <a:ext uri="{FF2B5EF4-FFF2-40B4-BE49-F238E27FC236}">
                <a16:creationId xmlns:a16="http://schemas.microsoft.com/office/drawing/2014/main" id="{EDD9DE32-F37C-49F7-9E5D-118B5F8E3B6D}"/>
              </a:ext>
            </a:extLst>
          </p:cNvPr>
          <p:cNvPicPr>
            <a:picLocks noChangeAspect="1"/>
          </p:cNvPicPr>
          <p:nvPr/>
        </p:nvPicPr>
        <p:blipFill>
          <a:blip r:embed="rId2"/>
          <a:stretch>
            <a:fillRect/>
          </a:stretch>
        </p:blipFill>
        <p:spPr>
          <a:xfrm>
            <a:off x="130613" y="553350"/>
            <a:ext cx="7554571" cy="4346826"/>
          </a:xfrm>
          <a:prstGeom prst="rect">
            <a:avLst/>
          </a:prstGeom>
        </p:spPr>
      </p:pic>
    </p:spTree>
    <p:extLst>
      <p:ext uri="{BB962C8B-B14F-4D97-AF65-F5344CB8AC3E}">
        <p14:creationId xmlns:p14="http://schemas.microsoft.com/office/powerpoint/2010/main" val="379262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dirty="0"/>
              <a:t>New Change Proposals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US" sz="1800" dirty="0">
                <a:latin typeface="Arial"/>
                <a:cs typeface="Arial"/>
              </a:rPr>
              <a:t>For Approval</a:t>
            </a:r>
          </a:p>
          <a:p>
            <a:r>
              <a:rPr lang="en-US" sz="1800" b="1" dirty="0">
                <a:latin typeface="Arial"/>
                <a:cs typeface="Arial"/>
              </a:rPr>
              <a:t>XRN5482 </a:t>
            </a:r>
            <a:r>
              <a:rPr lang="en-US" sz="1800" dirty="0">
                <a:latin typeface="Arial"/>
                <a:cs typeface="Arial"/>
              </a:rPr>
              <a:t>- Replacement of reads associated to a meter asset technical details change or update (RGMA)</a:t>
            </a:r>
          </a:p>
          <a:p>
            <a:r>
              <a:rPr lang="en-US" sz="1800" b="1" dirty="0">
                <a:latin typeface="Arial"/>
                <a:cs typeface="Arial"/>
              </a:rPr>
              <a:t>XRN5485 </a:t>
            </a:r>
            <a:r>
              <a:rPr lang="en-US" sz="1800" dirty="0">
                <a:latin typeface="Arial"/>
                <a:cs typeface="Arial"/>
              </a:rPr>
              <a:t>- Resource to Support the Retail Energy Code (REC)</a:t>
            </a:r>
          </a:p>
          <a:p>
            <a:pPr marL="0" indent="0">
              <a:buNone/>
            </a:pPr>
            <a:endParaRPr lang="en-US" sz="1800" dirty="0">
              <a:latin typeface="Arial"/>
              <a:cs typeface="Arial"/>
            </a:endParaRPr>
          </a:p>
          <a:p>
            <a:pPr marL="0" indent="0">
              <a:buNone/>
            </a:pPr>
            <a:r>
              <a:rPr lang="en-US" sz="1800" dirty="0">
                <a:latin typeface="Arial"/>
                <a:cs typeface="Arial"/>
              </a:rPr>
              <a:t>For Information</a:t>
            </a:r>
          </a:p>
          <a:p>
            <a:r>
              <a:rPr lang="en-US" sz="1800" b="1" dirty="0">
                <a:latin typeface="Arial"/>
                <a:cs typeface="Arial"/>
              </a:rPr>
              <a:t>XRN5484 </a:t>
            </a:r>
            <a:r>
              <a:rPr lang="en-US" sz="1800" dirty="0">
                <a:latin typeface="Arial"/>
                <a:cs typeface="Arial"/>
              </a:rPr>
              <a:t>- New Service Line for SDT v22</a:t>
            </a:r>
          </a:p>
        </p:txBody>
      </p:sp>
    </p:spTree>
    <p:extLst>
      <p:ext uri="{BB962C8B-B14F-4D97-AF65-F5344CB8AC3E}">
        <p14:creationId xmlns:p14="http://schemas.microsoft.com/office/powerpoint/2010/main" val="4043476305"/>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6" ma:contentTypeDescription="Create a new document." ma:contentTypeScope="" ma:versionID="eafa91d9b0fc2e664c32773175949edb">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c079fa4597a91b25a94d91c257f4f087"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966AA5-3D01-4B81-BAE0-8020A2E16EFF}">
  <ds:schemaRefs>
    <ds:schemaRef ds:uri="http://schemas.microsoft.com/office/2006/documentManagement/types"/>
    <ds:schemaRef ds:uri="c78a4dae-5fc0-4ed3-ad80-da51122ab114"/>
    <ds:schemaRef ds:uri="http://www.w3.org/XML/1998/namespace"/>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5844fa40-a696-4ac9-bd38-c0330d295109"/>
    <ds:schemaRef ds:uri="http://schemas.microsoft.com/office/2006/metadata/properties"/>
  </ds:schemaRefs>
</ds:datastoreItem>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2A61059D-078E-436B-8BA2-00714B0E5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17970</TotalTime>
  <Words>8970</Words>
  <Application>Microsoft Office PowerPoint</Application>
  <PresentationFormat>On-screen Show (16:9)</PresentationFormat>
  <Paragraphs>1539</Paragraphs>
  <Slides>61</Slides>
  <Notes>28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3</vt:i4>
      </vt:variant>
      <vt:variant>
        <vt:lpstr>Slide Titles</vt:lpstr>
      </vt:variant>
      <vt:variant>
        <vt:i4>61</vt:i4>
      </vt:variant>
    </vt:vector>
  </HeadingPairs>
  <TitlesOfParts>
    <vt:vector size="78" baseType="lpstr">
      <vt:lpstr>MS PGothic</vt:lpstr>
      <vt:lpstr>Arial</vt:lpstr>
      <vt:lpstr>Arial,Sans-Serif</vt:lpstr>
      <vt:lpstr>Calibri</vt:lpstr>
      <vt:lpstr>Poppins</vt:lpstr>
      <vt:lpstr>Poppins Black</vt:lpstr>
      <vt:lpstr>Poppins Light</vt:lpstr>
      <vt:lpstr>Poppins Medium</vt:lpstr>
      <vt:lpstr>Poppins-Light</vt:lpstr>
      <vt:lpstr>Times New Roman</vt:lpstr>
      <vt:lpstr>Verdana</vt:lpstr>
      <vt:lpstr>Wingdings</vt:lpstr>
      <vt:lpstr>Office Theme</vt:lpstr>
      <vt:lpstr>1_Office Theme</vt:lpstr>
      <vt:lpstr>Microsoft Word Document</vt:lpstr>
      <vt:lpstr>Acrobat Document</vt:lpstr>
      <vt:lpstr>Microsoft Excel Worksheet</vt:lpstr>
      <vt:lpstr>Change Management Committee  </vt:lpstr>
      <vt:lpstr>Section 2: DSC Change Budget &amp; Horizon Planning</vt:lpstr>
      <vt:lpstr>DSC Change Budget 21/22 YTD</vt:lpstr>
      <vt:lpstr>Budget v Committed Spend BP21/22</vt:lpstr>
      <vt:lpstr>Change Pipeline</vt:lpstr>
      <vt:lpstr>Change Development &amp; Delivery Pipeline (DSC Change / Minor Release Budget) </vt:lpstr>
      <vt:lpstr>PowerPoint Presentation</vt:lpstr>
      <vt:lpstr>Section 3: Capture</vt:lpstr>
      <vt:lpstr>New Change Proposals</vt:lpstr>
      <vt:lpstr>XRN5482- Replacement of reads associated to a meter asset technical details change or update (RGMA)</vt:lpstr>
      <vt:lpstr>XRN5485 - Resource to support the Retail Energy Code (REC)</vt:lpstr>
      <vt:lpstr>XRN5484- New Service Line for SDT v22</vt:lpstr>
      <vt:lpstr>XRN 5471 Services to release data to UNC Parties</vt:lpstr>
      <vt:lpstr>PowerPoint Presentation</vt:lpstr>
      <vt:lpstr>XRN5236 Reporting Valid Confirmed Theft of Gas into Central Systems (Mod 0734)</vt:lpstr>
      <vt:lpstr> section 4. Design &amp; Delivery  </vt:lpstr>
      <vt:lpstr>Design Change Pack </vt:lpstr>
      <vt:lpstr>Supply Point Switching Data Items</vt:lpstr>
      <vt:lpstr>UK Link Manual Documentation</vt:lpstr>
      <vt:lpstr>XRN5245 Move To Cloud</vt:lpstr>
      <vt:lpstr>XRN5393 Notice of Delivery of MOD0785 – Aggregate Bacton (exit) Interconnector Points</vt:lpstr>
      <vt:lpstr>Standalone Change Documents for Approval (BER, CCR, EQR)</vt:lpstr>
      <vt:lpstr>November 2021 Major Release</vt:lpstr>
      <vt:lpstr>XRN5289 – November 21 Major Release - Status Update</vt:lpstr>
      <vt:lpstr>XRN5231 Flow Weighted Average CV</vt:lpstr>
      <vt:lpstr>XRN5231 Flow Weighted Average CV</vt:lpstr>
      <vt:lpstr>December 21 - April 22 Changes in Design Update</vt:lpstr>
      <vt:lpstr>Dec 21 - April 22 Changes in Design – Shipper Status Update</vt:lpstr>
      <vt:lpstr>Dec 21 - April 22 Changes in Design – DN Status Update</vt:lpstr>
      <vt:lpstr>NG TRANSMISSION CHANGE HORIZON PLAN  0 - 2 YEARS FEB 2022 – FEB 2024</vt:lpstr>
      <vt:lpstr>PowerPoint Presentation</vt:lpstr>
      <vt:lpstr>Section 5: Non-DSC Change Budget Impacting Programmes    </vt:lpstr>
      <vt:lpstr>CSSC Programme Dashboard</vt:lpstr>
      <vt:lpstr>PowerPoint Presentation</vt:lpstr>
      <vt:lpstr>Move to Cloud Programme Dashboard</vt:lpstr>
      <vt:lpstr>PowerPoint Presentation</vt:lpstr>
      <vt:lpstr>CMS Rebuild March Update </vt:lpstr>
      <vt:lpstr>Progress to Date</vt:lpstr>
      <vt:lpstr>Section 6: AnY Other Business   </vt:lpstr>
      <vt:lpstr> Project 1Stop Update</vt:lpstr>
      <vt:lpstr>Change Pack Update</vt:lpstr>
      <vt:lpstr>  KVI Change Management Survey Feedback </vt:lpstr>
      <vt:lpstr>KVI Change Management Survey – Jan 2022</vt:lpstr>
      <vt:lpstr>APPENDIX   </vt:lpstr>
      <vt:lpstr>Portfolio POAP</vt:lpstr>
      <vt:lpstr>Outages</vt:lpstr>
      <vt:lpstr>CSSC Programme Dashboard</vt:lpstr>
      <vt:lpstr>PowerPoint Presentation</vt:lpstr>
      <vt:lpstr>Green Workstream Updates</vt:lpstr>
      <vt:lpstr>Workstream Updates</vt:lpstr>
      <vt:lpstr>Workstream Updates</vt:lpstr>
      <vt:lpstr>Workstream Updates</vt:lpstr>
      <vt:lpstr>Workstream Updates</vt:lpstr>
      <vt:lpstr>Key Programme Risks (1/2)</vt:lpstr>
      <vt:lpstr>Key Programme Risks (2/2)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12</cp:revision>
  <dcterms:created xsi:type="dcterms:W3CDTF">2018-09-02T17:12:15Z</dcterms:created>
  <dcterms:modified xsi:type="dcterms:W3CDTF">2022-03-01T11:03:15Z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